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2" r:id="rId4"/>
    <p:sldId id="274" r:id="rId5"/>
    <p:sldId id="298" r:id="rId6"/>
    <p:sldId id="275" r:id="rId7"/>
    <p:sldId id="293" r:id="rId8"/>
    <p:sldId id="278" r:id="rId9"/>
    <p:sldId id="297" r:id="rId10"/>
    <p:sldId id="295" r:id="rId11"/>
    <p:sldId id="280" r:id="rId12"/>
    <p:sldId id="329" r:id="rId13"/>
    <p:sldId id="281" r:id="rId14"/>
    <p:sldId id="296" r:id="rId15"/>
    <p:sldId id="330" r:id="rId16"/>
    <p:sldId id="331" r:id="rId17"/>
    <p:sldId id="282" r:id="rId18"/>
    <p:sldId id="285" r:id="rId19"/>
    <p:sldId id="286" r:id="rId20"/>
    <p:sldId id="287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22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80575839_Altitudinal_Barrier_to_the_Spread_of_an_Invasive_Species_Could_the_Pyrenean_Chain_Slow_the_Natural_Spread_of_the_Pinewood_Nematod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researchgate.net/deref/http%3A%2F%2Fdx.doi.org%2F10.1371%2Fjournal.pone.0134126" TargetMode="External"/><Relationship Id="rId4" Type="http://schemas.openxmlformats.org/officeDocument/2006/relationships/hyperlink" Target="https://www.researchgate.net/journal/1932-6203_PLoS_ON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Population Subdivision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/>
              <a:t>Fall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97A2F-30EB-6E4A-BFE6-3F1B1C9A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1" y="1721029"/>
            <a:ext cx="6703692" cy="3765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4E4ABA-8747-2D4F-9F2A-12B8C1102EEC}"/>
              </a:ext>
            </a:extLst>
          </p:cNvPr>
          <p:cNvSpPr/>
          <p:nvPr/>
        </p:nvSpPr>
        <p:spPr>
          <a:xfrm>
            <a:off x="584701" y="336034"/>
            <a:ext cx="810209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cs typeface="Calibri"/>
              </a:rPr>
              <a:t>In Bayesian Estimation each prior piece of information is multiplied by the likelihood to obtain what is called a posterior.</a:t>
            </a: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r>
              <a:rPr lang="en-US" sz="2200" dirty="0">
                <a:cs typeface="Calibri"/>
              </a:rPr>
              <a:t>This provides the relative importance location in the search space.</a:t>
            </a: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4CA630-EA2F-5E4F-BAA1-7B8F9E4C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28" y="1384299"/>
            <a:ext cx="2040972" cy="23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25440" y="341086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dirty="0">
                <a:solidFill>
                  <a:srgbClr val="000000"/>
                </a:solidFill>
                <a:latin typeface="Arial"/>
                <a:ea typeface="msgothic" charset="0"/>
                <a:cs typeface="Arial"/>
              </a:rPr>
              <a:t>Assignment Tests to Study Structure of Worldwide Human Populations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86800" cy="3311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Henn</a:t>
            </a:r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 B M et al. Hum. Mol. Genet. 2010;19:R221-R226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40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© The Author 2010. Published by Oxford University Press. All rights reserved. For Permissions, please email: journals.permissions@oxfordjournals.org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40" y="5064650"/>
            <a:ext cx="525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ADMIXTURE clustering algorithm to infer genomic assignments/ individual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number of assumed populations</a:t>
            </a:r>
          </a:p>
          <a:p>
            <a:r>
              <a:rPr lang="en-GB" sz="1200" dirty="0"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73,901 autosomal SNP markers  &amp; 1,112 individuals from 42 global pops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2003" y="5274301"/>
            <a:ext cx="299638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Assignment Tests </a:t>
            </a:r>
            <a:r>
              <a:rPr lang="en-US" sz="1600" dirty="0">
                <a:latin typeface="Calibri"/>
                <a:cs typeface="Calibri"/>
              </a:rPr>
              <a:t>– Maximize Hardy-Weinberg equilibrium &amp; minimize LD to assign individuals to populations based on genotypes at many loci.</a:t>
            </a:r>
          </a:p>
        </p:txBody>
      </p:sp>
    </p:spTree>
    <p:extLst>
      <p:ext uri="{BB962C8B-B14F-4D97-AF65-F5344CB8AC3E}">
        <p14:creationId xmlns:p14="http://schemas.microsoft.com/office/powerpoint/2010/main" val="288436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273" y="532511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932" y="1582768"/>
            <a:ext cx="73674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An exploratory technique first developed by </a:t>
            </a:r>
            <a:r>
              <a:rPr lang="en-US" u="sng" dirty="0"/>
              <a:t>Karl Pearson</a:t>
            </a:r>
            <a:r>
              <a:rPr lang="en-US" dirty="0"/>
              <a:t> used to reduce a large number of variables in a data set to fewer variables that still contain the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Variables in a data set are often highly correlated.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PCA identifies correlations among variables in a data set and creates new variables that capture that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The new variables, called principal components (PCs) or eigenvalues, are uncorrelated.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Can be used to: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Find patterns in high-dimensional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Visualize data of high dimensionality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Population genetics applications: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Detect population structure using genomic data (large number of loci sequenced from the genome)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Identify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790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9144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Transforms genotypic data into components that account for correlations in genotypes among multiple loci. Results in clustering of individuals with similar genotypes.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21465" r="17500" b="26534"/>
          <a:stretch/>
        </p:blipFill>
        <p:spPr>
          <a:xfrm>
            <a:off x="381000" y="2355282"/>
            <a:ext cx="5852160" cy="430631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87141" y="6483730"/>
            <a:ext cx="31060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zh-CN" sz="1200" baseline="0" dirty="0" err="1">
                <a:latin typeface="Calibri"/>
                <a:ea typeface="宋体" panose="02010600030101010101" pitchFamily="2" charset="-122"/>
                <a:cs typeface="Calibri"/>
              </a:rPr>
              <a:t>Novembre</a:t>
            </a:r>
            <a:r>
              <a:rPr lang="en-GB" altLang="zh-CN" sz="1200" baseline="0" dirty="0"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GB" altLang="en-US" sz="1200" baseline="0" dirty="0">
                <a:latin typeface="Calibri"/>
                <a:cs typeface="Calibri"/>
              </a:rPr>
              <a:t>et al. (</a:t>
            </a:r>
            <a:r>
              <a:rPr lang="en-GB" altLang="en-US" sz="1200" dirty="0">
                <a:latin typeface="Calibri"/>
                <a:cs typeface="Calibri"/>
              </a:rPr>
              <a:t>2008) </a:t>
            </a:r>
            <a:r>
              <a:rPr lang="en-GB" altLang="en-US" sz="1200" baseline="0" dirty="0">
                <a:latin typeface="Calibri"/>
                <a:cs typeface="Calibri"/>
              </a:rPr>
              <a:t>Nature </a:t>
            </a:r>
            <a:r>
              <a:rPr lang="en-GB" altLang="en-US" sz="1200" b="1" baseline="0" dirty="0">
                <a:latin typeface="Calibri"/>
                <a:cs typeface="Calibri"/>
              </a:rPr>
              <a:t>456</a:t>
            </a:r>
            <a:r>
              <a:rPr lang="en-GB" altLang="en-US" sz="1200" baseline="0" dirty="0">
                <a:latin typeface="Calibri"/>
                <a:cs typeface="Calibri"/>
              </a:rPr>
              <a:t>, 98-101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916668"/>
            <a:ext cx="4348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Human Population structure within Europe.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B7015-B9D9-98BE-0B1E-59B307A065EE}"/>
              </a:ext>
            </a:extLst>
          </p:cNvPr>
          <p:cNvSpPr txBox="1"/>
          <p:nvPr/>
        </p:nvSpPr>
        <p:spPr>
          <a:xfrm>
            <a:off x="359679" y="256219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12135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5EC13-0BEA-4E46-B53B-0F403ED4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4" y="1679642"/>
            <a:ext cx="7103166" cy="4247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97FA40-DBD2-8746-8A8F-29619654C0BB}"/>
              </a:ext>
            </a:extLst>
          </p:cNvPr>
          <p:cNvSpPr/>
          <p:nvPr/>
        </p:nvSpPr>
        <p:spPr>
          <a:xfrm>
            <a:off x="514749" y="383995"/>
            <a:ext cx="8431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Altitudinal Barrier to the Spread of an Invasive Species: Could the Pyrenean Chain Slow the Natural Spread of the Pinewood Nematode?</a:t>
            </a:r>
            <a:endParaRPr lang="en-US" dirty="0"/>
          </a:p>
          <a:p>
            <a:r>
              <a:rPr lang="en-US" dirty="0"/>
              <a:t>July 2015</a:t>
            </a:r>
          </a:p>
          <a:p>
            <a:r>
              <a:rPr lang="en-US" dirty="0">
                <a:hlinkClick r:id="rId4"/>
              </a:rPr>
              <a:t>PLoS ONE</a:t>
            </a:r>
            <a:r>
              <a:rPr lang="en-US" dirty="0"/>
              <a:t> DOI: </a:t>
            </a:r>
            <a:r>
              <a:rPr lang="en-US" dirty="0">
                <a:hlinkClick r:id="rId5"/>
              </a:rPr>
              <a:t>10.1371/journal.pone.0134126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66784-D7AD-0D4C-9457-23832C6044F5}"/>
              </a:ext>
            </a:extLst>
          </p:cNvPr>
          <p:cNvSpPr txBox="1"/>
          <p:nvPr/>
        </p:nvSpPr>
        <p:spPr>
          <a:xfrm>
            <a:off x="592814" y="6104673"/>
            <a:ext cx="802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genetic structure of the native vector, </a:t>
            </a:r>
            <a:r>
              <a:rPr lang="en-US" i="1" dirty="0" err="1"/>
              <a:t>Monochamus</a:t>
            </a:r>
            <a:r>
              <a:rPr lang="en-US" i="1" dirty="0"/>
              <a:t> </a:t>
            </a:r>
            <a:r>
              <a:rPr lang="en-US" i="1" dirty="0" err="1"/>
              <a:t>galloprovincialis</a:t>
            </a:r>
            <a:r>
              <a:rPr lang="en-US" dirty="0"/>
              <a:t>, a type of long-horned beetle.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9A07D-AA04-D243-A1CC-9D7CCA836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79446" y="3978161"/>
            <a:ext cx="2637657" cy="12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7" t="19663" r="7869" b="11875"/>
          <a:stretch/>
        </p:blipFill>
        <p:spPr>
          <a:xfrm>
            <a:off x="4241454" y="1047164"/>
            <a:ext cx="4844135" cy="452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1454" y="5573443"/>
            <a:ext cx="3175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Assignment based on 26 microsatellite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40" t="35241" r="8302" b="20144"/>
          <a:stretch/>
        </p:blipFill>
        <p:spPr>
          <a:xfrm>
            <a:off x="189914" y="1416446"/>
            <a:ext cx="4051540" cy="1508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257" t="83894" r="29169" b="12068"/>
          <a:stretch/>
        </p:blipFill>
        <p:spPr>
          <a:xfrm>
            <a:off x="179366" y="2974024"/>
            <a:ext cx="4046220" cy="178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" y="3284538"/>
            <a:ext cx="2034305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763" y="4656138"/>
            <a:ext cx="10967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arborea</a:t>
            </a:r>
            <a:endParaRPr lang="en-US" sz="135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97" y="4247337"/>
            <a:ext cx="2049208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4531" y="5576733"/>
            <a:ext cx="1024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molleri</a:t>
            </a:r>
            <a:endParaRPr lang="en-US" sz="135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6917" y="3589165"/>
            <a:ext cx="1027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Hybrid zone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28139" y="3727665"/>
            <a:ext cx="4787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9366" y="932039"/>
            <a:ext cx="62073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/>
              <a:t>Studying hybrid zones</a:t>
            </a:r>
          </a:p>
        </p:txBody>
      </p:sp>
    </p:spTree>
    <p:extLst>
      <p:ext uri="{BB962C8B-B14F-4D97-AF65-F5344CB8AC3E}">
        <p14:creationId xmlns:p14="http://schemas.microsoft.com/office/powerpoint/2010/main" val="220546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24" t="32263" r="44947" b="22768"/>
          <a:stretch/>
        </p:blipFill>
        <p:spPr>
          <a:xfrm>
            <a:off x="3386765" y="1631225"/>
            <a:ext cx="4779414" cy="370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42" t="16518" r="13723" b="80446"/>
          <a:stretch/>
        </p:blipFill>
        <p:spPr>
          <a:xfrm>
            <a:off x="2870563" y="1356905"/>
            <a:ext cx="5809706" cy="16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49" y="1097825"/>
            <a:ext cx="2981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Genomic variation in a widespread Neotropical bird (</a:t>
            </a:r>
            <a:r>
              <a:rPr lang="en-US" sz="1350" i="1" dirty="0" err="1"/>
              <a:t>Xenops</a:t>
            </a:r>
            <a:r>
              <a:rPr lang="en-US" sz="1350" i="1" dirty="0"/>
              <a:t> </a:t>
            </a:r>
            <a:r>
              <a:rPr lang="en-US" sz="1350" i="1" dirty="0" err="1"/>
              <a:t>minutus</a:t>
            </a:r>
            <a:r>
              <a:rPr lang="en-US" sz="1350" dirty="0"/>
              <a:t>) reveals divergence, population expansion, and gene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8" y="2108562"/>
            <a:ext cx="2537460" cy="190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49" t="33702" r="23979" b="26299"/>
          <a:stretch/>
        </p:blipFill>
        <p:spPr>
          <a:xfrm>
            <a:off x="2001364" y="4011657"/>
            <a:ext cx="3037304" cy="1920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253" y="4122148"/>
            <a:ext cx="2146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69449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lavretsky\Desktop\MEDU.Final\FINAL.OUTPUTS\MXvMA.POPGENOME.PCA.ADMIX.RESULTS\RESULTS\MXvMA.PCA+ADMIXTURE.RESULTS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5" y="566057"/>
            <a:ext cx="6967607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314" y="5522686"/>
            <a:ext cx="8443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Mexican Duck Data – Lavretsky et al. (2015) Speciation genomics and a role for the Z chromosome in the early stages of divergence between Mexican ducks and mallards. Molecular Ecology 24:5364–5378.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264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gr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2" y="1664827"/>
            <a:ext cx="5029200" cy="44267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33687" y="1711136"/>
            <a:ext cx="2967689" cy="1077218"/>
            <a:chOff x="6048505" y="3126519"/>
            <a:chExt cx="2967689" cy="1077218"/>
          </a:xfrm>
        </p:grpSpPr>
        <p:sp>
          <p:nvSpPr>
            <p:cNvPr id="4" name="TextBox 3"/>
            <p:cNvSpPr txBox="1"/>
            <p:nvPr/>
          </p:nvSpPr>
          <p:spPr>
            <a:xfrm>
              <a:off x="6048505" y="3308893"/>
              <a:ext cx="9633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</a:t>
              </a:r>
              <a:r>
                <a:rPr lang="en-US" sz="3200" i="1" baseline="-25000" dirty="0"/>
                <a:t>ST</a:t>
              </a:r>
              <a:r>
                <a:rPr lang="en-US" sz="3200" dirty="0"/>
                <a:t> =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7815" y="3126519"/>
              <a:ext cx="2278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         1      _                </a:t>
              </a:r>
            </a:p>
            <a:p>
              <a:pPr algn="ctr"/>
              <a:r>
                <a:rPr lang="en-US" sz="3200" dirty="0"/>
                <a:t>1 + 4</a:t>
              </a:r>
              <a:r>
                <a:rPr lang="en-US" sz="3200" i="1" dirty="0"/>
                <a:t>Nm</a:t>
              </a:r>
              <a:r>
                <a:rPr lang="en-US" sz="3200" i="1" baseline="-25000" dirty="0"/>
                <a:t>T</a:t>
              </a:r>
            </a:p>
          </p:txBody>
        </p:sp>
      </p:grpSp>
      <p:pic>
        <p:nvPicPr>
          <p:cNvPr id="7" name="Picture 6" descr="Lectur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02" y="3424656"/>
            <a:ext cx="2649678" cy="21376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797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Calibri"/>
                <a:cs typeface="Calibri"/>
              </a:rPr>
              <a:t>For the Island Model, with equal sample sizes per population: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54275" y="5718291"/>
            <a:ext cx="6318" cy="4549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08954" y="6217454"/>
            <a:ext cx="3723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migrant per generation prevents fixation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3541" y="5718291"/>
            <a:ext cx="139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Island 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357" y="3693303"/>
            <a:ext cx="460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</a:t>
            </a:r>
            <a:r>
              <a:rPr lang="en-US" i="1" baseline="-25000" dirty="0"/>
              <a:t>ST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01471" y="5624959"/>
            <a:ext cx="15714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96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7563"/>
            <a:ext cx="8229600" cy="7143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Calibri"/>
                <a:cs typeface="Calibri"/>
              </a:rPr>
              <a:t>Isolation by Distance - the other IBD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"/>
                <a:cs typeface="Calibri"/>
              </a:rPr>
              <a:t>Typically plotted against geographic distance as </a:t>
            </a:r>
            <a:r>
              <a:rPr lang="en-US" sz="2200" i="1" dirty="0">
                <a:latin typeface="Calibri"/>
                <a:cs typeface="Calibri"/>
              </a:rPr>
              <a:t>F</a:t>
            </a:r>
            <a:r>
              <a:rPr lang="en-US" sz="2200" i="1" baseline="-25000" dirty="0">
                <a:latin typeface="Calibri"/>
                <a:cs typeface="Calibri"/>
              </a:rPr>
              <a:t>ST</a:t>
            </a:r>
            <a:r>
              <a:rPr lang="en-US" sz="2200" dirty="0">
                <a:latin typeface="Calibri"/>
                <a:cs typeface="Calibri"/>
              </a:rPr>
              <a:t>/(1 - </a:t>
            </a:r>
            <a:r>
              <a:rPr lang="en-US" sz="2200" i="1" dirty="0">
                <a:latin typeface="Calibri"/>
                <a:cs typeface="Calibri"/>
              </a:rPr>
              <a:t>F</a:t>
            </a:r>
            <a:r>
              <a:rPr lang="en-US" sz="2200" i="1" baseline="-25000" dirty="0">
                <a:latin typeface="Calibri"/>
                <a:cs typeface="Calibri"/>
              </a:rPr>
              <a:t>ST</a:t>
            </a:r>
            <a:r>
              <a:rPr lang="en-US" sz="2200" dirty="0">
                <a:latin typeface="Calibri"/>
                <a:cs typeface="Calibri"/>
              </a:rPr>
              <a:t>) to obtain a linear relationship.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3" descr="20348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6" y="2234984"/>
            <a:ext cx="3660854" cy="2743200"/>
          </a:xfrm>
          <a:prstGeom prst="rect">
            <a:avLst/>
          </a:prstGeom>
          <a:ln w="6350" cmpd="sng">
            <a:solidFill>
              <a:srgbClr val="000000"/>
            </a:solidFill>
          </a:ln>
        </p:spPr>
      </p:pic>
      <p:pic>
        <p:nvPicPr>
          <p:cNvPr id="5" name="Picture 4" descr="20348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52" y="1959187"/>
            <a:ext cx="4116457" cy="3084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757" y="5137819"/>
            <a:ext cx="3660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rise and fall of isolation by distance in the </a:t>
            </a:r>
            <a:r>
              <a:rPr lang="en-US" sz="1200" dirty="0" err="1"/>
              <a:t>anadromous</a:t>
            </a:r>
            <a:r>
              <a:rPr lang="en-US" sz="1200" dirty="0"/>
              <a:t> brook </a:t>
            </a:r>
            <a:r>
              <a:rPr lang="en-US" sz="1200" dirty="0" err="1"/>
              <a:t>charr</a:t>
            </a:r>
            <a:r>
              <a:rPr lang="en-US" sz="1200" dirty="0"/>
              <a:t> </a:t>
            </a:r>
            <a:r>
              <a:rPr lang="en-US" sz="1200" i="1" dirty="0" err="1"/>
              <a:t>Salvelinus</a:t>
            </a:r>
            <a:r>
              <a:rPr lang="en-US" sz="1200" i="1" dirty="0"/>
              <a:t> </a:t>
            </a:r>
            <a:r>
              <a:rPr lang="en-US" sz="1200" i="1" dirty="0" err="1"/>
              <a:t>fontinalis</a:t>
            </a:r>
            <a:r>
              <a:rPr lang="en-US" sz="1200" i="1" dirty="0"/>
              <a:t> </a:t>
            </a:r>
            <a:r>
              <a:rPr lang="en-US" sz="1200" dirty="0" err="1"/>
              <a:t>Mitchill</a:t>
            </a:r>
            <a:endParaRPr lang="en-US" sz="1200" dirty="0"/>
          </a:p>
          <a:p>
            <a:r>
              <a:rPr lang="en-US" sz="1200" dirty="0"/>
              <a:t>http://</a:t>
            </a:r>
            <a:r>
              <a:rPr lang="en-US" sz="1200" dirty="0" err="1"/>
              <a:t>theses.ulaval.ca</a:t>
            </a:r>
            <a:r>
              <a:rPr lang="en-US" sz="1200" dirty="0"/>
              <a:t>/</a:t>
            </a:r>
            <a:r>
              <a:rPr lang="en-US" sz="1200" dirty="0" err="1"/>
              <a:t>archimede</a:t>
            </a:r>
            <a:r>
              <a:rPr lang="en-US" sz="1200" dirty="0"/>
              <a:t>/</a:t>
            </a:r>
            <a:r>
              <a:rPr lang="en-US" sz="1200" dirty="0" err="1"/>
              <a:t>fichiers</a:t>
            </a:r>
            <a:r>
              <a:rPr lang="en-US" sz="1200" dirty="0"/>
              <a:t>/20348/ch04.html</a:t>
            </a:r>
          </a:p>
        </p:txBody>
      </p:sp>
      <p:pic>
        <p:nvPicPr>
          <p:cNvPr id="7" name="Picture 6" descr="brooktroutl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03" y="5135791"/>
            <a:ext cx="2853961" cy="13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8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49482" y="4224012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5122" y="1902686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9435" y="4130749"/>
            <a:ext cx="2317531" cy="898451"/>
          </a:xfrm>
          <a:prstGeom prst="round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variation; Allele or genotype frequencies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722" y="4361120"/>
            <a:ext cx="1802524" cy="439480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3155" y="4338084"/>
            <a:ext cx="1802524" cy="483781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Drift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9446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5818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530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9"/>
          <p:cNvGrpSpPr/>
          <p:nvPr/>
        </p:nvGrpSpPr>
        <p:grpSpPr>
          <a:xfrm>
            <a:off x="940732" y="1818622"/>
            <a:ext cx="7414957" cy="898451"/>
            <a:chOff x="4663780" y="4114800"/>
            <a:chExt cx="4388440" cy="990600"/>
          </a:xfrm>
        </p:grpSpPr>
        <p:sp>
          <p:nvSpPr>
            <p:cNvPr id="10" name="Rounded Rectangle 9"/>
            <p:cNvSpPr/>
            <p:nvPr/>
          </p:nvSpPr>
          <p:spPr>
            <a:xfrm>
              <a:off x="6172200" y="4114800"/>
              <a:ext cx="1371600" cy="9906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variation; Allele or genotype frequencies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63780" y="4397606"/>
              <a:ext cx="1066800" cy="4845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Mutation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85420" y="4343400"/>
              <a:ext cx="10668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Drift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76089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7411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1678578"/>
            <a:ext cx="373598" cy="59436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3997590"/>
            <a:ext cx="373598" cy="59436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29200" y="2941675"/>
            <a:ext cx="461665" cy="103092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b="1" dirty="0"/>
              <a:t>Migration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603048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/>
                <a:cs typeface="Calibri"/>
              </a:rPr>
              <a:t>Population Subdivision for Two Populations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5322565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Mutation and genetic drift (and selection) act independently in each population.</a:t>
            </a:r>
          </a:p>
          <a:p>
            <a:pPr algn="ctr"/>
            <a:endParaRPr lang="en-US" sz="2000" b="1" dirty="0">
              <a:latin typeface="Calibri"/>
              <a:cs typeface="Calibri"/>
            </a:endParaRPr>
          </a:p>
          <a:p>
            <a:pPr algn="ctr"/>
            <a:r>
              <a:rPr lang="en-US" sz="2000" b="1" dirty="0">
                <a:latin typeface="Calibri"/>
                <a:cs typeface="Calibri"/>
              </a:rPr>
              <a:t>Gene flow homogenizes allele frequencies, offsets drift by increasing Ne.</a:t>
            </a:r>
          </a:p>
        </p:txBody>
      </p:sp>
    </p:spTree>
    <p:extLst>
      <p:ext uri="{BB962C8B-B14F-4D97-AF65-F5344CB8AC3E}">
        <p14:creationId xmlns:p14="http://schemas.microsoft.com/office/powerpoint/2010/main" val="41074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07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1" y="2100396"/>
            <a:ext cx="7315200" cy="2802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422" y="4553822"/>
            <a:ext cx="13995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Island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0717" y="4553822"/>
            <a:ext cx="22621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Stepping Stone Model</a:t>
            </a:r>
          </a:p>
        </p:txBody>
      </p:sp>
    </p:spTree>
    <p:extLst>
      <p:ext uri="{BB962C8B-B14F-4D97-AF65-F5344CB8AC3E}">
        <p14:creationId xmlns:p14="http://schemas.microsoft.com/office/powerpoint/2010/main" val="315014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AA472-FF71-1C4C-98D0-91ED68E9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554715"/>
            <a:ext cx="4025900" cy="52364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ECF20-5A9A-3F4E-9B49-BCC1EFF263E6}"/>
              </a:ext>
            </a:extLst>
          </p:cNvPr>
          <p:cNvSpPr/>
          <p:nvPr/>
        </p:nvSpPr>
        <p:spPr>
          <a:xfrm>
            <a:off x="774700" y="5905500"/>
            <a:ext cx="774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https://</a:t>
            </a:r>
            <a:r>
              <a:rPr lang="en-US" dirty="0" err="1">
                <a:latin typeface="Comic Sans MS" panose="030F0902030302020204" pitchFamily="66" charset="0"/>
              </a:rPr>
              <a:t>xianblog.wordpress.com</a:t>
            </a:r>
            <a:r>
              <a:rPr lang="en-US" dirty="0">
                <a:latin typeface="Comic Sans MS" panose="030F0902030302020204" pitchFamily="66" charset="0"/>
              </a:rPr>
              <a:t>/2013/07/13/the-original-</a:t>
            </a:r>
            <a:r>
              <a:rPr lang="en-US" dirty="0" err="1">
                <a:latin typeface="Comic Sans MS" panose="030F0902030302020204" pitchFamily="66" charset="0"/>
              </a:rPr>
              <a:t>xkcd</a:t>
            </a:r>
            <a:r>
              <a:rPr lang="en-US" dirty="0">
                <a:latin typeface="Comic Sans MS" panose="030F0902030302020204" pitchFamily="66" charset="0"/>
              </a:rPr>
              <a:t>-entry-on-</a:t>
            </a:r>
            <a:r>
              <a:rPr lang="en-US" dirty="0" err="1">
                <a:latin typeface="Comic Sans MS" panose="030F0902030302020204" pitchFamily="66" charset="0"/>
              </a:rPr>
              <a:t>bayes</a:t>
            </a:r>
            <a:r>
              <a:rPr lang="en-US" dirty="0">
                <a:latin typeface="Comic Sans MS" panose="030F0902030302020204" pitchFamily="66" charset="0"/>
              </a:rPr>
              <a:t>-with-its-mistake/</a:t>
            </a:r>
          </a:p>
        </p:txBody>
      </p:sp>
    </p:spTree>
    <p:extLst>
      <p:ext uri="{BB962C8B-B14F-4D97-AF65-F5344CB8AC3E}">
        <p14:creationId xmlns:p14="http://schemas.microsoft.com/office/powerpoint/2010/main" val="367930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Calibri"/>
                <a:cs typeface="Calibri"/>
              </a:rPr>
              <a:t>How to test for population structure using </a:t>
            </a:r>
            <a:r>
              <a:rPr lang="en-US" sz="4200" dirty="0">
                <a:latin typeface="Calibri"/>
                <a:cs typeface="Calibri"/>
                <a:sym typeface="Wingdings" panose="05000000000000000000" pitchFamily="2" charset="2"/>
              </a:rPr>
              <a:t>probabilistic assignment tests</a:t>
            </a:r>
            <a:endParaRPr lang="en-US" sz="4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29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  <a:cs typeface="Calibri"/>
              </a:rPr>
              <a:t>Maximum Likelihood &amp; Bayesian Parameter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6056" y="1600200"/>
            <a:ext cx="7932057" cy="4545189"/>
          </a:xfrm>
        </p:spPr>
        <p:txBody>
          <a:bodyPr>
            <a:noAutofit/>
          </a:bodyPr>
          <a:lstStyle/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Data</a:t>
            </a:r>
            <a:r>
              <a:rPr lang="en-US" sz="2000" dirty="0">
                <a:latin typeface="Calibri"/>
                <a:cs typeface="Calibri"/>
              </a:rPr>
              <a:t> = true (not estimated) measure of a population</a:t>
            </a:r>
            <a:br>
              <a:rPr lang="en-US" sz="2000" dirty="0">
                <a:latin typeface="Calibri"/>
                <a:cs typeface="Calibri"/>
              </a:rPr>
            </a:b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Parameter estimate </a:t>
            </a:r>
            <a:r>
              <a:rPr lang="en-US" sz="2000" dirty="0">
                <a:latin typeface="Calibri"/>
                <a:cs typeface="Calibri"/>
              </a:rPr>
              <a:t>=  a quantity of interest that defines a group; this is the item of biological interest.</a:t>
            </a:r>
          </a:p>
          <a:p>
            <a:pPr marL="0" indent="0">
              <a:buNone/>
            </a:pP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Maximum Likelihood (-</a:t>
            </a:r>
            <a:r>
              <a:rPr lang="en-US" sz="2000" u="sng" dirty="0" err="1">
                <a:latin typeface="Calibri"/>
                <a:cs typeface="Calibri"/>
              </a:rPr>
              <a:t>lnL</a:t>
            </a:r>
            <a:r>
              <a:rPr lang="en-US" sz="2000" u="sng" dirty="0">
                <a:latin typeface="Calibri"/>
                <a:cs typeface="Calibri"/>
              </a:rPr>
              <a:t>) </a:t>
            </a:r>
            <a:r>
              <a:rPr lang="en-US" sz="2000" dirty="0">
                <a:latin typeface="Calibri"/>
                <a:cs typeface="Calibri"/>
              </a:rPr>
              <a:t>= Method for estimating unknown parameter from data using a statistical model.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Bayesian</a:t>
            </a:r>
            <a:r>
              <a:rPr lang="en-US" sz="2000" dirty="0">
                <a:latin typeface="Calibri"/>
                <a:cs typeface="Calibri"/>
              </a:rPr>
              <a:t> - </a:t>
            </a:r>
            <a:r>
              <a:rPr lang="en-US" sz="2000" dirty="0"/>
              <a:t>specifies some prior probability, which is then updated to a posterior probability with the addition of new, relevant data.</a:t>
            </a:r>
          </a:p>
          <a:p>
            <a:endParaRPr lang="en-US" sz="1000" dirty="0"/>
          </a:p>
          <a:p>
            <a:r>
              <a:rPr lang="en-US" sz="2000" u="sng" dirty="0">
                <a:latin typeface="Calibri"/>
                <a:cs typeface="Calibri"/>
              </a:rPr>
              <a:t>Prior</a:t>
            </a:r>
            <a:r>
              <a:rPr lang="en-US" sz="2000" dirty="0">
                <a:latin typeface="Calibri"/>
                <a:cs typeface="Calibri"/>
              </a:rPr>
              <a:t> - a prior probability  distribution.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Posterior</a:t>
            </a:r>
            <a:r>
              <a:rPr lang="en-US" sz="2000" dirty="0">
                <a:latin typeface="Calibri"/>
                <a:cs typeface="Calibri"/>
              </a:rPr>
              <a:t> -  conditional probability assigned after data are collected (e.g., such as the results of an experiment or set of genealogies).</a:t>
            </a:r>
          </a:p>
        </p:txBody>
      </p:sp>
    </p:spTree>
    <p:extLst>
      <p:ext uri="{BB962C8B-B14F-4D97-AF65-F5344CB8AC3E}">
        <p14:creationId xmlns:p14="http://schemas.microsoft.com/office/powerpoint/2010/main" val="323645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29073-E633-BD48-82C4-C1C8ABEA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69" y="1256784"/>
            <a:ext cx="5570277" cy="55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1B78C-D14E-7A4B-9320-BC667F50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8" y="477130"/>
            <a:ext cx="5782033" cy="22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Maximum Likelihood Steps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(1) </a:t>
            </a:r>
            <a:r>
              <a:rPr lang="en-US" sz="2200" dirty="0">
                <a:latin typeface="Calibri"/>
                <a:cs typeface="Calibri"/>
              </a:rPr>
              <a:t>Specify mathematical relationship between parameter being estimated (e.g., tree length) and data observed (e.g., genealogies built using nucleotide substitution models).</a:t>
            </a:r>
          </a:p>
          <a:p>
            <a:pPr marL="514350" indent="-514350">
              <a:buAutoNum type="arabicParenBoth"/>
            </a:pPr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(2) </a:t>
            </a:r>
            <a:r>
              <a:rPr lang="en-US" sz="2200" dirty="0">
                <a:latin typeface="Calibri"/>
                <a:cs typeface="Calibri"/>
              </a:rPr>
              <a:t>Calculate probability of observing data assuming a particular parameter value.</a:t>
            </a:r>
          </a:p>
          <a:p>
            <a:pPr marL="0" indent="0">
              <a:buNone/>
            </a:pPr>
            <a:endParaRPr lang="en-US" sz="10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(3) </a:t>
            </a:r>
            <a:r>
              <a:rPr lang="en-US" sz="2200" dirty="0">
                <a:latin typeface="Calibri"/>
                <a:cs typeface="Calibri"/>
              </a:rPr>
              <a:t>Repeat step 2 for each possible parameter value.</a:t>
            </a:r>
          </a:p>
          <a:p>
            <a:pPr marL="0" indent="0">
              <a:buNone/>
            </a:pPr>
            <a:endParaRPr lang="en-US" sz="10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200" b="1" dirty="0">
                <a:latin typeface="Calibri"/>
                <a:cs typeface="Calibri"/>
                <a:sym typeface="Wingdings" panose="05000000000000000000" pitchFamily="2" charset="2"/>
              </a:rPr>
              <a:t>given a model</a:t>
            </a: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where k(T, B|π) is the Kingman coalescent probability density and L(D|T, B) is the likelihood of the data given the genealogy.</a:t>
            </a:r>
            <a:endParaRPr lang="en-US" sz="18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09242"/>
            <a:ext cx="5109397" cy="9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4F483-5EF5-7641-AFCC-52393395D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15886"/>
            <a:ext cx="5372100" cy="3021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2E513-D6D7-AA47-880F-315E4B4B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49" y="3848100"/>
            <a:ext cx="6732549" cy="1752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85AF5C-232B-DB44-B5A8-5C7F3FAFE31F}"/>
              </a:ext>
            </a:extLst>
          </p:cNvPr>
          <p:cNvSpPr/>
          <p:nvPr/>
        </p:nvSpPr>
        <p:spPr>
          <a:xfrm>
            <a:off x="414298" y="6024146"/>
            <a:ext cx="835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https://</a:t>
            </a:r>
            <a:r>
              <a:rPr lang="en-US" sz="1600" dirty="0" err="1">
                <a:latin typeface="Comic Sans MS" panose="030F0902030302020204" pitchFamily="66" charset="0"/>
              </a:rPr>
              <a:t>www.probabilitycourse.com</a:t>
            </a:r>
            <a:r>
              <a:rPr lang="en-US" sz="1600" dirty="0">
                <a:latin typeface="Comic Sans MS" panose="030F0902030302020204" pitchFamily="66" charset="0"/>
              </a:rPr>
              <a:t>/chapter8/8_2_3_max_likelihood_estimation.php</a:t>
            </a:r>
          </a:p>
        </p:txBody>
      </p:sp>
    </p:spTree>
    <p:extLst>
      <p:ext uri="{BB962C8B-B14F-4D97-AF65-F5344CB8AC3E}">
        <p14:creationId xmlns:p14="http://schemas.microsoft.com/office/powerpoint/2010/main" val="392289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Bayesian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/>
                <a:cs typeface="Calibri"/>
              </a:rPr>
              <a:t>Named after Rev. Thomas Bayes (1701-1761).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Incorporates Maximum Likelihood but proceeds differently.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Allows direct probabilistic test of a parameter </a:t>
            </a:r>
            <a:r>
              <a:rPr lang="en-US" sz="2200" b="1" dirty="0">
                <a:latin typeface="Calibri"/>
                <a:cs typeface="Calibri"/>
              </a:rPr>
              <a:t>given the data</a:t>
            </a:r>
            <a:r>
              <a:rPr lang="en-US" sz="2200" dirty="0">
                <a:latin typeface="Calibri"/>
                <a:cs typeface="Calibri"/>
              </a:rPr>
              <a:t> (with confidence intervals).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Posterior distribution is approximated over many samples, in genetics there are often genealogies.</a:t>
            </a:r>
          </a:p>
          <a:p>
            <a:pPr marL="0" indent="0">
              <a:buNone/>
            </a:pPr>
            <a:endParaRPr lang="en-US" sz="1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5" y="3336929"/>
            <a:ext cx="3780971" cy="73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257" y="3516478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</a:t>
            </a:r>
          </a:p>
        </p:txBody>
      </p:sp>
      <p:pic>
        <p:nvPicPr>
          <p:cNvPr id="2" name="Picture 1" descr="Thomas_Bay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57" y="195875"/>
            <a:ext cx="1514390" cy="16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F07A-9B30-3041-A02D-8319CEB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difference in sum: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6EB-529F-4849-B217-127EA454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In ML, the </a:t>
            </a:r>
            <a:r>
              <a:rPr lang="en-US" sz="2600" dirty="0"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600" b="1" u="sng" dirty="0">
                <a:cs typeface="Calibri"/>
                <a:sym typeface="Wingdings" panose="05000000000000000000" pitchFamily="2" charset="2"/>
              </a:rPr>
              <a:t>given a model.</a:t>
            </a:r>
          </a:p>
          <a:p>
            <a:endParaRPr lang="en-US" sz="2600" b="1" u="sng" dirty="0"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  <a:sym typeface="Wingdings" panose="05000000000000000000" pitchFamily="2" charset="2"/>
              </a:rPr>
              <a:t>	L(</a:t>
            </a:r>
            <a:r>
              <a:rPr lang="en-US" sz="4800" dirty="0" err="1">
                <a:cs typeface="Calibri"/>
                <a:sym typeface="Wingdings" panose="05000000000000000000" pitchFamily="2" charset="2"/>
              </a:rPr>
              <a:t>Data|Model</a:t>
            </a:r>
            <a:r>
              <a:rPr lang="en-US" sz="4800" dirty="0">
                <a:cs typeface="Calibri"/>
                <a:sym typeface="Wingdings" panose="05000000000000000000" pitchFamily="2" charset="2"/>
              </a:rPr>
              <a:t>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r>
              <a:rPr lang="en-US" sz="2600" dirty="0">
                <a:cs typeface="Calibri"/>
                <a:sym typeface="Wingdings" panose="05000000000000000000" pitchFamily="2" charset="2"/>
              </a:rPr>
              <a:t>Bayesian a</a:t>
            </a:r>
            <a:r>
              <a:rPr lang="en-US" sz="2600" dirty="0">
                <a:cs typeface="Calibri"/>
              </a:rPr>
              <a:t>llows direct probabilistic test of a parameter </a:t>
            </a:r>
            <a:r>
              <a:rPr lang="en-US" sz="2600" b="1" u="sng" dirty="0">
                <a:cs typeface="Calibri"/>
              </a:rPr>
              <a:t>given the data</a:t>
            </a:r>
            <a:r>
              <a:rPr lang="en-US" sz="2600" u="sng" dirty="0">
                <a:cs typeface="Calibri"/>
              </a:rPr>
              <a:t> </a:t>
            </a:r>
            <a:r>
              <a:rPr lang="en-US" sz="2600" dirty="0">
                <a:cs typeface="Calibri"/>
              </a:rPr>
              <a:t>(with confidence intervals).</a:t>
            </a:r>
          </a:p>
          <a:p>
            <a:endParaRPr lang="en-US" sz="2600" dirty="0">
              <a:cs typeface="Calibri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</a:rPr>
              <a:t>	f(</a:t>
            </a:r>
            <a:r>
              <a:rPr lang="en-US" sz="4800" dirty="0" err="1">
                <a:cs typeface="Calibri"/>
              </a:rPr>
              <a:t>Model|Data</a:t>
            </a:r>
            <a:r>
              <a:rPr lang="en-US" sz="4800" dirty="0">
                <a:cs typeface="Calibri"/>
              </a:rPr>
              <a:t> x Prior)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3E53E2-0DD5-5040-8C5D-F0233071C853}"/>
              </a:ext>
            </a:extLst>
          </p:cNvPr>
          <p:cNvCxnSpPr/>
          <p:nvPr/>
        </p:nvCxnSpPr>
        <p:spPr>
          <a:xfrm flipH="1" flipV="1">
            <a:off x="1170176" y="5870064"/>
            <a:ext cx="658624" cy="524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6B9F69-63FF-1B46-8960-A413AFFDF5F3}"/>
              </a:ext>
            </a:extLst>
          </p:cNvPr>
          <p:cNvSpPr txBox="1"/>
          <p:nvPr/>
        </p:nvSpPr>
        <p:spPr>
          <a:xfrm>
            <a:off x="1828800" y="6214030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1426965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958</Words>
  <Application>Microsoft Macintosh PowerPoint</Application>
  <PresentationFormat>On-screen Show (4:3)</PresentationFormat>
  <Paragraphs>129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Comic Sans MS</vt:lpstr>
      <vt:lpstr>Times New Roman</vt:lpstr>
      <vt:lpstr>Office Theme</vt:lpstr>
      <vt:lpstr>Population Subdivision</vt:lpstr>
      <vt:lpstr>PowerPoint Presentation</vt:lpstr>
      <vt:lpstr>PowerPoint Presentation</vt:lpstr>
      <vt:lpstr>Maximum Likelihood &amp; Bayesian Parameter Estimation</vt:lpstr>
      <vt:lpstr>PowerPoint Presentation</vt:lpstr>
      <vt:lpstr>Maximum Likelihood Steps</vt:lpstr>
      <vt:lpstr>PowerPoint Presentation</vt:lpstr>
      <vt:lpstr>Bayesian Estimation</vt:lpstr>
      <vt:lpstr>The difference in sum: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221</cp:revision>
  <cp:lastPrinted>2018-09-19T03:18:24Z</cp:lastPrinted>
  <dcterms:created xsi:type="dcterms:W3CDTF">2017-01-09T21:19:33Z</dcterms:created>
  <dcterms:modified xsi:type="dcterms:W3CDTF">2023-09-21T13:37:45Z</dcterms:modified>
</cp:coreProperties>
</file>