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330" r:id="rId4"/>
    <p:sldId id="335" r:id="rId5"/>
    <p:sldId id="336" r:id="rId6"/>
    <p:sldId id="333" r:id="rId7"/>
    <p:sldId id="332" r:id="rId8"/>
    <p:sldId id="334" r:id="rId9"/>
    <p:sldId id="258" r:id="rId10"/>
    <p:sldId id="259" r:id="rId11"/>
    <p:sldId id="260" r:id="rId12"/>
    <p:sldId id="261" r:id="rId13"/>
    <p:sldId id="263" r:id="rId14"/>
    <p:sldId id="264" r:id="rId15"/>
    <p:sldId id="265" r:id="rId16"/>
    <p:sldId id="266" r:id="rId17"/>
    <p:sldId id="268" r:id="rId18"/>
    <p:sldId id="267" r:id="rId19"/>
    <p:sldId id="269" r:id="rId20"/>
    <p:sldId id="270" r:id="rId21"/>
    <p:sldId id="271" r:id="rId22"/>
    <p:sldId id="274" r:id="rId23"/>
    <p:sldId id="338" r:id="rId24"/>
    <p:sldId id="272" r:id="rId25"/>
    <p:sldId id="279" r:id="rId26"/>
    <p:sldId id="276" r:id="rId27"/>
    <p:sldId id="277" r:id="rId28"/>
    <p:sldId id="278" r:id="rId29"/>
    <p:sldId id="275" r:id="rId30"/>
    <p:sldId id="280" r:id="rId31"/>
    <p:sldId id="349" r:id="rId32"/>
    <p:sldId id="350" r:id="rId33"/>
    <p:sldId id="282" r:id="rId34"/>
    <p:sldId id="339" r:id="rId35"/>
    <p:sldId id="286" r:id="rId36"/>
    <p:sldId id="287" r:id="rId37"/>
    <p:sldId id="288" r:id="rId38"/>
    <p:sldId id="284" r:id="rId39"/>
    <p:sldId id="283" r:id="rId40"/>
    <p:sldId id="285" r:id="rId41"/>
    <p:sldId id="343" r:id="rId42"/>
    <p:sldId id="345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94580"/>
  </p:normalViewPr>
  <p:slideViewPr>
    <p:cSldViewPr snapToGrid="0" snapToObjects="1">
      <p:cViewPr varScale="1">
        <p:scale>
          <a:sx n="182" d="100"/>
          <a:sy n="182" d="100"/>
        </p:scale>
        <p:origin x="1832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10/3/23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34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54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6AF5140A-DD28-9A42-934D-E797F54B8E19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5175" cy="3432175"/>
          </a:xfrm>
          <a:ln/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5214"/>
            <a:ext cx="5030391" cy="4112381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Natural Selection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University of Miami</a:t>
            </a:r>
          </a:p>
          <a:p>
            <a:r>
              <a:rPr lang="en-US" dirty="0"/>
              <a:t>Fall 2023</a:t>
            </a:r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roup 5"/>
          <p:cNvGrpSpPr>
            <a:grpSpLocks/>
          </p:cNvGrpSpPr>
          <p:nvPr/>
        </p:nvGrpSpPr>
        <p:grpSpPr bwMode="auto">
          <a:xfrm>
            <a:off x="546100" y="198120"/>
            <a:ext cx="6400800" cy="4800600"/>
            <a:chOff x="1371600" y="609600"/>
            <a:chExt cx="6400800" cy="4800600"/>
          </a:xfrm>
        </p:grpSpPr>
        <p:pic>
          <p:nvPicPr>
            <p:cNvPr id="32772" name="Picture 1" descr="theories-on-population-10-728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609600"/>
              <a:ext cx="64008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3" name="Rectangle 2"/>
            <p:cNvSpPr>
              <a:spLocks noChangeArrowheads="1"/>
            </p:cNvSpPr>
            <p:nvPr/>
          </p:nvSpPr>
          <p:spPr bwMode="auto">
            <a:xfrm>
              <a:off x="1447800" y="914400"/>
              <a:ext cx="5867400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1800225" y="609600"/>
            <a:ext cx="5548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400" b="0"/>
              <a:t>Malthusian Population Catastrophe</a:t>
            </a:r>
          </a:p>
        </p:txBody>
      </p:sp>
      <p:pic>
        <p:nvPicPr>
          <p:cNvPr id="32771" name="Picture 4" descr="71478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4343400"/>
            <a:ext cx="17033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704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000" dirty="0"/>
              <a:t>In this case, the C206U mutation increases in frequency when bacteriophage MS2 is exposed to high temperatures (</a:t>
            </a:r>
            <a:r>
              <a:rPr lang="en-US" sz="2000" dirty="0" err="1"/>
              <a:t>Bollback</a:t>
            </a:r>
            <a:r>
              <a:rPr lang="en-US" sz="2000" dirty="0"/>
              <a:t> &amp; </a:t>
            </a:r>
            <a:r>
              <a:rPr lang="en-US" sz="2000" dirty="0" err="1"/>
              <a:t>Huelsenbeck</a:t>
            </a:r>
            <a:r>
              <a:rPr lang="en-US" sz="2000" dirty="0"/>
              <a:t>, 2007).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One allele has become fixed and the other lost after 100 generations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Mutation presumably results in some advantage/acting quickly.</a:t>
            </a:r>
            <a:endParaRPr lang="en-US" sz="2200" dirty="0"/>
          </a:p>
          <a:p>
            <a:endParaRPr lang="en-US" sz="2200" dirty="0"/>
          </a:p>
        </p:txBody>
      </p:sp>
      <p:pic>
        <p:nvPicPr>
          <p:cNvPr id="2" name="Picture 1" descr="F3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4" y="1624863"/>
            <a:ext cx="3424244" cy="27432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Haploid organisms </a:t>
            </a:r>
            <a:r>
              <a:rPr lang="en-US" sz="2800"/>
              <a:t>like bacteriophages </a:t>
            </a:r>
            <a:r>
              <a:rPr lang="en-US" sz="2800" dirty="0"/>
              <a:t>illustrate simple examples how selection changes allele frequency. </a:t>
            </a:r>
          </a:p>
        </p:txBody>
      </p:sp>
    </p:spTree>
    <p:extLst>
      <p:ext uri="{BB962C8B-B14F-4D97-AF65-F5344CB8AC3E}">
        <p14:creationId xmlns:p14="http://schemas.microsoft.com/office/powerpoint/2010/main" val="4149076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560306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u="sng" dirty="0"/>
              <a:t>Can define differences in fitness among alleles:</a:t>
            </a:r>
            <a:endParaRPr lang="en-US" sz="2400" i="1" u="sng" dirty="0"/>
          </a:p>
          <a:p>
            <a:pPr algn="ctr"/>
            <a:endParaRPr lang="en-US" sz="2400" i="1" dirty="0"/>
          </a:p>
          <a:p>
            <a:pPr marL="0" indent="0" algn="ctr">
              <a:buNone/>
            </a:pPr>
            <a:r>
              <a:rPr lang="en-US" sz="2400" dirty="0"/>
              <a:t>Absolute fitness</a:t>
            </a:r>
          </a:p>
          <a:p>
            <a:pPr algn="ctr"/>
            <a:endParaRPr lang="en-US" sz="2400" i="1" dirty="0"/>
          </a:p>
          <a:p>
            <a:pPr marL="0" indent="0" algn="ctr">
              <a:buNone/>
            </a:pPr>
            <a:r>
              <a:rPr lang="en-US" sz="2400" i="1" dirty="0" err="1"/>
              <a:t>w</a:t>
            </a:r>
            <a:r>
              <a:rPr lang="en-US" sz="2400" i="1" baseline="-25000" dirty="0" err="1"/>
              <a:t>A</a:t>
            </a:r>
            <a:r>
              <a:rPr lang="en-US" sz="2400" dirty="0"/>
              <a:t> &amp; </a:t>
            </a:r>
            <a:r>
              <a:rPr lang="en-US" sz="2400" i="1" dirty="0" err="1"/>
              <a:t>w</a:t>
            </a:r>
            <a:r>
              <a:rPr lang="en-US" sz="2400" baseline="-25000" dirty="0" err="1"/>
              <a:t>a</a:t>
            </a:r>
            <a:r>
              <a:rPr lang="en-US" sz="2400" dirty="0"/>
              <a:t> </a:t>
            </a:r>
          </a:p>
          <a:p>
            <a:pPr algn="ctr"/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Relative fitness</a:t>
            </a:r>
          </a:p>
          <a:p>
            <a:pPr algn="ctr"/>
            <a:endParaRPr lang="en-US" sz="2400" i="1" dirty="0"/>
          </a:p>
          <a:p>
            <a:pPr marL="0" indent="0" algn="ctr">
              <a:buNone/>
            </a:pPr>
            <a:r>
              <a:rPr lang="en-US" sz="2400" i="1" dirty="0" err="1"/>
              <a:t>w</a:t>
            </a:r>
            <a:r>
              <a:rPr lang="en-US" sz="2400" baseline="-25000" dirty="0" err="1"/>
              <a:t>a</a:t>
            </a:r>
            <a:r>
              <a:rPr lang="en-US" sz="2400" dirty="0"/>
              <a:t>/</a:t>
            </a:r>
            <a:r>
              <a:rPr lang="en-US" sz="2400" i="1" dirty="0" err="1"/>
              <a:t>w</a:t>
            </a:r>
            <a:r>
              <a:rPr lang="en-US" sz="2400" baseline="-25000" dirty="0" err="1"/>
              <a:t>A</a:t>
            </a:r>
            <a:endParaRPr lang="en-US" sz="2400" dirty="0"/>
          </a:p>
          <a:p>
            <a:pPr algn="ctr"/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Selection coefficient</a:t>
            </a:r>
          </a:p>
          <a:p>
            <a:pPr algn="ctr"/>
            <a:endParaRPr lang="en-US" sz="2400" dirty="0"/>
          </a:p>
          <a:p>
            <a:pPr marL="0" indent="0" algn="ctr">
              <a:buNone/>
            </a:pPr>
            <a:r>
              <a:rPr lang="en-US" sz="2400" i="1" dirty="0"/>
              <a:t>s</a:t>
            </a:r>
            <a:r>
              <a:rPr lang="en-US" sz="2400" dirty="0"/>
              <a:t> = 1 – </a:t>
            </a:r>
            <a:r>
              <a:rPr lang="en-US" sz="2400" i="1" dirty="0"/>
              <a:t>w</a:t>
            </a:r>
          </a:p>
          <a:p>
            <a:pPr marL="0" indent="0" algn="ctr">
              <a:buNone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2546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Selection on Diploids is a Little Different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Diploids contribute ½ their genes to each offspring, and offspring possess copies from the mother and father.</a:t>
            </a:r>
          </a:p>
          <a:p>
            <a:pPr marL="457200" indent="-457200"/>
            <a:endParaRPr lang="en-US" sz="2200" dirty="0"/>
          </a:p>
          <a:p>
            <a:endParaRPr lang="en-US" sz="2200" dirty="0"/>
          </a:p>
        </p:txBody>
      </p:sp>
      <p:pic>
        <p:nvPicPr>
          <p:cNvPr id="6" name="Picture 5" descr="mi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5862" y="2690814"/>
            <a:ext cx="2743200" cy="1318847"/>
          </a:xfrm>
          <a:prstGeom prst="rect">
            <a:avLst/>
          </a:prstGeom>
        </p:spPr>
      </p:pic>
      <p:pic>
        <p:nvPicPr>
          <p:cNvPr id="8" name="Picture 7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40" y="2592388"/>
            <a:ext cx="3780890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11738" y="4164111"/>
            <a:ext cx="2782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Hoekstra et al.  - Harvard University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5D870-C0E1-BA4E-940C-48D16A0A5B29}"/>
              </a:ext>
            </a:extLst>
          </p:cNvPr>
          <p:cNvSpPr txBox="1"/>
          <p:nvPr/>
        </p:nvSpPr>
        <p:spPr>
          <a:xfrm>
            <a:off x="4760938" y="4980205"/>
            <a:ext cx="3033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all homozygotes in this population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00C9D5-00AB-F346-8B0E-C98D1C89993B}"/>
              </a:ext>
            </a:extLst>
          </p:cNvPr>
          <p:cNvCxnSpPr>
            <a:cxnSpLocks/>
          </p:cNvCxnSpPr>
          <p:nvPr/>
        </p:nvCxnSpPr>
        <p:spPr>
          <a:xfrm flipH="1">
            <a:off x="4387804" y="5149482"/>
            <a:ext cx="3138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AC4408C-E07B-344E-8205-9DCF71E9E33E}"/>
              </a:ext>
            </a:extLst>
          </p:cNvPr>
          <p:cNvCxnSpPr>
            <a:cxnSpLocks/>
          </p:cNvCxnSpPr>
          <p:nvPr/>
        </p:nvCxnSpPr>
        <p:spPr>
          <a:xfrm flipV="1">
            <a:off x="2777188" y="5299025"/>
            <a:ext cx="0" cy="2860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A577A31-AF2D-A642-8F8A-CA9F6DB9EFB5}"/>
              </a:ext>
            </a:extLst>
          </p:cNvPr>
          <p:cNvSpPr txBox="1"/>
          <p:nvPr/>
        </p:nvSpPr>
        <p:spPr>
          <a:xfrm>
            <a:off x="1825819" y="5938471"/>
            <a:ext cx="197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Lots of heterozygotes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B55121F-C960-7F46-AD16-2FF81E5319D2}"/>
              </a:ext>
            </a:extLst>
          </p:cNvPr>
          <p:cNvCxnSpPr>
            <a:cxnSpLocks/>
          </p:cNvCxnSpPr>
          <p:nvPr/>
        </p:nvCxnSpPr>
        <p:spPr>
          <a:xfrm flipV="1">
            <a:off x="1170958" y="4837180"/>
            <a:ext cx="219280" cy="3123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76A3F05-FF80-7841-AF2C-3FC466EC0D88}"/>
              </a:ext>
            </a:extLst>
          </p:cNvPr>
          <p:cNvSpPr txBox="1"/>
          <p:nvPr/>
        </p:nvSpPr>
        <p:spPr>
          <a:xfrm>
            <a:off x="166005" y="5246522"/>
            <a:ext cx="191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Mostly homozygotes</a:t>
            </a:r>
          </a:p>
        </p:txBody>
      </p:sp>
    </p:spTree>
    <p:extLst>
      <p:ext uri="{BB962C8B-B14F-4D97-AF65-F5344CB8AC3E}">
        <p14:creationId xmlns:p14="http://schemas.microsoft.com/office/powerpoint/2010/main" val="2906465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2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" y="504403"/>
            <a:ext cx="8481391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563" y="5500687"/>
            <a:ext cx="8421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Manceau</a:t>
            </a:r>
            <a:r>
              <a:rPr lang="en-US" sz="1200" dirty="0"/>
              <a:t>, M., </a:t>
            </a:r>
            <a:r>
              <a:rPr lang="en-US" sz="1200" dirty="0" err="1"/>
              <a:t>Domingues</a:t>
            </a:r>
            <a:r>
              <a:rPr lang="en-US" sz="1200" dirty="0"/>
              <a:t>, V. S., </a:t>
            </a:r>
            <a:r>
              <a:rPr lang="en-US" sz="1200" dirty="0" err="1"/>
              <a:t>Linnen</a:t>
            </a:r>
            <a:r>
              <a:rPr lang="en-US" sz="1200" dirty="0"/>
              <a:t>, C. R., </a:t>
            </a:r>
            <a:r>
              <a:rPr lang="en-US" sz="1200" dirty="0" err="1"/>
              <a:t>Rosenblum</a:t>
            </a:r>
            <a:r>
              <a:rPr lang="en-US" sz="1200" dirty="0"/>
              <a:t>, E. B., &amp; Hoekstra, H. E. (2010). Convergence in pigmentation at multiple levels: mutations, genes and function. </a:t>
            </a:r>
            <a:r>
              <a:rPr lang="en-US" sz="1200" i="1" dirty="0"/>
              <a:t>Philosophical Transactions of the Royal Society B: Biological Sciences</a:t>
            </a:r>
            <a:r>
              <a:rPr lang="en-US" sz="1200" dirty="0"/>
              <a:t>, </a:t>
            </a:r>
            <a:r>
              <a:rPr lang="en-US" sz="1200" i="1" dirty="0"/>
              <a:t>365</a:t>
            </a:r>
            <a:r>
              <a:rPr lang="en-US" sz="1200" dirty="0"/>
              <a:t>(1552), 2439-2450.</a:t>
            </a:r>
          </a:p>
          <a:p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317495" y="4865688"/>
            <a:ext cx="6697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Changes in coat color result from specific mutations in the Mc1r gene.</a:t>
            </a:r>
          </a:p>
        </p:txBody>
      </p:sp>
      <p:pic>
        <p:nvPicPr>
          <p:cNvPr id="5" name="Picture 4" descr="F3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75" y="136550"/>
            <a:ext cx="3992563" cy="126238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90923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Similar to Mendel’s Peas, with effects of dominance 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1"/>
          <a:stretch>
            <a:fillRect/>
          </a:stretch>
        </p:blipFill>
        <p:spPr bwMode="auto">
          <a:xfrm>
            <a:off x="463557" y="1406512"/>
            <a:ext cx="641629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0865" y="1306498"/>
            <a:ext cx="5984875" cy="6111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89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1536696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i="1" dirty="0" err="1"/>
              <a:t>w</a:t>
            </a:r>
            <a:r>
              <a:rPr lang="en-US" sz="2200" i="1" baseline="-25000" dirty="0" err="1"/>
              <a:t>AA</a:t>
            </a:r>
            <a:r>
              <a:rPr lang="en-US" sz="2200" dirty="0"/>
              <a:t>,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Aa</a:t>
            </a:r>
            <a:r>
              <a:rPr lang="en-US" sz="2200" dirty="0"/>
              <a:t>, and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aa</a:t>
            </a:r>
            <a:endParaRPr lang="en-US" sz="2200" i="1" baseline="-25000" dirty="0"/>
          </a:p>
          <a:p>
            <a:pPr marL="0" indent="0">
              <a:buNone/>
            </a:pPr>
            <a:endParaRPr lang="en-US" sz="1200" i="1" baseline="-25000" dirty="0"/>
          </a:p>
          <a:p>
            <a:pPr marL="0" indent="0">
              <a:buNone/>
            </a:pPr>
            <a:r>
              <a:rPr lang="en-US" sz="2200" dirty="0"/>
              <a:t>In the beach mice,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RC</a:t>
            </a:r>
            <a:r>
              <a:rPr lang="en-US" sz="2200" dirty="0"/>
              <a:t> is 80-90% of </a:t>
            </a:r>
            <a:r>
              <a:rPr lang="en-US" sz="2200" i="1" dirty="0" err="1"/>
              <a:t>w</a:t>
            </a:r>
            <a:r>
              <a:rPr lang="en-US" sz="2200" i="1" baseline="-25000" dirty="0" err="1"/>
              <a:t>CC</a:t>
            </a:r>
            <a:r>
              <a:rPr lang="en-US" sz="2200" dirty="0"/>
              <a:t>; slightly darker coat color reduces survival 10-20%.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200" dirty="0"/>
              <a:t>Hardy-Weinberg &amp; </a:t>
            </a:r>
            <a:r>
              <a:rPr lang="en-US" sz="2200" u="sng" dirty="0"/>
              <a:t>relative fitness </a:t>
            </a:r>
            <a:r>
              <a:rPr lang="en-US" sz="2200" dirty="0"/>
              <a:t>(e.g., 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r>
              <a:rPr lang="en-US" sz="2200" dirty="0"/>
              <a:t>/</a:t>
            </a:r>
            <a:r>
              <a:rPr lang="en-US" sz="2200" i="1" dirty="0" err="1"/>
              <a:t>w</a:t>
            </a:r>
            <a:r>
              <a:rPr lang="en-US" sz="2200" baseline="-25000" dirty="0" err="1"/>
              <a:t>MEAN</a:t>
            </a:r>
            <a:r>
              <a:rPr lang="en-US" sz="2200" dirty="0"/>
              <a:t>) determines the change in allele frequency after selection.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In the case of diploids we need to consider fitness of three or more genotypes:</a:t>
            </a:r>
          </a:p>
        </p:txBody>
      </p:sp>
      <p:graphicFrame>
        <p:nvGraphicFramePr>
          <p:cNvPr id="4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115580"/>
              </p:ext>
            </p:extLst>
          </p:nvPr>
        </p:nvGraphicFramePr>
        <p:xfrm>
          <a:off x="588965" y="4143374"/>
          <a:ext cx="5832476" cy="2238529"/>
        </p:xfrm>
        <a:graphic>
          <a:graphicData uri="http://schemas.openxmlformats.org/drawingml/2006/table">
            <a:tbl>
              <a:tblPr/>
              <a:tblGrid>
                <a:gridCol w="1458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81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96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Initial genotypic frequencies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2pq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q</a:t>
                      </a:r>
                      <a:r>
                        <a:rPr kumimoji="0" lang="en-US" sz="12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12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5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Fitness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3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Frequency after selection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2pq </a:t>
                      </a:r>
                      <a:r>
                        <a:rPr kumimoji="0" lang="en-US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q</a:t>
                      </a:r>
                      <a:r>
                        <a:rPr kumimoji="0" lang="en-US" sz="12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endParaRPr kumimoji="0" lang="en-US" sz="12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Relative frequency after selection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/W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MEAN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2pq 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 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/W</a:t>
                      </a:r>
                      <a:r>
                        <a:rPr kumimoji="0" lang="en-US" sz="12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MEAN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q</a:t>
                      </a:r>
                      <a:r>
                        <a:rPr kumimoji="0" lang="en-US" sz="12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2 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aa </a:t>
                      </a: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/W</a:t>
                      </a:r>
                      <a:r>
                        <a:rPr kumimoji="0" lang="en-US" sz="12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MEAN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62750" y="4722812"/>
            <a:ext cx="1539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/>
            <a:r>
              <a:rPr lang="en-US" dirty="0"/>
              <a:t>*Note, we have not yet discussed dominance.</a:t>
            </a:r>
          </a:p>
        </p:txBody>
      </p:sp>
    </p:spTree>
    <p:extLst>
      <p:ext uri="{BB962C8B-B14F-4D97-AF65-F5344CB8AC3E}">
        <p14:creationId xmlns:p14="http://schemas.microsoft.com/office/powerpoint/2010/main" val="3908760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228600" y="304800"/>
            <a:ext cx="8534400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But we can deduce much about fitness and begin to deduce something about dominance</a:t>
            </a:r>
            <a:r>
              <a:rPr lang="en-US" dirty="0"/>
              <a:t>:</a:t>
            </a:r>
          </a:p>
          <a:p>
            <a:pPr marL="457200" indent="-457200"/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:  no natural selection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&lt;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= 1.0:  natural selection and complete dominance operate against a dominant allele.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=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&lt; 1.0: natural selection and complete dominance operate against a recessive allele.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&lt;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 </a:t>
            </a:r>
            <a:r>
              <a:rPr lang="en-US" i="1" dirty="0"/>
              <a:t>&lt;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= 1.0:  heterozygote shows intermediate fitness; natural selection operates without effects of complete dominance.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&lt; 1.0 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dirty="0"/>
              <a:t> = 1.0:  heterozygote has the highest fitness; natural selection/</a:t>
            </a:r>
            <a:r>
              <a:rPr lang="en-US" dirty="0" err="1"/>
              <a:t>codominance</a:t>
            </a:r>
            <a:r>
              <a:rPr lang="en-US" dirty="0"/>
              <a:t> favor the heterozygote (also called </a:t>
            </a:r>
            <a:r>
              <a:rPr lang="en-US" u="sng" dirty="0" err="1"/>
              <a:t>overdominance</a:t>
            </a:r>
            <a:r>
              <a:rPr lang="en-US" dirty="0"/>
              <a:t>).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dirty="0"/>
              <a:t> &lt;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and </a:t>
            </a:r>
            <a:r>
              <a:rPr lang="en-US" i="1" dirty="0" err="1"/>
              <a:t>w</a:t>
            </a:r>
            <a:r>
              <a:rPr lang="en-US" i="1" baseline="-25000" dirty="0" err="1"/>
              <a:t>aa</a:t>
            </a:r>
            <a:r>
              <a:rPr lang="en-US" i="1" baseline="-25000" dirty="0"/>
              <a:t> </a:t>
            </a:r>
            <a:r>
              <a:rPr lang="en-US" i="1" dirty="0"/>
              <a:t>= 1.0</a:t>
            </a:r>
            <a:r>
              <a:rPr lang="en-US" dirty="0"/>
              <a:t>:  heterozygote has lowest fitness; natural selection favors either homozygote.</a:t>
            </a:r>
          </a:p>
        </p:txBody>
      </p:sp>
    </p:spTree>
    <p:extLst>
      <p:ext uri="{BB962C8B-B14F-4D97-AF65-F5344CB8AC3E}">
        <p14:creationId xmlns:p14="http://schemas.microsoft.com/office/powerpoint/2010/main" val="29373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Types of Genic Selection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50979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1700" u="sng" dirty="0"/>
              <a:t>#1 Directional Selection</a:t>
            </a:r>
          </a:p>
          <a:p>
            <a:pPr marL="341313" indent="-341313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dirty="0"/>
              <a:t>Selection favors fixation of one particular advantageous allele and eliminates all other deleterious alleles.</a:t>
            </a:r>
          </a:p>
          <a:p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Rate of change depends on the selection coefficient (s).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s = 0.01 , may require 100s of generations to change the allele frequency.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s = 0.1 may only require 10s of generations.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The difference in selection coefficients in this case is an “order of magnitude”</a:t>
            </a:r>
          </a:p>
          <a:p>
            <a:pPr lvl="1">
              <a:buFont typeface="Arial"/>
              <a:buChar char="•"/>
            </a:pPr>
            <a:endParaRPr lang="en-US" sz="1700" dirty="0"/>
          </a:p>
          <a:p>
            <a:pPr lvl="1">
              <a:buFont typeface="Arial"/>
              <a:buChar char="•"/>
            </a:pPr>
            <a:r>
              <a:rPr lang="en-US" sz="1700" dirty="0"/>
              <a:t>Large selection coefficients cause rapid changes, whereas smaller by order of magnitude selection coefficients may effect large changes in allele frequency over long evolutionary times scales. </a:t>
            </a:r>
          </a:p>
          <a:p>
            <a:endParaRPr lang="en-US" sz="1700" dirty="0"/>
          </a:p>
          <a:p>
            <a:endParaRPr lang="en-US" sz="1700" dirty="0"/>
          </a:p>
          <a:p>
            <a:pPr marL="0" indent="0">
              <a:buNone/>
            </a:pPr>
            <a:r>
              <a:rPr lang="en-US" sz="1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4419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76" y="906145"/>
            <a:ext cx="1944624" cy="4632960"/>
          </a:xfrm>
          <a:prstGeom prst="rect">
            <a:avLst/>
          </a:prstGeom>
        </p:spPr>
      </p:pic>
      <p:pic>
        <p:nvPicPr>
          <p:cNvPr id="3" name="Picture 2" descr="nrg1350-i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191" y="1373189"/>
            <a:ext cx="6343813" cy="27066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9191" y="4421187"/>
            <a:ext cx="52194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Selective sweep </a:t>
            </a:r>
            <a:r>
              <a:rPr lang="en-US" dirty="0"/>
              <a:t>with </a:t>
            </a:r>
            <a:r>
              <a:rPr lang="en-US" u="sng" dirty="0"/>
              <a:t>hitchhiking </a:t>
            </a:r>
            <a:r>
              <a:rPr lang="en-US" dirty="0"/>
              <a:t>caused by directional selection</a:t>
            </a:r>
          </a:p>
          <a:p>
            <a:endParaRPr lang="en-US" dirty="0"/>
          </a:p>
          <a:p>
            <a:r>
              <a:rPr lang="en-US" dirty="0"/>
              <a:t>Results in loss of variation in linked genomic regions.</a:t>
            </a:r>
          </a:p>
          <a:p>
            <a:endParaRPr lang="en-US" dirty="0"/>
          </a:p>
          <a:p>
            <a:r>
              <a:rPr lang="en-US" dirty="0"/>
              <a:t>Directional selection reduces variation and creates pronounced </a:t>
            </a:r>
            <a:r>
              <a:rPr lang="en-US" u="sng" dirty="0"/>
              <a:t>linkage disequilibrium</a:t>
            </a:r>
            <a:r>
              <a:rPr lang="en-US" dirty="0"/>
              <a:t>.</a:t>
            </a:r>
          </a:p>
        </p:txBody>
      </p:sp>
      <p:sp>
        <p:nvSpPr>
          <p:cNvPr id="5" name="Right Brace 4"/>
          <p:cNvSpPr/>
          <p:nvPr/>
        </p:nvSpPr>
        <p:spPr>
          <a:xfrm rot="5400000">
            <a:off x="5826124" y="3611565"/>
            <a:ext cx="158750" cy="285750"/>
          </a:xfrm>
          <a:prstGeom prst="rightBrac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41E27574-E818-464A-8D48-65F826AFF077}"/>
              </a:ext>
            </a:extLst>
          </p:cNvPr>
          <p:cNvSpPr/>
          <p:nvPr/>
        </p:nvSpPr>
        <p:spPr>
          <a:xfrm rot="16200000">
            <a:off x="5821865" y="1067880"/>
            <a:ext cx="167268" cy="28575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1C95F0-62E6-E140-955F-ACC2FED964B8}"/>
              </a:ext>
            </a:extLst>
          </p:cNvPr>
          <p:cNvSpPr/>
          <p:nvPr/>
        </p:nvSpPr>
        <p:spPr>
          <a:xfrm>
            <a:off x="5300110" y="721479"/>
            <a:ext cx="1238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Hitchhiking</a:t>
            </a:r>
          </a:p>
        </p:txBody>
      </p:sp>
    </p:spTree>
    <p:extLst>
      <p:ext uri="{BB962C8B-B14F-4D97-AF65-F5344CB8AC3E}">
        <p14:creationId xmlns:p14="http://schemas.microsoft.com/office/powerpoint/2010/main" val="3908172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 to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Until now we have mostly ignored fitness effects of alleles.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This approach was helpful for understanding evolutionary forces such </a:t>
            </a:r>
            <a:r>
              <a:rPr lang="en-US" sz="2400" b="1" dirty="0"/>
              <a:t>mutation</a:t>
            </a:r>
            <a:r>
              <a:rPr lang="en-US" sz="2400" dirty="0"/>
              <a:t>, </a:t>
            </a:r>
            <a:r>
              <a:rPr lang="en-US" sz="2400" b="1" dirty="0"/>
              <a:t>genetic drift</a:t>
            </a:r>
            <a:r>
              <a:rPr lang="en-US" sz="2400" dirty="0"/>
              <a:t>, &amp; </a:t>
            </a:r>
            <a:r>
              <a:rPr lang="en-US" sz="2400" b="1" dirty="0"/>
              <a:t>migration</a:t>
            </a:r>
            <a:r>
              <a:rPr lang="en-US" sz="2400" dirty="0"/>
              <a:t> between subdivided populations.</a:t>
            </a:r>
          </a:p>
          <a:p>
            <a:endParaRPr lang="en-US" sz="2400" dirty="0"/>
          </a:p>
          <a:p>
            <a:r>
              <a:rPr lang="en-US" sz="2400" dirty="0"/>
              <a:t>Fitness equates to differences in survival and reproductive success.  Often different alleles affect fitness differently.</a:t>
            </a:r>
          </a:p>
          <a:p>
            <a:endParaRPr lang="en-US" sz="2400" dirty="0"/>
          </a:p>
          <a:p>
            <a:r>
              <a:rPr lang="en-US" sz="2400" dirty="0"/>
              <a:t>Our understanding of how evolutionary forces shape gene frequencies therefore can’t be complete without a basic understanding of </a:t>
            </a:r>
            <a:r>
              <a:rPr lang="en-US" sz="2400" b="1" dirty="0"/>
              <a:t>natural selection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5298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Types of Genic Selection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900" u="sng" dirty="0"/>
              <a:t>#2 Balancing Selection (or Diversifying Selection)</a:t>
            </a:r>
          </a:p>
          <a:p>
            <a:pPr marL="341313" indent="-341313">
              <a:buNone/>
            </a:pPr>
            <a:endParaRPr lang="en-US" sz="2900" dirty="0"/>
          </a:p>
          <a:p>
            <a:r>
              <a:rPr lang="en-US" sz="2900" dirty="0"/>
              <a:t>Selection favors presence of two or more alleles in the population that are maintained at frequencies above the mutation rate.</a:t>
            </a:r>
          </a:p>
          <a:p>
            <a:endParaRPr lang="en-US" sz="2900" dirty="0"/>
          </a:p>
          <a:p>
            <a:r>
              <a:rPr lang="en-US" sz="2900" dirty="0"/>
              <a:t>Two of the most cited examples are the Major Histocompatibility Complex (MHC) genes and Self-Incompatibility (SI) genes that prevent self-fertilization in angiosperm plants. </a:t>
            </a:r>
          </a:p>
          <a:p>
            <a:endParaRPr lang="en-US" sz="2900" dirty="0"/>
          </a:p>
          <a:p>
            <a:r>
              <a:rPr lang="en-US" sz="2900" u="sng" dirty="0"/>
              <a:t>Heterozygote advantage</a:t>
            </a:r>
            <a:r>
              <a:rPr lang="en-US" sz="2900" dirty="0"/>
              <a:t> is a type of balancing selection (also called Overdominance or Heterosis).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0891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76" y="906145"/>
            <a:ext cx="1944624" cy="4632960"/>
          </a:xfrm>
          <a:prstGeom prst="rect">
            <a:avLst/>
          </a:prstGeom>
        </p:spPr>
      </p:pic>
      <p:pic>
        <p:nvPicPr>
          <p:cNvPr id="3" name="Picture 2" descr="balanc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968" y="906145"/>
            <a:ext cx="1194816" cy="464515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254250" y="4262438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32129" y="3635374"/>
            <a:ext cx="3384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contrast to directional</a:t>
            </a:r>
          </a:p>
          <a:p>
            <a:r>
              <a:rPr lang="en-US" dirty="0"/>
              <a:t>selection, coalescence is deeper because </a:t>
            </a:r>
            <a:r>
              <a:rPr lang="en-US" u="sng" dirty="0"/>
              <a:t>polymorphism has been maintained</a:t>
            </a:r>
            <a:r>
              <a:rPr lang="en-US" dirty="0"/>
              <a:t> in the population by the selection.</a:t>
            </a:r>
          </a:p>
          <a:p>
            <a:endParaRPr lang="en-US" dirty="0"/>
          </a:p>
          <a:p>
            <a:r>
              <a:rPr lang="en-US" dirty="0"/>
              <a:t>These types of genes have lots of polymorphism.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6310" y="468312"/>
            <a:ext cx="1207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Directional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66138" y="468312"/>
            <a:ext cx="108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Balancing</a:t>
            </a:r>
          </a:p>
        </p:txBody>
      </p:sp>
    </p:spTree>
    <p:extLst>
      <p:ext uri="{BB962C8B-B14F-4D97-AF65-F5344CB8AC3E}">
        <p14:creationId xmlns:p14="http://schemas.microsoft.com/office/powerpoint/2010/main" val="1394217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228600"/>
            <a:ext cx="85344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u="sng" dirty="0"/>
          </a:p>
          <a:p>
            <a:pPr>
              <a:defRPr/>
            </a:pPr>
            <a:r>
              <a:rPr lang="en-US" b="0" u="sng" dirty="0"/>
              <a:t>Major Histocompatibility </a:t>
            </a:r>
            <a:r>
              <a:rPr lang="en-US" u="sng" dirty="0"/>
              <a:t>C</a:t>
            </a:r>
            <a:r>
              <a:rPr lang="en-US" b="0" u="sng" dirty="0"/>
              <a:t>omplex (MHC)</a:t>
            </a:r>
            <a:endParaRPr lang="en-US" b="0" dirty="0"/>
          </a:p>
          <a:p>
            <a:pPr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Genes are important in immune response and are under selective pressure to diversify (</a:t>
            </a:r>
            <a:r>
              <a:rPr lang="en-US" b="0" u="sng" dirty="0"/>
              <a:t>diversifying selection</a:t>
            </a:r>
            <a:r>
              <a:rPr lang="en-US" b="0" dirty="0"/>
              <a:t>).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~90% of humans receive different MHC genes from each parent.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Sample of 200 humans will have 15-30 different alleles.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  <a:p>
            <a:pPr marL="457200" indent="-457200">
              <a:buFontTx/>
              <a:buChar char="•"/>
              <a:defRPr/>
            </a:pPr>
            <a:r>
              <a:rPr lang="en-US" b="0" dirty="0"/>
              <a:t>Important mechanism for outcrossing in humans.</a:t>
            </a:r>
          </a:p>
          <a:p>
            <a:pPr marL="457200" indent="-457200">
              <a:buFontTx/>
              <a:buChar char="•"/>
              <a:defRPr/>
            </a:pPr>
            <a:endParaRPr lang="en-US" b="0" dirty="0"/>
          </a:p>
        </p:txBody>
      </p:sp>
      <p:pic>
        <p:nvPicPr>
          <p:cNvPr id="50178" name="Picture 3" descr="mhc_gene_sta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45" y="3630613"/>
            <a:ext cx="57292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tshirtbi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2420936"/>
            <a:ext cx="2764373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898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1EB093-F92C-2A46-B12B-C936D5C21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1752600"/>
            <a:ext cx="5969000" cy="335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595E17-E50F-8042-8247-898F4B998821}"/>
              </a:ext>
            </a:extLst>
          </p:cNvPr>
          <p:cNvSpPr txBox="1"/>
          <p:nvPr/>
        </p:nvSpPr>
        <p:spPr>
          <a:xfrm>
            <a:off x="248920" y="253428"/>
            <a:ext cx="8646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Smell Dating </a:t>
            </a:r>
            <a:r>
              <a:rPr lang="en-US" sz="3600" dirty="0"/>
              <a:t>by MHC compatibility? Can’t just do this online, requires a dirty t-shirt.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B26E68-5BE8-7A4C-8482-1F61DC35E010}"/>
              </a:ext>
            </a:extLst>
          </p:cNvPr>
          <p:cNvSpPr/>
          <p:nvPr/>
        </p:nvSpPr>
        <p:spPr>
          <a:xfrm>
            <a:off x="2286000" y="518894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www.abc.net.au</a:t>
            </a:r>
            <a:r>
              <a:rPr lang="en-US" sz="1200" dirty="0"/>
              <a:t>/news/2016-05-28/smell-dating-swaps-tinder-for-smelly-t-shirts/7444134?nw=0&amp;r=</a:t>
            </a:r>
            <a:r>
              <a:rPr lang="en-US" sz="1200" dirty="0" err="1"/>
              <a:t>HtmlFragment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2635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Heterozygote Advantage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404810"/>
            <a:ext cx="8229600" cy="45259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200" dirty="0"/>
              <a:t>Heterozygote advantage is defined by these fitness relationships:</a:t>
            </a:r>
          </a:p>
          <a:p>
            <a:pPr marL="341313" indent="-341313">
              <a:buNone/>
            </a:pPr>
            <a:endParaRPr lang="en-US" sz="2200" dirty="0"/>
          </a:p>
          <a:p>
            <a:pPr marL="341313" indent="-341313">
              <a:buNone/>
            </a:pPr>
            <a:r>
              <a:rPr lang="en-US" sz="2200" i="1" dirty="0"/>
              <a:t>		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r>
              <a:rPr lang="en-US" sz="2200" dirty="0"/>
              <a:t> &lt; 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r>
              <a:rPr lang="en-US" sz="2200" dirty="0"/>
              <a:t> &gt; </a:t>
            </a:r>
            <a:r>
              <a:rPr lang="en-US" sz="2200" i="1" dirty="0" err="1"/>
              <a:t>w</a:t>
            </a:r>
            <a:r>
              <a:rPr lang="en-US" sz="2200" baseline="-25000" dirty="0" err="1"/>
              <a:t>aa</a:t>
            </a:r>
            <a:endParaRPr lang="en-US" sz="2200" baseline="-25000" dirty="0"/>
          </a:p>
          <a:p>
            <a:pPr marL="341313" indent="-341313">
              <a:buNone/>
            </a:pPr>
            <a:endParaRPr lang="en-US" sz="2200" dirty="0"/>
          </a:p>
          <a:p>
            <a:pPr marL="341313" indent="-341313">
              <a:buNone/>
            </a:pPr>
            <a:r>
              <a:rPr lang="en-US" sz="2200" i="1" dirty="0" err="1"/>
              <a:t>p</a:t>
            </a:r>
            <a:r>
              <a:rPr lang="en-US" sz="2200" i="1" baseline="-25000" dirty="0" err="1"/>
              <a:t>A</a:t>
            </a:r>
            <a:r>
              <a:rPr lang="en-US" sz="2200" dirty="0"/>
              <a:t> = 0 or 1 are unstable </a:t>
            </a:r>
            <a:r>
              <a:rPr lang="en-US" sz="2200" dirty="0" err="1"/>
              <a:t>equilibria</a:t>
            </a:r>
            <a:r>
              <a:rPr lang="en-US" sz="2200" dirty="0"/>
              <a:t>.</a:t>
            </a:r>
          </a:p>
          <a:p>
            <a:pPr marL="341313" indent="-341313">
              <a:buNone/>
            </a:pPr>
            <a:endParaRPr lang="en-US" sz="2200" dirty="0"/>
          </a:p>
          <a:p>
            <a:pPr marL="341313" indent="-341313">
              <a:buNone/>
            </a:pPr>
            <a:r>
              <a:rPr lang="en-US" sz="2200" dirty="0"/>
              <a:t>Equilibrium will fall between somewhere:</a:t>
            </a:r>
          </a:p>
          <a:p>
            <a:pPr marL="341313" indent="-341313">
              <a:buNone/>
            </a:pPr>
            <a:endParaRPr lang="en-US" sz="2900" dirty="0"/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pic>
        <p:nvPicPr>
          <p:cNvPr id="5" name="Picture 4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88" y="3839002"/>
            <a:ext cx="4284010" cy="251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12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J.B.S. Haldane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31463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200" dirty="0"/>
              <a:t>First to show (1948) </a:t>
            </a:r>
            <a:r>
              <a:rPr lang="en-US" sz="2200" dirty="0">
                <a:latin typeface="Symbol" charset="2"/>
                <a:cs typeface="Symbol" charset="2"/>
              </a:rPr>
              <a:t>b</a:t>
            </a:r>
            <a:r>
              <a:rPr lang="en-US" sz="2200" dirty="0"/>
              <a:t>-globin heterozygotes had resistance to malaria. </a:t>
            </a:r>
          </a:p>
          <a:p>
            <a:pPr marL="341313" indent="-341313">
              <a:buNone/>
            </a:pPr>
            <a:endParaRPr lang="en-US" sz="2900" dirty="0"/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068760" y="2272818"/>
            <a:ext cx="2743200" cy="4272502"/>
            <a:chOff x="497612" y="1952130"/>
            <a:chExt cx="3054096" cy="4756719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41"/>
            <a:stretch>
              <a:fillRect/>
            </a:stretch>
          </p:blipFill>
          <p:spPr bwMode="auto">
            <a:xfrm>
              <a:off x="497612" y="1952130"/>
              <a:ext cx="3054096" cy="235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 descr="http://facultylounge.whfreeman.com/download.php?file=files/images/figure_07_18_0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187" y="4319224"/>
              <a:ext cx="2971800" cy="23896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 descr="haldane-huxle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670" y="1918608"/>
            <a:ext cx="2231756" cy="27432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6928984" y="3034824"/>
            <a:ext cx="367166" cy="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98669" y="2868235"/>
            <a:ext cx="1219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Aldous Huxley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426581"/>
              </p:ext>
            </p:extLst>
          </p:nvPr>
        </p:nvGraphicFramePr>
        <p:xfrm>
          <a:off x="4473576" y="4930283"/>
          <a:ext cx="3711576" cy="163032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927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176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25,374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5,482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0.821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0.177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0.002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HW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0.826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0.008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HW </a:t>
                      </a:r>
                      <a:r>
                        <a:rPr lang="en-US" sz="800" dirty="0" err="1"/>
                        <a:t>exp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25,542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5,012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800" dirty="0"/>
                        <a:t>Newborns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33,040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1760">
                <a:tc>
                  <a:txBody>
                    <a:bodyPr/>
                    <a:lstStyle/>
                    <a:p>
                      <a:r>
                        <a:rPr lang="en-US" sz="800" dirty="0"/>
                        <a:t>w</a:t>
                      </a:r>
                      <a:endParaRPr lang="en-US" sz="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0.768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0.830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0.209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8231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Types of Genic Selection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None/>
            </a:pPr>
            <a:r>
              <a:rPr lang="en-US" sz="2000" u="sng" dirty="0"/>
              <a:t>#3 Purifying/Negative Selection</a:t>
            </a:r>
          </a:p>
          <a:p>
            <a:pPr marL="341313" indent="-341313">
              <a:buNone/>
            </a:pPr>
            <a:endParaRPr lang="en-US" sz="2000" dirty="0"/>
          </a:p>
          <a:p>
            <a:r>
              <a:rPr lang="en-US" sz="2000" dirty="0"/>
              <a:t>Eliminates deleterious (lethal) alleles, which are continuously introduced by the mutation process (e.g., Muller’s Ratchet).</a:t>
            </a:r>
          </a:p>
          <a:p>
            <a:endParaRPr lang="en-US" sz="2000" dirty="0"/>
          </a:p>
          <a:p>
            <a:r>
              <a:rPr lang="en-US" sz="2000" dirty="0"/>
              <a:t>Eliminates most non-synonymous substitutions that radically change amino acid properties in proteins.</a:t>
            </a:r>
          </a:p>
          <a:p>
            <a:endParaRPr lang="en-US" sz="2000" dirty="0"/>
          </a:p>
          <a:p>
            <a:r>
              <a:rPr lang="en-US" sz="2000" dirty="0"/>
              <a:t>When linked variation is removed called Background Selection.</a:t>
            </a:r>
          </a:p>
          <a:p>
            <a:endParaRPr lang="en-US" sz="2000" dirty="0"/>
          </a:p>
          <a:p>
            <a:r>
              <a:rPr lang="en-US" sz="2000" dirty="0"/>
              <a:t>Has a stabilizing effect = </a:t>
            </a:r>
            <a:r>
              <a:rPr lang="en-US" sz="2000" u="sng" dirty="0"/>
              <a:t>stabilizing selection</a:t>
            </a:r>
          </a:p>
          <a:p>
            <a:endParaRPr lang="en-US" sz="2000" u="sng" dirty="0"/>
          </a:p>
          <a:p>
            <a:r>
              <a:rPr lang="en-US" sz="2000" dirty="0"/>
              <a:t>Reduces genetic variation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565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/>
          </p:cNvSpPr>
          <p:nvPr/>
        </p:nvSpPr>
        <p:spPr bwMode="auto">
          <a:xfrm>
            <a:off x="228600" y="228600"/>
            <a:ext cx="8534400" cy="41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u="sng" dirty="0"/>
              <a:t>A common type of purifying selection is</a:t>
            </a:r>
            <a:r>
              <a:rPr lang="en-US" dirty="0"/>
              <a:t>: Codon Usage Bias</a:t>
            </a:r>
          </a:p>
          <a:p>
            <a:pPr marL="457200" indent="-457200"/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Some synonymous codons are favored over others. In yeast </a:t>
            </a:r>
            <a:r>
              <a:rPr lang="en-US" dirty="0" err="1"/>
              <a:t>Leu</a:t>
            </a:r>
            <a:r>
              <a:rPr lang="en-US" dirty="0"/>
              <a:t> codons:  6 possible codons/80% are UUG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u="sng" dirty="0"/>
              <a:t>Possible explanations</a:t>
            </a:r>
            <a:r>
              <a:rPr lang="en-US" dirty="0"/>
              <a:t>:</a:t>
            </a:r>
          </a:p>
          <a:p>
            <a:pPr marL="457200" indent="-457200"/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All involve selection.</a:t>
            </a:r>
          </a:p>
          <a:p>
            <a:pPr marL="457200" indent="-457200">
              <a:buFontTx/>
              <a:buChar char="•"/>
            </a:pPr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Some </a:t>
            </a:r>
            <a:r>
              <a:rPr lang="en-US" dirty="0" err="1"/>
              <a:t>tRNAs</a:t>
            </a:r>
            <a:r>
              <a:rPr lang="en-US" dirty="0"/>
              <a:t> may be more abundant or efficient; bonding energy may differ due to differences in base pairs.</a:t>
            </a:r>
          </a:p>
          <a:p>
            <a:pPr marL="457200" indent="-457200">
              <a:buFontTx/>
              <a:buChar char="•"/>
            </a:pPr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Codon usage bias permits smaller # of </a:t>
            </a:r>
            <a:r>
              <a:rPr lang="en-US" dirty="0" err="1"/>
              <a:t>tRNAs</a:t>
            </a:r>
            <a:r>
              <a:rPr lang="en-US" dirty="0"/>
              <a:t> (e.g., Wobble effect). </a:t>
            </a:r>
          </a:p>
          <a:p>
            <a:pPr marL="457200" indent="-457200">
              <a:buFontTx/>
              <a:buChar char="•"/>
            </a:pPr>
            <a:endParaRPr lang="en-US" sz="1000" dirty="0"/>
          </a:p>
          <a:p>
            <a:pPr marL="457200" indent="-457200">
              <a:buFontTx/>
              <a:buChar char="•"/>
            </a:pPr>
            <a:r>
              <a:rPr lang="en-US" dirty="0"/>
              <a:t>This type of selection is expected to be more intense for genes expressed at higher levels/organisms with short generation times.	</a:t>
            </a:r>
          </a:p>
          <a:p>
            <a:pPr marL="457200" indent="-457200"/>
            <a:endParaRPr lang="en-US" dirty="0"/>
          </a:p>
        </p:txBody>
      </p:sp>
      <p:pic>
        <p:nvPicPr>
          <p:cNvPr id="52226" name="Picture 1" descr="Oxford_codon_optimis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4327942"/>
            <a:ext cx="32402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4197350" y="6324600"/>
            <a:ext cx="4572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0"/>
              <a:t>http://2014.igem.org/Team:Oxford/codon_optimisation</a:t>
            </a:r>
          </a:p>
        </p:txBody>
      </p:sp>
    </p:spTree>
    <p:extLst>
      <p:ext uri="{BB962C8B-B14F-4D97-AF65-F5344CB8AC3E}">
        <p14:creationId xmlns:p14="http://schemas.microsoft.com/office/powerpoint/2010/main" val="3927310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rify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4" y="1135764"/>
            <a:ext cx="2007391" cy="4645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2521" y="520569"/>
            <a:ext cx="4336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Purifying selection does not radically alter allele frequencies, but reduces variation and creates allele-frequency spectra similar to directional selection.</a:t>
            </a:r>
          </a:p>
        </p:txBody>
      </p:sp>
      <p:pic>
        <p:nvPicPr>
          <p:cNvPr id="5" name="Picture 4" descr="Figure-2-The-frequency-spectrum-under-a-selective-sweep-negative-selection-neutral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431" y="2222334"/>
            <a:ext cx="4388818" cy="38002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083818" y="2419735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939495" y="3163544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88125" y="5208450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21214" y="3922794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083818" y="4573222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648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ChangeArrowheads="1"/>
          </p:cNvSpPr>
          <p:nvPr/>
        </p:nvSpPr>
        <p:spPr bwMode="auto">
          <a:xfrm>
            <a:off x="415925" y="152400"/>
            <a:ext cx="8324138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algn="ctr"/>
            <a:r>
              <a:rPr lang="en-US" b="0" dirty="0"/>
              <a:t>Summary of different types of selection (following </a:t>
            </a:r>
            <a:r>
              <a:rPr lang="en-US" b="0" dirty="0" err="1"/>
              <a:t>Bamshad</a:t>
            </a:r>
            <a:r>
              <a:rPr lang="en-US" b="0" dirty="0"/>
              <a:t> &amp; Wooding 2003)</a:t>
            </a:r>
          </a:p>
          <a:p>
            <a:pPr marL="457200" indent="-457200" algn="ctr"/>
            <a:endParaRPr lang="en-US" u="sng" dirty="0"/>
          </a:p>
          <a:p>
            <a:pPr marL="457200" indent="-457200" algn="ctr">
              <a:buFontTx/>
              <a:buChar char="•"/>
            </a:pPr>
            <a:endParaRPr lang="en-US" dirty="0"/>
          </a:p>
          <a:p>
            <a:pPr marL="457200" indent="-457200" algn="ctr">
              <a:buFontTx/>
              <a:buChar char="•"/>
            </a:pPr>
            <a:endParaRPr lang="en-US" dirty="0"/>
          </a:p>
          <a:p>
            <a:pPr marL="457200" indent="-457200" algn="ctr">
              <a:buFontTx/>
              <a:buChar char="•"/>
            </a:pPr>
            <a:endParaRPr lang="en-US" dirty="0"/>
          </a:p>
          <a:p>
            <a:pPr marL="457200" indent="-457200" algn="ctr">
              <a:buFontTx/>
              <a:buChar char="•"/>
            </a:pPr>
            <a:endParaRPr lang="en-US" dirty="0"/>
          </a:p>
        </p:txBody>
      </p:sp>
      <p:pic>
        <p:nvPicPr>
          <p:cNvPr id="40962" name="Picture 2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838200"/>
            <a:ext cx="8531225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381000" y="5907088"/>
            <a:ext cx="2209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No Selection</a:t>
            </a:r>
          </a:p>
          <a:p>
            <a:pPr algn="ctr"/>
            <a:r>
              <a:rPr lang="en-US" sz="1200" b="0"/>
              <a:t>Allele frequencies change due to genetic drift</a:t>
            </a:r>
          </a:p>
        </p:txBody>
      </p:sp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2549525" y="5907088"/>
            <a:ext cx="2209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Directional</a:t>
            </a:r>
          </a:p>
          <a:p>
            <a:pPr algn="ctr"/>
            <a:r>
              <a:rPr lang="en-US" sz="1200" b="0"/>
              <a:t>One particular allelic variant is favored</a:t>
            </a:r>
          </a:p>
        </p:txBody>
      </p:sp>
      <p:sp>
        <p:nvSpPr>
          <p:cNvPr id="40965" name="TextBox 5"/>
          <p:cNvSpPr txBox="1">
            <a:spLocks noChangeArrowheads="1"/>
          </p:cNvSpPr>
          <p:nvPr/>
        </p:nvSpPr>
        <p:spPr bwMode="auto">
          <a:xfrm>
            <a:off x="4683125" y="5902325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Balancing/Diversifying</a:t>
            </a:r>
          </a:p>
          <a:p>
            <a:pPr algn="ctr"/>
            <a:r>
              <a:rPr lang="en-US" sz="1200" b="0"/>
              <a:t>Two or more allelic variants are favored</a:t>
            </a:r>
          </a:p>
        </p:txBody>
      </p:sp>
      <p:sp>
        <p:nvSpPr>
          <p:cNvPr id="40966" name="TextBox 6"/>
          <p:cNvSpPr txBox="1">
            <a:spLocks noChangeArrowheads="1"/>
          </p:cNvSpPr>
          <p:nvPr/>
        </p:nvSpPr>
        <p:spPr bwMode="auto">
          <a:xfrm>
            <a:off x="6808788" y="5902325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US" sz="1200"/>
              <a:t>Purifying</a:t>
            </a:r>
          </a:p>
          <a:p>
            <a:pPr algn="ctr"/>
            <a:r>
              <a:rPr lang="en-US" sz="1200" b="0"/>
              <a:t>Deleterious (lethal) alleles are eliminated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61C3708-37F3-BC43-B2DC-7DDF4E8C53DA}"/>
              </a:ext>
            </a:extLst>
          </p:cNvPr>
          <p:cNvCxnSpPr/>
          <p:nvPr/>
        </p:nvCxnSpPr>
        <p:spPr>
          <a:xfrm>
            <a:off x="4683125" y="4565045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38A3547-7481-7947-BD89-2855ECB90887}"/>
              </a:ext>
            </a:extLst>
          </p:cNvPr>
          <p:cNvSpPr/>
          <p:nvPr/>
        </p:nvSpPr>
        <p:spPr>
          <a:xfrm>
            <a:off x="2315603" y="1906727"/>
            <a:ext cx="657842" cy="402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4B211C-CAAD-324D-A3CC-D70FBAB1778B}"/>
              </a:ext>
            </a:extLst>
          </p:cNvPr>
          <p:cNvSpPr/>
          <p:nvPr/>
        </p:nvSpPr>
        <p:spPr>
          <a:xfrm>
            <a:off x="6564004" y="1426080"/>
            <a:ext cx="657842" cy="402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3A9324-FD15-A342-B9DB-9ECE13127491}"/>
              </a:ext>
            </a:extLst>
          </p:cNvPr>
          <p:cNvCxnSpPr/>
          <p:nvPr/>
        </p:nvCxnSpPr>
        <p:spPr>
          <a:xfrm>
            <a:off x="2536882" y="2227464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8B667D3-2109-1F45-983F-C4D49B6F033E}"/>
              </a:ext>
            </a:extLst>
          </p:cNvPr>
          <p:cNvCxnSpPr>
            <a:cxnSpLocks/>
          </p:cNvCxnSpPr>
          <p:nvPr/>
        </p:nvCxnSpPr>
        <p:spPr>
          <a:xfrm flipH="1">
            <a:off x="2239601" y="3470110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3403C7-84CE-0440-8FE1-6D37BEC56CD0}"/>
              </a:ext>
            </a:extLst>
          </p:cNvPr>
          <p:cNvCxnSpPr/>
          <p:nvPr/>
        </p:nvCxnSpPr>
        <p:spPr>
          <a:xfrm>
            <a:off x="6785283" y="1573316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0E43FD-79CA-274D-A5A5-0A9B0E31CB76}"/>
              </a:ext>
            </a:extLst>
          </p:cNvPr>
          <p:cNvCxnSpPr/>
          <p:nvPr/>
        </p:nvCxnSpPr>
        <p:spPr>
          <a:xfrm>
            <a:off x="6808788" y="2443168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3377408-2BAC-BA4A-93A9-553CEB392610}"/>
              </a:ext>
            </a:extLst>
          </p:cNvPr>
          <p:cNvCxnSpPr/>
          <p:nvPr/>
        </p:nvCxnSpPr>
        <p:spPr>
          <a:xfrm>
            <a:off x="6808787" y="3165310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0EFACE-6C37-D14A-A7F7-BF9842CCE0DD}"/>
              </a:ext>
            </a:extLst>
          </p:cNvPr>
          <p:cNvCxnSpPr/>
          <p:nvPr/>
        </p:nvCxnSpPr>
        <p:spPr>
          <a:xfrm>
            <a:off x="6808786" y="3929655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9215089-011D-7E47-9EA5-A712D4FAC01C}"/>
              </a:ext>
            </a:extLst>
          </p:cNvPr>
          <p:cNvCxnSpPr/>
          <p:nvPr/>
        </p:nvCxnSpPr>
        <p:spPr>
          <a:xfrm>
            <a:off x="6808785" y="4574503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055B74D-69F9-2E45-B44B-269AF675D85E}"/>
              </a:ext>
            </a:extLst>
          </p:cNvPr>
          <p:cNvCxnSpPr/>
          <p:nvPr/>
        </p:nvCxnSpPr>
        <p:spPr>
          <a:xfrm>
            <a:off x="6808784" y="5310712"/>
            <a:ext cx="436563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844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 descr="376px-Selectiontypes-n0_images.jpg">
            <a:extLst>
              <a:ext uri="{FF2B5EF4-FFF2-40B4-BE49-F238E27FC236}">
                <a16:creationId xmlns:a16="http://schemas.microsoft.com/office/drawing/2014/main" id="{BE929487-9E7B-6743-AE49-70E8B7E03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4305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4">
            <a:extLst>
              <a:ext uri="{FF2B5EF4-FFF2-40B4-BE49-F238E27FC236}">
                <a16:creationId xmlns:a16="http://schemas.microsoft.com/office/drawing/2014/main" id="{3A7C189D-C056-E34B-8113-69F9576AB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6327775"/>
            <a:ext cx="4670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0"/>
              <a:t>http://en.wikipedia.org/wiki/Directional_selection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3571E9-FC4E-C243-9EDB-49BD1A54326A}"/>
              </a:ext>
            </a:extLst>
          </p:cNvPr>
          <p:cNvSpPr txBox="1"/>
          <p:nvPr/>
        </p:nvSpPr>
        <p:spPr>
          <a:xfrm>
            <a:off x="5222411" y="706243"/>
            <a:ext cx="317822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Let’s first think about selection in a broad ecological sense before considering specific details related to gene frequencies.</a:t>
            </a:r>
          </a:p>
        </p:txBody>
      </p:sp>
    </p:spTree>
    <p:extLst>
      <p:ext uri="{BB962C8B-B14F-4D97-AF65-F5344CB8AC3E}">
        <p14:creationId xmlns:p14="http://schemas.microsoft.com/office/powerpoint/2010/main" val="728166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_EVOW_CH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0" y="137019"/>
            <a:ext cx="8229600" cy="662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01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14400"/>
            <a:ext cx="4800600" cy="3886200"/>
          </a:xfrm>
        </p:spPr>
        <p:txBody>
          <a:bodyPr>
            <a:noAutofit/>
          </a:bodyPr>
          <a:lstStyle/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>
                <a:latin typeface="Calibri"/>
                <a:cs typeface="Calibri"/>
              </a:rPr>
              <a:t>Fitness depends on the composition of the population</a:t>
            </a:r>
          </a:p>
          <a:p>
            <a:endParaRPr lang="en-US" altLang="en-US" sz="2400" i="1" dirty="0">
              <a:latin typeface="Calibri"/>
              <a:cs typeface="Calibri"/>
            </a:endParaRPr>
          </a:p>
          <a:p>
            <a:r>
              <a:rPr lang="en-US" altLang="en-US" sz="2400" i="1" dirty="0">
                <a:latin typeface="Calibri"/>
                <a:cs typeface="Calibri"/>
              </a:rPr>
              <a:t>e.g., </a:t>
            </a:r>
            <a:r>
              <a:rPr lang="en-US" altLang="en-US" sz="2400" i="1" dirty="0" err="1">
                <a:latin typeface="Calibri"/>
                <a:cs typeface="Calibri"/>
              </a:rPr>
              <a:t>Perissodus</a:t>
            </a:r>
            <a:r>
              <a:rPr lang="en-US" altLang="en-US" sz="2400" i="1" dirty="0">
                <a:latin typeface="Calibri"/>
                <a:cs typeface="Calibri"/>
              </a:rPr>
              <a:t> </a:t>
            </a:r>
            <a:r>
              <a:rPr lang="en-US" altLang="en-US" sz="2400" i="1" dirty="0" err="1">
                <a:latin typeface="Calibri"/>
                <a:cs typeface="Calibri"/>
              </a:rPr>
              <a:t>microlepis</a:t>
            </a:r>
            <a:r>
              <a:rPr lang="en-US" altLang="en-US" sz="2400" dirty="0">
                <a:latin typeface="Calibri"/>
                <a:cs typeface="Calibri"/>
              </a:rPr>
              <a:t> - scale-eating cichlid fish from Lake Tanganyika in Africa.</a:t>
            </a:r>
          </a:p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 err="1">
                <a:latin typeface="Calibri"/>
                <a:cs typeface="Calibri"/>
              </a:rPr>
              <a:t>Assymetrical</a:t>
            </a:r>
            <a:r>
              <a:rPr lang="en-US" altLang="en-US" sz="2400" dirty="0">
                <a:latin typeface="Calibri"/>
                <a:cs typeface="Calibri"/>
              </a:rPr>
              <a:t> jaw - frequency of left-and right jawed morphs fluctuates around 0.5 because prey are on lookout for more common morph.</a:t>
            </a:r>
          </a:p>
        </p:txBody>
      </p:sp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4181465" y="6268962"/>
            <a:ext cx="4586777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marL="342900" indent="-3429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marL="0" indent="0" eaLnBrk="1" hangingPunct="1"/>
            <a:r>
              <a:rPr lang="en-US" altLang="en-US" sz="1200" b="0" dirty="0">
                <a:latin typeface="Calibri"/>
                <a:cs typeface="Calibri"/>
              </a:rPr>
              <a:t>http://bio.research.ucsc.edu/~barrylab/classes/evolution/Image61.gif</a:t>
            </a:r>
          </a:p>
        </p:txBody>
      </p:sp>
      <p:pic>
        <p:nvPicPr>
          <p:cNvPr id="3686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720" y="1488575"/>
            <a:ext cx="4086225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Frequency Dependent Selection</a:t>
            </a:r>
          </a:p>
        </p:txBody>
      </p:sp>
    </p:spTree>
    <p:extLst>
      <p:ext uri="{BB962C8B-B14F-4D97-AF65-F5344CB8AC3E}">
        <p14:creationId xmlns:p14="http://schemas.microsoft.com/office/powerpoint/2010/main" val="2113352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CBD07C-AE48-EC45-87AA-8C979518D20B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914400"/>
            <a:ext cx="4800600" cy="388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>
                <a:latin typeface="Calibri"/>
                <a:cs typeface="Calibri"/>
              </a:rPr>
              <a:t>Mimicry is another example.</a:t>
            </a:r>
          </a:p>
          <a:p>
            <a:endParaRPr lang="en-US" altLang="en-US" sz="2400" dirty="0">
              <a:latin typeface="Calibri"/>
              <a:cs typeface="Calibri"/>
            </a:endParaRPr>
          </a:p>
          <a:p>
            <a:r>
              <a:rPr lang="en-US" altLang="en-US" sz="2400" dirty="0">
                <a:latin typeface="Calibri"/>
                <a:cs typeface="Calibri"/>
              </a:rPr>
              <a:t>If the mimic is less frequent compared to the non-palatable model, the mimic is more protected.</a:t>
            </a:r>
          </a:p>
          <a:p>
            <a:endParaRPr lang="en-US" altLang="en-US" sz="2400" i="1" dirty="0">
              <a:latin typeface="Calibri"/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36E606-B04D-5446-BE53-672254D3C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Frequency Dependent Selection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AC31FE-E757-4747-BCCA-DBCA95B64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915" y="3723836"/>
            <a:ext cx="5391508" cy="21535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EFE564-30E8-434A-8F82-04EADCDFB710}"/>
              </a:ext>
            </a:extLst>
          </p:cNvPr>
          <p:cNvSpPr/>
          <p:nvPr/>
        </p:nvSpPr>
        <p:spPr>
          <a:xfrm>
            <a:off x="457200" y="609373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bybio.wordpress.com</a:t>
            </a:r>
            <a:r>
              <a:rPr lang="en-US" sz="1200" dirty="0"/>
              <a:t>/tag/</a:t>
            </a:r>
            <a:r>
              <a:rPr lang="en-US" sz="1200" dirty="0" err="1"/>
              <a:t>mullerian</a:t>
            </a:r>
            <a:r>
              <a:rPr lang="en-US" sz="1200" dirty="0"/>
              <a:t>-mimicry/</a:t>
            </a:r>
          </a:p>
        </p:txBody>
      </p:sp>
    </p:spTree>
    <p:extLst>
      <p:ext uri="{BB962C8B-B14F-4D97-AF65-F5344CB8AC3E}">
        <p14:creationId xmlns:p14="http://schemas.microsoft.com/office/powerpoint/2010/main" val="279856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304800" y="304800"/>
            <a:ext cx="8534400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u="sng" dirty="0"/>
          </a:p>
          <a:p>
            <a:pPr marL="457200" indent="-457200"/>
            <a:r>
              <a:rPr lang="en-US" sz="4000" u="sng" dirty="0"/>
              <a:t>Selection for or against recessive alleles:</a:t>
            </a:r>
          </a:p>
          <a:p>
            <a:pPr marL="457200" indent="-457200"/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Recessive traits often result in reduced fitness.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If so, there is selection against homozygous recessives, thus reducing the frequency of the recessive allele.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However, the recessive allele is difficult to remove from the population; rare, lethal recessive alleles occur in the heterozygote (</a:t>
            </a:r>
            <a:r>
              <a:rPr lang="en-US" u="sng" dirty="0"/>
              <a:t>protected polymorphism</a:t>
            </a:r>
            <a:r>
              <a:rPr lang="en-US" dirty="0"/>
              <a:t>).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Lots of lethal genetic diseases function this way.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Frequency of disease can be low.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However, many individuals can be carriers. </a:t>
            </a:r>
          </a:p>
          <a:p>
            <a:pPr marL="457200" indent="-457200"/>
            <a:endParaRPr lang="en-US" dirty="0"/>
          </a:p>
        </p:txBody>
      </p:sp>
      <p:pic>
        <p:nvPicPr>
          <p:cNvPr id="3" name="Picture 2" descr="1201px-Autosomal_recessive_-_mini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01" y="3483610"/>
            <a:ext cx="246231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57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98CE72-D535-2F41-9BA2-352B97E1D4F2}"/>
              </a:ext>
            </a:extLst>
          </p:cNvPr>
          <p:cNvSpPr/>
          <p:nvPr/>
        </p:nvSpPr>
        <p:spPr>
          <a:xfrm>
            <a:off x="695093" y="5730089"/>
            <a:ext cx="7869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www.cancertherapyadvisor.com</a:t>
            </a:r>
            <a:r>
              <a:rPr lang="en-US" dirty="0"/>
              <a:t>/pulmonary-medicine/cystic-fibrosis/article/626039/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A7BB47-5386-CA44-9602-9AA2A35B2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4160"/>
            <a:ext cx="8736022" cy="2385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70A29A-CE65-FE4B-9CB8-5A02626E54BB}"/>
              </a:ext>
            </a:extLst>
          </p:cNvPr>
          <p:cNvSpPr txBox="1"/>
          <p:nvPr/>
        </p:nvSpPr>
        <p:spPr>
          <a:xfrm>
            <a:off x="624468" y="639336"/>
            <a:ext cx="427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Incidence and prevalence of Cystic Fibrosis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9EFD79-E691-A64F-9A20-A78D345C8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93" y="3596148"/>
            <a:ext cx="3314080" cy="186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7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Mutation – Selection Balance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Mutations can be neutral and subject to genetic drift.</a:t>
            </a:r>
          </a:p>
          <a:p>
            <a:endParaRPr lang="en-US" sz="900" dirty="0"/>
          </a:p>
          <a:p>
            <a:r>
              <a:rPr lang="en-US" sz="1800" dirty="0"/>
              <a:t>Or subject to selection, directional, balancing, or purifying.</a:t>
            </a:r>
          </a:p>
          <a:p>
            <a:endParaRPr lang="en-US" sz="900" dirty="0"/>
          </a:p>
          <a:p>
            <a:r>
              <a:rPr lang="en-US" sz="1800" dirty="0"/>
              <a:t>In these cases the frequency of the allele can increase, be maintained as a stable polymorphism, or decrease and be eliminated.</a:t>
            </a:r>
          </a:p>
          <a:p>
            <a:endParaRPr lang="en-US" sz="900" dirty="0"/>
          </a:p>
          <a:p>
            <a:r>
              <a:rPr lang="en-US" sz="1800" dirty="0"/>
              <a:t>Lethal and deleterious alleles can arise repeatedly.</a:t>
            </a:r>
          </a:p>
          <a:p>
            <a:endParaRPr lang="en-US" sz="900" dirty="0"/>
          </a:p>
          <a:p>
            <a:r>
              <a:rPr lang="en-US" sz="1800" dirty="0"/>
              <a:t>This creates mutation-selection balance (similar to mutation-drift balance).</a:t>
            </a:r>
          </a:p>
          <a:p>
            <a:endParaRPr lang="en-US" sz="900" dirty="0"/>
          </a:p>
          <a:p>
            <a:r>
              <a:rPr lang="en-US" sz="1800" dirty="0"/>
              <a:t>For a complete recessive allele at equilibrium:</a:t>
            </a:r>
          </a:p>
          <a:p>
            <a:pPr marL="457200" indent="-457200"/>
            <a:endParaRPr lang="en-US" sz="900" dirty="0"/>
          </a:p>
          <a:p>
            <a:pPr marL="800100" lvl="2" indent="0">
              <a:buNone/>
            </a:pPr>
            <a:r>
              <a:rPr lang="en-US" sz="1600" i="1" dirty="0">
                <a:sym typeface="Symbol" charset="0"/>
              </a:rPr>
              <a:t>			</a:t>
            </a:r>
            <a:r>
              <a:rPr lang="en-US" sz="1600" dirty="0">
                <a:sym typeface="Symbol" charset="0"/>
              </a:rPr>
              <a:t>If homozygote is lethal (</a:t>
            </a:r>
            <a:r>
              <a:rPr lang="en-US" sz="1600" i="1" dirty="0">
                <a:sym typeface="Symbol" charset="0"/>
              </a:rPr>
              <a:t>s</a:t>
            </a:r>
            <a:r>
              <a:rPr lang="en-US" sz="1600" dirty="0">
                <a:sym typeface="Symbol" charset="0"/>
              </a:rPr>
              <a:t> = 1) then</a:t>
            </a:r>
            <a:endParaRPr lang="en-US" sz="900" i="1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/>
              <a:t> </a:t>
            </a:r>
          </a:p>
        </p:txBody>
      </p:sp>
      <p:pic>
        <p:nvPicPr>
          <p:cNvPr id="2" name="Picture 1" descr="BIO-416-L06-E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60" y="4768468"/>
            <a:ext cx="545217" cy="457200"/>
          </a:xfrm>
          <a:prstGeom prst="rect">
            <a:avLst/>
          </a:prstGeom>
        </p:spPr>
      </p:pic>
      <p:pic>
        <p:nvPicPr>
          <p:cNvPr id="5" name="Picture 4" descr="BIO-416-L06-E11.jpg">
            <a:extLst>
              <a:ext uri="{FF2B5EF4-FFF2-40B4-BE49-F238E27FC236}">
                <a16:creationId xmlns:a16="http://schemas.microsoft.com/office/drawing/2014/main" id="{A7879AB9-3C16-3F81-CFFF-0E9CC817C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441" y="4768468"/>
            <a:ext cx="545217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7CBDF3-3B71-3B12-FD7C-2F57C8D68726}"/>
              </a:ext>
            </a:extLst>
          </p:cNvPr>
          <p:cNvSpPr/>
          <p:nvPr/>
        </p:nvSpPr>
        <p:spPr>
          <a:xfrm>
            <a:off x="5759116" y="4997068"/>
            <a:ext cx="143542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97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Mutation – Selection Balance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51522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ym typeface="Symbol" charset="0"/>
              </a:rPr>
              <a:t>Lethal alleles never go away because they are always reintroduced to the population by mutation.</a:t>
            </a:r>
          </a:p>
          <a:p>
            <a:endParaRPr lang="en-US" sz="1000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Consider sq. root of human mutation rate 10</a:t>
            </a:r>
            <a:r>
              <a:rPr lang="en-US" sz="1800" baseline="30000" dirty="0">
                <a:sym typeface="Symbol" charset="0"/>
              </a:rPr>
              <a:t>-8 </a:t>
            </a:r>
            <a:r>
              <a:rPr lang="en-US" sz="1800" dirty="0">
                <a:sym typeface="Symbol" charset="0"/>
              </a:rPr>
              <a:t>= 10</a:t>
            </a:r>
            <a:r>
              <a:rPr lang="en-US" sz="1800" baseline="30000" dirty="0">
                <a:sym typeface="Symbol" charset="0"/>
              </a:rPr>
              <a:t>-4</a:t>
            </a:r>
            <a:r>
              <a:rPr lang="en-US" sz="1800" dirty="0">
                <a:sym typeface="Symbol" charset="0"/>
              </a:rPr>
              <a:t> </a:t>
            </a:r>
          </a:p>
          <a:p>
            <a:pPr marL="0" indent="0">
              <a:buNone/>
            </a:pPr>
            <a:endParaRPr lang="en-US" sz="1000" dirty="0">
              <a:sym typeface="Symbol" charset="0"/>
            </a:endParaRPr>
          </a:p>
          <a:p>
            <a:pPr>
              <a:buFont typeface="Wingdings" charset="0"/>
              <a:buChar char="à"/>
            </a:pPr>
            <a:r>
              <a:rPr lang="en-US" sz="1800" dirty="0">
                <a:sym typeface="Symbol" charset="0"/>
              </a:rPr>
              <a:t>Lethal genetic diseases should occur at about a rate of q</a:t>
            </a:r>
            <a:r>
              <a:rPr lang="en-US" sz="1800" baseline="30000" dirty="0">
                <a:sym typeface="Symbol" charset="0"/>
              </a:rPr>
              <a:t>2</a:t>
            </a:r>
            <a:r>
              <a:rPr lang="en-US" sz="1800" dirty="0">
                <a:sym typeface="Symbol" charset="0"/>
              </a:rPr>
              <a:t> = 1/10,000</a:t>
            </a:r>
            <a:r>
              <a:rPr lang="en-US" sz="1800" baseline="30000" dirty="0">
                <a:sym typeface="Symbol" charset="0"/>
              </a:rPr>
              <a:t>^2</a:t>
            </a:r>
            <a:r>
              <a:rPr lang="en-US" sz="1800" dirty="0">
                <a:sym typeface="Symbol" charset="0"/>
              </a:rPr>
              <a:t>.</a:t>
            </a:r>
          </a:p>
          <a:p>
            <a:pPr>
              <a:buFont typeface="Wingdings" charset="0"/>
              <a:buChar char="à"/>
            </a:pPr>
            <a:endParaRPr lang="en-US" sz="1000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But what about the most common diseases due to single gene defects?</a:t>
            </a:r>
            <a:endParaRPr lang="en-US" sz="1000" dirty="0"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															</a:t>
            </a:r>
            <a:endParaRPr lang="en-US" sz="1000" u="sng" baseline="30000" dirty="0">
              <a:latin typeface="Symbol" charset="2"/>
              <a:cs typeface="Symbol" charset="2"/>
              <a:sym typeface="Symbol" charset="0"/>
            </a:endParaRP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Hypercholesterolemia	1/500		Autosomal dominant				Cystic fibrosis			1/2,500		Autosomal recessive				Tay Sachs				1/4,000		Autosomal recessive				</a:t>
            </a:r>
            <a:r>
              <a:rPr lang="en-US" sz="1800" dirty="0" err="1">
                <a:sym typeface="Symbol" charset="0"/>
              </a:rPr>
              <a:t>Marfan</a:t>
            </a:r>
            <a:r>
              <a:rPr lang="en-US" sz="1800" dirty="0">
                <a:sym typeface="Symbol" charset="0"/>
              </a:rPr>
              <a:t> Syndrome		1/10,000		Autosomal dominant				Phenylketonuria		1/12,000		Autosomal recessive				</a:t>
            </a:r>
          </a:p>
          <a:p>
            <a:pPr marL="0" indent="0">
              <a:buNone/>
            </a:pPr>
            <a:r>
              <a:rPr lang="en-US" sz="1800" dirty="0">
                <a:sym typeface="Symbol" charset="0"/>
              </a:rPr>
              <a:t>	Huntington Disease		1/15,000		Autosomal dominant			</a:t>
            </a:r>
          </a:p>
          <a:p>
            <a:pPr marL="0" indent="0">
              <a:buNone/>
            </a:pPr>
            <a:endParaRPr lang="en-US" sz="1800" dirty="0">
              <a:sym typeface="Symbol" charset="0"/>
            </a:endParaRPr>
          </a:p>
          <a:p>
            <a:r>
              <a:rPr lang="en-US" sz="1800" dirty="0">
                <a:sym typeface="Symbol" charset="0"/>
              </a:rPr>
              <a:t>Frequencies for are far higher than predicted in cases.	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2895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Factors that push the frequency of genetic </a:t>
            </a:r>
            <a:r>
              <a:rPr lang="en-US" sz="3200"/>
              <a:t>disease far above </a:t>
            </a:r>
            <a:r>
              <a:rPr lang="en-US" sz="3200" dirty="0"/>
              <a:t>the mutation rate: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ym typeface="Symbol" charset="0"/>
              </a:rPr>
              <a:t>Founder events and/or bottlenecks </a:t>
            </a:r>
          </a:p>
          <a:p>
            <a:pPr marL="0" indent="0">
              <a:buNone/>
            </a:pPr>
            <a:r>
              <a:rPr lang="en-US" sz="2200" dirty="0">
                <a:sym typeface="Symbol" charset="0"/>
              </a:rPr>
              <a:t>		– Cystic Fibrosis, </a:t>
            </a:r>
            <a:r>
              <a:rPr lang="en-US" sz="2200" dirty="0" err="1">
                <a:sym typeface="Symbol" charset="0"/>
              </a:rPr>
              <a:t>Tay</a:t>
            </a:r>
            <a:r>
              <a:rPr lang="en-US" sz="2200" dirty="0">
                <a:sym typeface="Symbol" charset="0"/>
              </a:rPr>
              <a:t> Sachs</a:t>
            </a:r>
          </a:p>
          <a:p>
            <a:pPr marL="0" indent="0">
              <a:buNone/>
            </a:pPr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Heterozygote advantage – one copy of the allele is beneficial. 		– Sickle Cell, Cystic Fibrosis (possibly)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Mutation rate is variable across the genome.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Can breed before disease results in mortality.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Disorder can be both beneficial and troublesome, such as certain mental health disorders </a:t>
            </a:r>
            <a:r>
              <a:rPr lang="en-US" sz="2200" dirty="0">
                <a:sym typeface="Wingdings" pitchFamily="2" charset="2"/>
              </a:rPr>
              <a:t> balancing selection</a:t>
            </a:r>
            <a:r>
              <a:rPr lang="en-US" sz="2200" dirty="0">
                <a:sym typeface="Symbol" charset="0"/>
              </a:rPr>
              <a:t>.</a:t>
            </a:r>
          </a:p>
          <a:p>
            <a:endParaRPr lang="en-US" sz="1200" dirty="0">
              <a:sym typeface="Symbol" charset="0"/>
            </a:endParaRPr>
          </a:p>
          <a:p>
            <a:r>
              <a:rPr lang="en-US" sz="2200" dirty="0">
                <a:sym typeface="Symbol" charset="0"/>
              </a:rPr>
              <a:t>Environment &amp; G x E interactions</a:t>
            </a:r>
          </a:p>
          <a:p>
            <a:endParaRPr lang="en-US" sz="2400" dirty="0">
              <a:sym typeface="Symbol" charset="0"/>
            </a:endParaRPr>
          </a:p>
          <a:p>
            <a:endParaRPr lang="en-US" sz="2400" dirty="0">
              <a:sym typeface="Symbol" charset="0"/>
            </a:endParaRP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3501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8982" y="292100"/>
            <a:ext cx="35559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against a recessive allele a</a:t>
            </a:r>
          </a:p>
          <a:p>
            <a:pPr algn="ctr"/>
            <a:r>
              <a:rPr lang="en-US" dirty="0"/>
              <a:t>favoring dominant allele A</a:t>
            </a:r>
          </a:p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44949" y="292100"/>
            <a:ext cx="3654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favoring a recessive allele a</a:t>
            </a:r>
          </a:p>
          <a:p>
            <a:pPr algn="ctr"/>
            <a:r>
              <a:rPr lang="en-US" dirty="0"/>
              <a:t>against dominant allele 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7556" y="6506196"/>
            <a:ext cx="7693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J. </a:t>
            </a:r>
            <a:r>
              <a:rPr lang="en-US" sz="1200" dirty="0" err="1"/>
              <a:t>Roughgarden</a:t>
            </a:r>
            <a:r>
              <a:rPr lang="en-US" sz="1200" dirty="0"/>
              <a:t>.  1979.  Theory of Population Genetics and Evolutionary Ecology: An Introduction.  MacMillan, New York.</a:t>
            </a:r>
          </a:p>
        </p:txBody>
      </p:sp>
      <p:pic>
        <p:nvPicPr>
          <p:cNvPr id="5" name="Picture 4" descr="rough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86" y="990600"/>
            <a:ext cx="3093382" cy="5486400"/>
          </a:xfrm>
          <a:prstGeom prst="rect">
            <a:avLst/>
          </a:prstGeom>
        </p:spPr>
      </p:pic>
      <p:pic>
        <p:nvPicPr>
          <p:cNvPr id="6" name="Picture 5" descr="rough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32" y="990600"/>
            <a:ext cx="334956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485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ugh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94" y="1005383"/>
            <a:ext cx="334956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800" y="29210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against recessive allele A</a:t>
            </a:r>
          </a:p>
          <a:p>
            <a:pPr algn="ctr"/>
            <a:r>
              <a:rPr lang="en-US" dirty="0"/>
              <a:t>with complete dominance </a:t>
            </a:r>
          </a:p>
        </p:txBody>
      </p:sp>
      <p:pic>
        <p:nvPicPr>
          <p:cNvPr id="4" name="Picture 3" descr="rough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79" y="1005383"/>
            <a:ext cx="3537344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64140" y="29210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Selection against recessive allele A</a:t>
            </a:r>
          </a:p>
          <a:p>
            <a:pPr algn="ctr"/>
            <a:r>
              <a:rPr lang="en-US" dirty="0"/>
              <a:t>with incomplete dominance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7556" y="6506196"/>
            <a:ext cx="7693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J. </a:t>
            </a:r>
            <a:r>
              <a:rPr lang="en-US" sz="1200" dirty="0" err="1"/>
              <a:t>Roughgarden</a:t>
            </a:r>
            <a:r>
              <a:rPr lang="en-US" sz="1200" dirty="0"/>
              <a:t>.  1979.  Theory of Population Genetics and Evolutionary Ecology: An Introduction.  MacMillan, New York.</a:t>
            </a:r>
          </a:p>
        </p:txBody>
      </p:sp>
    </p:spTree>
    <p:extLst>
      <p:ext uri="{BB962C8B-B14F-4D97-AF65-F5344CB8AC3E}">
        <p14:creationId xmlns:p14="http://schemas.microsoft.com/office/powerpoint/2010/main" val="2402727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57FD30-B33C-634D-A9C7-19880FD70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29" y="1021191"/>
            <a:ext cx="6297585" cy="2280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95BE13-29BD-5742-BC7C-776EC43AE2A5}"/>
              </a:ext>
            </a:extLst>
          </p:cNvPr>
          <p:cNvSpPr txBox="1"/>
          <p:nvPr/>
        </p:nvSpPr>
        <p:spPr>
          <a:xfrm>
            <a:off x="473329" y="300350"/>
            <a:ext cx="576792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Disruptive of Diversifying Selection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9879EC-E8BB-AE4C-8377-14ECB586021A}"/>
              </a:ext>
            </a:extLst>
          </p:cNvPr>
          <p:cNvSpPr/>
          <p:nvPr/>
        </p:nvSpPr>
        <p:spPr>
          <a:xfrm>
            <a:off x="523945" y="5822337"/>
            <a:ext cx="76322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courses.lumenlearning.com</a:t>
            </a:r>
            <a:r>
              <a:rPr lang="en-US" sz="1600" dirty="0"/>
              <a:t>/wm-biology2/chapter/adaptive-evolution/</a:t>
            </a:r>
          </a:p>
        </p:txBody>
      </p:sp>
    </p:spTree>
    <p:extLst>
      <p:ext uri="{BB962C8B-B14F-4D97-AF65-F5344CB8AC3E}">
        <p14:creationId xmlns:p14="http://schemas.microsoft.com/office/powerpoint/2010/main" val="16842206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4820" y="29210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Heterozygote Superiority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50663" y="292100"/>
            <a:ext cx="2443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Heterozygote Inferiority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7556" y="6506196"/>
            <a:ext cx="7693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J. </a:t>
            </a:r>
            <a:r>
              <a:rPr lang="en-US" sz="1200" dirty="0" err="1"/>
              <a:t>Roughgarden</a:t>
            </a:r>
            <a:r>
              <a:rPr lang="en-US" sz="1200" dirty="0"/>
              <a:t>.  1979.  Theory of Population Genetics and Evolutionary Ecology: An Introduction.  MacMillan, New York.</a:t>
            </a:r>
          </a:p>
        </p:txBody>
      </p:sp>
      <p:pic>
        <p:nvPicPr>
          <p:cNvPr id="5" name="Picture 4" descr="rough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793750"/>
            <a:ext cx="3168906" cy="5486400"/>
          </a:xfrm>
          <a:prstGeom prst="rect">
            <a:avLst/>
          </a:prstGeom>
        </p:spPr>
      </p:pic>
      <p:pic>
        <p:nvPicPr>
          <p:cNvPr id="6" name="Picture 5" descr="rough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588" y="793750"/>
            <a:ext cx="3172968" cy="297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477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CDB5EB-CE08-3F40-B169-348A9A21DC73}"/>
              </a:ext>
            </a:extLst>
          </p:cNvPr>
          <p:cNvSpPr txBox="1"/>
          <p:nvPr/>
        </p:nvSpPr>
        <p:spPr>
          <a:xfrm>
            <a:off x="691377" y="482046"/>
            <a:ext cx="32576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dirty="0">
                <a:latin typeface="Comic Sans MS" panose="030F0902030302020204" pitchFamily="66" charset="0"/>
              </a:rPr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A60F09-8AAD-DE46-A1A9-6128F949B8B6}"/>
              </a:ext>
            </a:extLst>
          </p:cNvPr>
          <p:cNvSpPr txBox="1"/>
          <p:nvPr/>
        </p:nvSpPr>
        <p:spPr>
          <a:xfrm>
            <a:off x="691377" y="1739591"/>
            <a:ext cx="78578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Then environment can be quite complex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Most diseases are very complex – relatively few diseases have a simple genetic basis.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Effects of selection are complex and nuanced.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What might be good in one environment can be bad in another and vice versa, or fluctuate seasonally.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omic Sans MS" panose="030F0902030302020204" pitchFamily="66" charset="0"/>
            </a:endParaRPr>
          </a:p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Selection is frequently directional but</a:t>
            </a:r>
          </a:p>
          <a:p>
            <a:pPr marL="287338" indent="-287338"/>
            <a:r>
              <a:rPr lang="en-US" dirty="0">
                <a:latin typeface="Comic Sans MS" panose="030F0902030302020204" pitchFamily="66" charset="0"/>
              </a:rPr>
              <a:t>	also balancing.</a:t>
            </a:r>
          </a:p>
          <a:p>
            <a:endParaRPr lang="en-US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How well is the molting ptarmigan adapted?</a:t>
            </a:r>
          </a:p>
          <a:p>
            <a:endParaRPr lang="en-US" dirty="0">
              <a:latin typeface="Comic Sans MS" panose="030F0902030302020204" pitchFamily="66" charset="0"/>
            </a:endParaRPr>
          </a:p>
          <a:p>
            <a:endParaRPr lang="en-US" dirty="0">
              <a:latin typeface="Comic Sans MS" panose="030F09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AEF3B-612F-4E44-9452-2E727BC70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263" y="482046"/>
            <a:ext cx="2040158" cy="157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472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D04F87-1B83-4E48-BC51-28941EE599E8}"/>
              </a:ext>
            </a:extLst>
          </p:cNvPr>
          <p:cNvSpPr txBox="1"/>
          <p:nvPr/>
        </p:nvSpPr>
        <p:spPr>
          <a:xfrm>
            <a:off x="275063" y="423747"/>
            <a:ext cx="8593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902030302020204" pitchFamily="66" charset="0"/>
              </a:rPr>
              <a:t>Examples w = 0 &amp; 1.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0057F-65FA-BD4D-B9AD-9E6337FA3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849" y="1754050"/>
            <a:ext cx="6330176" cy="418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8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CC7B59-7E47-5544-BD89-F72439E8A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499" y="1501747"/>
            <a:ext cx="2040158" cy="1530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AEC351-BFA7-8E4B-9FFA-DC0D60EDC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498" y="3288595"/>
            <a:ext cx="2040158" cy="1579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A0287E-4555-F640-92E6-950E10520D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162"/>
          <a:stretch/>
        </p:blipFill>
        <p:spPr>
          <a:xfrm>
            <a:off x="678303" y="3288595"/>
            <a:ext cx="2040159" cy="15790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0C9F2A-2A21-CC4C-87D8-83EBD5EAD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304" y="1501748"/>
            <a:ext cx="2040159" cy="15301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92DECD-2486-8846-8411-CDDBD8EE5B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60"/>
          <a:stretch/>
        </p:blipFill>
        <p:spPr>
          <a:xfrm>
            <a:off x="6080693" y="3288916"/>
            <a:ext cx="2299872" cy="15787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528A64-E6BD-5C47-850A-4231830083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693" y="1501746"/>
            <a:ext cx="2299872" cy="15301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C4F254-B017-7B47-B0B5-309D545E625D}"/>
              </a:ext>
            </a:extLst>
          </p:cNvPr>
          <p:cNvSpPr txBox="1"/>
          <p:nvPr/>
        </p:nvSpPr>
        <p:spPr>
          <a:xfrm rot="16200000">
            <a:off x="-871460" y="3057762"/>
            <a:ext cx="2438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Winter Plumage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EDEC8B-4096-304B-B6EF-583F952312AA}"/>
              </a:ext>
            </a:extLst>
          </p:cNvPr>
          <p:cNvSpPr txBox="1"/>
          <p:nvPr/>
        </p:nvSpPr>
        <p:spPr>
          <a:xfrm rot="16200000">
            <a:off x="7388217" y="3017718"/>
            <a:ext cx="2576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Summer Plumage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EE2312-342A-4C48-B2FF-768BB21F099B}"/>
              </a:ext>
            </a:extLst>
          </p:cNvPr>
          <p:cNvSpPr txBox="1"/>
          <p:nvPr/>
        </p:nvSpPr>
        <p:spPr>
          <a:xfrm>
            <a:off x="2417305" y="5156291"/>
            <a:ext cx="39645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omic Sans MS" panose="030F0902030302020204" pitchFamily="66" charset="0"/>
              </a:rPr>
              <a:t>Spring Molt Plumage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Is A Bit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Risky</a:t>
            </a: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Timing &amp; Location are Key!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0FD46DD-4958-654D-BA64-0C921F27C34B}"/>
              </a:ext>
            </a:extLst>
          </p:cNvPr>
          <p:cNvCxnSpPr/>
          <p:nvPr/>
        </p:nvCxnSpPr>
        <p:spPr>
          <a:xfrm flipH="1">
            <a:off x="1748706" y="797961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C2B76C9-462D-9143-8CF4-2512AE8702CC}"/>
              </a:ext>
            </a:extLst>
          </p:cNvPr>
          <p:cNvSpPr txBox="1"/>
          <p:nvPr/>
        </p:nvSpPr>
        <p:spPr>
          <a:xfrm>
            <a:off x="1408310" y="140397"/>
            <a:ext cx="2034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Gets Eaten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Against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4DBD136-8758-6140-AF65-BFEFAA5D4906}"/>
              </a:ext>
            </a:extLst>
          </p:cNvPr>
          <p:cNvCxnSpPr>
            <a:cxnSpLocks/>
          </p:cNvCxnSpPr>
          <p:nvPr/>
        </p:nvCxnSpPr>
        <p:spPr>
          <a:xfrm flipH="1" flipV="1">
            <a:off x="7147226" y="5068368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1A31813-809F-974E-B583-A79FF8BCD0BB}"/>
              </a:ext>
            </a:extLst>
          </p:cNvPr>
          <p:cNvSpPr txBox="1"/>
          <p:nvPr/>
        </p:nvSpPr>
        <p:spPr>
          <a:xfrm>
            <a:off x="6872692" y="5617956"/>
            <a:ext cx="2034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Gets Eaten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Against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83B8FB-2928-B940-816E-7E3478FC48FC}"/>
              </a:ext>
            </a:extLst>
          </p:cNvPr>
          <p:cNvSpPr txBox="1"/>
          <p:nvPr/>
        </p:nvSpPr>
        <p:spPr>
          <a:xfrm>
            <a:off x="6064250" y="140396"/>
            <a:ext cx="1592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Blends In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For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F2CBF4B-50F4-2B47-BD8E-7505545C50D4}"/>
              </a:ext>
            </a:extLst>
          </p:cNvPr>
          <p:cNvCxnSpPr>
            <a:cxnSpLocks/>
          </p:cNvCxnSpPr>
          <p:nvPr/>
        </p:nvCxnSpPr>
        <p:spPr>
          <a:xfrm>
            <a:off x="6879366" y="820183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EC98E81-9D84-FD49-8057-53C19E0619E0}"/>
              </a:ext>
            </a:extLst>
          </p:cNvPr>
          <p:cNvCxnSpPr>
            <a:cxnSpLocks/>
          </p:cNvCxnSpPr>
          <p:nvPr/>
        </p:nvCxnSpPr>
        <p:spPr>
          <a:xfrm flipV="1">
            <a:off x="1378009" y="5068368"/>
            <a:ext cx="320373" cy="4471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AEAD0A1-8459-E04E-98C0-A47251C7524E}"/>
              </a:ext>
            </a:extLst>
          </p:cNvPr>
          <p:cNvSpPr txBox="1"/>
          <p:nvPr/>
        </p:nvSpPr>
        <p:spPr>
          <a:xfrm>
            <a:off x="678303" y="5586008"/>
            <a:ext cx="1592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Blends In</a:t>
            </a:r>
          </a:p>
          <a:p>
            <a:r>
              <a:rPr lang="en-US" dirty="0">
                <a:latin typeface="Comic Sans MS" panose="030F0902030302020204" pitchFamily="66" charset="0"/>
              </a:rPr>
              <a:t>Selected For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A6B931-012F-1249-A8A5-DAE6CCC3529F}"/>
              </a:ext>
            </a:extLst>
          </p:cNvPr>
          <p:cNvSpPr txBox="1"/>
          <p:nvPr/>
        </p:nvSpPr>
        <p:spPr>
          <a:xfrm>
            <a:off x="3531897" y="212780"/>
            <a:ext cx="173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Rock Ptarmigan</a:t>
            </a:r>
          </a:p>
        </p:txBody>
      </p:sp>
    </p:spTree>
    <p:extLst>
      <p:ext uri="{BB962C8B-B14F-4D97-AF65-F5344CB8AC3E}">
        <p14:creationId xmlns:p14="http://schemas.microsoft.com/office/powerpoint/2010/main" val="1138741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BDEDC-D254-9C41-A8D4-5D06A3138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29" y="1066428"/>
            <a:ext cx="5792205" cy="2063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B95C91-3438-8647-A377-8A7076202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5" y="3408976"/>
            <a:ext cx="3116969" cy="20779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D7FA1C-26E0-DE40-A5D4-26D55F9759D2}"/>
              </a:ext>
            </a:extLst>
          </p:cNvPr>
          <p:cNvSpPr txBox="1"/>
          <p:nvPr/>
        </p:nvSpPr>
        <p:spPr>
          <a:xfrm>
            <a:off x="473329" y="300350"/>
            <a:ext cx="33986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Stabilizing Selection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AE201-72FB-BE48-9A9F-69CD6BE9839B}"/>
              </a:ext>
            </a:extLst>
          </p:cNvPr>
          <p:cNvSpPr txBox="1"/>
          <p:nvPr/>
        </p:nvSpPr>
        <p:spPr>
          <a:xfrm>
            <a:off x="4365092" y="3709301"/>
            <a:ext cx="32905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This type of selection appears very common in birds as clutch size is highly constrained for most species.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F3E99A-FF3D-FE41-91AA-3A604E691AF2}"/>
              </a:ext>
            </a:extLst>
          </p:cNvPr>
          <p:cNvSpPr/>
          <p:nvPr/>
        </p:nvSpPr>
        <p:spPr>
          <a:xfrm>
            <a:off x="523945" y="5822337"/>
            <a:ext cx="76322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courses.lumenlearning.com</a:t>
            </a:r>
            <a:r>
              <a:rPr lang="en-US" sz="1600" dirty="0"/>
              <a:t>/wm-biology2/chapter/adaptive-evolution/</a:t>
            </a:r>
          </a:p>
        </p:txBody>
      </p:sp>
    </p:spTree>
    <p:extLst>
      <p:ext uri="{BB962C8B-B14F-4D97-AF65-F5344CB8AC3E}">
        <p14:creationId xmlns:p14="http://schemas.microsoft.com/office/powerpoint/2010/main" val="2396828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7B9958-75D7-9144-BD23-D3CB0ABDA7E1}"/>
              </a:ext>
            </a:extLst>
          </p:cNvPr>
          <p:cNvSpPr txBox="1"/>
          <p:nvPr/>
        </p:nvSpPr>
        <p:spPr>
          <a:xfrm>
            <a:off x="442254" y="260194"/>
            <a:ext cx="817392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omic Sans MS" panose="030F0902030302020204" pitchFamily="66" charset="0"/>
              </a:rPr>
              <a:t>The English pepper moth provides a classic example of </a:t>
            </a:r>
            <a:r>
              <a:rPr lang="en-US" sz="2600" u="sng" dirty="0">
                <a:latin typeface="Comic Sans MS" panose="030F0902030302020204" pitchFamily="66" charset="0"/>
              </a:rPr>
              <a:t>directional selection </a:t>
            </a:r>
            <a:r>
              <a:rPr lang="en-US" sz="2600" dirty="0">
                <a:latin typeface="Comic Sans MS" panose="030F0902030302020204" pitchFamily="66" charset="0"/>
              </a:rPr>
              <a:t>in response to a change in the environment. </a:t>
            </a:r>
          </a:p>
        </p:txBody>
      </p:sp>
      <p:pic>
        <p:nvPicPr>
          <p:cNvPr id="3" name="Picture 2" descr="800px-Biston.betularia.7200.jpg">
            <a:extLst>
              <a:ext uri="{FF2B5EF4-FFF2-40B4-BE49-F238E27FC236}">
                <a16:creationId xmlns:a16="http://schemas.microsoft.com/office/drawing/2014/main" id="{8561495D-2FB1-6D45-9321-6157F6847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28" y="2154771"/>
            <a:ext cx="2286000" cy="152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800px-Biston.betularia.f.carbonaria.7209.jpg">
            <a:extLst>
              <a:ext uri="{FF2B5EF4-FFF2-40B4-BE49-F238E27FC236}">
                <a16:creationId xmlns:a16="http://schemas.microsoft.com/office/drawing/2014/main" id="{E1509826-203E-F54F-A8E1-7DB412088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13" y="2150715"/>
            <a:ext cx="2292086" cy="152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ndustrial_butterfly.jpg">
            <a:extLst>
              <a:ext uri="{FF2B5EF4-FFF2-40B4-BE49-F238E27FC236}">
                <a16:creationId xmlns:a16="http://schemas.microsoft.com/office/drawing/2014/main" id="{C0A68F44-4D4C-2C4D-910C-78A876EE2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13" y="4149763"/>
            <a:ext cx="3682807" cy="202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rved Right Arrow 6">
            <a:extLst>
              <a:ext uri="{FF2B5EF4-FFF2-40B4-BE49-F238E27FC236}">
                <a16:creationId xmlns:a16="http://schemas.microsoft.com/office/drawing/2014/main" id="{38EE9722-BF69-634D-825C-67260A1A79C7}"/>
              </a:ext>
            </a:extLst>
          </p:cNvPr>
          <p:cNvSpPr/>
          <p:nvPr/>
        </p:nvSpPr>
        <p:spPr>
          <a:xfrm flipV="1">
            <a:off x="3138787" y="2914239"/>
            <a:ext cx="1561267" cy="2111297"/>
          </a:xfrm>
          <a:prstGeom prst="curved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ED399F-E505-7543-B93E-31AE6E7ED639}"/>
              </a:ext>
            </a:extLst>
          </p:cNvPr>
          <p:cNvSpPr txBox="1"/>
          <p:nvPr/>
        </p:nvSpPr>
        <p:spPr>
          <a:xfrm flipH="1">
            <a:off x="1424154" y="4854480"/>
            <a:ext cx="242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Effect of Pollution</a:t>
            </a:r>
          </a:p>
        </p:txBody>
      </p:sp>
    </p:spTree>
    <p:extLst>
      <p:ext uri="{BB962C8B-B14F-4D97-AF65-F5344CB8AC3E}">
        <p14:creationId xmlns:p14="http://schemas.microsoft.com/office/powerpoint/2010/main" val="1004878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53F5709-E909-6643-BAA2-B5A0F82B0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21" y="824014"/>
            <a:ext cx="7823200" cy="2933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7A5241-1B7B-5341-8D18-D17E56DA9F70}"/>
              </a:ext>
            </a:extLst>
          </p:cNvPr>
          <p:cNvSpPr/>
          <p:nvPr/>
        </p:nvSpPr>
        <p:spPr>
          <a:xfrm>
            <a:off x="631217" y="5994950"/>
            <a:ext cx="79254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courses.lumenlearning.com</a:t>
            </a:r>
            <a:r>
              <a:rPr lang="en-US" sz="1600" dirty="0"/>
              <a:t>/wm-biology2/chapter/adaptive-evolution/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098427-DE98-CF47-8E01-94692BF5A724}"/>
              </a:ext>
            </a:extLst>
          </p:cNvPr>
          <p:cNvSpPr txBox="1"/>
          <p:nvPr/>
        </p:nvSpPr>
        <p:spPr>
          <a:xfrm>
            <a:off x="2967275" y="4245511"/>
            <a:ext cx="6176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When the environment later improved, selection reversed in the opposite direction 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 also creating an example of </a:t>
            </a:r>
            <a:r>
              <a:rPr lang="en-US" u="sng" dirty="0">
                <a:latin typeface="Comic Sans MS" panose="030F0902030302020204" pitchFamily="66" charset="0"/>
                <a:sym typeface="Wingdings" pitchFamily="2" charset="2"/>
              </a:rPr>
              <a:t>balancing selection 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with two color morphs maintained in the population.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3626CD7-8CFC-6247-A308-A7AFB5232E56}"/>
              </a:ext>
            </a:extLst>
          </p:cNvPr>
          <p:cNvSpPr/>
          <p:nvPr/>
        </p:nvSpPr>
        <p:spPr>
          <a:xfrm>
            <a:off x="2322709" y="1067913"/>
            <a:ext cx="881028" cy="260303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FC0F9EC-6FA8-DA4E-BBE2-7C710EB9A0D7}"/>
              </a:ext>
            </a:extLst>
          </p:cNvPr>
          <p:cNvSpPr/>
          <p:nvPr/>
        </p:nvSpPr>
        <p:spPr>
          <a:xfrm flipH="1">
            <a:off x="3043001" y="3871461"/>
            <a:ext cx="881028" cy="260303"/>
          </a:xfrm>
          <a:prstGeom prst="rightArrow">
            <a:avLst/>
          </a:prstGeom>
          <a:noFill/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93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/>
              <a:t>Our Understanding of Selection goes </a:t>
            </a:r>
            <a:br>
              <a:rPr lang="en-US" sz="2800" dirty="0"/>
            </a:br>
            <a:r>
              <a:rPr lang="en-US" sz="2800" dirty="0"/>
              <a:t>back to Charles Darwin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Times" charset="0"/>
              <a:buAutoNum type="arabicPeriod"/>
            </a:pPr>
            <a:r>
              <a:rPr lang="en-US" sz="2200" dirty="0"/>
              <a:t>Populations growth occurs exponentially; more individuals are produced than can be supported by available resources resulting in a struggle for existence (e.g., Malthus, Swift).</a:t>
            </a:r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r>
              <a:rPr lang="en-US" sz="2200" u="sng" dirty="0"/>
              <a:t>No two individuals are the same</a:t>
            </a:r>
            <a:r>
              <a:rPr lang="en-US" sz="2200" dirty="0"/>
              <a:t>, natural populations display enormous variation.</a:t>
            </a:r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r>
              <a:rPr lang="en-US" sz="2200" dirty="0"/>
              <a:t>Variation is at least partly </a:t>
            </a:r>
            <a:r>
              <a:rPr lang="en-US" sz="2200" u="sng" dirty="0"/>
              <a:t>heritable</a:t>
            </a:r>
            <a:r>
              <a:rPr lang="en-US" sz="2200" dirty="0"/>
              <a:t>.</a:t>
            </a:r>
          </a:p>
          <a:p>
            <a:pPr marL="457200" indent="-457200">
              <a:buFont typeface="Times" charset="0"/>
              <a:buAutoNum type="arabicPeriod"/>
            </a:pPr>
            <a:endParaRPr lang="en-US" sz="2200" dirty="0"/>
          </a:p>
          <a:p>
            <a:pPr marL="457200" indent="-457200">
              <a:buFont typeface="Times" charset="0"/>
              <a:buAutoNum type="arabicPeriod"/>
            </a:pPr>
            <a:r>
              <a:rPr lang="en-US" sz="2200" u="sng" dirty="0"/>
              <a:t>Survival is not random, but depends in part on the hereditary makeup of offspring</a:t>
            </a:r>
            <a:r>
              <a:rPr lang="en-US" sz="2200" dirty="0"/>
              <a:t>.  Over generations, this process leads to gradual change of populations and evolution of new species.</a:t>
            </a:r>
          </a:p>
          <a:p>
            <a:endParaRPr lang="en-US" sz="2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77" y="160339"/>
            <a:ext cx="1041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860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3971</TotalTime>
  <Words>2237</Words>
  <Application>Microsoft Macintosh PowerPoint</Application>
  <PresentationFormat>On-screen Show (4:3)</PresentationFormat>
  <Paragraphs>385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Comic Sans MS</vt:lpstr>
      <vt:lpstr>Symbol</vt:lpstr>
      <vt:lpstr>Times</vt:lpstr>
      <vt:lpstr>Verdana</vt:lpstr>
      <vt:lpstr>Wingdings</vt:lpstr>
      <vt:lpstr>Office Theme</vt:lpstr>
      <vt:lpstr>Natural Selection 1</vt:lpstr>
      <vt:lpstr>Intro to Selection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Understanding of Selection goes  back to Charles Darwin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Frequency Dependent Selection</vt:lpstr>
      <vt:lpstr>Frequency Dependent Selection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478</cp:revision>
  <cp:lastPrinted>2017-03-20T13:31:01Z</cp:lastPrinted>
  <dcterms:created xsi:type="dcterms:W3CDTF">2017-01-09T21:19:33Z</dcterms:created>
  <dcterms:modified xsi:type="dcterms:W3CDTF">2023-10-03T13:53:49Z</dcterms:modified>
</cp:coreProperties>
</file>