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92" r:id="rId2"/>
    <p:sldId id="326" r:id="rId3"/>
    <p:sldId id="327" r:id="rId4"/>
    <p:sldId id="576" r:id="rId5"/>
    <p:sldId id="256" r:id="rId6"/>
    <p:sldId id="294" r:id="rId7"/>
    <p:sldId id="261" r:id="rId8"/>
    <p:sldId id="296" r:id="rId9"/>
    <p:sldId id="325" r:id="rId10"/>
    <p:sldId id="293" r:id="rId11"/>
    <p:sldId id="321" r:id="rId12"/>
    <p:sldId id="295" r:id="rId13"/>
    <p:sldId id="297" r:id="rId14"/>
    <p:sldId id="298" r:id="rId15"/>
    <p:sldId id="577" r:id="rId16"/>
    <p:sldId id="301" r:id="rId17"/>
    <p:sldId id="302" r:id="rId18"/>
    <p:sldId id="299" r:id="rId19"/>
    <p:sldId id="300" r:id="rId20"/>
    <p:sldId id="312" r:id="rId21"/>
    <p:sldId id="304" r:id="rId22"/>
    <p:sldId id="307" r:id="rId23"/>
    <p:sldId id="308" r:id="rId24"/>
    <p:sldId id="306" r:id="rId25"/>
    <p:sldId id="310" r:id="rId26"/>
    <p:sldId id="319" r:id="rId27"/>
    <p:sldId id="579" r:id="rId28"/>
    <p:sldId id="313" r:id="rId29"/>
    <p:sldId id="317" r:id="rId30"/>
    <p:sldId id="314" r:id="rId31"/>
    <p:sldId id="303" r:id="rId32"/>
    <p:sldId id="315" r:id="rId33"/>
    <p:sldId id="332" r:id="rId34"/>
    <p:sldId id="331" r:id="rId35"/>
    <p:sldId id="333" r:id="rId36"/>
    <p:sldId id="334" r:id="rId37"/>
    <p:sldId id="335" r:id="rId38"/>
    <p:sldId id="320" r:id="rId39"/>
    <p:sldId id="328" r:id="rId40"/>
    <p:sldId id="316" r:id="rId41"/>
    <p:sldId id="336" r:id="rId42"/>
    <p:sldId id="337" r:id="rId43"/>
    <p:sldId id="338" r:id="rId44"/>
    <p:sldId id="330" r:id="rId45"/>
    <p:sldId id="32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4"/>
    <p:restoredTop sz="94586"/>
  </p:normalViewPr>
  <p:slideViewPr>
    <p:cSldViewPr snapToGrid="0" snapToObjects="1">
      <p:cViewPr varScale="1">
        <p:scale>
          <a:sx n="203" d="100"/>
          <a:sy n="203" d="100"/>
        </p:scale>
        <p:origin x="172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AAA6C-BE1D-8B46-894D-C3ADBE66D804}" type="datetimeFigureOut">
              <a:rPr lang="en-US" smtClean="0"/>
              <a:t>10/8/24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AC410-8C81-C04C-9EFD-5AE72DCA54B9}" type="slidenum">
              <a:rPr lang="en-US" smtClean="0"/>
              <a:t>‹#›</a:t>
            </a:fld>
            <a:endParaRPr lang="en-US"/>
          </a:p>
        </p:txBody>
      </p:sp>
    </p:spTree>
    <p:extLst>
      <p:ext uri="{BB962C8B-B14F-4D97-AF65-F5344CB8AC3E}">
        <p14:creationId xmlns:p14="http://schemas.microsoft.com/office/powerpoint/2010/main" val="219013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Darwin-Wedgwood family tree. Charles’ elder brother Erasmus and two elder sisters had significant illnesses. Their mother Susannah had severe illness, as did her younger brother Tom. The youngest sibling of that generation, Mary Ann, died at the age of 8 with MELAS symptoms, a recognised mitochondrial disorder. Their mother (CD’s grandmother) also had chronic illness.
</a:t>
            </a:r>
          </a:p>
          <a:p>
            <a:pPr marL="0" lvl="0" indent="0"/>
            <a:r>
              <a:rPr lang="en-US" altLang="en-US">
                <a:latin typeface="Arial" pitchFamily="34" charset="0"/>
                <a:ea typeface="Arial" pitchFamily="34" charset="0"/>
              </a:rPr>
              <a:t>Unless provided in the caption above, the following copyright applies to the content of this slide: © 2017 The Linnean Society of London, Biological Journal of the Linnean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9D2A7E-3E4A-41A0-BF10-BCB9A4ECDF8E}" type="slidenum">
              <a:rPr lang="en-US" altLang="en-US" sz="1200"/>
              <a:t>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1D58DC1-6349-0646-BDBE-34551EF41244}"/>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65F6A002-991E-EC41-B6CD-C7E1A562ECD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In silico RAD tag genotyping within (A–E), and SNP discovery between (F and G), populations. (A) W. smithii has three nuclear chromosomes, each of which contains multiple SbfI cut sites (red marks). The genomic DNA is digested, barcoded with a population-specific sequence, and amplified, resulting in multiple sequence reads from each of the RAD tag sites in the genome. Each sequence consists of a population-specific 5-bp barcode (black), the enzyme-recognition sequence (red), and the downstream sequence. (B) The de novo RAD tag pipeline compares all the sequenced reads and builds stacks of exactly matching tags. (C) Pairwise comparisons are made between all stacks, i.e., blue vs. red, red vs. green, blue vs. green, and so on. (D) Loci were defined as a set of stacks such that for each stack, there is another stack in the locus that is at most one nucleotide divergent. Each locus is then examined one nucleotide position at a time. If the nucleotide at that position is at a significantly high frequency within the population, it is considered to be the consensus nucleotide; if not, it is replaced with an N, resulting in (E) the consensus sequence for that RAD tag site within the population. (F) This process is repeated for each of the populations. (G) The resulting RAD tag consensus sequences are then used for phylogenetic analysis.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332655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298433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94062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B68E3-10FA-144A-9752-B66FBA7940CE}"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62923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EB68E3-10FA-144A-9752-B66FBA7940CE}"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7658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EB68E3-10FA-144A-9752-B66FBA7940CE}" type="datetimeFigureOut">
              <a:rPr lang="en-US" smtClean="0"/>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425118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B68E3-10FA-144A-9752-B66FBA7940CE}" type="datetimeFigureOut">
              <a:rPr lang="en-US" smtClean="0"/>
              <a:t>10/8/24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5691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B68E3-10FA-144A-9752-B66FBA7940CE}" type="datetimeFigureOut">
              <a:rPr lang="en-US" smtClean="0"/>
              <a:t>10/8/24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48444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68E3-10FA-144A-9752-B66FBA7940CE}" type="datetimeFigureOut">
              <a:rPr lang="en-US" smtClean="0"/>
              <a:t>10/8/24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223914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68E3-10FA-144A-9752-B66FBA7940CE}" type="datetimeFigureOut">
              <a:rPr lang="en-US" smtClean="0"/>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317119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B68E3-10FA-144A-9752-B66FBA7940CE}" type="datetimeFigureOut">
              <a:rPr lang="en-US" smtClean="0"/>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2FAC6-A324-6E4A-A814-B2B188520ECD}" type="slidenum">
              <a:rPr lang="en-US" smtClean="0"/>
              <a:t>‹#›</a:t>
            </a:fld>
            <a:endParaRPr lang="en-US"/>
          </a:p>
        </p:txBody>
      </p:sp>
    </p:spTree>
    <p:extLst>
      <p:ext uri="{BB962C8B-B14F-4D97-AF65-F5344CB8AC3E}">
        <p14:creationId xmlns:p14="http://schemas.microsoft.com/office/powerpoint/2010/main" val="152644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68E3-10FA-144A-9752-B66FBA7940CE}" type="datetimeFigureOut">
              <a:rPr lang="en-US" smtClean="0"/>
              <a:t>10/8/24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2FAC6-A324-6E4A-A814-B2B188520ECD}" type="slidenum">
              <a:rPr lang="en-US" smtClean="0"/>
              <a:t>‹#›</a:t>
            </a:fld>
            <a:endParaRPr lang="en-US"/>
          </a:p>
        </p:txBody>
      </p:sp>
    </p:spTree>
    <p:extLst>
      <p:ext uri="{BB962C8B-B14F-4D97-AF65-F5344CB8AC3E}">
        <p14:creationId xmlns:p14="http://schemas.microsoft.com/office/powerpoint/2010/main" val="183892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channel/UCsyZSg-iA7aN6C_jJ2hcLNw"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youtube.com/user/GeneticsLesson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ournals.plos.org/plosone/article?id=10.1371/journal.pone.0050404"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iencedirect.com/science/article/pii/S0960982206020495#!" TargetMode="External"/><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hyperlink" Target="https://www.sciencedirect.com/journal/current-biology" TargetMode="External"/><Relationship Id="rId4" Type="http://schemas.openxmlformats.org/officeDocument/2006/relationships/hyperlink" Target="https://www.sciencedirect.com/journal/current-biology/vol/16/issue/1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biolinnean/blw0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plos.org/plosone/article?id=10.1371/journal.pone.0005174"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fontScale="90000"/>
          </a:bodyPr>
          <a:lstStyle/>
          <a:p>
            <a:r>
              <a:rPr lang="en-US" dirty="0"/>
              <a:t>Inbreeding &amp; Inbreeding Depression</a:t>
            </a:r>
          </a:p>
        </p:txBody>
      </p:sp>
      <p:sp>
        <p:nvSpPr>
          <p:cNvPr id="3" name="Subtitle 2"/>
          <p:cNvSpPr>
            <a:spLocks noGrp="1"/>
          </p:cNvSpPr>
          <p:nvPr>
            <p:ph type="subTitle" idx="1"/>
          </p:nvPr>
        </p:nvSpPr>
        <p:spPr>
          <a:xfrm>
            <a:off x="1371600" y="2792072"/>
            <a:ext cx="6400800" cy="1752600"/>
          </a:xfrm>
        </p:spPr>
        <p:txBody>
          <a:bodyPr>
            <a:normAutofit/>
          </a:bodyPr>
          <a:lstStyle/>
          <a:p>
            <a:r>
              <a:rPr lang="en-US" dirty="0"/>
              <a:t>University of Miami</a:t>
            </a:r>
          </a:p>
          <a:p>
            <a:r>
              <a:rPr lang="en-US" dirty="0"/>
              <a:t>Fall 2024</a:t>
            </a:r>
          </a:p>
        </p:txBody>
      </p:sp>
    </p:spTree>
    <p:extLst>
      <p:ext uri="{BB962C8B-B14F-4D97-AF65-F5344CB8AC3E}">
        <p14:creationId xmlns:p14="http://schemas.microsoft.com/office/powerpoint/2010/main" val="295707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2BD1-D402-5749-9198-211D3EC67E36}"/>
              </a:ext>
            </a:extLst>
          </p:cNvPr>
          <p:cNvSpPr>
            <a:spLocks noGrp="1"/>
          </p:cNvSpPr>
          <p:nvPr>
            <p:ph type="title"/>
          </p:nvPr>
        </p:nvSpPr>
        <p:spPr>
          <a:xfrm>
            <a:off x="628650" y="365126"/>
            <a:ext cx="7712818" cy="1325563"/>
          </a:xfrm>
        </p:spPr>
        <p:txBody>
          <a:bodyPr>
            <a:normAutofit fontScale="90000"/>
          </a:bodyPr>
          <a:lstStyle/>
          <a:p>
            <a:r>
              <a:rPr lang="en-US" dirty="0"/>
              <a:t>One of the first important books about inbreeding was published by R.A. Fisher (1949)</a:t>
            </a:r>
          </a:p>
        </p:txBody>
      </p:sp>
      <p:pic>
        <p:nvPicPr>
          <p:cNvPr id="5" name="Picture 4">
            <a:extLst>
              <a:ext uri="{FF2B5EF4-FFF2-40B4-BE49-F238E27FC236}">
                <a16:creationId xmlns:a16="http://schemas.microsoft.com/office/drawing/2014/main" id="{6B9CB06A-855A-A446-AA23-DDC610416DF4}"/>
              </a:ext>
            </a:extLst>
          </p:cNvPr>
          <p:cNvPicPr>
            <a:picLocks noChangeAspect="1"/>
          </p:cNvPicPr>
          <p:nvPr/>
        </p:nvPicPr>
        <p:blipFill>
          <a:blip r:embed="rId2"/>
          <a:stretch>
            <a:fillRect/>
          </a:stretch>
        </p:blipFill>
        <p:spPr>
          <a:xfrm>
            <a:off x="770237" y="2211909"/>
            <a:ext cx="2603157" cy="3666113"/>
          </a:xfrm>
          <a:prstGeom prst="rect">
            <a:avLst/>
          </a:prstGeom>
        </p:spPr>
      </p:pic>
      <p:pic>
        <p:nvPicPr>
          <p:cNvPr id="9" name="Picture 8">
            <a:extLst>
              <a:ext uri="{FF2B5EF4-FFF2-40B4-BE49-F238E27FC236}">
                <a16:creationId xmlns:a16="http://schemas.microsoft.com/office/drawing/2014/main" id="{A382815A-249E-1F45-AC15-9D8C81F19568}"/>
              </a:ext>
            </a:extLst>
          </p:cNvPr>
          <p:cNvPicPr>
            <a:picLocks noChangeAspect="1"/>
          </p:cNvPicPr>
          <p:nvPr/>
        </p:nvPicPr>
        <p:blipFill>
          <a:blip r:embed="rId3"/>
          <a:stretch>
            <a:fillRect/>
          </a:stretch>
        </p:blipFill>
        <p:spPr>
          <a:xfrm>
            <a:off x="3680992" y="2211909"/>
            <a:ext cx="2912625" cy="3669907"/>
          </a:xfrm>
          <a:prstGeom prst="rect">
            <a:avLst/>
          </a:prstGeom>
        </p:spPr>
      </p:pic>
    </p:spTree>
    <p:extLst>
      <p:ext uri="{BB962C8B-B14F-4D97-AF65-F5344CB8AC3E}">
        <p14:creationId xmlns:p14="http://schemas.microsoft.com/office/powerpoint/2010/main" val="169939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6FA1-4B47-1649-8B04-EF9F1185146E}"/>
              </a:ext>
            </a:extLst>
          </p:cNvPr>
          <p:cNvSpPr>
            <a:spLocks noGrp="1"/>
          </p:cNvSpPr>
          <p:nvPr>
            <p:ph type="title"/>
          </p:nvPr>
        </p:nvSpPr>
        <p:spPr/>
        <p:txBody>
          <a:bodyPr/>
          <a:lstStyle/>
          <a:p>
            <a:r>
              <a:rPr lang="en-US" dirty="0"/>
              <a:t>Genetic drift can cause inbreeding</a:t>
            </a:r>
          </a:p>
        </p:txBody>
      </p:sp>
      <p:sp>
        <p:nvSpPr>
          <p:cNvPr id="3" name="Content Placeholder 2">
            <a:extLst>
              <a:ext uri="{FF2B5EF4-FFF2-40B4-BE49-F238E27FC236}">
                <a16:creationId xmlns:a16="http://schemas.microsoft.com/office/drawing/2014/main" id="{FDBF6C33-2F1B-E244-985F-02C2BA3C29B3}"/>
              </a:ext>
            </a:extLst>
          </p:cNvPr>
          <p:cNvSpPr>
            <a:spLocks noGrp="1"/>
          </p:cNvSpPr>
          <p:nvPr>
            <p:ph idx="1"/>
          </p:nvPr>
        </p:nvSpPr>
        <p:spPr/>
        <p:txBody>
          <a:bodyPr/>
          <a:lstStyle/>
          <a:p>
            <a:pPr marL="0" indent="0">
              <a:buNone/>
            </a:pPr>
            <a:r>
              <a:rPr lang="en-US" dirty="0"/>
              <a:t>Recall in our earlier lecture, that genetic drift always causes variation to be lost.</a:t>
            </a:r>
          </a:p>
          <a:p>
            <a:pPr marL="0" indent="0">
              <a:buNone/>
            </a:pPr>
            <a:endParaRPr lang="en-US" dirty="0"/>
          </a:p>
          <a:p>
            <a:pPr marL="0" indent="0">
              <a:buNone/>
            </a:pPr>
            <a:r>
              <a:rPr lang="en-US" dirty="0">
                <a:cs typeface="Calibri"/>
              </a:rPr>
              <a:t>Heterozygosity is always reduced.</a:t>
            </a:r>
          </a:p>
          <a:p>
            <a:endParaRPr lang="en-US" dirty="0">
              <a:cs typeface="Calibri"/>
            </a:endParaRPr>
          </a:p>
          <a:p>
            <a:pPr marL="0" indent="0">
              <a:buNone/>
            </a:pPr>
            <a:r>
              <a:rPr lang="en-US" u="sng" dirty="0">
                <a:cs typeface="Calibri"/>
              </a:rPr>
              <a:t>Inbreeding Coefficient</a:t>
            </a:r>
            <a:r>
              <a:rPr lang="en-US" dirty="0">
                <a:cs typeface="Calibri"/>
              </a:rPr>
              <a:t> = probability that two copies of a gene are </a:t>
            </a:r>
            <a:r>
              <a:rPr lang="en-US" u="sng" dirty="0">
                <a:cs typeface="Calibri"/>
              </a:rPr>
              <a:t>identical by descent (IBD)</a:t>
            </a:r>
            <a:r>
              <a:rPr lang="en-US" dirty="0">
                <a:cs typeface="Calibri"/>
              </a:rPr>
              <a:t>.</a:t>
            </a:r>
          </a:p>
          <a:p>
            <a:pPr marL="0" indent="0">
              <a:buNone/>
            </a:pPr>
            <a:endParaRPr lang="en-US" dirty="0"/>
          </a:p>
        </p:txBody>
      </p:sp>
      <p:pic>
        <p:nvPicPr>
          <p:cNvPr id="4" name="Picture 3">
            <a:extLst>
              <a:ext uri="{FF2B5EF4-FFF2-40B4-BE49-F238E27FC236}">
                <a16:creationId xmlns:a16="http://schemas.microsoft.com/office/drawing/2014/main" id="{039ABF3A-B856-AC4F-BDA7-A461004F0F3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47057" y="5557838"/>
            <a:ext cx="866775" cy="619125"/>
          </a:xfrm>
          <a:prstGeom prst="rect">
            <a:avLst/>
          </a:prstGeom>
          <a:noFill/>
        </p:spPr>
      </p:pic>
      <p:grpSp>
        <p:nvGrpSpPr>
          <p:cNvPr id="5" name="Group 4">
            <a:extLst>
              <a:ext uri="{FF2B5EF4-FFF2-40B4-BE49-F238E27FC236}">
                <a16:creationId xmlns:a16="http://schemas.microsoft.com/office/drawing/2014/main" id="{E51DC889-65B0-8A4C-8286-8A78543D08A9}"/>
              </a:ext>
            </a:extLst>
          </p:cNvPr>
          <p:cNvGrpSpPr/>
          <p:nvPr/>
        </p:nvGrpSpPr>
        <p:grpSpPr>
          <a:xfrm>
            <a:off x="3840567" y="5423097"/>
            <a:ext cx="4456376" cy="1069777"/>
            <a:chOff x="4566267" y="3112008"/>
            <a:chExt cx="4456376" cy="1069777"/>
          </a:xfrm>
        </p:grpSpPr>
        <p:grpSp>
          <p:nvGrpSpPr>
            <p:cNvPr id="6" name="Group 5">
              <a:extLst>
                <a:ext uri="{FF2B5EF4-FFF2-40B4-BE49-F238E27FC236}">
                  <a16:creationId xmlns:a16="http://schemas.microsoft.com/office/drawing/2014/main" id="{BD696C7D-3A5E-164D-A3E0-E255C8CC46D7}"/>
                </a:ext>
              </a:extLst>
            </p:cNvPr>
            <p:cNvGrpSpPr/>
            <p:nvPr/>
          </p:nvGrpSpPr>
          <p:grpSpPr>
            <a:xfrm>
              <a:off x="6318867" y="3112008"/>
              <a:ext cx="2703776" cy="808700"/>
              <a:chOff x="2664216" y="3352800"/>
              <a:chExt cx="2703775" cy="808700"/>
            </a:xfrm>
          </p:grpSpPr>
          <p:sp>
            <p:nvSpPr>
              <p:cNvPr id="13" name="Oval 12">
                <a:extLst>
                  <a:ext uri="{FF2B5EF4-FFF2-40B4-BE49-F238E27FC236}">
                    <a16:creationId xmlns:a16="http://schemas.microsoft.com/office/drawing/2014/main" id="{91A9DDB4-197E-124A-92A7-C9E94914924F}"/>
                  </a:ext>
                </a:extLst>
              </p:cNvPr>
              <p:cNvSpPr/>
              <p:nvPr/>
            </p:nvSpPr>
            <p:spPr>
              <a:xfrm>
                <a:off x="2665840" y="3886200"/>
                <a:ext cx="152400" cy="1524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A2550740-D122-CC4A-94D6-F9C4164AC6B3}"/>
                  </a:ext>
                </a:extLst>
              </p:cNvPr>
              <p:cNvSpPr/>
              <p:nvPr/>
            </p:nvSpPr>
            <p:spPr>
              <a:xfrm>
                <a:off x="29706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33928B6-75D9-BB40-AC3A-AF6E4A865122}"/>
                  </a:ext>
                </a:extLst>
              </p:cNvPr>
              <p:cNvSpPr/>
              <p:nvPr/>
            </p:nvSpPr>
            <p:spPr>
              <a:xfrm>
                <a:off x="32754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D9D623E1-0B6E-1D46-A123-938387418276}"/>
                  </a:ext>
                </a:extLst>
              </p:cNvPr>
              <p:cNvSpPr/>
              <p:nvPr/>
            </p:nvSpPr>
            <p:spPr>
              <a:xfrm>
                <a:off x="3580240" y="38862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84EA130-ADFE-394F-90A0-4C5FE57F5B83}"/>
                  </a:ext>
                </a:extLst>
              </p:cNvPr>
              <p:cNvSpPr txBox="1"/>
              <p:nvPr/>
            </p:nvSpPr>
            <p:spPr>
              <a:xfrm>
                <a:off x="3826672" y="3792168"/>
                <a:ext cx="1370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a:t>
                </a:r>
              </a:p>
            </p:txBody>
          </p:sp>
          <p:sp>
            <p:nvSpPr>
              <p:cNvPr id="18" name="Oval 17">
                <a:extLst>
                  <a:ext uri="{FF2B5EF4-FFF2-40B4-BE49-F238E27FC236}">
                    <a16:creationId xmlns:a16="http://schemas.microsoft.com/office/drawing/2014/main" id="{16B9CC71-37BE-714F-BE9A-17477750133B}"/>
                  </a:ext>
                </a:extLst>
              </p:cNvPr>
              <p:cNvSpPr/>
              <p:nvPr/>
            </p:nvSpPr>
            <p:spPr>
              <a:xfrm>
                <a:off x="26642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D08627AA-9951-F043-89A8-384A119E3A48}"/>
                  </a:ext>
                </a:extLst>
              </p:cNvPr>
              <p:cNvSpPr/>
              <p:nvPr/>
            </p:nvSpPr>
            <p:spPr>
              <a:xfrm>
                <a:off x="29690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F9894788-7CFB-DE42-9E10-BD7462C52D19}"/>
                  </a:ext>
                </a:extLst>
              </p:cNvPr>
              <p:cNvSpPr/>
              <p:nvPr/>
            </p:nvSpPr>
            <p:spPr>
              <a:xfrm>
                <a:off x="32738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9D706439-348D-3C41-BD26-B485311B6012}"/>
                  </a:ext>
                </a:extLst>
              </p:cNvPr>
              <p:cNvSpPr/>
              <p:nvPr/>
            </p:nvSpPr>
            <p:spPr>
              <a:xfrm>
                <a:off x="3578616" y="34290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C5EBAA6-761C-954E-983C-9792D2E35715}"/>
                  </a:ext>
                </a:extLst>
              </p:cNvPr>
              <p:cNvSpPr txBox="1"/>
              <p:nvPr/>
            </p:nvSpPr>
            <p:spPr>
              <a:xfrm>
                <a:off x="3810000" y="3352800"/>
                <a:ext cx="1557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t-1</a:t>
                </a:r>
              </a:p>
            </p:txBody>
          </p:sp>
          <p:cxnSp>
            <p:nvCxnSpPr>
              <p:cNvPr id="23" name="Straight Arrow Connector 22">
                <a:extLst>
                  <a:ext uri="{FF2B5EF4-FFF2-40B4-BE49-F238E27FC236}">
                    <a16:creationId xmlns:a16="http://schemas.microsoft.com/office/drawing/2014/main" id="{6B89397B-63D9-FE48-8824-4C8E4FB368CF}"/>
                  </a:ext>
                </a:extLst>
              </p:cNvPr>
              <p:cNvCxnSpPr>
                <a:stCxn id="18" idx="4"/>
                <a:endCxn id="13" idx="0"/>
              </p:cNvCxnSpPr>
              <p:nvPr/>
            </p:nvCxnSpPr>
            <p:spPr>
              <a:xfrm rot="16200000" flipH="1">
                <a:off x="25888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0095ED3-CEF3-214E-B1E6-60A3C6164746}"/>
                  </a:ext>
                </a:extLst>
              </p:cNvPr>
              <p:cNvCxnSpPr>
                <a:stCxn id="18" idx="4"/>
                <a:endCxn id="14" idx="0"/>
              </p:cNvCxnSpPr>
              <p:nvPr/>
            </p:nvCxnSpPr>
            <p:spPr>
              <a:xfrm rot="16200000" flipH="1">
                <a:off x="2741228" y="3580588"/>
                <a:ext cx="304800" cy="3064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EE1D5C1-BBB0-9040-B73A-CA40D5EF8CCB}"/>
                  </a:ext>
                </a:extLst>
              </p:cNvPr>
              <p:cNvCxnSpPr>
                <a:stCxn id="21" idx="4"/>
                <a:endCxn id="16" idx="0"/>
              </p:cNvCxnSpPr>
              <p:nvPr/>
            </p:nvCxnSpPr>
            <p:spPr>
              <a:xfrm rot="16200000" flipH="1">
                <a:off x="35032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E9CCB0B-65BB-E74D-914A-35EBCF1476FD}"/>
                  </a:ext>
                </a:extLst>
              </p:cNvPr>
              <p:cNvCxnSpPr/>
              <p:nvPr/>
            </p:nvCxnSpPr>
            <p:spPr>
              <a:xfrm rot="16200000" flipH="1">
                <a:off x="3021274" y="3618688"/>
                <a:ext cx="327118" cy="2525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441BEE85-1F5F-6843-9122-5D9EC434766E}"/>
                </a:ext>
              </a:extLst>
            </p:cNvPr>
            <p:cNvGrpSpPr/>
            <p:nvPr/>
          </p:nvGrpSpPr>
          <p:grpSpPr>
            <a:xfrm>
              <a:off x="4566267" y="3711880"/>
              <a:ext cx="2225042" cy="307777"/>
              <a:chOff x="990600" y="3952672"/>
              <a:chExt cx="2225041" cy="307777"/>
            </a:xfrm>
          </p:grpSpPr>
          <p:cxnSp>
            <p:nvCxnSpPr>
              <p:cNvPr id="11" name="Straight Connector 10">
                <a:extLst>
                  <a:ext uri="{FF2B5EF4-FFF2-40B4-BE49-F238E27FC236}">
                    <a16:creationId xmlns:a16="http://schemas.microsoft.com/office/drawing/2014/main" id="{4AC1E6CB-8EA7-F54D-9432-8A012B2C9506}"/>
                  </a:ext>
                </a:extLst>
              </p:cNvPr>
              <p:cNvCxnSpPr/>
              <p:nvPr/>
            </p:nvCxnSpPr>
            <p:spPr>
              <a:xfrm>
                <a:off x="2682241" y="4114800"/>
                <a:ext cx="5334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AE7D13D-9D8E-F74E-AD73-BFD8282F093E}"/>
                  </a:ext>
                </a:extLst>
              </p:cNvPr>
              <p:cNvSpPr txBox="1"/>
              <p:nvPr/>
            </p:nvSpPr>
            <p:spPr>
              <a:xfrm>
                <a:off x="990600" y="3952672"/>
                <a:ext cx="165694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descent</a:t>
                </a:r>
              </a:p>
            </p:txBody>
          </p:sp>
        </p:grpSp>
        <p:grpSp>
          <p:nvGrpSpPr>
            <p:cNvPr id="8" name="Group 7">
              <a:extLst>
                <a:ext uri="{FF2B5EF4-FFF2-40B4-BE49-F238E27FC236}">
                  <a16:creationId xmlns:a16="http://schemas.microsoft.com/office/drawing/2014/main" id="{5DB1539F-A0DF-2648-8395-3190D3EB66B6}"/>
                </a:ext>
              </a:extLst>
            </p:cNvPr>
            <p:cNvGrpSpPr/>
            <p:nvPr/>
          </p:nvGrpSpPr>
          <p:grpSpPr>
            <a:xfrm>
              <a:off x="6701491" y="3874008"/>
              <a:ext cx="1853303" cy="307777"/>
              <a:chOff x="3125823" y="4114800"/>
              <a:chExt cx="1853303" cy="307777"/>
            </a:xfrm>
          </p:grpSpPr>
          <p:cxnSp>
            <p:nvCxnSpPr>
              <p:cNvPr id="9" name="Straight Connector 8">
                <a:extLst>
                  <a:ext uri="{FF2B5EF4-FFF2-40B4-BE49-F238E27FC236}">
                    <a16:creationId xmlns:a16="http://schemas.microsoft.com/office/drawing/2014/main" id="{EA5484AB-FDE4-FC4C-849F-2F9F900FA7D2}"/>
                  </a:ext>
                </a:extLst>
              </p:cNvPr>
              <p:cNvCxnSpPr/>
              <p:nvPr/>
            </p:nvCxnSpPr>
            <p:spPr>
              <a:xfrm>
                <a:off x="3125823" y="4267200"/>
                <a:ext cx="455577"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5BE9367-7D27-0244-8097-6FCA1B9F3E30}"/>
                  </a:ext>
                </a:extLst>
              </p:cNvPr>
              <p:cNvSpPr txBox="1"/>
              <p:nvPr/>
            </p:nvSpPr>
            <p:spPr>
              <a:xfrm>
                <a:off x="3531326" y="4114800"/>
                <a:ext cx="14478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state</a:t>
                </a:r>
              </a:p>
            </p:txBody>
          </p:sp>
        </p:grpSp>
      </p:grpSp>
    </p:spTree>
    <p:extLst>
      <p:ext uri="{BB962C8B-B14F-4D97-AF65-F5344CB8AC3E}">
        <p14:creationId xmlns:p14="http://schemas.microsoft.com/office/powerpoint/2010/main" val="646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5FBB-BEC0-4F43-9F82-BDF942BBE524}"/>
              </a:ext>
            </a:extLst>
          </p:cNvPr>
          <p:cNvSpPr>
            <a:spLocks noGrp="1"/>
          </p:cNvSpPr>
          <p:nvPr>
            <p:ph type="title"/>
          </p:nvPr>
        </p:nvSpPr>
        <p:spPr/>
        <p:txBody>
          <a:bodyPr>
            <a:normAutofit fontScale="90000"/>
          </a:bodyPr>
          <a:lstStyle/>
          <a:p>
            <a:r>
              <a:rPr lang="en-US" dirty="0"/>
              <a:t>Three main phenomena measured by inbreeding coefficients</a:t>
            </a:r>
          </a:p>
        </p:txBody>
      </p:sp>
      <p:sp>
        <p:nvSpPr>
          <p:cNvPr id="3" name="Content Placeholder 2">
            <a:extLst>
              <a:ext uri="{FF2B5EF4-FFF2-40B4-BE49-F238E27FC236}">
                <a16:creationId xmlns:a16="http://schemas.microsoft.com/office/drawing/2014/main" id="{908E7596-87EB-6C4D-AA85-39141E3D72B1}"/>
              </a:ext>
            </a:extLst>
          </p:cNvPr>
          <p:cNvSpPr>
            <a:spLocks noGrp="1"/>
          </p:cNvSpPr>
          <p:nvPr>
            <p:ph idx="1"/>
          </p:nvPr>
        </p:nvSpPr>
        <p:spPr/>
        <p:txBody>
          <a:bodyPr>
            <a:normAutofit/>
          </a:bodyPr>
          <a:lstStyle/>
          <a:p>
            <a:pPr marL="0" indent="0">
              <a:buNone/>
            </a:pPr>
            <a:endParaRPr lang="en-US" sz="3200" dirty="0"/>
          </a:p>
          <a:p>
            <a:pPr marL="463550" indent="-463550">
              <a:buFont typeface="Wingdings" pitchFamily="2" charset="2"/>
              <a:buChar char="ü"/>
            </a:pPr>
            <a:r>
              <a:rPr lang="en-US" sz="3200" dirty="0"/>
              <a:t>Genetic drift (F</a:t>
            </a:r>
            <a:r>
              <a:rPr lang="en-US" sz="3200" baseline="-25000" dirty="0"/>
              <a:t>ST</a:t>
            </a:r>
            <a:r>
              <a:rPr lang="en-US" sz="3200" dirty="0"/>
              <a:t>)</a:t>
            </a:r>
          </a:p>
          <a:p>
            <a:pPr marL="463550" indent="-463550">
              <a:buFont typeface="Wingdings" pitchFamily="2" charset="2"/>
              <a:buChar char="ü"/>
            </a:pPr>
            <a:endParaRPr lang="en-US" sz="3200" dirty="0"/>
          </a:p>
          <a:p>
            <a:pPr marL="463550" indent="-463550">
              <a:buFont typeface="Wingdings" pitchFamily="2" charset="2"/>
              <a:buChar char="ü"/>
            </a:pPr>
            <a:r>
              <a:rPr lang="en-US" sz="3200" dirty="0"/>
              <a:t>Nonrandom mating (F</a:t>
            </a:r>
            <a:r>
              <a:rPr lang="en-US" sz="3200" baseline="-25000" dirty="0"/>
              <a:t>IS</a:t>
            </a:r>
            <a:r>
              <a:rPr lang="en-US" sz="3200" dirty="0"/>
              <a:t>)</a:t>
            </a:r>
          </a:p>
          <a:p>
            <a:pPr marL="463550" indent="-463550">
              <a:buFont typeface="Wingdings" pitchFamily="2" charset="2"/>
              <a:buChar char="ü"/>
            </a:pPr>
            <a:endParaRPr lang="en-US" sz="3200" dirty="0"/>
          </a:p>
          <a:p>
            <a:pPr marL="463550" indent="-463550">
              <a:buFont typeface="Wingdings" pitchFamily="2" charset="2"/>
              <a:buChar char="ü"/>
            </a:pPr>
            <a:r>
              <a:rPr lang="en-US" sz="3200" dirty="0" err="1"/>
              <a:t>Homozygostity</a:t>
            </a:r>
            <a:endParaRPr lang="en-US" sz="3200" dirty="0"/>
          </a:p>
        </p:txBody>
      </p:sp>
    </p:spTree>
    <p:extLst>
      <p:ext uri="{BB962C8B-B14F-4D97-AF65-F5344CB8AC3E}">
        <p14:creationId xmlns:p14="http://schemas.microsoft.com/office/powerpoint/2010/main" val="39263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6683-E95E-894B-9E25-ADB0C5209703}"/>
              </a:ext>
            </a:extLst>
          </p:cNvPr>
          <p:cNvSpPr>
            <a:spLocks noGrp="1"/>
          </p:cNvSpPr>
          <p:nvPr>
            <p:ph type="title"/>
          </p:nvPr>
        </p:nvSpPr>
        <p:spPr/>
        <p:txBody>
          <a:bodyPr/>
          <a:lstStyle/>
          <a:p>
            <a:r>
              <a:rPr lang="en-US" dirty="0"/>
              <a:t>Facts about inbreeding</a:t>
            </a:r>
          </a:p>
        </p:txBody>
      </p:sp>
      <p:sp>
        <p:nvSpPr>
          <p:cNvPr id="3" name="Content Placeholder 2">
            <a:extLst>
              <a:ext uri="{FF2B5EF4-FFF2-40B4-BE49-F238E27FC236}">
                <a16:creationId xmlns:a16="http://schemas.microsoft.com/office/drawing/2014/main" id="{F575422E-E909-E64F-AC78-20CCE1CB4AF8}"/>
              </a:ext>
            </a:extLst>
          </p:cNvPr>
          <p:cNvSpPr>
            <a:spLocks noGrp="1"/>
          </p:cNvSpPr>
          <p:nvPr>
            <p:ph idx="1"/>
          </p:nvPr>
        </p:nvSpPr>
        <p:spPr/>
        <p:txBody>
          <a:bodyPr>
            <a:normAutofit/>
          </a:bodyPr>
          <a:lstStyle/>
          <a:p>
            <a:r>
              <a:rPr lang="en-US" sz="2400" dirty="0"/>
              <a:t>Occurs in large &amp; small populations</a:t>
            </a:r>
          </a:p>
          <a:p>
            <a:r>
              <a:rPr lang="en-US" sz="2400" dirty="0"/>
              <a:t>Commonly occurs by self-fertilization</a:t>
            </a:r>
          </a:p>
          <a:p>
            <a:r>
              <a:rPr lang="en-US" sz="2400" dirty="0"/>
              <a:t>Geographic proximity (e.g., trees)</a:t>
            </a:r>
          </a:p>
          <a:p>
            <a:r>
              <a:rPr lang="en-US" sz="2400" dirty="0"/>
              <a:t>Occurs in small populations even with random mating.</a:t>
            </a:r>
          </a:p>
          <a:p>
            <a:r>
              <a:rPr lang="en-US" sz="2400" dirty="0"/>
              <a:t>If N</a:t>
            </a:r>
            <a:r>
              <a:rPr lang="en-US" sz="2400" baseline="-25000" dirty="0"/>
              <a:t>e</a:t>
            </a:r>
            <a:r>
              <a:rPr lang="en-US" sz="2400" dirty="0"/>
              <a:t> = 10, all individuals will be cousins after a few generations.</a:t>
            </a:r>
          </a:p>
          <a:p>
            <a:r>
              <a:rPr lang="en-US" sz="2400" dirty="0"/>
              <a:t>Increased homozygosity can lead to inbreeding depression (the reduction in fitness)</a:t>
            </a:r>
          </a:p>
          <a:p>
            <a:r>
              <a:rPr lang="en-US" sz="2400" dirty="0"/>
              <a:t>Can contribute to extirpation</a:t>
            </a:r>
          </a:p>
        </p:txBody>
      </p:sp>
    </p:spTree>
    <p:extLst>
      <p:ext uri="{BB962C8B-B14F-4D97-AF65-F5344CB8AC3E}">
        <p14:creationId xmlns:p14="http://schemas.microsoft.com/office/powerpoint/2010/main" val="227522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144-AA95-C14F-8597-88D46BFBC692}"/>
              </a:ext>
            </a:extLst>
          </p:cNvPr>
          <p:cNvSpPr>
            <a:spLocks noGrp="1"/>
          </p:cNvSpPr>
          <p:nvPr>
            <p:ph type="title"/>
          </p:nvPr>
        </p:nvSpPr>
        <p:spPr/>
        <p:txBody>
          <a:bodyPr/>
          <a:lstStyle/>
          <a:p>
            <a:r>
              <a:rPr lang="en-US" dirty="0"/>
              <a:t>Inbreeding defined by pedigree</a:t>
            </a:r>
          </a:p>
        </p:txBody>
      </p:sp>
      <p:sp>
        <p:nvSpPr>
          <p:cNvPr id="3" name="Content Placeholder 2">
            <a:extLst>
              <a:ext uri="{FF2B5EF4-FFF2-40B4-BE49-F238E27FC236}">
                <a16:creationId xmlns:a16="http://schemas.microsoft.com/office/drawing/2014/main" id="{FB40DEE6-FA5C-8E49-BD6E-70A28F40F9B8}"/>
              </a:ext>
            </a:extLst>
          </p:cNvPr>
          <p:cNvSpPr>
            <a:spLocks noGrp="1"/>
          </p:cNvSpPr>
          <p:nvPr>
            <p:ph idx="1"/>
          </p:nvPr>
        </p:nvSpPr>
        <p:spPr/>
        <p:txBody>
          <a:bodyPr>
            <a:normAutofit/>
          </a:bodyPr>
          <a:lstStyle/>
          <a:p>
            <a:r>
              <a:rPr lang="en-US" sz="2400" dirty="0"/>
              <a:t>For example, if mother &amp; father share a </a:t>
            </a:r>
            <a:r>
              <a:rPr lang="en-US" sz="2400" u="sng" dirty="0"/>
              <a:t>recent</a:t>
            </a:r>
            <a:r>
              <a:rPr lang="en-US" sz="2400" dirty="0"/>
              <a:t> common ancestor.</a:t>
            </a:r>
          </a:p>
          <a:p>
            <a:endParaRPr lang="en-US" sz="2400" dirty="0"/>
          </a:p>
          <a:p>
            <a:r>
              <a:rPr lang="en-US" sz="2400" dirty="0"/>
              <a:t>All individuals in a populations share a common ancestor far enough back in time (see next slide).</a:t>
            </a:r>
          </a:p>
          <a:p>
            <a:endParaRPr lang="en-US" sz="2400" dirty="0"/>
          </a:p>
          <a:p>
            <a:r>
              <a:rPr lang="en-US" sz="2400" dirty="0"/>
              <a:t>Manifest as increased homozygosity and decreased heterozygosity, due to alleles being </a:t>
            </a:r>
            <a:r>
              <a:rPr lang="en-US" sz="2400" u="sng" dirty="0"/>
              <a:t>identical by descent</a:t>
            </a:r>
            <a:r>
              <a:rPr lang="en-US" sz="2400" dirty="0"/>
              <a:t> (IBD).</a:t>
            </a:r>
          </a:p>
        </p:txBody>
      </p:sp>
      <p:grpSp>
        <p:nvGrpSpPr>
          <p:cNvPr id="4" name="Group 3">
            <a:extLst>
              <a:ext uri="{FF2B5EF4-FFF2-40B4-BE49-F238E27FC236}">
                <a16:creationId xmlns:a16="http://schemas.microsoft.com/office/drawing/2014/main" id="{4132C44E-5990-2C45-B5C8-F70081B089FA}"/>
              </a:ext>
            </a:extLst>
          </p:cNvPr>
          <p:cNvGrpSpPr/>
          <p:nvPr/>
        </p:nvGrpSpPr>
        <p:grpSpPr>
          <a:xfrm>
            <a:off x="3840567" y="5423097"/>
            <a:ext cx="4456376" cy="1069777"/>
            <a:chOff x="4566267" y="3112008"/>
            <a:chExt cx="4456376" cy="1069777"/>
          </a:xfrm>
        </p:grpSpPr>
        <p:grpSp>
          <p:nvGrpSpPr>
            <p:cNvPr id="5" name="Group 4">
              <a:extLst>
                <a:ext uri="{FF2B5EF4-FFF2-40B4-BE49-F238E27FC236}">
                  <a16:creationId xmlns:a16="http://schemas.microsoft.com/office/drawing/2014/main" id="{7EBEE1E8-01DD-F347-8D43-1099FD32BC19}"/>
                </a:ext>
              </a:extLst>
            </p:cNvPr>
            <p:cNvGrpSpPr/>
            <p:nvPr/>
          </p:nvGrpSpPr>
          <p:grpSpPr>
            <a:xfrm>
              <a:off x="6318867" y="3112008"/>
              <a:ext cx="2703776" cy="808700"/>
              <a:chOff x="2664216" y="3352800"/>
              <a:chExt cx="2703775" cy="808700"/>
            </a:xfrm>
          </p:grpSpPr>
          <p:sp>
            <p:nvSpPr>
              <p:cNvPr id="12" name="Oval 11">
                <a:extLst>
                  <a:ext uri="{FF2B5EF4-FFF2-40B4-BE49-F238E27FC236}">
                    <a16:creationId xmlns:a16="http://schemas.microsoft.com/office/drawing/2014/main" id="{8B106351-C0B3-194F-9C5A-F086D650A41A}"/>
                  </a:ext>
                </a:extLst>
              </p:cNvPr>
              <p:cNvSpPr/>
              <p:nvPr/>
            </p:nvSpPr>
            <p:spPr>
              <a:xfrm>
                <a:off x="2665840" y="3886200"/>
                <a:ext cx="152400" cy="1524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053400A6-45D7-F14B-915A-3C33F48658FD}"/>
                  </a:ext>
                </a:extLst>
              </p:cNvPr>
              <p:cNvSpPr/>
              <p:nvPr/>
            </p:nvSpPr>
            <p:spPr>
              <a:xfrm>
                <a:off x="29706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FAD0CDC8-2657-E748-9C2C-804ABE0D27C1}"/>
                  </a:ext>
                </a:extLst>
              </p:cNvPr>
              <p:cNvSpPr/>
              <p:nvPr/>
            </p:nvSpPr>
            <p:spPr>
              <a:xfrm>
                <a:off x="3275440" y="38862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DCEE28F-6CE2-9A49-91D4-3904D49389D0}"/>
                  </a:ext>
                </a:extLst>
              </p:cNvPr>
              <p:cNvSpPr/>
              <p:nvPr/>
            </p:nvSpPr>
            <p:spPr>
              <a:xfrm>
                <a:off x="3580240" y="38862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EAC5AFE-C6E2-FB47-BD74-833FB8C2894E}"/>
                  </a:ext>
                </a:extLst>
              </p:cNvPr>
              <p:cNvSpPr txBox="1"/>
              <p:nvPr/>
            </p:nvSpPr>
            <p:spPr>
              <a:xfrm>
                <a:off x="3826672" y="3792168"/>
                <a:ext cx="1370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a:t>
                </a:r>
              </a:p>
            </p:txBody>
          </p:sp>
          <p:sp>
            <p:nvSpPr>
              <p:cNvPr id="17" name="Oval 16">
                <a:extLst>
                  <a:ext uri="{FF2B5EF4-FFF2-40B4-BE49-F238E27FC236}">
                    <a16:creationId xmlns:a16="http://schemas.microsoft.com/office/drawing/2014/main" id="{FEDFFEEE-46BB-8249-84B7-B687E81397E2}"/>
                  </a:ext>
                </a:extLst>
              </p:cNvPr>
              <p:cNvSpPr/>
              <p:nvPr/>
            </p:nvSpPr>
            <p:spPr>
              <a:xfrm>
                <a:off x="26642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59C509B6-D523-2548-81F9-5897ACB2CB72}"/>
                  </a:ext>
                </a:extLst>
              </p:cNvPr>
              <p:cNvSpPr/>
              <p:nvPr/>
            </p:nvSpPr>
            <p:spPr>
              <a:xfrm>
                <a:off x="29690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C8CCFC44-9B58-8E43-9285-604566091DD7}"/>
                  </a:ext>
                </a:extLst>
              </p:cNvPr>
              <p:cNvSpPr/>
              <p:nvPr/>
            </p:nvSpPr>
            <p:spPr>
              <a:xfrm>
                <a:off x="3273816" y="342900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E75A0027-C324-7347-93C3-61932C81E1F6}"/>
                  </a:ext>
                </a:extLst>
              </p:cNvPr>
              <p:cNvSpPr/>
              <p:nvPr/>
            </p:nvSpPr>
            <p:spPr>
              <a:xfrm>
                <a:off x="3578616" y="3429000"/>
                <a:ext cx="152400" cy="152400"/>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178A353-F263-3D46-8ACD-393BFEA18452}"/>
                  </a:ext>
                </a:extLst>
              </p:cNvPr>
              <p:cNvSpPr txBox="1"/>
              <p:nvPr/>
            </p:nvSpPr>
            <p:spPr>
              <a:xfrm>
                <a:off x="3810000" y="3352800"/>
                <a:ext cx="1557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Generation t-1</a:t>
                </a:r>
              </a:p>
            </p:txBody>
          </p:sp>
          <p:cxnSp>
            <p:nvCxnSpPr>
              <p:cNvPr id="22" name="Straight Arrow Connector 21">
                <a:extLst>
                  <a:ext uri="{FF2B5EF4-FFF2-40B4-BE49-F238E27FC236}">
                    <a16:creationId xmlns:a16="http://schemas.microsoft.com/office/drawing/2014/main" id="{23866363-51D6-F64B-B909-78D584A60DBA}"/>
                  </a:ext>
                </a:extLst>
              </p:cNvPr>
              <p:cNvCxnSpPr>
                <a:stCxn id="17" idx="4"/>
                <a:endCxn id="12" idx="0"/>
              </p:cNvCxnSpPr>
              <p:nvPr/>
            </p:nvCxnSpPr>
            <p:spPr>
              <a:xfrm rot="16200000" flipH="1">
                <a:off x="25888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3E0F899-07D5-0E46-8BF4-6D60D0E77B4A}"/>
                  </a:ext>
                </a:extLst>
              </p:cNvPr>
              <p:cNvCxnSpPr>
                <a:stCxn id="17" idx="4"/>
                <a:endCxn id="13" idx="0"/>
              </p:cNvCxnSpPr>
              <p:nvPr/>
            </p:nvCxnSpPr>
            <p:spPr>
              <a:xfrm rot="16200000" flipH="1">
                <a:off x="2741228" y="3580588"/>
                <a:ext cx="304800" cy="3064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F5ADB8F-97E4-F048-9FDE-EB900E82F377}"/>
                  </a:ext>
                </a:extLst>
              </p:cNvPr>
              <p:cNvCxnSpPr>
                <a:stCxn id="20" idx="4"/>
                <a:endCxn id="15" idx="0"/>
              </p:cNvCxnSpPr>
              <p:nvPr/>
            </p:nvCxnSpPr>
            <p:spPr>
              <a:xfrm rot="16200000" flipH="1">
                <a:off x="3503228" y="3732988"/>
                <a:ext cx="304800" cy="16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F4C62B4-F6D0-FD4B-9738-875B7D0B784B}"/>
                  </a:ext>
                </a:extLst>
              </p:cNvPr>
              <p:cNvCxnSpPr/>
              <p:nvPr/>
            </p:nvCxnSpPr>
            <p:spPr>
              <a:xfrm rot="16200000" flipH="1">
                <a:off x="3021274" y="3618688"/>
                <a:ext cx="327118" cy="2525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310F1733-9B13-474E-ACCB-90994A311807}"/>
                </a:ext>
              </a:extLst>
            </p:cNvPr>
            <p:cNvGrpSpPr/>
            <p:nvPr/>
          </p:nvGrpSpPr>
          <p:grpSpPr>
            <a:xfrm>
              <a:off x="4566267" y="3711880"/>
              <a:ext cx="2225042" cy="307777"/>
              <a:chOff x="990600" y="3952672"/>
              <a:chExt cx="2225041" cy="307777"/>
            </a:xfrm>
          </p:grpSpPr>
          <p:cxnSp>
            <p:nvCxnSpPr>
              <p:cNvPr id="10" name="Straight Connector 9">
                <a:extLst>
                  <a:ext uri="{FF2B5EF4-FFF2-40B4-BE49-F238E27FC236}">
                    <a16:creationId xmlns:a16="http://schemas.microsoft.com/office/drawing/2014/main" id="{0B0E45DB-8861-E14B-A0C4-6F5678837B63}"/>
                  </a:ext>
                </a:extLst>
              </p:cNvPr>
              <p:cNvCxnSpPr/>
              <p:nvPr/>
            </p:nvCxnSpPr>
            <p:spPr>
              <a:xfrm>
                <a:off x="2682241" y="4114800"/>
                <a:ext cx="5334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BEBE091-C8B3-3142-BDFC-9453B5BAA5D8}"/>
                  </a:ext>
                </a:extLst>
              </p:cNvPr>
              <p:cNvSpPr txBox="1"/>
              <p:nvPr/>
            </p:nvSpPr>
            <p:spPr>
              <a:xfrm>
                <a:off x="990600" y="3952672"/>
                <a:ext cx="165694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descent</a:t>
                </a:r>
              </a:p>
            </p:txBody>
          </p:sp>
        </p:grpSp>
        <p:grpSp>
          <p:nvGrpSpPr>
            <p:cNvPr id="7" name="Group 6">
              <a:extLst>
                <a:ext uri="{FF2B5EF4-FFF2-40B4-BE49-F238E27FC236}">
                  <a16:creationId xmlns:a16="http://schemas.microsoft.com/office/drawing/2014/main" id="{22071D6C-C8C7-474E-9B93-95C76CED4558}"/>
                </a:ext>
              </a:extLst>
            </p:cNvPr>
            <p:cNvGrpSpPr/>
            <p:nvPr/>
          </p:nvGrpSpPr>
          <p:grpSpPr>
            <a:xfrm>
              <a:off x="6701491" y="3874008"/>
              <a:ext cx="1853303" cy="307777"/>
              <a:chOff x="3125823" y="4114800"/>
              <a:chExt cx="1853303" cy="307777"/>
            </a:xfrm>
          </p:grpSpPr>
          <p:cxnSp>
            <p:nvCxnSpPr>
              <p:cNvPr id="8" name="Straight Connector 7">
                <a:extLst>
                  <a:ext uri="{FF2B5EF4-FFF2-40B4-BE49-F238E27FC236}">
                    <a16:creationId xmlns:a16="http://schemas.microsoft.com/office/drawing/2014/main" id="{CAF709DD-9291-AD4B-AE36-A9F559C957FD}"/>
                  </a:ext>
                </a:extLst>
              </p:cNvPr>
              <p:cNvCxnSpPr/>
              <p:nvPr/>
            </p:nvCxnSpPr>
            <p:spPr>
              <a:xfrm>
                <a:off x="3125823" y="4267200"/>
                <a:ext cx="45557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F7EB02E-3485-4A42-8494-D1CA97C719A6}"/>
                  </a:ext>
                </a:extLst>
              </p:cNvPr>
              <p:cNvSpPr txBox="1"/>
              <p:nvPr/>
            </p:nvSpPr>
            <p:spPr>
              <a:xfrm>
                <a:off x="3531326" y="4114800"/>
                <a:ext cx="1447800"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Identical by state</a:t>
                </a:r>
              </a:p>
            </p:txBody>
          </p:sp>
        </p:grpSp>
      </p:grpSp>
    </p:spTree>
    <p:extLst>
      <p:ext uri="{BB962C8B-B14F-4D97-AF65-F5344CB8AC3E}">
        <p14:creationId xmlns:p14="http://schemas.microsoft.com/office/powerpoint/2010/main" val="13076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F5505DE-81A6-2F4A-A865-0CA4D0A9B632}"/>
              </a:ext>
            </a:extLst>
          </p:cNvPr>
          <p:cNvSpPr txBox="1">
            <a:spLocks noChangeArrowheads="1"/>
          </p:cNvSpPr>
          <p:nvPr/>
        </p:nvSpPr>
        <p:spPr bwMode="auto">
          <a:xfrm>
            <a:off x="6629400" y="5075872"/>
            <a:ext cx="864339" cy="369332"/>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Present</a:t>
            </a:r>
          </a:p>
        </p:txBody>
      </p:sp>
      <p:sp>
        <p:nvSpPr>
          <p:cNvPr id="5" name="Text Box 3">
            <a:extLst>
              <a:ext uri="{FF2B5EF4-FFF2-40B4-BE49-F238E27FC236}">
                <a16:creationId xmlns:a16="http://schemas.microsoft.com/office/drawing/2014/main" id="{6EBF268F-7E00-2A4C-90F4-6FC49AE212FF}"/>
              </a:ext>
            </a:extLst>
          </p:cNvPr>
          <p:cNvSpPr txBox="1">
            <a:spLocks noChangeArrowheads="1"/>
          </p:cNvSpPr>
          <p:nvPr/>
        </p:nvSpPr>
        <p:spPr bwMode="auto">
          <a:xfrm>
            <a:off x="6181951" y="1066800"/>
            <a:ext cx="1742849" cy="369332"/>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Generations Ago</a:t>
            </a:r>
          </a:p>
        </p:txBody>
      </p:sp>
      <p:sp>
        <p:nvSpPr>
          <p:cNvPr id="6" name="Text Box 4">
            <a:extLst>
              <a:ext uri="{FF2B5EF4-FFF2-40B4-BE49-F238E27FC236}">
                <a16:creationId xmlns:a16="http://schemas.microsoft.com/office/drawing/2014/main" id="{F6BA942A-8573-AF49-9BEF-32F9A50D5629}"/>
              </a:ext>
            </a:extLst>
          </p:cNvPr>
          <p:cNvSpPr txBox="1">
            <a:spLocks noChangeArrowheads="1"/>
          </p:cNvSpPr>
          <p:nvPr/>
        </p:nvSpPr>
        <p:spPr bwMode="auto">
          <a:xfrm>
            <a:off x="6324600" y="2485072"/>
            <a:ext cx="184150" cy="366713"/>
          </a:xfrm>
          <a:prstGeom prst="rect">
            <a:avLst/>
          </a:prstGeom>
          <a:noFill/>
          <a:ln w="9525">
            <a:noFill/>
            <a:miter lim="800000"/>
            <a:headEnd/>
            <a:tailEnd/>
          </a:ln>
        </p:spPr>
        <p:txBody>
          <a:bodyPr wrap="none">
            <a:spAutoFit/>
          </a:bodyPr>
          <a:lstStyle/>
          <a:p>
            <a:endParaRPr lang="en-US" sz="180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C3D6989F-A3D4-C543-B687-C18C7E7CB589}"/>
              </a:ext>
            </a:extLst>
          </p:cNvPr>
          <p:cNvSpPr>
            <a:spLocks noChangeArrowheads="1"/>
          </p:cNvSpPr>
          <p:nvPr/>
        </p:nvSpPr>
        <p:spPr bwMode="auto">
          <a:xfrm>
            <a:off x="1417638"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 name="Line 15">
            <a:extLst>
              <a:ext uri="{FF2B5EF4-FFF2-40B4-BE49-F238E27FC236}">
                <a16:creationId xmlns:a16="http://schemas.microsoft.com/office/drawing/2014/main" id="{FDC5ED54-7F8D-7340-8F62-D6A78FE8E749}"/>
              </a:ext>
            </a:extLst>
          </p:cNvPr>
          <p:cNvSpPr>
            <a:spLocks noChangeShapeType="1"/>
          </p:cNvSpPr>
          <p:nvPr/>
        </p:nvSpPr>
        <p:spPr bwMode="auto">
          <a:xfrm>
            <a:off x="2146663" y="33232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9" name="Line 16">
            <a:extLst>
              <a:ext uri="{FF2B5EF4-FFF2-40B4-BE49-F238E27FC236}">
                <a16:creationId xmlns:a16="http://schemas.microsoft.com/office/drawing/2014/main" id="{231F8AAC-8306-0C43-9A1F-4EEEFC7D4EC6}"/>
              </a:ext>
            </a:extLst>
          </p:cNvPr>
          <p:cNvSpPr>
            <a:spLocks noChangeShapeType="1"/>
          </p:cNvSpPr>
          <p:nvPr/>
        </p:nvSpPr>
        <p:spPr bwMode="auto">
          <a:xfrm flipH="1">
            <a:off x="1524000" y="32470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0" name="Line 17">
            <a:extLst>
              <a:ext uri="{FF2B5EF4-FFF2-40B4-BE49-F238E27FC236}">
                <a16:creationId xmlns:a16="http://schemas.microsoft.com/office/drawing/2014/main" id="{91C1E6B9-8967-DC48-94E6-735CB11ACAD4}"/>
              </a:ext>
            </a:extLst>
          </p:cNvPr>
          <p:cNvSpPr>
            <a:spLocks noChangeShapeType="1"/>
          </p:cNvSpPr>
          <p:nvPr/>
        </p:nvSpPr>
        <p:spPr bwMode="auto">
          <a:xfrm>
            <a:off x="2794000" y="33232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1" name="Line 18">
            <a:extLst>
              <a:ext uri="{FF2B5EF4-FFF2-40B4-BE49-F238E27FC236}">
                <a16:creationId xmlns:a16="http://schemas.microsoft.com/office/drawing/2014/main" id="{C570D087-7673-1A49-A27E-57523016A244}"/>
              </a:ext>
            </a:extLst>
          </p:cNvPr>
          <p:cNvSpPr>
            <a:spLocks noChangeShapeType="1"/>
          </p:cNvSpPr>
          <p:nvPr/>
        </p:nvSpPr>
        <p:spPr bwMode="auto">
          <a:xfrm>
            <a:off x="4054475" y="31708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2" name="Line 19">
            <a:extLst>
              <a:ext uri="{FF2B5EF4-FFF2-40B4-BE49-F238E27FC236}">
                <a16:creationId xmlns:a16="http://schemas.microsoft.com/office/drawing/2014/main" id="{7F1C56DF-F8D9-4341-BD2E-1240C5B428DA}"/>
              </a:ext>
            </a:extLst>
          </p:cNvPr>
          <p:cNvSpPr>
            <a:spLocks noChangeShapeType="1"/>
          </p:cNvSpPr>
          <p:nvPr/>
        </p:nvSpPr>
        <p:spPr bwMode="auto">
          <a:xfrm>
            <a:off x="4686300" y="3323272"/>
            <a:ext cx="0" cy="4572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3" name="Line 20">
            <a:extLst>
              <a:ext uri="{FF2B5EF4-FFF2-40B4-BE49-F238E27FC236}">
                <a16:creationId xmlns:a16="http://schemas.microsoft.com/office/drawing/2014/main" id="{6BBD6267-DF5C-C74B-BC62-D7D870FC4B64}"/>
              </a:ext>
            </a:extLst>
          </p:cNvPr>
          <p:cNvSpPr>
            <a:spLocks noChangeShapeType="1"/>
          </p:cNvSpPr>
          <p:nvPr/>
        </p:nvSpPr>
        <p:spPr bwMode="auto">
          <a:xfrm>
            <a:off x="4724400" y="3247072"/>
            <a:ext cx="6096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 name="Line 21">
            <a:extLst>
              <a:ext uri="{FF2B5EF4-FFF2-40B4-BE49-F238E27FC236}">
                <a16:creationId xmlns:a16="http://schemas.microsoft.com/office/drawing/2014/main" id="{AEF61226-4449-CF44-84A3-07B90927BC29}"/>
              </a:ext>
            </a:extLst>
          </p:cNvPr>
          <p:cNvSpPr>
            <a:spLocks noChangeShapeType="1"/>
          </p:cNvSpPr>
          <p:nvPr/>
        </p:nvSpPr>
        <p:spPr bwMode="auto">
          <a:xfrm flipH="1">
            <a:off x="3429000" y="3247072"/>
            <a:ext cx="6096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5" name="Line 22">
            <a:extLst>
              <a:ext uri="{FF2B5EF4-FFF2-40B4-BE49-F238E27FC236}">
                <a16:creationId xmlns:a16="http://schemas.microsoft.com/office/drawing/2014/main" id="{11050D53-D69A-C141-9B6C-43C4902CBCE1}"/>
              </a:ext>
            </a:extLst>
          </p:cNvPr>
          <p:cNvSpPr>
            <a:spLocks noChangeShapeType="1"/>
          </p:cNvSpPr>
          <p:nvPr/>
        </p:nvSpPr>
        <p:spPr bwMode="auto">
          <a:xfrm flipH="1">
            <a:off x="1524000" y="3932872"/>
            <a:ext cx="1295400" cy="715328"/>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6" name="Line 23">
            <a:extLst>
              <a:ext uri="{FF2B5EF4-FFF2-40B4-BE49-F238E27FC236}">
                <a16:creationId xmlns:a16="http://schemas.microsoft.com/office/drawing/2014/main" id="{C6DBDFA5-C76E-5742-BCA8-651BFC47F02A}"/>
              </a:ext>
            </a:extLst>
          </p:cNvPr>
          <p:cNvSpPr>
            <a:spLocks noChangeShapeType="1"/>
          </p:cNvSpPr>
          <p:nvPr/>
        </p:nvSpPr>
        <p:spPr bwMode="auto">
          <a:xfrm flipH="1">
            <a:off x="2133600" y="3932872"/>
            <a:ext cx="1295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7" name="Line 24">
            <a:extLst>
              <a:ext uri="{FF2B5EF4-FFF2-40B4-BE49-F238E27FC236}">
                <a16:creationId xmlns:a16="http://schemas.microsoft.com/office/drawing/2014/main" id="{6B4BADAF-4F64-5F42-9EBB-238C141848F2}"/>
              </a:ext>
            </a:extLst>
          </p:cNvPr>
          <p:cNvSpPr>
            <a:spLocks noChangeShapeType="1"/>
          </p:cNvSpPr>
          <p:nvPr/>
        </p:nvSpPr>
        <p:spPr bwMode="auto">
          <a:xfrm flipH="1">
            <a:off x="3429000" y="39328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8" name="Line 25">
            <a:extLst>
              <a:ext uri="{FF2B5EF4-FFF2-40B4-BE49-F238E27FC236}">
                <a16:creationId xmlns:a16="http://schemas.microsoft.com/office/drawing/2014/main" id="{951C396E-1ABB-6D4B-A737-2F9CC2EF4ED4}"/>
              </a:ext>
            </a:extLst>
          </p:cNvPr>
          <p:cNvSpPr>
            <a:spLocks noChangeShapeType="1"/>
          </p:cNvSpPr>
          <p:nvPr/>
        </p:nvSpPr>
        <p:spPr bwMode="auto">
          <a:xfrm flipH="1">
            <a:off x="4054475" y="3932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9" name="Line 26">
            <a:extLst>
              <a:ext uri="{FF2B5EF4-FFF2-40B4-BE49-F238E27FC236}">
                <a16:creationId xmlns:a16="http://schemas.microsoft.com/office/drawing/2014/main" id="{65A77F95-74DA-0645-B2FE-81FA917BC355}"/>
              </a:ext>
            </a:extLst>
          </p:cNvPr>
          <p:cNvSpPr>
            <a:spLocks noChangeShapeType="1"/>
          </p:cNvSpPr>
          <p:nvPr/>
        </p:nvSpPr>
        <p:spPr bwMode="auto">
          <a:xfrm flipH="1">
            <a:off x="4684713" y="3932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0" name="Line 27">
            <a:extLst>
              <a:ext uri="{FF2B5EF4-FFF2-40B4-BE49-F238E27FC236}">
                <a16:creationId xmlns:a16="http://schemas.microsoft.com/office/drawing/2014/main" id="{AB9345B5-C3DA-0648-AEFF-A1B803CBB1AB}"/>
              </a:ext>
            </a:extLst>
          </p:cNvPr>
          <p:cNvSpPr>
            <a:spLocks noChangeShapeType="1"/>
          </p:cNvSpPr>
          <p:nvPr/>
        </p:nvSpPr>
        <p:spPr bwMode="auto">
          <a:xfrm flipH="1">
            <a:off x="5318125" y="40090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1" name="Line 28">
            <a:extLst>
              <a:ext uri="{FF2B5EF4-FFF2-40B4-BE49-F238E27FC236}">
                <a16:creationId xmlns:a16="http://schemas.microsoft.com/office/drawing/2014/main" id="{80602E8E-623C-2F46-A13C-C02E8C62512D}"/>
              </a:ext>
            </a:extLst>
          </p:cNvPr>
          <p:cNvSpPr>
            <a:spLocks noChangeShapeType="1"/>
          </p:cNvSpPr>
          <p:nvPr/>
        </p:nvSpPr>
        <p:spPr bwMode="auto">
          <a:xfrm flipH="1">
            <a:off x="2819400" y="39328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2" name="Line 29">
            <a:extLst>
              <a:ext uri="{FF2B5EF4-FFF2-40B4-BE49-F238E27FC236}">
                <a16:creationId xmlns:a16="http://schemas.microsoft.com/office/drawing/2014/main" id="{7C331E5E-48E9-0842-AEE4-49EF5BF99FAD}"/>
              </a:ext>
            </a:extLst>
          </p:cNvPr>
          <p:cNvSpPr>
            <a:spLocks noChangeShapeType="1"/>
          </p:cNvSpPr>
          <p:nvPr/>
        </p:nvSpPr>
        <p:spPr bwMode="auto">
          <a:xfrm flipH="1">
            <a:off x="1524000" y="4648200"/>
            <a:ext cx="609600" cy="580072"/>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3" name="Line 30">
            <a:extLst>
              <a:ext uri="{FF2B5EF4-FFF2-40B4-BE49-F238E27FC236}">
                <a16:creationId xmlns:a16="http://schemas.microsoft.com/office/drawing/2014/main" id="{D630B5EB-4D48-994C-ABD0-20B5DD8A20CC}"/>
              </a:ext>
            </a:extLst>
          </p:cNvPr>
          <p:cNvSpPr>
            <a:spLocks noChangeShapeType="1"/>
          </p:cNvSpPr>
          <p:nvPr/>
        </p:nvSpPr>
        <p:spPr bwMode="auto">
          <a:xfrm flipH="1">
            <a:off x="2209800" y="4618672"/>
            <a:ext cx="533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4" name="Line 31">
            <a:extLst>
              <a:ext uri="{FF2B5EF4-FFF2-40B4-BE49-F238E27FC236}">
                <a16:creationId xmlns:a16="http://schemas.microsoft.com/office/drawing/2014/main" id="{92D620D1-CC41-B247-9B18-47C0E8FA14D1}"/>
              </a:ext>
            </a:extLst>
          </p:cNvPr>
          <p:cNvSpPr>
            <a:spLocks noChangeShapeType="1"/>
          </p:cNvSpPr>
          <p:nvPr/>
        </p:nvSpPr>
        <p:spPr bwMode="auto">
          <a:xfrm flipH="1">
            <a:off x="2792413" y="46948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5" name="Line 32">
            <a:extLst>
              <a:ext uri="{FF2B5EF4-FFF2-40B4-BE49-F238E27FC236}">
                <a16:creationId xmlns:a16="http://schemas.microsoft.com/office/drawing/2014/main" id="{06CD17A9-F8BC-9745-8AB1-5E0C1E58532D}"/>
              </a:ext>
            </a:extLst>
          </p:cNvPr>
          <p:cNvSpPr>
            <a:spLocks noChangeShapeType="1"/>
          </p:cNvSpPr>
          <p:nvPr/>
        </p:nvSpPr>
        <p:spPr bwMode="auto">
          <a:xfrm flipH="1">
            <a:off x="3429000" y="46186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6" name="Line 33">
            <a:extLst>
              <a:ext uri="{FF2B5EF4-FFF2-40B4-BE49-F238E27FC236}">
                <a16:creationId xmlns:a16="http://schemas.microsoft.com/office/drawing/2014/main" id="{C4399114-D360-B844-956F-384BACB2C476}"/>
              </a:ext>
            </a:extLst>
          </p:cNvPr>
          <p:cNvSpPr>
            <a:spLocks noChangeShapeType="1"/>
          </p:cNvSpPr>
          <p:nvPr/>
        </p:nvSpPr>
        <p:spPr bwMode="auto">
          <a:xfrm flipH="1">
            <a:off x="4054475" y="46186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7" name="Line 34">
            <a:extLst>
              <a:ext uri="{FF2B5EF4-FFF2-40B4-BE49-F238E27FC236}">
                <a16:creationId xmlns:a16="http://schemas.microsoft.com/office/drawing/2014/main" id="{021161DA-C049-D543-9C52-E7832644C8F7}"/>
              </a:ext>
            </a:extLst>
          </p:cNvPr>
          <p:cNvSpPr>
            <a:spLocks noChangeShapeType="1"/>
          </p:cNvSpPr>
          <p:nvPr/>
        </p:nvSpPr>
        <p:spPr bwMode="auto">
          <a:xfrm flipH="1">
            <a:off x="4684713" y="4618672"/>
            <a:ext cx="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8" name="Line 35">
            <a:extLst>
              <a:ext uri="{FF2B5EF4-FFF2-40B4-BE49-F238E27FC236}">
                <a16:creationId xmlns:a16="http://schemas.microsoft.com/office/drawing/2014/main" id="{005A53B8-1E46-9F4C-96FA-8F457770ED97}"/>
              </a:ext>
            </a:extLst>
          </p:cNvPr>
          <p:cNvSpPr>
            <a:spLocks noChangeShapeType="1"/>
          </p:cNvSpPr>
          <p:nvPr/>
        </p:nvSpPr>
        <p:spPr bwMode="auto">
          <a:xfrm>
            <a:off x="5316538" y="4618672"/>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29" name="Text Box 36">
            <a:extLst>
              <a:ext uri="{FF2B5EF4-FFF2-40B4-BE49-F238E27FC236}">
                <a16:creationId xmlns:a16="http://schemas.microsoft.com/office/drawing/2014/main" id="{08FBF0C4-4640-324F-9814-562D311A4C55}"/>
              </a:ext>
            </a:extLst>
          </p:cNvPr>
          <p:cNvSpPr txBox="1">
            <a:spLocks noChangeArrowheads="1"/>
          </p:cNvSpPr>
          <p:nvPr/>
        </p:nvSpPr>
        <p:spPr bwMode="auto">
          <a:xfrm>
            <a:off x="5676900" y="50758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0</a:t>
            </a:r>
          </a:p>
        </p:txBody>
      </p:sp>
      <p:sp>
        <p:nvSpPr>
          <p:cNvPr id="30" name="Text Box 37">
            <a:extLst>
              <a:ext uri="{FF2B5EF4-FFF2-40B4-BE49-F238E27FC236}">
                <a16:creationId xmlns:a16="http://schemas.microsoft.com/office/drawing/2014/main" id="{47D4156A-6CBD-3644-8D6E-340F1070465A}"/>
              </a:ext>
            </a:extLst>
          </p:cNvPr>
          <p:cNvSpPr txBox="1">
            <a:spLocks noChangeArrowheads="1"/>
          </p:cNvSpPr>
          <p:nvPr/>
        </p:nvSpPr>
        <p:spPr bwMode="auto">
          <a:xfrm>
            <a:off x="5676900" y="43900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1</a:t>
            </a:r>
          </a:p>
        </p:txBody>
      </p:sp>
      <p:sp>
        <p:nvSpPr>
          <p:cNvPr id="31" name="Text Box 38">
            <a:extLst>
              <a:ext uri="{FF2B5EF4-FFF2-40B4-BE49-F238E27FC236}">
                <a16:creationId xmlns:a16="http://schemas.microsoft.com/office/drawing/2014/main" id="{4DC724F8-1FAB-5B40-9E33-1C9B44DAF2F6}"/>
              </a:ext>
            </a:extLst>
          </p:cNvPr>
          <p:cNvSpPr txBox="1">
            <a:spLocks noChangeArrowheads="1"/>
          </p:cNvSpPr>
          <p:nvPr/>
        </p:nvSpPr>
        <p:spPr bwMode="auto">
          <a:xfrm>
            <a:off x="5676900" y="37042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2</a:t>
            </a:r>
          </a:p>
        </p:txBody>
      </p:sp>
      <p:sp>
        <p:nvSpPr>
          <p:cNvPr id="32" name="Text Box 39">
            <a:extLst>
              <a:ext uri="{FF2B5EF4-FFF2-40B4-BE49-F238E27FC236}">
                <a16:creationId xmlns:a16="http://schemas.microsoft.com/office/drawing/2014/main" id="{4EDD3899-A048-944A-AF07-CB7BB0F91CD1}"/>
              </a:ext>
            </a:extLst>
          </p:cNvPr>
          <p:cNvSpPr txBox="1">
            <a:spLocks noChangeArrowheads="1"/>
          </p:cNvSpPr>
          <p:nvPr/>
        </p:nvSpPr>
        <p:spPr bwMode="auto">
          <a:xfrm>
            <a:off x="5676900" y="30184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3</a:t>
            </a:r>
          </a:p>
        </p:txBody>
      </p:sp>
      <p:sp>
        <p:nvSpPr>
          <p:cNvPr id="33" name="Text Box 40">
            <a:extLst>
              <a:ext uri="{FF2B5EF4-FFF2-40B4-BE49-F238E27FC236}">
                <a16:creationId xmlns:a16="http://schemas.microsoft.com/office/drawing/2014/main" id="{D03F6B1E-E150-774C-A2BF-8390526D5285}"/>
              </a:ext>
            </a:extLst>
          </p:cNvPr>
          <p:cNvSpPr txBox="1">
            <a:spLocks noChangeArrowheads="1"/>
          </p:cNvSpPr>
          <p:nvPr/>
        </p:nvSpPr>
        <p:spPr bwMode="auto">
          <a:xfrm>
            <a:off x="5676900" y="2332672"/>
            <a:ext cx="311150" cy="366713"/>
          </a:xfrm>
          <a:prstGeom prst="rect">
            <a:avLst/>
          </a:prstGeom>
          <a:noFill/>
          <a:ln w="9525">
            <a:noFill/>
            <a:miter lim="800000"/>
            <a:headEnd/>
            <a:tailEnd/>
          </a:ln>
        </p:spPr>
        <p:txBody>
          <a:bodyPr wrap="none">
            <a:spAutoFit/>
          </a:bodyPr>
          <a:lstStyle/>
          <a:p>
            <a:r>
              <a:rPr lang="en-US" sz="1800">
                <a:latin typeface="Times New Roman" panose="02020603050405020304" pitchFamily="18" charset="0"/>
                <a:cs typeface="Times New Roman" panose="02020603050405020304" pitchFamily="18" charset="0"/>
              </a:rPr>
              <a:t>4</a:t>
            </a:r>
          </a:p>
        </p:txBody>
      </p:sp>
      <p:sp>
        <p:nvSpPr>
          <p:cNvPr id="34" name="Line 49">
            <a:extLst>
              <a:ext uri="{FF2B5EF4-FFF2-40B4-BE49-F238E27FC236}">
                <a16:creationId xmlns:a16="http://schemas.microsoft.com/office/drawing/2014/main" id="{AB4669EA-B881-AD4A-AF7A-63971B67049F}"/>
              </a:ext>
            </a:extLst>
          </p:cNvPr>
          <p:cNvSpPr>
            <a:spLocks noChangeShapeType="1"/>
          </p:cNvSpPr>
          <p:nvPr/>
        </p:nvSpPr>
        <p:spPr bwMode="auto">
          <a:xfrm flipV="1">
            <a:off x="7010400" y="1447800"/>
            <a:ext cx="0" cy="3628072"/>
          </a:xfrm>
          <a:prstGeom prst="line">
            <a:avLst/>
          </a:prstGeom>
          <a:noFill/>
          <a:ln w="25400">
            <a:solidFill>
              <a:schemeClr val="tx1"/>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35" name="Text Box 50">
            <a:extLst>
              <a:ext uri="{FF2B5EF4-FFF2-40B4-BE49-F238E27FC236}">
                <a16:creationId xmlns:a16="http://schemas.microsoft.com/office/drawing/2014/main" id="{3992B3E8-F0E2-C34C-BF92-D1DD870C3C4A}"/>
              </a:ext>
            </a:extLst>
          </p:cNvPr>
          <p:cNvSpPr txBox="1">
            <a:spLocks noChangeArrowheads="1"/>
          </p:cNvSpPr>
          <p:nvPr/>
        </p:nvSpPr>
        <p:spPr bwMode="auto">
          <a:xfrm>
            <a:off x="6172200" y="5609272"/>
            <a:ext cx="2667000" cy="923330"/>
          </a:xfrm>
          <a:prstGeom prst="rect">
            <a:avLst/>
          </a:prstGeom>
          <a:noFill/>
          <a:ln w="9525">
            <a:noFill/>
            <a:miter lim="800000"/>
            <a:headEnd/>
            <a:tailEnd/>
          </a:ln>
        </p:spPr>
        <p:txBody>
          <a:bodyPr wrap="square">
            <a:spAutoFit/>
          </a:bodyPr>
          <a:lstStyle/>
          <a:p>
            <a:r>
              <a:rPr lang="en-US" dirty="0">
                <a:latin typeface="Times New Roman" panose="02020603050405020304" pitchFamily="18" charset="0"/>
                <a:cs typeface="Times New Roman" panose="02020603050405020304" pitchFamily="18" charset="0"/>
              </a:rPr>
              <a:t># of ancestral copies stays the same or decreases with time</a:t>
            </a:r>
          </a:p>
        </p:txBody>
      </p:sp>
      <p:sp>
        <p:nvSpPr>
          <p:cNvPr id="36" name="Oval 54">
            <a:extLst>
              <a:ext uri="{FF2B5EF4-FFF2-40B4-BE49-F238E27FC236}">
                <a16:creationId xmlns:a16="http://schemas.microsoft.com/office/drawing/2014/main" id="{C771A5DA-B746-BF45-ADC3-FF0B4FDBED2A}"/>
              </a:ext>
            </a:extLst>
          </p:cNvPr>
          <p:cNvSpPr>
            <a:spLocks noChangeArrowheads="1"/>
          </p:cNvSpPr>
          <p:nvPr/>
        </p:nvSpPr>
        <p:spPr bwMode="auto">
          <a:xfrm>
            <a:off x="5199063"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7" name="Oval 55">
            <a:extLst>
              <a:ext uri="{FF2B5EF4-FFF2-40B4-BE49-F238E27FC236}">
                <a16:creationId xmlns:a16="http://schemas.microsoft.com/office/drawing/2014/main" id="{54802090-8233-AB44-8EE6-C079E8480734}"/>
              </a:ext>
            </a:extLst>
          </p:cNvPr>
          <p:cNvSpPr>
            <a:spLocks noChangeArrowheads="1"/>
          </p:cNvSpPr>
          <p:nvPr/>
        </p:nvSpPr>
        <p:spPr bwMode="auto">
          <a:xfrm>
            <a:off x="4572000" y="30946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8" name="Oval 67">
            <a:extLst>
              <a:ext uri="{FF2B5EF4-FFF2-40B4-BE49-F238E27FC236}">
                <a16:creationId xmlns:a16="http://schemas.microsoft.com/office/drawing/2014/main" id="{1136579A-7E93-884A-BE49-461665921310}"/>
              </a:ext>
            </a:extLst>
          </p:cNvPr>
          <p:cNvSpPr>
            <a:spLocks noChangeArrowheads="1"/>
          </p:cNvSpPr>
          <p:nvPr/>
        </p:nvSpPr>
        <p:spPr bwMode="auto">
          <a:xfrm>
            <a:off x="4570413"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9" name="Line 69">
            <a:extLst>
              <a:ext uri="{FF2B5EF4-FFF2-40B4-BE49-F238E27FC236}">
                <a16:creationId xmlns:a16="http://schemas.microsoft.com/office/drawing/2014/main" id="{A9F46610-A921-D74D-A3A8-5686864186F8}"/>
              </a:ext>
            </a:extLst>
          </p:cNvPr>
          <p:cNvSpPr>
            <a:spLocks noChangeShapeType="1"/>
          </p:cNvSpPr>
          <p:nvPr/>
        </p:nvSpPr>
        <p:spPr bwMode="auto">
          <a:xfrm flipH="1">
            <a:off x="4103688" y="2561272"/>
            <a:ext cx="5334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0" name="Line 70">
            <a:extLst>
              <a:ext uri="{FF2B5EF4-FFF2-40B4-BE49-F238E27FC236}">
                <a16:creationId xmlns:a16="http://schemas.microsoft.com/office/drawing/2014/main" id="{E2991307-EFA0-CC47-B185-A4A7228A34AD}"/>
              </a:ext>
            </a:extLst>
          </p:cNvPr>
          <p:cNvSpPr>
            <a:spLocks noChangeShapeType="1"/>
          </p:cNvSpPr>
          <p:nvPr/>
        </p:nvSpPr>
        <p:spPr bwMode="auto">
          <a:xfrm>
            <a:off x="4681538" y="2637472"/>
            <a:ext cx="0" cy="4572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1" name="Line 78">
            <a:extLst>
              <a:ext uri="{FF2B5EF4-FFF2-40B4-BE49-F238E27FC236}">
                <a16:creationId xmlns:a16="http://schemas.microsoft.com/office/drawing/2014/main" id="{DA13C61E-8582-E84E-95CC-1B056276E314}"/>
              </a:ext>
            </a:extLst>
          </p:cNvPr>
          <p:cNvSpPr>
            <a:spLocks noChangeShapeType="1"/>
          </p:cNvSpPr>
          <p:nvPr/>
        </p:nvSpPr>
        <p:spPr bwMode="auto">
          <a:xfrm>
            <a:off x="2790825" y="26374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2" name="Line 79">
            <a:extLst>
              <a:ext uri="{FF2B5EF4-FFF2-40B4-BE49-F238E27FC236}">
                <a16:creationId xmlns:a16="http://schemas.microsoft.com/office/drawing/2014/main" id="{D85FDE75-62F0-2141-B57E-4AEC03C02030}"/>
              </a:ext>
            </a:extLst>
          </p:cNvPr>
          <p:cNvSpPr>
            <a:spLocks noChangeShapeType="1"/>
          </p:cNvSpPr>
          <p:nvPr/>
        </p:nvSpPr>
        <p:spPr bwMode="auto">
          <a:xfrm>
            <a:off x="5319713" y="26374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3" name="Line 80">
            <a:extLst>
              <a:ext uri="{FF2B5EF4-FFF2-40B4-BE49-F238E27FC236}">
                <a16:creationId xmlns:a16="http://schemas.microsoft.com/office/drawing/2014/main" id="{3C73BA38-F7FE-CB48-B302-7F610B5F56CD}"/>
              </a:ext>
            </a:extLst>
          </p:cNvPr>
          <p:cNvSpPr>
            <a:spLocks noChangeShapeType="1"/>
          </p:cNvSpPr>
          <p:nvPr/>
        </p:nvSpPr>
        <p:spPr bwMode="auto">
          <a:xfrm flipH="1">
            <a:off x="1524000" y="25612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4" name="Line 81">
            <a:extLst>
              <a:ext uri="{FF2B5EF4-FFF2-40B4-BE49-F238E27FC236}">
                <a16:creationId xmlns:a16="http://schemas.microsoft.com/office/drawing/2014/main" id="{12DBCFE2-1D96-7844-9B14-FC5E2816F691}"/>
              </a:ext>
            </a:extLst>
          </p:cNvPr>
          <p:cNvSpPr>
            <a:spLocks noChangeShapeType="1"/>
          </p:cNvSpPr>
          <p:nvPr/>
        </p:nvSpPr>
        <p:spPr bwMode="auto">
          <a:xfrm flipH="1">
            <a:off x="2209800" y="2561272"/>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5" name="Line 82">
            <a:extLst>
              <a:ext uri="{FF2B5EF4-FFF2-40B4-BE49-F238E27FC236}">
                <a16:creationId xmlns:a16="http://schemas.microsoft.com/office/drawing/2014/main" id="{727F5755-9A31-E64C-93C4-07B1DC8B60DB}"/>
              </a:ext>
            </a:extLst>
          </p:cNvPr>
          <p:cNvSpPr>
            <a:spLocks noChangeShapeType="1"/>
          </p:cNvSpPr>
          <p:nvPr/>
        </p:nvSpPr>
        <p:spPr bwMode="auto">
          <a:xfrm>
            <a:off x="3429000" y="25612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6" name="Slide Number Placeholder 82">
            <a:extLst>
              <a:ext uri="{FF2B5EF4-FFF2-40B4-BE49-F238E27FC236}">
                <a16:creationId xmlns:a16="http://schemas.microsoft.com/office/drawing/2014/main" id="{3FB7D49C-5895-A44E-A010-827643508C83}"/>
              </a:ext>
            </a:extLst>
          </p:cNvPr>
          <p:cNvSpPr>
            <a:spLocks noGrp="1"/>
          </p:cNvSpPr>
          <p:nvPr>
            <p:ph type="sldNum" sz="quarter" idx="12"/>
          </p:nvPr>
        </p:nvSpPr>
        <p:spPr>
          <a:xfrm>
            <a:off x="6553200" y="6356350"/>
            <a:ext cx="2133600" cy="365125"/>
          </a:xfrm>
          <a:noFill/>
        </p:spPr>
        <p:txBody>
          <a:bodyPr/>
          <a:lstStyle/>
          <a:p>
            <a:fld id="{359FAA66-0272-41D9-957B-AD8A801B07A1}" type="slidenum">
              <a:rPr lang="en-US" smtClean="0">
                <a:latin typeface="Times New Roman" panose="02020603050405020304" pitchFamily="18" charset="0"/>
                <a:cs typeface="Times New Roman" panose="02020603050405020304" pitchFamily="18" charset="0"/>
              </a:rPr>
              <a:pPr/>
              <a:t>15</a:t>
            </a:fld>
            <a:endParaRPr lang="en-US">
              <a:latin typeface="Times New Roman" panose="02020603050405020304" pitchFamily="18" charset="0"/>
              <a:cs typeface="Times New Roman" panose="02020603050405020304" pitchFamily="18" charset="0"/>
            </a:endParaRPr>
          </a:p>
        </p:txBody>
      </p:sp>
      <p:sp>
        <p:nvSpPr>
          <p:cNvPr id="47" name="Text Box 12">
            <a:extLst>
              <a:ext uri="{FF2B5EF4-FFF2-40B4-BE49-F238E27FC236}">
                <a16:creationId xmlns:a16="http://schemas.microsoft.com/office/drawing/2014/main" id="{C30B9C9A-E4F4-8E43-A3A1-322BEAA375B0}"/>
              </a:ext>
            </a:extLst>
          </p:cNvPr>
          <p:cNvSpPr txBox="1">
            <a:spLocks noChangeArrowheads="1"/>
          </p:cNvSpPr>
          <p:nvPr/>
        </p:nvSpPr>
        <p:spPr bwMode="auto">
          <a:xfrm>
            <a:off x="1369975" y="60041"/>
            <a:ext cx="5583901" cy="369332"/>
          </a:xfrm>
          <a:prstGeom prst="rect">
            <a:avLst/>
          </a:prstGeom>
          <a:noFill/>
          <a:ln w="9525">
            <a:noFill/>
            <a:miter lim="800000"/>
            <a:headEnd/>
            <a:tailEnd/>
          </a:ln>
        </p:spPr>
        <p:txBody>
          <a:bodyPr wrap="none">
            <a:spAutoFit/>
          </a:bodyPr>
          <a:lstStyle/>
          <a:p>
            <a:r>
              <a:rPr lang="en-US" b="1" dirty="0">
                <a:latin typeface="Times New Roman" panose="02020603050405020304" pitchFamily="18" charset="0"/>
                <a:cs typeface="Times New Roman" panose="02020603050405020304" pitchFamily="18" charset="0"/>
              </a:rPr>
              <a:t>The Wright - Fisher Population Model of Genetic Drift</a:t>
            </a:r>
          </a:p>
        </p:txBody>
      </p:sp>
      <p:sp>
        <p:nvSpPr>
          <p:cNvPr id="48" name="Line 16">
            <a:extLst>
              <a:ext uri="{FF2B5EF4-FFF2-40B4-BE49-F238E27FC236}">
                <a16:creationId xmlns:a16="http://schemas.microsoft.com/office/drawing/2014/main" id="{74B1EA7E-3AEB-C240-A2CA-AE59BD3DED24}"/>
              </a:ext>
            </a:extLst>
          </p:cNvPr>
          <p:cNvSpPr>
            <a:spLocks noChangeShapeType="1"/>
          </p:cNvSpPr>
          <p:nvPr/>
        </p:nvSpPr>
        <p:spPr bwMode="auto">
          <a:xfrm flipH="1">
            <a:off x="990600" y="3247072"/>
            <a:ext cx="5334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53F07DF3-A66C-B14C-BF99-40EF9DCBEE75}"/>
              </a:ext>
            </a:extLst>
          </p:cNvPr>
          <p:cNvCxnSpPr/>
          <p:nvPr/>
        </p:nvCxnSpPr>
        <p:spPr>
          <a:xfrm flipV="1">
            <a:off x="952500" y="4694872"/>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Line 12">
            <a:extLst>
              <a:ext uri="{FF2B5EF4-FFF2-40B4-BE49-F238E27FC236}">
                <a16:creationId xmlns:a16="http://schemas.microsoft.com/office/drawing/2014/main" id="{E2909365-1F4E-FB4A-A3A8-49747271070A}"/>
              </a:ext>
            </a:extLst>
          </p:cNvPr>
          <p:cNvSpPr>
            <a:spLocks noChangeShapeType="1"/>
          </p:cNvSpPr>
          <p:nvPr/>
        </p:nvSpPr>
        <p:spPr bwMode="auto">
          <a:xfrm flipH="1">
            <a:off x="914400" y="3856672"/>
            <a:ext cx="609600" cy="7620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1" name="Line 81">
            <a:extLst>
              <a:ext uri="{FF2B5EF4-FFF2-40B4-BE49-F238E27FC236}">
                <a16:creationId xmlns:a16="http://schemas.microsoft.com/office/drawing/2014/main" id="{B58CAD68-7287-BE4D-8A92-95D08B29FEE5}"/>
              </a:ext>
            </a:extLst>
          </p:cNvPr>
          <p:cNvSpPr>
            <a:spLocks noChangeShapeType="1"/>
          </p:cNvSpPr>
          <p:nvPr/>
        </p:nvSpPr>
        <p:spPr bwMode="auto">
          <a:xfrm>
            <a:off x="978399" y="2692308"/>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2" name="Text Box 40">
            <a:extLst>
              <a:ext uri="{FF2B5EF4-FFF2-40B4-BE49-F238E27FC236}">
                <a16:creationId xmlns:a16="http://schemas.microsoft.com/office/drawing/2014/main" id="{8A45D248-C6FB-DF4F-8AE1-323F1A7C9ABA}"/>
              </a:ext>
            </a:extLst>
          </p:cNvPr>
          <p:cNvSpPr txBox="1">
            <a:spLocks noChangeArrowheads="1"/>
          </p:cNvSpPr>
          <p:nvPr/>
        </p:nvSpPr>
        <p:spPr bwMode="auto">
          <a:xfrm>
            <a:off x="5669461" y="1723072"/>
            <a:ext cx="311150" cy="366713"/>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5</a:t>
            </a:r>
          </a:p>
        </p:txBody>
      </p:sp>
      <p:sp>
        <p:nvSpPr>
          <p:cNvPr id="53" name="Line 20">
            <a:extLst>
              <a:ext uri="{FF2B5EF4-FFF2-40B4-BE49-F238E27FC236}">
                <a16:creationId xmlns:a16="http://schemas.microsoft.com/office/drawing/2014/main" id="{E72EA799-1021-1042-80B9-3A8479689764}"/>
              </a:ext>
            </a:extLst>
          </p:cNvPr>
          <p:cNvSpPr>
            <a:spLocks noChangeShapeType="1"/>
          </p:cNvSpPr>
          <p:nvPr/>
        </p:nvSpPr>
        <p:spPr bwMode="auto">
          <a:xfrm>
            <a:off x="4038600" y="1888172"/>
            <a:ext cx="68580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4" name="Line 23">
            <a:extLst>
              <a:ext uri="{FF2B5EF4-FFF2-40B4-BE49-F238E27FC236}">
                <a16:creationId xmlns:a16="http://schemas.microsoft.com/office/drawing/2014/main" id="{D4393BAC-306F-3745-B224-57C0DB552F5F}"/>
              </a:ext>
            </a:extLst>
          </p:cNvPr>
          <p:cNvSpPr>
            <a:spLocks noChangeShapeType="1"/>
          </p:cNvSpPr>
          <p:nvPr/>
        </p:nvSpPr>
        <p:spPr bwMode="auto">
          <a:xfrm flipH="1">
            <a:off x="2743200" y="1964372"/>
            <a:ext cx="6858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5" name="Line 81">
            <a:extLst>
              <a:ext uri="{FF2B5EF4-FFF2-40B4-BE49-F238E27FC236}">
                <a16:creationId xmlns:a16="http://schemas.microsoft.com/office/drawing/2014/main" id="{045BA3B5-8BFB-2F49-807B-14C4E2E13F6C}"/>
              </a:ext>
            </a:extLst>
          </p:cNvPr>
          <p:cNvSpPr>
            <a:spLocks noChangeShapeType="1"/>
          </p:cNvSpPr>
          <p:nvPr/>
        </p:nvSpPr>
        <p:spPr bwMode="auto">
          <a:xfrm>
            <a:off x="990600" y="2040572"/>
            <a:ext cx="0" cy="4572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6" name="Line 80">
            <a:extLst>
              <a:ext uri="{FF2B5EF4-FFF2-40B4-BE49-F238E27FC236}">
                <a16:creationId xmlns:a16="http://schemas.microsoft.com/office/drawing/2014/main" id="{36D42116-6CC2-3F47-9C1C-52A8E5819C2C}"/>
              </a:ext>
            </a:extLst>
          </p:cNvPr>
          <p:cNvSpPr>
            <a:spLocks noChangeShapeType="1"/>
          </p:cNvSpPr>
          <p:nvPr/>
        </p:nvSpPr>
        <p:spPr bwMode="auto">
          <a:xfrm flipH="1">
            <a:off x="1524000" y="19643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7" name="Line 80">
            <a:extLst>
              <a:ext uri="{FF2B5EF4-FFF2-40B4-BE49-F238E27FC236}">
                <a16:creationId xmlns:a16="http://schemas.microsoft.com/office/drawing/2014/main" id="{0FD47852-CFD9-7847-8671-736C40E2D5D9}"/>
              </a:ext>
            </a:extLst>
          </p:cNvPr>
          <p:cNvSpPr>
            <a:spLocks noChangeShapeType="1"/>
          </p:cNvSpPr>
          <p:nvPr/>
        </p:nvSpPr>
        <p:spPr bwMode="auto">
          <a:xfrm flipH="1">
            <a:off x="2209800" y="1888172"/>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8" name="Line 82">
            <a:extLst>
              <a:ext uri="{FF2B5EF4-FFF2-40B4-BE49-F238E27FC236}">
                <a16:creationId xmlns:a16="http://schemas.microsoft.com/office/drawing/2014/main" id="{47A333DD-2093-BD4A-B139-DFB46F163C51}"/>
              </a:ext>
            </a:extLst>
          </p:cNvPr>
          <p:cNvSpPr>
            <a:spLocks noChangeShapeType="1"/>
          </p:cNvSpPr>
          <p:nvPr/>
        </p:nvSpPr>
        <p:spPr bwMode="auto">
          <a:xfrm>
            <a:off x="3429000" y="18881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9" name="Line 82">
            <a:extLst>
              <a:ext uri="{FF2B5EF4-FFF2-40B4-BE49-F238E27FC236}">
                <a16:creationId xmlns:a16="http://schemas.microsoft.com/office/drawing/2014/main" id="{4F09838F-C3AE-CB48-B5D6-40C6B85BB2D8}"/>
              </a:ext>
            </a:extLst>
          </p:cNvPr>
          <p:cNvSpPr>
            <a:spLocks noChangeShapeType="1"/>
          </p:cNvSpPr>
          <p:nvPr/>
        </p:nvSpPr>
        <p:spPr bwMode="auto">
          <a:xfrm>
            <a:off x="4038600" y="1964372"/>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0" name="Line 20">
            <a:extLst>
              <a:ext uri="{FF2B5EF4-FFF2-40B4-BE49-F238E27FC236}">
                <a16:creationId xmlns:a16="http://schemas.microsoft.com/office/drawing/2014/main" id="{3CC07320-16F7-A24F-AC69-0113621C515C}"/>
              </a:ext>
            </a:extLst>
          </p:cNvPr>
          <p:cNvSpPr>
            <a:spLocks noChangeShapeType="1"/>
          </p:cNvSpPr>
          <p:nvPr/>
        </p:nvSpPr>
        <p:spPr bwMode="auto">
          <a:xfrm>
            <a:off x="4648200" y="1888172"/>
            <a:ext cx="68580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 name="Text Box 40">
            <a:extLst>
              <a:ext uri="{FF2B5EF4-FFF2-40B4-BE49-F238E27FC236}">
                <a16:creationId xmlns:a16="http://schemas.microsoft.com/office/drawing/2014/main" id="{5EA08024-EA35-0746-82BC-406F6D06AE82}"/>
              </a:ext>
            </a:extLst>
          </p:cNvPr>
          <p:cNvSpPr txBox="1">
            <a:spLocks noChangeArrowheads="1"/>
          </p:cNvSpPr>
          <p:nvPr/>
        </p:nvSpPr>
        <p:spPr bwMode="auto">
          <a:xfrm>
            <a:off x="5666015" y="1066800"/>
            <a:ext cx="311150" cy="366713"/>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6</a:t>
            </a:r>
          </a:p>
        </p:txBody>
      </p:sp>
      <p:sp>
        <p:nvSpPr>
          <p:cNvPr id="62" name="Line 80">
            <a:extLst>
              <a:ext uri="{FF2B5EF4-FFF2-40B4-BE49-F238E27FC236}">
                <a16:creationId xmlns:a16="http://schemas.microsoft.com/office/drawing/2014/main" id="{FD84D828-6F31-5049-B39B-1EFA75992355}"/>
              </a:ext>
            </a:extLst>
          </p:cNvPr>
          <p:cNvSpPr>
            <a:spLocks noChangeShapeType="1"/>
          </p:cNvSpPr>
          <p:nvPr/>
        </p:nvSpPr>
        <p:spPr bwMode="auto">
          <a:xfrm flipH="1">
            <a:off x="914400" y="1295400"/>
            <a:ext cx="60960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3" name="Line 80">
            <a:extLst>
              <a:ext uri="{FF2B5EF4-FFF2-40B4-BE49-F238E27FC236}">
                <a16:creationId xmlns:a16="http://schemas.microsoft.com/office/drawing/2014/main" id="{E897BD05-BB65-4A4F-96EA-0708E08537AF}"/>
              </a:ext>
            </a:extLst>
          </p:cNvPr>
          <p:cNvSpPr>
            <a:spLocks noChangeShapeType="1"/>
          </p:cNvSpPr>
          <p:nvPr/>
        </p:nvSpPr>
        <p:spPr bwMode="auto">
          <a:xfrm flipH="1">
            <a:off x="1524000" y="1295400"/>
            <a:ext cx="609600" cy="6096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4" name="Line 82">
            <a:extLst>
              <a:ext uri="{FF2B5EF4-FFF2-40B4-BE49-F238E27FC236}">
                <a16:creationId xmlns:a16="http://schemas.microsoft.com/office/drawing/2014/main" id="{F37B7F97-3830-024B-ADEE-A07C8B169656}"/>
              </a:ext>
            </a:extLst>
          </p:cNvPr>
          <p:cNvSpPr>
            <a:spLocks noChangeShapeType="1"/>
          </p:cNvSpPr>
          <p:nvPr/>
        </p:nvSpPr>
        <p:spPr bwMode="auto">
          <a:xfrm>
            <a:off x="2172789" y="1295400"/>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5" name="Line 82">
            <a:extLst>
              <a:ext uri="{FF2B5EF4-FFF2-40B4-BE49-F238E27FC236}">
                <a16:creationId xmlns:a16="http://schemas.microsoft.com/office/drawing/2014/main" id="{18028219-41BA-4A47-9A1B-9F02FA01E754}"/>
              </a:ext>
            </a:extLst>
          </p:cNvPr>
          <p:cNvSpPr>
            <a:spLocks noChangeShapeType="1"/>
          </p:cNvSpPr>
          <p:nvPr/>
        </p:nvSpPr>
        <p:spPr bwMode="auto">
          <a:xfrm>
            <a:off x="2793274" y="1269274"/>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6" name="Line 23">
            <a:extLst>
              <a:ext uri="{FF2B5EF4-FFF2-40B4-BE49-F238E27FC236}">
                <a16:creationId xmlns:a16="http://schemas.microsoft.com/office/drawing/2014/main" id="{3D22458D-D35E-3142-97B7-B5F5DDAA97E9}"/>
              </a:ext>
            </a:extLst>
          </p:cNvPr>
          <p:cNvSpPr>
            <a:spLocks noChangeShapeType="1"/>
          </p:cNvSpPr>
          <p:nvPr/>
        </p:nvSpPr>
        <p:spPr bwMode="auto">
          <a:xfrm flipH="1">
            <a:off x="3429000" y="1295400"/>
            <a:ext cx="609600" cy="6096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7" name="Line 82">
            <a:extLst>
              <a:ext uri="{FF2B5EF4-FFF2-40B4-BE49-F238E27FC236}">
                <a16:creationId xmlns:a16="http://schemas.microsoft.com/office/drawing/2014/main" id="{0BC42594-67DB-CA46-9102-8EA88805D961}"/>
              </a:ext>
            </a:extLst>
          </p:cNvPr>
          <p:cNvSpPr>
            <a:spLocks noChangeShapeType="1"/>
          </p:cNvSpPr>
          <p:nvPr/>
        </p:nvSpPr>
        <p:spPr bwMode="auto">
          <a:xfrm>
            <a:off x="4038600" y="1219200"/>
            <a:ext cx="0" cy="685800"/>
          </a:xfrm>
          <a:prstGeom prst="line">
            <a:avLst/>
          </a:prstGeom>
          <a:noFill/>
          <a:ln w="19050">
            <a:solidFill>
              <a:schemeClr val="tx1"/>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8" name="Line 82">
            <a:extLst>
              <a:ext uri="{FF2B5EF4-FFF2-40B4-BE49-F238E27FC236}">
                <a16:creationId xmlns:a16="http://schemas.microsoft.com/office/drawing/2014/main" id="{8D43356C-F0B3-7A46-B3CA-B6508BE662D2}"/>
              </a:ext>
            </a:extLst>
          </p:cNvPr>
          <p:cNvSpPr>
            <a:spLocks noChangeShapeType="1"/>
          </p:cNvSpPr>
          <p:nvPr/>
        </p:nvSpPr>
        <p:spPr bwMode="auto">
          <a:xfrm>
            <a:off x="4687389" y="1282337"/>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9" name="Line 82">
            <a:extLst>
              <a:ext uri="{FF2B5EF4-FFF2-40B4-BE49-F238E27FC236}">
                <a16:creationId xmlns:a16="http://schemas.microsoft.com/office/drawing/2014/main" id="{9C5C6C78-760A-C047-BB46-E1835E8218F1}"/>
              </a:ext>
            </a:extLst>
          </p:cNvPr>
          <p:cNvSpPr>
            <a:spLocks noChangeShapeType="1"/>
          </p:cNvSpPr>
          <p:nvPr/>
        </p:nvSpPr>
        <p:spPr bwMode="auto">
          <a:xfrm>
            <a:off x="5320937" y="1282337"/>
            <a:ext cx="0" cy="685800"/>
          </a:xfrm>
          <a:prstGeom prst="line">
            <a:avLst/>
          </a:prstGeom>
          <a:noFill/>
          <a:ln w="19050">
            <a:solidFill>
              <a:schemeClr val="bg1">
                <a:lumMod val="85000"/>
              </a:schemeClr>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70" name="Oval 8">
            <a:extLst>
              <a:ext uri="{FF2B5EF4-FFF2-40B4-BE49-F238E27FC236}">
                <a16:creationId xmlns:a16="http://schemas.microsoft.com/office/drawing/2014/main" id="{1085304E-6058-2243-B35A-A91EB384AABB}"/>
              </a:ext>
            </a:extLst>
          </p:cNvPr>
          <p:cNvSpPr>
            <a:spLocks noChangeArrowheads="1"/>
          </p:cNvSpPr>
          <p:nvPr/>
        </p:nvSpPr>
        <p:spPr bwMode="auto">
          <a:xfrm>
            <a:off x="2049463" y="30946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1" name="Oval 73">
            <a:extLst>
              <a:ext uri="{FF2B5EF4-FFF2-40B4-BE49-F238E27FC236}">
                <a16:creationId xmlns:a16="http://schemas.microsoft.com/office/drawing/2014/main" id="{F72F0E9A-7A9B-BB48-BC92-031201A36D90}"/>
              </a:ext>
            </a:extLst>
          </p:cNvPr>
          <p:cNvSpPr>
            <a:spLocks noChangeArrowheads="1"/>
          </p:cNvSpPr>
          <p:nvPr/>
        </p:nvSpPr>
        <p:spPr bwMode="auto">
          <a:xfrm>
            <a:off x="2674938" y="24231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2" name="Oval 6">
            <a:extLst>
              <a:ext uri="{FF2B5EF4-FFF2-40B4-BE49-F238E27FC236}">
                <a16:creationId xmlns:a16="http://schemas.microsoft.com/office/drawing/2014/main" id="{85FCFF25-F233-6D49-856C-AADC87BFA08C}"/>
              </a:ext>
            </a:extLst>
          </p:cNvPr>
          <p:cNvSpPr>
            <a:spLocks noChangeArrowheads="1"/>
          </p:cNvSpPr>
          <p:nvPr/>
        </p:nvSpPr>
        <p:spPr bwMode="auto">
          <a:xfrm>
            <a:off x="1417638" y="37804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3" name="Oval 2">
            <a:extLst>
              <a:ext uri="{FF2B5EF4-FFF2-40B4-BE49-F238E27FC236}">
                <a16:creationId xmlns:a16="http://schemas.microsoft.com/office/drawing/2014/main" id="{999E71E9-C96A-F94A-AC74-7A413DBC57DA}"/>
              </a:ext>
            </a:extLst>
          </p:cNvPr>
          <p:cNvSpPr>
            <a:spLocks noChangeArrowheads="1"/>
          </p:cNvSpPr>
          <p:nvPr/>
        </p:nvSpPr>
        <p:spPr bwMode="auto">
          <a:xfrm>
            <a:off x="838200" y="51520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4" name="Oval 2">
            <a:extLst>
              <a:ext uri="{FF2B5EF4-FFF2-40B4-BE49-F238E27FC236}">
                <a16:creationId xmlns:a16="http://schemas.microsoft.com/office/drawing/2014/main" id="{3BF35EF0-75AF-C546-8728-0D39D71D2BFE}"/>
              </a:ext>
            </a:extLst>
          </p:cNvPr>
          <p:cNvSpPr>
            <a:spLocks noChangeArrowheads="1"/>
          </p:cNvSpPr>
          <p:nvPr/>
        </p:nvSpPr>
        <p:spPr bwMode="auto">
          <a:xfrm>
            <a:off x="838200" y="4466272"/>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a16="http://schemas.microsoft.com/office/drawing/2014/main" id="{D29E977B-8301-4440-9FB1-5472CAA85A5A}"/>
              </a:ext>
            </a:extLst>
          </p:cNvPr>
          <p:cNvSpPr>
            <a:spLocks noChangeArrowheads="1"/>
          </p:cNvSpPr>
          <p:nvPr/>
        </p:nvSpPr>
        <p:spPr bwMode="auto">
          <a:xfrm>
            <a:off x="3299324" y="18135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6" name="Oval 76">
            <a:extLst>
              <a:ext uri="{FF2B5EF4-FFF2-40B4-BE49-F238E27FC236}">
                <a16:creationId xmlns:a16="http://schemas.microsoft.com/office/drawing/2014/main" id="{D669988F-2709-4842-A82B-50A625F80C17}"/>
              </a:ext>
            </a:extLst>
          </p:cNvPr>
          <p:cNvSpPr>
            <a:spLocks noChangeArrowheads="1"/>
          </p:cNvSpPr>
          <p:nvPr/>
        </p:nvSpPr>
        <p:spPr bwMode="auto">
          <a:xfrm>
            <a:off x="3929561" y="181356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7" name="Oval 76">
            <a:extLst>
              <a:ext uri="{FF2B5EF4-FFF2-40B4-BE49-F238E27FC236}">
                <a16:creationId xmlns:a16="http://schemas.microsoft.com/office/drawing/2014/main" id="{C79332E4-6F4F-7247-B2A9-94AD8DCC7908}"/>
              </a:ext>
            </a:extLst>
          </p:cNvPr>
          <p:cNvSpPr>
            <a:spLocks noChangeArrowheads="1"/>
          </p:cNvSpPr>
          <p:nvPr/>
        </p:nvSpPr>
        <p:spPr bwMode="auto">
          <a:xfrm>
            <a:off x="3926115" y="1157288"/>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8" name="Oval 51">
            <a:extLst>
              <a:ext uri="{FF2B5EF4-FFF2-40B4-BE49-F238E27FC236}">
                <a16:creationId xmlns:a16="http://schemas.microsoft.com/office/drawing/2014/main" id="{91F17294-F7E3-5047-9336-CE05DEE19C4F}"/>
              </a:ext>
            </a:extLst>
          </p:cNvPr>
          <p:cNvSpPr>
            <a:spLocks noChangeArrowheads="1"/>
          </p:cNvSpPr>
          <p:nvPr/>
        </p:nvSpPr>
        <p:spPr bwMode="auto">
          <a:xfrm>
            <a:off x="4563564"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9" name="Oval 52">
            <a:extLst>
              <a:ext uri="{FF2B5EF4-FFF2-40B4-BE49-F238E27FC236}">
                <a16:creationId xmlns:a16="http://schemas.microsoft.com/office/drawing/2014/main" id="{E9200880-1D45-7941-A805-29BAAB52BC28}"/>
              </a:ext>
            </a:extLst>
          </p:cNvPr>
          <p:cNvSpPr>
            <a:spLocks noChangeArrowheads="1"/>
          </p:cNvSpPr>
          <p:nvPr/>
        </p:nvSpPr>
        <p:spPr bwMode="auto">
          <a:xfrm>
            <a:off x="5195389"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0" name="Oval 53">
            <a:extLst>
              <a:ext uri="{FF2B5EF4-FFF2-40B4-BE49-F238E27FC236}">
                <a16:creationId xmlns:a16="http://schemas.microsoft.com/office/drawing/2014/main" id="{D38AB9B3-0F05-F942-BA08-D19ED25F8B57}"/>
              </a:ext>
            </a:extLst>
          </p:cNvPr>
          <p:cNvSpPr>
            <a:spLocks noChangeArrowheads="1"/>
          </p:cNvSpPr>
          <p:nvPr/>
        </p:nvSpPr>
        <p:spPr bwMode="auto">
          <a:xfrm>
            <a:off x="5195389"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 name="Oval 56">
            <a:extLst>
              <a:ext uri="{FF2B5EF4-FFF2-40B4-BE49-F238E27FC236}">
                <a16:creationId xmlns:a16="http://schemas.microsoft.com/office/drawing/2014/main" id="{BA957BA4-4883-B048-B00D-FAB20CBA626F}"/>
              </a:ext>
            </a:extLst>
          </p:cNvPr>
          <p:cNvSpPr>
            <a:spLocks noChangeArrowheads="1"/>
          </p:cNvSpPr>
          <p:nvPr/>
        </p:nvSpPr>
        <p:spPr bwMode="auto">
          <a:xfrm>
            <a:off x="3934914" y="30968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 name="Oval 57">
            <a:extLst>
              <a:ext uri="{FF2B5EF4-FFF2-40B4-BE49-F238E27FC236}">
                <a16:creationId xmlns:a16="http://schemas.microsoft.com/office/drawing/2014/main" id="{1209F89B-58CB-204B-9F6A-137AB60398CD}"/>
              </a:ext>
            </a:extLst>
          </p:cNvPr>
          <p:cNvSpPr>
            <a:spLocks noChangeArrowheads="1"/>
          </p:cNvSpPr>
          <p:nvPr/>
        </p:nvSpPr>
        <p:spPr bwMode="auto">
          <a:xfrm>
            <a:off x="3933326" y="37826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 name="Oval 58">
            <a:extLst>
              <a:ext uri="{FF2B5EF4-FFF2-40B4-BE49-F238E27FC236}">
                <a16:creationId xmlns:a16="http://schemas.microsoft.com/office/drawing/2014/main" id="{B2E68836-9185-CD4F-A467-CCDE826EBAA7}"/>
              </a:ext>
            </a:extLst>
          </p:cNvPr>
          <p:cNvSpPr>
            <a:spLocks noChangeArrowheads="1"/>
          </p:cNvSpPr>
          <p:nvPr/>
        </p:nvSpPr>
        <p:spPr bwMode="auto">
          <a:xfrm>
            <a:off x="3933326"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4" name="Oval 59">
            <a:extLst>
              <a:ext uri="{FF2B5EF4-FFF2-40B4-BE49-F238E27FC236}">
                <a16:creationId xmlns:a16="http://schemas.microsoft.com/office/drawing/2014/main" id="{0840A463-2376-C544-9968-4ABC10B7DEF5}"/>
              </a:ext>
            </a:extLst>
          </p:cNvPr>
          <p:cNvSpPr>
            <a:spLocks noChangeArrowheads="1"/>
          </p:cNvSpPr>
          <p:nvPr/>
        </p:nvSpPr>
        <p:spPr bwMode="auto">
          <a:xfrm>
            <a:off x="3933326"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 name="Oval 60">
            <a:extLst>
              <a:ext uri="{FF2B5EF4-FFF2-40B4-BE49-F238E27FC236}">
                <a16:creationId xmlns:a16="http://schemas.microsoft.com/office/drawing/2014/main" id="{6524EB0B-34AA-4D47-9F5A-7E411B1A0A32}"/>
              </a:ext>
            </a:extLst>
          </p:cNvPr>
          <p:cNvSpPr>
            <a:spLocks noChangeArrowheads="1"/>
          </p:cNvSpPr>
          <p:nvPr/>
        </p:nvSpPr>
        <p:spPr bwMode="auto">
          <a:xfrm>
            <a:off x="3303089"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6" name="Oval 61">
            <a:extLst>
              <a:ext uri="{FF2B5EF4-FFF2-40B4-BE49-F238E27FC236}">
                <a16:creationId xmlns:a16="http://schemas.microsoft.com/office/drawing/2014/main" id="{D91B1589-765B-F14E-8A67-FB2F30A65A9A}"/>
              </a:ext>
            </a:extLst>
          </p:cNvPr>
          <p:cNvSpPr>
            <a:spLocks noChangeArrowheads="1"/>
          </p:cNvSpPr>
          <p:nvPr/>
        </p:nvSpPr>
        <p:spPr bwMode="auto">
          <a:xfrm>
            <a:off x="3303089" y="37826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7" name="Oval 62">
            <a:extLst>
              <a:ext uri="{FF2B5EF4-FFF2-40B4-BE49-F238E27FC236}">
                <a16:creationId xmlns:a16="http://schemas.microsoft.com/office/drawing/2014/main" id="{FA3D556E-4902-8640-8045-D45FD1A46896}"/>
              </a:ext>
            </a:extLst>
          </p:cNvPr>
          <p:cNvSpPr>
            <a:spLocks noChangeArrowheads="1"/>
          </p:cNvSpPr>
          <p:nvPr/>
        </p:nvSpPr>
        <p:spPr bwMode="auto">
          <a:xfrm>
            <a:off x="2671264"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8" name="Oval 63">
            <a:extLst>
              <a:ext uri="{FF2B5EF4-FFF2-40B4-BE49-F238E27FC236}">
                <a16:creationId xmlns:a16="http://schemas.microsoft.com/office/drawing/2014/main" id="{3DDAAAD9-152C-DF43-BCCE-F7FADFF67296}"/>
              </a:ext>
            </a:extLst>
          </p:cNvPr>
          <p:cNvSpPr>
            <a:spLocks noChangeArrowheads="1"/>
          </p:cNvSpPr>
          <p:nvPr/>
        </p:nvSpPr>
        <p:spPr bwMode="auto">
          <a:xfrm>
            <a:off x="2671264"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9" name="Oval 64">
            <a:extLst>
              <a:ext uri="{FF2B5EF4-FFF2-40B4-BE49-F238E27FC236}">
                <a16:creationId xmlns:a16="http://schemas.microsoft.com/office/drawing/2014/main" id="{A590B48D-0400-6C4D-8826-EFB50A497E7E}"/>
              </a:ext>
            </a:extLst>
          </p:cNvPr>
          <p:cNvSpPr>
            <a:spLocks noChangeArrowheads="1"/>
          </p:cNvSpPr>
          <p:nvPr/>
        </p:nvSpPr>
        <p:spPr bwMode="auto">
          <a:xfrm>
            <a:off x="2041026"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0" name="Oval 65">
            <a:extLst>
              <a:ext uri="{FF2B5EF4-FFF2-40B4-BE49-F238E27FC236}">
                <a16:creationId xmlns:a16="http://schemas.microsoft.com/office/drawing/2014/main" id="{48283C73-C0C9-2A44-AE25-10B4C63261FD}"/>
              </a:ext>
            </a:extLst>
          </p:cNvPr>
          <p:cNvSpPr>
            <a:spLocks noChangeArrowheads="1"/>
          </p:cNvSpPr>
          <p:nvPr/>
        </p:nvSpPr>
        <p:spPr bwMode="auto">
          <a:xfrm>
            <a:off x="2041026" y="51542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1" name="Oval 68">
            <a:extLst>
              <a:ext uri="{FF2B5EF4-FFF2-40B4-BE49-F238E27FC236}">
                <a16:creationId xmlns:a16="http://schemas.microsoft.com/office/drawing/2014/main" id="{19B530F7-F596-2646-95DB-9DC78A77C79D}"/>
              </a:ext>
            </a:extLst>
          </p:cNvPr>
          <p:cNvSpPr>
            <a:spLocks noChangeArrowheads="1"/>
          </p:cNvSpPr>
          <p:nvPr/>
        </p:nvSpPr>
        <p:spPr bwMode="auto">
          <a:xfrm>
            <a:off x="4563564" y="4468449"/>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 name="Oval 77">
            <a:extLst>
              <a:ext uri="{FF2B5EF4-FFF2-40B4-BE49-F238E27FC236}">
                <a16:creationId xmlns:a16="http://schemas.microsoft.com/office/drawing/2014/main" id="{B7AF9BF6-D06F-744D-95CE-E68976681BBD}"/>
              </a:ext>
            </a:extLst>
          </p:cNvPr>
          <p:cNvSpPr>
            <a:spLocks noChangeArrowheads="1"/>
          </p:cNvSpPr>
          <p:nvPr/>
        </p:nvSpPr>
        <p:spPr bwMode="auto">
          <a:xfrm>
            <a:off x="4565151" y="2425337"/>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3" name="Oval 65">
            <a:extLst>
              <a:ext uri="{FF2B5EF4-FFF2-40B4-BE49-F238E27FC236}">
                <a16:creationId xmlns:a16="http://schemas.microsoft.com/office/drawing/2014/main" id="{F8BA9B20-F1A6-2F43-A7FC-112776A4419A}"/>
              </a:ext>
            </a:extLst>
          </p:cNvPr>
          <p:cNvSpPr>
            <a:spLocks noChangeArrowheads="1"/>
          </p:cNvSpPr>
          <p:nvPr/>
        </p:nvSpPr>
        <p:spPr bwMode="auto">
          <a:xfrm>
            <a:off x="1410789" y="5105400"/>
            <a:ext cx="228600" cy="228600"/>
          </a:xfrm>
          <a:prstGeom prst="ellipse">
            <a:avLst/>
          </a:prstGeom>
          <a:solidFill>
            <a:schemeClr val="tx1"/>
          </a:solidFill>
          <a:ln w="9525">
            <a:solidFill>
              <a:schemeClr val="tx1"/>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4" name="Oval 5">
            <a:extLst>
              <a:ext uri="{FF2B5EF4-FFF2-40B4-BE49-F238E27FC236}">
                <a16:creationId xmlns:a16="http://schemas.microsoft.com/office/drawing/2014/main" id="{45184D06-5418-ED45-9740-621BDEB9B01A}"/>
              </a:ext>
            </a:extLst>
          </p:cNvPr>
          <p:cNvSpPr>
            <a:spLocks noChangeArrowheads="1"/>
          </p:cNvSpPr>
          <p:nvPr/>
        </p:nvSpPr>
        <p:spPr bwMode="auto">
          <a:xfrm>
            <a:off x="533400" y="6285411"/>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b="1">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B43AAE01-7F27-DC48-9236-018F859349D7}"/>
              </a:ext>
            </a:extLst>
          </p:cNvPr>
          <p:cNvSpPr txBox="1"/>
          <p:nvPr/>
        </p:nvSpPr>
        <p:spPr>
          <a:xfrm>
            <a:off x="785948" y="6198326"/>
            <a:ext cx="45320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 copies went extinct = genetic variation lost</a:t>
            </a:r>
          </a:p>
        </p:txBody>
      </p:sp>
      <p:sp>
        <p:nvSpPr>
          <p:cNvPr id="96" name="Oval 71">
            <a:extLst>
              <a:ext uri="{FF2B5EF4-FFF2-40B4-BE49-F238E27FC236}">
                <a16:creationId xmlns:a16="http://schemas.microsoft.com/office/drawing/2014/main" id="{FB37952F-3F9C-E740-A771-403C00ECA545}"/>
              </a:ext>
            </a:extLst>
          </p:cNvPr>
          <p:cNvSpPr>
            <a:spLocks noChangeArrowheads="1"/>
          </p:cNvSpPr>
          <p:nvPr/>
        </p:nvSpPr>
        <p:spPr bwMode="auto">
          <a:xfrm>
            <a:off x="14144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7" name="Oval 72">
            <a:extLst>
              <a:ext uri="{FF2B5EF4-FFF2-40B4-BE49-F238E27FC236}">
                <a16:creationId xmlns:a16="http://schemas.microsoft.com/office/drawing/2014/main" id="{7E876F72-51EE-8F43-9F61-4A9F63231A90}"/>
              </a:ext>
            </a:extLst>
          </p:cNvPr>
          <p:cNvSpPr>
            <a:spLocks noChangeArrowheads="1"/>
          </p:cNvSpPr>
          <p:nvPr/>
        </p:nvSpPr>
        <p:spPr bwMode="auto">
          <a:xfrm>
            <a:off x="2044700"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8" name="Oval 5">
            <a:extLst>
              <a:ext uri="{FF2B5EF4-FFF2-40B4-BE49-F238E27FC236}">
                <a16:creationId xmlns:a16="http://schemas.microsoft.com/office/drawing/2014/main" id="{E789068A-7B19-7F43-A680-85B749FF31DE}"/>
              </a:ext>
            </a:extLst>
          </p:cNvPr>
          <p:cNvSpPr>
            <a:spLocks noChangeArrowheads="1"/>
          </p:cNvSpPr>
          <p:nvPr/>
        </p:nvSpPr>
        <p:spPr bwMode="auto">
          <a:xfrm>
            <a:off x="1419225" y="312420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9" name="Oval 5">
            <a:extLst>
              <a:ext uri="{FF2B5EF4-FFF2-40B4-BE49-F238E27FC236}">
                <a16:creationId xmlns:a16="http://schemas.microsoft.com/office/drawing/2014/main" id="{729FF7EC-CB02-E44E-96DA-6D325F328659}"/>
              </a:ext>
            </a:extLst>
          </p:cNvPr>
          <p:cNvSpPr>
            <a:spLocks noChangeArrowheads="1"/>
          </p:cNvSpPr>
          <p:nvPr/>
        </p:nvSpPr>
        <p:spPr bwMode="auto">
          <a:xfrm>
            <a:off x="862148"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0" name="Oval 5">
            <a:extLst>
              <a:ext uri="{FF2B5EF4-FFF2-40B4-BE49-F238E27FC236}">
                <a16:creationId xmlns:a16="http://schemas.microsoft.com/office/drawing/2014/main" id="{78CEC59D-8B35-7643-BCBE-8A4D9E52074D}"/>
              </a:ext>
            </a:extLst>
          </p:cNvPr>
          <p:cNvSpPr>
            <a:spLocks noChangeArrowheads="1"/>
          </p:cNvSpPr>
          <p:nvPr/>
        </p:nvSpPr>
        <p:spPr bwMode="auto">
          <a:xfrm>
            <a:off x="851263" y="3107735"/>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1" name="Oval 72">
            <a:extLst>
              <a:ext uri="{FF2B5EF4-FFF2-40B4-BE49-F238E27FC236}">
                <a16:creationId xmlns:a16="http://schemas.microsoft.com/office/drawing/2014/main" id="{BA0ADDE1-37FA-644C-B8EE-7DAD277B1C97}"/>
              </a:ext>
            </a:extLst>
          </p:cNvPr>
          <p:cNvSpPr>
            <a:spLocks noChangeArrowheads="1"/>
          </p:cNvSpPr>
          <p:nvPr/>
        </p:nvSpPr>
        <p:spPr bwMode="auto">
          <a:xfrm>
            <a:off x="875211" y="2458946"/>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 name="Oval 71">
            <a:extLst>
              <a:ext uri="{FF2B5EF4-FFF2-40B4-BE49-F238E27FC236}">
                <a16:creationId xmlns:a16="http://schemas.microsoft.com/office/drawing/2014/main" id="{33AFC986-669B-2645-A4CC-59C4A2AD8CD6}"/>
              </a:ext>
            </a:extLst>
          </p:cNvPr>
          <p:cNvSpPr>
            <a:spLocks noChangeArrowheads="1"/>
          </p:cNvSpPr>
          <p:nvPr/>
        </p:nvSpPr>
        <p:spPr bwMode="auto">
          <a:xfrm>
            <a:off x="1407024"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3" name="Oval 72">
            <a:extLst>
              <a:ext uri="{FF2B5EF4-FFF2-40B4-BE49-F238E27FC236}">
                <a16:creationId xmlns:a16="http://schemas.microsoft.com/office/drawing/2014/main" id="{A2105AB4-D6E9-F54E-A4A6-354CE3DE3665}"/>
              </a:ext>
            </a:extLst>
          </p:cNvPr>
          <p:cNvSpPr>
            <a:spLocks noChangeArrowheads="1"/>
          </p:cNvSpPr>
          <p:nvPr/>
        </p:nvSpPr>
        <p:spPr bwMode="auto">
          <a:xfrm>
            <a:off x="2037261"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4" name="Oval 73">
            <a:extLst>
              <a:ext uri="{FF2B5EF4-FFF2-40B4-BE49-F238E27FC236}">
                <a16:creationId xmlns:a16="http://schemas.microsoft.com/office/drawing/2014/main" id="{89776FB4-AA88-E047-832F-A6B33AC0F85E}"/>
              </a:ext>
            </a:extLst>
          </p:cNvPr>
          <p:cNvSpPr>
            <a:spLocks noChangeArrowheads="1"/>
          </p:cNvSpPr>
          <p:nvPr/>
        </p:nvSpPr>
        <p:spPr bwMode="auto">
          <a:xfrm>
            <a:off x="2667499"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5" name="Oval 72">
            <a:extLst>
              <a:ext uri="{FF2B5EF4-FFF2-40B4-BE49-F238E27FC236}">
                <a16:creationId xmlns:a16="http://schemas.microsoft.com/office/drawing/2014/main" id="{6509D6AD-7A15-8244-923A-F1266763E381}"/>
              </a:ext>
            </a:extLst>
          </p:cNvPr>
          <p:cNvSpPr>
            <a:spLocks noChangeArrowheads="1"/>
          </p:cNvSpPr>
          <p:nvPr/>
        </p:nvSpPr>
        <p:spPr bwMode="auto">
          <a:xfrm>
            <a:off x="867772" y="1849346"/>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6" name="Oval 71">
            <a:extLst>
              <a:ext uri="{FF2B5EF4-FFF2-40B4-BE49-F238E27FC236}">
                <a16:creationId xmlns:a16="http://schemas.microsoft.com/office/drawing/2014/main" id="{16E42D5C-D00E-2945-BAB5-3F9705B2B258}"/>
              </a:ext>
            </a:extLst>
          </p:cNvPr>
          <p:cNvSpPr>
            <a:spLocks noChangeArrowheads="1"/>
          </p:cNvSpPr>
          <p:nvPr/>
        </p:nvSpPr>
        <p:spPr bwMode="auto">
          <a:xfrm>
            <a:off x="14035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7" name="Oval 72">
            <a:extLst>
              <a:ext uri="{FF2B5EF4-FFF2-40B4-BE49-F238E27FC236}">
                <a16:creationId xmlns:a16="http://schemas.microsoft.com/office/drawing/2014/main" id="{473E8EB4-6BA7-5143-8E5E-2058036E0FEE}"/>
              </a:ext>
            </a:extLst>
          </p:cNvPr>
          <p:cNvSpPr>
            <a:spLocks noChangeArrowheads="1"/>
          </p:cNvSpPr>
          <p:nvPr/>
        </p:nvSpPr>
        <p:spPr bwMode="auto">
          <a:xfrm>
            <a:off x="2033815"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8" name="Oval 73">
            <a:extLst>
              <a:ext uri="{FF2B5EF4-FFF2-40B4-BE49-F238E27FC236}">
                <a16:creationId xmlns:a16="http://schemas.microsoft.com/office/drawing/2014/main" id="{06FE63D9-E0EC-4548-82B1-41B1F3D04518}"/>
              </a:ext>
            </a:extLst>
          </p:cNvPr>
          <p:cNvSpPr>
            <a:spLocks noChangeArrowheads="1"/>
          </p:cNvSpPr>
          <p:nvPr/>
        </p:nvSpPr>
        <p:spPr bwMode="auto">
          <a:xfrm>
            <a:off x="2664053"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9" name="Oval 74">
            <a:extLst>
              <a:ext uri="{FF2B5EF4-FFF2-40B4-BE49-F238E27FC236}">
                <a16:creationId xmlns:a16="http://schemas.microsoft.com/office/drawing/2014/main" id="{63D6AC47-25C3-CF4F-83F1-0A185B7BFA1F}"/>
              </a:ext>
            </a:extLst>
          </p:cNvPr>
          <p:cNvSpPr>
            <a:spLocks noChangeArrowheads="1"/>
          </p:cNvSpPr>
          <p:nvPr/>
        </p:nvSpPr>
        <p:spPr bwMode="auto">
          <a:xfrm>
            <a:off x="32958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0" name="Oval 72">
            <a:extLst>
              <a:ext uri="{FF2B5EF4-FFF2-40B4-BE49-F238E27FC236}">
                <a16:creationId xmlns:a16="http://schemas.microsoft.com/office/drawing/2014/main" id="{71813E80-299D-3D4E-A335-26443B92EE56}"/>
              </a:ext>
            </a:extLst>
          </p:cNvPr>
          <p:cNvSpPr>
            <a:spLocks noChangeArrowheads="1"/>
          </p:cNvSpPr>
          <p:nvPr/>
        </p:nvSpPr>
        <p:spPr bwMode="auto">
          <a:xfrm>
            <a:off x="864326" y="1193074"/>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1" name="Oval 14">
            <a:extLst>
              <a:ext uri="{FF2B5EF4-FFF2-40B4-BE49-F238E27FC236}">
                <a16:creationId xmlns:a16="http://schemas.microsoft.com/office/drawing/2014/main" id="{B39A3144-2AE8-4C48-956B-C75EF01DB30B}"/>
              </a:ext>
            </a:extLst>
          </p:cNvPr>
          <p:cNvSpPr>
            <a:spLocks noChangeArrowheads="1"/>
          </p:cNvSpPr>
          <p:nvPr/>
        </p:nvSpPr>
        <p:spPr bwMode="auto">
          <a:xfrm>
            <a:off x="5203825"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2" name="Oval 75">
            <a:extLst>
              <a:ext uri="{FF2B5EF4-FFF2-40B4-BE49-F238E27FC236}">
                <a16:creationId xmlns:a16="http://schemas.microsoft.com/office/drawing/2014/main" id="{145BAC07-55A9-1B40-B5AD-FCD506594B9C}"/>
              </a:ext>
            </a:extLst>
          </p:cNvPr>
          <p:cNvSpPr>
            <a:spLocks noChangeArrowheads="1"/>
          </p:cNvSpPr>
          <p:nvPr/>
        </p:nvSpPr>
        <p:spPr bwMode="auto">
          <a:xfrm>
            <a:off x="51990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3" name="Oval 75">
            <a:extLst>
              <a:ext uri="{FF2B5EF4-FFF2-40B4-BE49-F238E27FC236}">
                <a16:creationId xmlns:a16="http://schemas.microsoft.com/office/drawing/2014/main" id="{059A6086-EC03-244D-A652-A809CD339C58}"/>
              </a:ext>
            </a:extLst>
          </p:cNvPr>
          <p:cNvSpPr>
            <a:spLocks noChangeArrowheads="1"/>
          </p:cNvSpPr>
          <p:nvPr/>
        </p:nvSpPr>
        <p:spPr bwMode="auto">
          <a:xfrm>
            <a:off x="5191624"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4" name="Oval 77">
            <a:extLst>
              <a:ext uri="{FF2B5EF4-FFF2-40B4-BE49-F238E27FC236}">
                <a16:creationId xmlns:a16="http://schemas.microsoft.com/office/drawing/2014/main" id="{17FDA3E4-960C-C14F-B84D-265D20AF5345}"/>
              </a:ext>
            </a:extLst>
          </p:cNvPr>
          <p:cNvSpPr>
            <a:spLocks noChangeArrowheads="1"/>
          </p:cNvSpPr>
          <p:nvPr/>
        </p:nvSpPr>
        <p:spPr bwMode="auto">
          <a:xfrm>
            <a:off x="4564561" y="18135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5" name="Oval 75">
            <a:extLst>
              <a:ext uri="{FF2B5EF4-FFF2-40B4-BE49-F238E27FC236}">
                <a16:creationId xmlns:a16="http://schemas.microsoft.com/office/drawing/2014/main" id="{87D954FB-B1F6-B745-9440-BAC55F209FF1}"/>
              </a:ext>
            </a:extLst>
          </p:cNvPr>
          <p:cNvSpPr>
            <a:spLocks noChangeArrowheads="1"/>
          </p:cNvSpPr>
          <p:nvPr/>
        </p:nvSpPr>
        <p:spPr bwMode="auto">
          <a:xfrm>
            <a:off x="5188178"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6" name="Oval 77">
            <a:extLst>
              <a:ext uri="{FF2B5EF4-FFF2-40B4-BE49-F238E27FC236}">
                <a16:creationId xmlns:a16="http://schemas.microsoft.com/office/drawing/2014/main" id="{C124C915-0652-BE4A-8A9A-4A43BDBE65D8}"/>
              </a:ext>
            </a:extLst>
          </p:cNvPr>
          <p:cNvSpPr>
            <a:spLocks noChangeArrowheads="1"/>
          </p:cNvSpPr>
          <p:nvPr/>
        </p:nvSpPr>
        <p:spPr bwMode="auto">
          <a:xfrm>
            <a:off x="4561115" y="1157288"/>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7" name="Oval 9">
            <a:extLst>
              <a:ext uri="{FF2B5EF4-FFF2-40B4-BE49-F238E27FC236}">
                <a16:creationId xmlns:a16="http://schemas.microsoft.com/office/drawing/2014/main" id="{AE6CBE1E-5077-3846-92E4-3D4175F82CD2}"/>
              </a:ext>
            </a:extLst>
          </p:cNvPr>
          <p:cNvSpPr>
            <a:spLocks noChangeArrowheads="1"/>
          </p:cNvSpPr>
          <p:nvPr/>
        </p:nvSpPr>
        <p:spPr bwMode="auto">
          <a:xfrm>
            <a:off x="2047875"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8" name="Oval 10">
            <a:extLst>
              <a:ext uri="{FF2B5EF4-FFF2-40B4-BE49-F238E27FC236}">
                <a16:creationId xmlns:a16="http://schemas.microsoft.com/office/drawing/2014/main" id="{E90981EE-5DC9-6549-A7A6-9AA5F41B575B}"/>
              </a:ext>
            </a:extLst>
          </p:cNvPr>
          <p:cNvSpPr>
            <a:spLocks noChangeArrowheads="1"/>
          </p:cNvSpPr>
          <p:nvPr/>
        </p:nvSpPr>
        <p:spPr bwMode="auto">
          <a:xfrm>
            <a:off x="2679700"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9" name="Oval 11">
            <a:extLst>
              <a:ext uri="{FF2B5EF4-FFF2-40B4-BE49-F238E27FC236}">
                <a16:creationId xmlns:a16="http://schemas.microsoft.com/office/drawing/2014/main" id="{E836D06C-93ED-994E-8B60-1F241E5EA90C}"/>
              </a:ext>
            </a:extLst>
          </p:cNvPr>
          <p:cNvSpPr>
            <a:spLocks noChangeArrowheads="1"/>
          </p:cNvSpPr>
          <p:nvPr/>
        </p:nvSpPr>
        <p:spPr bwMode="auto">
          <a:xfrm>
            <a:off x="2678113" y="37804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0" name="Oval 12">
            <a:extLst>
              <a:ext uri="{FF2B5EF4-FFF2-40B4-BE49-F238E27FC236}">
                <a16:creationId xmlns:a16="http://schemas.microsoft.com/office/drawing/2014/main" id="{370B8469-8364-5A4C-A9DF-A7C0AEDF1678}"/>
              </a:ext>
            </a:extLst>
          </p:cNvPr>
          <p:cNvSpPr>
            <a:spLocks noChangeArrowheads="1"/>
          </p:cNvSpPr>
          <p:nvPr/>
        </p:nvSpPr>
        <p:spPr bwMode="auto">
          <a:xfrm>
            <a:off x="3311525" y="30946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1" name="Oval 13">
            <a:extLst>
              <a:ext uri="{FF2B5EF4-FFF2-40B4-BE49-F238E27FC236}">
                <a16:creationId xmlns:a16="http://schemas.microsoft.com/office/drawing/2014/main" id="{8CB51D3B-8C34-FC43-8481-3B5F5287A2D4}"/>
              </a:ext>
            </a:extLst>
          </p:cNvPr>
          <p:cNvSpPr>
            <a:spLocks noChangeArrowheads="1"/>
          </p:cNvSpPr>
          <p:nvPr/>
        </p:nvSpPr>
        <p:spPr bwMode="auto">
          <a:xfrm>
            <a:off x="3309938" y="4466272"/>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2" name="Oval 74">
            <a:extLst>
              <a:ext uri="{FF2B5EF4-FFF2-40B4-BE49-F238E27FC236}">
                <a16:creationId xmlns:a16="http://schemas.microsoft.com/office/drawing/2014/main" id="{0AACCF48-E75E-2A48-9AE3-C9286F5821E9}"/>
              </a:ext>
            </a:extLst>
          </p:cNvPr>
          <p:cNvSpPr>
            <a:spLocks noChangeArrowheads="1"/>
          </p:cNvSpPr>
          <p:nvPr/>
        </p:nvSpPr>
        <p:spPr bwMode="auto">
          <a:xfrm>
            <a:off x="3306763"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3" name="Oval 76">
            <a:extLst>
              <a:ext uri="{FF2B5EF4-FFF2-40B4-BE49-F238E27FC236}">
                <a16:creationId xmlns:a16="http://schemas.microsoft.com/office/drawing/2014/main" id="{B29D0E6F-365A-8A4F-B300-EFC16EAABDEC}"/>
              </a:ext>
            </a:extLst>
          </p:cNvPr>
          <p:cNvSpPr>
            <a:spLocks noChangeArrowheads="1"/>
          </p:cNvSpPr>
          <p:nvPr/>
        </p:nvSpPr>
        <p:spPr bwMode="auto">
          <a:xfrm>
            <a:off x="3937000" y="242316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4" name="Oval 7">
            <a:extLst>
              <a:ext uri="{FF2B5EF4-FFF2-40B4-BE49-F238E27FC236}">
                <a16:creationId xmlns:a16="http://schemas.microsoft.com/office/drawing/2014/main" id="{B6F38F0B-1557-F346-985D-21171DA0A2D6}"/>
              </a:ext>
            </a:extLst>
          </p:cNvPr>
          <p:cNvSpPr>
            <a:spLocks noChangeArrowheads="1"/>
          </p:cNvSpPr>
          <p:nvPr/>
        </p:nvSpPr>
        <p:spPr bwMode="auto">
          <a:xfrm>
            <a:off x="1417638" y="4495800"/>
            <a:ext cx="228600" cy="228600"/>
          </a:xfrm>
          <a:prstGeom prst="ellipse">
            <a:avLst/>
          </a:prstGeom>
          <a:solidFill>
            <a:schemeClr val="bg1">
              <a:lumMod val="85000"/>
            </a:schemeClr>
          </a:solidFill>
          <a:ln w="9525">
            <a:solidFill>
              <a:schemeClr val="bg1">
                <a:lumMod val="85000"/>
              </a:schemeClr>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25" name="Text Box 3">
            <a:extLst>
              <a:ext uri="{FF2B5EF4-FFF2-40B4-BE49-F238E27FC236}">
                <a16:creationId xmlns:a16="http://schemas.microsoft.com/office/drawing/2014/main" id="{48C03DCA-DEA9-9443-823C-DA86736E4C85}"/>
              </a:ext>
            </a:extLst>
          </p:cNvPr>
          <p:cNvSpPr txBox="1">
            <a:spLocks noChangeArrowheads="1"/>
          </p:cNvSpPr>
          <p:nvPr/>
        </p:nvSpPr>
        <p:spPr bwMode="auto">
          <a:xfrm>
            <a:off x="2016219" y="652582"/>
            <a:ext cx="4044762" cy="369332"/>
          </a:xfrm>
          <a:prstGeom prst="rect">
            <a:avLst/>
          </a:prstGeom>
          <a:noFill/>
          <a:ln w="9525">
            <a:noFill/>
            <a:miter lim="800000"/>
            <a:headEnd/>
            <a:tailEnd/>
          </a:ln>
        </p:spPr>
        <p:txBody>
          <a:bodyPr wrap="none">
            <a:spAutoFit/>
          </a:bodyPr>
          <a:lstStyle/>
          <a:p>
            <a:r>
              <a:rPr lang="en-US" sz="1800" dirty="0">
                <a:latin typeface="Times New Roman" panose="02020603050405020304" pitchFamily="18" charset="0"/>
                <a:cs typeface="Times New Roman" panose="02020603050405020304" pitchFamily="18" charset="0"/>
              </a:rPr>
              <a:t>Most Recent Common Ancestor (MRCA)</a:t>
            </a:r>
          </a:p>
        </p:txBody>
      </p:sp>
    </p:spTree>
    <p:extLst>
      <p:ext uri="{BB962C8B-B14F-4D97-AF65-F5344CB8AC3E}">
        <p14:creationId xmlns:p14="http://schemas.microsoft.com/office/powerpoint/2010/main" val="240376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D434-F3E5-374A-8839-667736A855B8}"/>
              </a:ext>
            </a:extLst>
          </p:cNvPr>
          <p:cNvSpPr>
            <a:spLocks noGrp="1"/>
          </p:cNvSpPr>
          <p:nvPr>
            <p:ph type="title"/>
          </p:nvPr>
        </p:nvSpPr>
        <p:spPr/>
        <p:txBody>
          <a:bodyPr/>
          <a:lstStyle/>
          <a:p>
            <a:r>
              <a:rPr lang="en-US" dirty="0" err="1"/>
              <a:t>Allozygous</a:t>
            </a:r>
            <a:r>
              <a:rPr lang="en-US" dirty="0"/>
              <a:t> vs </a:t>
            </a:r>
            <a:r>
              <a:rPr lang="en-US" dirty="0" err="1"/>
              <a:t>Autozygous</a:t>
            </a:r>
            <a:endParaRPr lang="en-US" dirty="0"/>
          </a:p>
        </p:txBody>
      </p:sp>
      <p:sp>
        <p:nvSpPr>
          <p:cNvPr id="3" name="Content Placeholder 2">
            <a:extLst>
              <a:ext uri="{FF2B5EF4-FFF2-40B4-BE49-F238E27FC236}">
                <a16:creationId xmlns:a16="http://schemas.microsoft.com/office/drawing/2014/main" id="{444FD2C7-A95B-7A45-873A-2DB3A92A654F}"/>
              </a:ext>
            </a:extLst>
          </p:cNvPr>
          <p:cNvSpPr>
            <a:spLocks noGrp="1"/>
          </p:cNvSpPr>
          <p:nvPr>
            <p:ph idx="1"/>
          </p:nvPr>
        </p:nvSpPr>
        <p:spPr/>
        <p:txBody>
          <a:bodyPr/>
          <a:lstStyle/>
          <a:p>
            <a:pPr marL="0" indent="0">
              <a:buNone/>
            </a:pPr>
            <a:endParaRPr lang="en-US" dirty="0"/>
          </a:p>
          <a:p>
            <a:pPr marL="0" indent="0">
              <a:buNone/>
            </a:pPr>
            <a:r>
              <a:rPr lang="en-US" dirty="0" err="1"/>
              <a:t>Allozygous</a:t>
            </a:r>
            <a:r>
              <a:rPr lang="en-US" dirty="0"/>
              <a:t>		Two alleles descended from 				different ancestral alleles in the 			base population</a:t>
            </a:r>
          </a:p>
          <a:p>
            <a:pPr marL="0" indent="0">
              <a:buNone/>
            </a:pPr>
            <a:endParaRPr lang="en-US" dirty="0"/>
          </a:p>
          <a:p>
            <a:pPr marL="0" indent="0">
              <a:buNone/>
            </a:pPr>
            <a:r>
              <a:rPr lang="en-US" dirty="0" err="1"/>
              <a:t>Autozygous</a:t>
            </a:r>
            <a:r>
              <a:rPr lang="en-US" dirty="0"/>
              <a:t>		Identical by descent	</a:t>
            </a:r>
          </a:p>
        </p:txBody>
      </p:sp>
    </p:spTree>
    <p:extLst>
      <p:ext uri="{BB962C8B-B14F-4D97-AF65-F5344CB8AC3E}">
        <p14:creationId xmlns:p14="http://schemas.microsoft.com/office/powerpoint/2010/main" val="264057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247D6-6430-2740-A028-E5E16DBAFC48}"/>
              </a:ext>
            </a:extLst>
          </p:cNvPr>
          <p:cNvPicPr>
            <a:picLocks noChangeAspect="1"/>
          </p:cNvPicPr>
          <p:nvPr/>
        </p:nvPicPr>
        <p:blipFill>
          <a:blip r:embed="rId2"/>
          <a:stretch>
            <a:fillRect/>
          </a:stretch>
        </p:blipFill>
        <p:spPr>
          <a:xfrm>
            <a:off x="2288150" y="1173077"/>
            <a:ext cx="4567699" cy="4834816"/>
          </a:xfrm>
          <a:prstGeom prst="rect">
            <a:avLst/>
          </a:prstGeom>
        </p:spPr>
      </p:pic>
      <p:cxnSp>
        <p:nvCxnSpPr>
          <p:cNvPr id="3" name="Elbow Connector 2">
            <a:extLst>
              <a:ext uri="{FF2B5EF4-FFF2-40B4-BE49-F238E27FC236}">
                <a16:creationId xmlns:a16="http://schemas.microsoft.com/office/drawing/2014/main" id="{EB791BA2-F708-0E42-A240-DDF5CD696A3A}"/>
              </a:ext>
            </a:extLst>
          </p:cNvPr>
          <p:cNvCxnSpPr/>
          <p:nvPr/>
        </p:nvCxnSpPr>
        <p:spPr>
          <a:xfrm>
            <a:off x="1382751" y="3824868"/>
            <a:ext cx="786161" cy="78058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1E5B6F6-BDC8-3C47-9528-7138FFAD72F1}"/>
              </a:ext>
            </a:extLst>
          </p:cNvPr>
          <p:cNvSpPr txBox="1"/>
          <p:nvPr/>
        </p:nvSpPr>
        <p:spPr>
          <a:xfrm>
            <a:off x="691536" y="3563258"/>
            <a:ext cx="691215" cy="523220"/>
          </a:xfrm>
          <a:prstGeom prst="rect">
            <a:avLst/>
          </a:prstGeom>
          <a:noFill/>
        </p:spPr>
        <p:txBody>
          <a:bodyPr wrap="none" rtlCol="0">
            <a:spAutoFit/>
          </a:bodyPr>
          <a:lstStyle/>
          <a:p>
            <a:r>
              <a:rPr lang="en-US" sz="2800" dirty="0"/>
              <a:t>IBD</a:t>
            </a:r>
          </a:p>
        </p:txBody>
      </p:sp>
    </p:spTree>
    <p:extLst>
      <p:ext uri="{BB962C8B-B14F-4D97-AF65-F5344CB8AC3E}">
        <p14:creationId xmlns:p14="http://schemas.microsoft.com/office/powerpoint/2010/main" val="205732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2E79-7061-1D48-AFCF-57F6335BD19C}"/>
              </a:ext>
            </a:extLst>
          </p:cNvPr>
          <p:cNvSpPr>
            <a:spLocks noGrp="1"/>
          </p:cNvSpPr>
          <p:nvPr>
            <p:ph type="title"/>
          </p:nvPr>
        </p:nvSpPr>
        <p:spPr/>
        <p:txBody>
          <a:bodyPr/>
          <a:lstStyle/>
          <a:p>
            <a:r>
              <a:rPr lang="en-US" dirty="0"/>
              <a:t>Inbreeding coefficient </a:t>
            </a:r>
            <a:r>
              <a:rPr lang="en-US" i="1" dirty="0"/>
              <a:t>F</a:t>
            </a:r>
          </a:p>
        </p:txBody>
      </p:sp>
      <p:sp>
        <p:nvSpPr>
          <p:cNvPr id="3" name="Content Placeholder 2">
            <a:extLst>
              <a:ext uri="{FF2B5EF4-FFF2-40B4-BE49-F238E27FC236}">
                <a16:creationId xmlns:a16="http://schemas.microsoft.com/office/drawing/2014/main" id="{D6CF7D13-B6E3-0442-B14B-484AB0608942}"/>
              </a:ext>
            </a:extLst>
          </p:cNvPr>
          <p:cNvSpPr>
            <a:spLocks noGrp="1"/>
          </p:cNvSpPr>
          <p:nvPr>
            <p:ph idx="1"/>
          </p:nvPr>
        </p:nvSpPr>
        <p:spPr/>
        <p:txBody>
          <a:bodyPr>
            <a:normAutofit fontScale="92500" lnSpcReduction="20000"/>
          </a:bodyPr>
          <a:lstStyle/>
          <a:p>
            <a:pPr marL="0" indent="0">
              <a:buNone/>
            </a:pPr>
            <a:r>
              <a:rPr lang="en-US" i="1" dirty="0"/>
              <a:t>F</a:t>
            </a:r>
            <a:r>
              <a:rPr lang="en-US" dirty="0"/>
              <a:t> = probability that two alleles at any locus are IBD from a recent common ancestor(s) of two parents.</a:t>
            </a:r>
          </a:p>
          <a:p>
            <a:pPr marL="0" indent="0">
              <a:buNone/>
            </a:pPr>
            <a:endParaRPr lang="en-US" dirty="0"/>
          </a:p>
          <a:p>
            <a:pPr marL="0" indent="0">
              <a:buNone/>
            </a:pPr>
            <a:r>
              <a:rPr lang="en-US" dirty="0"/>
              <a:t>For, 1</a:t>
            </a:r>
            <a:r>
              <a:rPr lang="en-US" baseline="30000" dirty="0"/>
              <a:t>st</a:t>
            </a:r>
            <a:r>
              <a:rPr lang="en-US" dirty="0"/>
              <a:t> cousin marriage, coefficient of relationship = 12.5% identity, thus…</a:t>
            </a:r>
          </a:p>
          <a:p>
            <a:endParaRPr lang="en-US" dirty="0"/>
          </a:p>
          <a:p>
            <a:pPr marL="292100" indent="0">
              <a:buNone/>
            </a:pPr>
            <a:r>
              <a:rPr lang="en-US" dirty="0"/>
              <a:t>For male 1/8 probability that gene is IBD</a:t>
            </a:r>
          </a:p>
          <a:p>
            <a:pPr marL="292100" indent="0">
              <a:buNone/>
            </a:pPr>
            <a:r>
              <a:rPr lang="en-US" dirty="0"/>
              <a:t>For female 1/8 probability that same gene is IBD</a:t>
            </a:r>
          </a:p>
          <a:p>
            <a:pPr marL="292100" indent="0">
              <a:buNone/>
            </a:pPr>
            <a:r>
              <a:rPr lang="en-US" dirty="0"/>
              <a:t>½ that she transmits that gene to child</a:t>
            </a:r>
          </a:p>
          <a:p>
            <a:pPr marL="292100" indent="0">
              <a:buNone/>
            </a:pPr>
            <a:endParaRPr lang="en-US" dirty="0"/>
          </a:p>
          <a:p>
            <a:pPr marL="292100" indent="0">
              <a:buNone/>
            </a:pPr>
            <a:r>
              <a:rPr lang="en-US" dirty="0"/>
              <a:t>1/8 x 1/8 x 1/2 = 1/32 (e.g., second cousins)</a:t>
            </a:r>
          </a:p>
          <a:p>
            <a:endParaRPr lang="en-US" dirty="0"/>
          </a:p>
          <a:p>
            <a:pPr marL="0" indent="0">
              <a:buNone/>
            </a:pPr>
            <a:endParaRPr lang="en-US" dirty="0"/>
          </a:p>
        </p:txBody>
      </p:sp>
    </p:spTree>
    <p:extLst>
      <p:ext uri="{BB962C8B-B14F-4D97-AF65-F5344CB8AC3E}">
        <p14:creationId xmlns:p14="http://schemas.microsoft.com/office/powerpoint/2010/main" val="198181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2D959-24A4-0A4E-B9E6-817FB38430DF}"/>
              </a:ext>
            </a:extLst>
          </p:cNvPr>
          <p:cNvPicPr>
            <a:picLocks noChangeAspect="1"/>
          </p:cNvPicPr>
          <p:nvPr/>
        </p:nvPicPr>
        <p:blipFill>
          <a:blip r:embed="rId2"/>
          <a:stretch>
            <a:fillRect/>
          </a:stretch>
        </p:blipFill>
        <p:spPr>
          <a:xfrm>
            <a:off x="3700911" y="245993"/>
            <a:ext cx="4954934" cy="6366013"/>
          </a:xfrm>
          <a:prstGeom prst="rect">
            <a:avLst/>
          </a:prstGeom>
        </p:spPr>
      </p:pic>
      <p:sp>
        <p:nvSpPr>
          <p:cNvPr id="7" name="TextBox 6">
            <a:extLst>
              <a:ext uri="{FF2B5EF4-FFF2-40B4-BE49-F238E27FC236}">
                <a16:creationId xmlns:a16="http://schemas.microsoft.com/office/drawing/2014/main" id="{992AADF4-CCF3-2346-9100-95F4B61A6DD6}"/>
              </a:ext>
            </a:extLst>
          </p:cNvPr>
          <p:cNvSpPr txBox="1"/>
          <p:nvPr/>
        </p:nvSpPr>
        <p:spPr>
          <a:xfrm>
            <a:off x="148281" y="245993"/>
            <a:ext cx="3412024" cy="830997"/>
          </a:xfrm>
          <a:prstGeom prst="rect">
            <a:avLst/>
          </a:prstGeom>
          <a:noFill/>
        </p:spPr>
        <p:txBody>
          <a:bodyPr wrap="none" rtlCol="0">
            <a:spAutoFit/>
          </a:bodyPr>
          <a:lstStyle/>
          <a:p>
            <a:r>
              <a:rPr lang="en-US" sz="2400" dirty="0"/>
              <a:t>Coefficient of relationship</a:t>
            </a:r>
          </a:p>
          <a:p>
            <a:r>
              <a:rPr lang="en-US" sz="2400" dirty="0"/>
              <a:t>---Wikipedia</a:t>
            </a:r>
          </a:p>
        </p:txBody>
      </p:sp>
    </p:spTree>
    <p:extLst>
      <p:ext uri="{BB962C8B-B14F-4D97-AF65-F5344CB8AC3E}">
        <p14:creationId xmlns:p14="http://schemas.microsoft.com/office/powerpoint/2010/main" val="218730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E66-A6E0-8D4B-9A0F-4BAEFAFCF218}"/>
              </a:ext>
            </a:extLst>
          </p:cNvPr>
          <p:cNvSpPr>
            <a:spLocks noGrp="1"/>
          </p:cNvSpPr>
          <p:nvPr>
            <p:ph type="title"/>
          </p:nvPr>
        </p:nvSpPr>
        <p:spPr/>
        <p:txBody>
          <a:bodyPr/>
          <a:lstStyle/>
          <a:p>
            <a:r>
              <a:rPr lang="en-US" dirty="0"/>
              <a:t>Inbreeding</a:t>
            </a:r>
          </a:p>
        </p:txBody>
      </p:sp>
      <p:sp>
        <p:nvSpPr>
          <p:cNvPr id="3" name="Content Placeholder 2">
            <a:extLst>
              <a:ext uri="{FF2B5EF4-FFF2-40B4-BE49-F238E27FC236}">
                <a16:creationId xmlns:a16="http://schemas.microsoft.com/office/drawing/2014/main" id="{B7BC8109-05FF-4840-815C-C55C133379B7}"/>
              </a:ext>
            </a:extLst>
          </p:cNvPr>
          <p:cNvSpPr>
            <a:spLocks noGrp="1"/>
          </p:cNvSpPr>
          <p:nvPr>
            <p:ph idx="1"/>
          </p:nvPr>
        </p:nvSpPr>
        <p:spPr/>
        <p:txBody>
          <a:bodyPr>
            <a:noAutofit/>
          </a:bodyPr>
          <a:lstStyle/>
          <a:p>
            <a:r>
              <a:rPr lang="en-US" sz="2600" u="sng" dirty="0"/>
              <a:t>Inbreeding</a:t>
            </a:r>
            <a:r>
              <a:rPr lang="en-US" sz="2600" dirty="0"/>
              <a:t> is the mating between related individuals sharing common ancestry</a:t>
            </a:r>
          </a:p>
          <a:p>
            <a:endParaRPr lang="en-US" sz="2600" dirty="0"/>
          </a:p>
          <a:p>
            <a:r>
              <a:rPr lang="en-US" sz="2600" dirty="0"/>
              <a:t>Opposite of outcrossing</a:t>
            </a:r>
          </a:p>
          <a:p>
            <a:endParaRPr lang="en-US" sz="2600" dirty="0"/>
          </a:p>
          <a:p>
            <a:r>
              <a:rPr lang="en-US" sz="2600" dirty="0"/>
              <a:t>This can be preferential through </a:t>
            </a:r>
            <a:r>
              <a:rPr lang="en-US" sz="2600" u="sng" dirty="0"/>
              <a:t>assortative mating </a:t>
            </a:r>
            <a:r>
              <a:rPr lang="en-US" sz="2600" dirty="0"/>
              <a:t>with close relatives or accidental, especially when the population size is small.</a:t>
            </a:r>
          </a:p>
        </p:txBody>
      </p:sp>
    </p:spTree>
    <p:extLst>
      <p:ext uri="{BB962C8B-B14F-4D97-AF65-F5344CB8AC3E}">
        <p14:creationId xmlns:p14="http://schemas.microsoft.com/office/powerpoint/2010/main" val="298825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1F20DC-FDC3-E048-AA71-0FB798A216BB}"/>
              </a:ext>
            </a:extLst>
          </p:cNvPr>
          <p:cNvSpPr txBox="1"/>
          <p:nvPr/>
        </p:nvSpPr>
        <p:spPr>
          <a:xfrm>
            <a:off x="567369" y="393971"/>
            <a:ext cx="8009262" cy="4801314"/>
          </a:xfrm>
          <a:prstGeom prst="rect">
            <a:avLst/>
          </a:prstGeom>
          <a:noFill/>
        </p:spPr>
        <p:txBody>
          <a:bodyPr wrap="square" rtlCol="0">
            <a:spAutoFit/>
          </a:bodyPr>
          <a:lstStyle/>
          <a:p>
            <a:r>
              <a:rPr lang="en-US" dirty="0"/>
              <a:t>The % </a:t>
            </a:r>
            <a:r>
              <a:rPr lang="en-US" dirty="0" err="1"/>
              <a:t>heterozygosty</a:t>
            </a:r>
            <a:r>
              <a:rPr lang="en-US" dirty="0"/>
              <a:t> remaining with different modes of inbreeding. Rate of loss of heterozygosity (LOH) increases with the relatedness of the parents.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Table 13.2 </a:t>
            </a:r>
            <a:r>
              <a:rPr lang="en-US" dirty="0" err="1"/>
              <a:t>Allendorf</a:t>
            </a:r>
            <a:r>
              <a:rPr lang="en-US" dirty="0"/>
              <a:t> et al. 2013</a:t>
            </a:r>
          </a:p>
        </p:txBody>
      </p:sp>
      <p:graphicFrame>
        <p:nvGraphicFramePr>
          <p:cNvPr id="4" name="Table 4">
            <a:extLst>
              <a:ext uri="{FF2B5EF4-FFF2-40B4-BE49-F238E27FC236}">
                <a16:creationId xmlns:a16="http://schemas.microsoft.com/office/drawing/2014/main" id="{F116D226-2232-DB49-97C9-664FAC18FC85}"/>
              </a:ext>
            </a:extLst>
          </p:cNvPr>
          <p:cNvGraphicFramePr>
            <a:graphicFrameLocks noGrp="1"/>
          </p:cNvGraphicFramePr>
          <p:nvPr>
            <p:extLst>
              <p:ext uri="{D42A27DB-BD31-4B8C-83A1-F6EECF244321}">
                <p14:modId xmlns:p14="http://schemas.microsoft.com/office/powerpoint/2010/main" val="1894975625"/>
              </p:ext>
            </p:extLst>
          </p:nvPr>
        </p:nvGraphicFramePr>
        <p:xfrm>
          <a:off x="688554" y="1397000"/>
          <a:ext cx="7568588" cy="2966720"/>
        </p:xfrm>
        <a:graphic>
          <a:graphicData uri="http://schemas.openxmlformats.org/drawingml/2006/table">
            <a:tbl>
              <a:tblPr firstRow="1" bandRow="1">
                <a:tableStyleId>{5C22544A-7EE6-4342-B048-85BDC9FD1C3A}</a:tableStyleId>
              </a:tblPr>
              <a:tblGrid>
                <a:gridCol w="1892147">
                  <a:extLst>
                    <a:ext uri="{9D8B030D-6E8A-4147-A177-3AD203B41FA5}">
                      <a16:colId xmlns:a16="http://schemas.microsoft.com/office/drawing/2014/main" val="1882605155"/>
                    </a:ext>
                  </a:extLst>
                </a:gridCol>
                <a:gridCol w="1892147">
                  <a:extLst>
                    <a:ext uri="{9D8B030D-6E8A-4147-A177-3AD203B41FA5}">
                      <a16:colId xmlns:a16="http://schemas.microsoft.com/office/drawing/2014/main" val="1901434699"/>
                    </a:ext>
                  </a:extLst>
                </a:gridCol>
                <a:gridCol w="1892147">
                  <a:extLst>
                    <a:ext uri="{9D8B030D-6E8A-4147-A177-3AD203B41FA5}">
                      <a16:colId xmlns:a16="http://schemas.microsoft.com/office/drawing/2014/main" val="2559122551"/>
                    </a:ext>
                  </a:extLst>
                </a:gridCol>
                <a:gridCol w="1892147">
                  <a:extLst>
                    <a:ext uri="{9D8B030D-6E8A-4147-A177-3AD203B41FA5}">
                      <a16:colId xmlns:a16="http://schemas.microsoft.com/office/drawing/2014/main" val="1998133486"/>
                    </a:ext>
                  </a:extLst>
                </a:gridCol>
              </a:tblGrid>
              <a:tr h="370840">
                <a:tc>
                  <a:txBody>
                    <a:bodyPr/>
                    <a:lstStyle/>
                    <a:p>
                      <a:r>
                        <a:rPr lang="en-US" dirty="0"/>
                        <a:t>Generation</a:t>
                      </a:r>
                    </a:p>
                  </a:txBody>
                  <a:tcPr/>
                </a:tc>
                <a:tc>
                  <a:txBody>
                    <a:bodyPr/>
                    <a:lstStyle/>
                    <a:p>
                      <a:r>
                        <a:rPr lang="en-US" dirty="0"/>
                        <a:t>Half-Sib</a:t>
                      </a:r>
                    </a:p>
                  </a:txBody>
                  <a:tcPr/>
                </a:tc>
                <a:tc>
                  <a:txBody>
                    <a:bodyPr/>
                    <a:lstStyle/>
                    <a:p>
                      <a:r>
                        <a:rPr lang="en-US" dirty="0"/>
                        <a:t>Full-Sib</a:t>
                      </a:r>
                    </a:p>
                  </a:txBody>
                  <a:tcPr/>
                </a:tc>
                <a:tc>
                  <a:txBody>
                    <a:bodyPr/>
                    <a:lstStyle/>
                    <a:p>
                      <a:r>
                        <a:rPr lang="en-US" dirty="0" err="1"/>
                        <a:t>Selfing</a:t>
                      </a:r>
                      <a:endParaRPr lang="en-US" dirty="0"/>
                    </a:p>
                  </a:txBody>
                  <a:tcPr/>
                </a:tc>
                <a:extLst>
                  <a:ext uri="{0D108BD9-81ED-4DB2-BD59-A6C34878D82A}">
                    <a16:rowId xmlns:a16="http://schemas.microsoft.com/office/drawing/2014/main" val="2916134526"/>
                  </a:ext>
                </a:extLst>
              </a:tr>
              <a:tr h="370840">
                <a:tc>
                  <a:txBody>
                    <a:bodyPr/>
                    <a:lstStyle/>
                    <a:p>
                      <a:r>
                        <a:rPr lang="en-US" dirty="0"/>
                        <a:t>0</a:t>
                      </a:r>
                    </a:p>
                  </a:txBody>
                  <a:tcPr/>
                </a:tc>
                <a:tc>
                  <a:txBody>
                    <a:bodyPr/>
                    <a:lstStyle/>
                    <a:p>
                      <a:r>
                        <a:rPr lang="en-US" dirty="0"/>
                        <a:t>1.000</a:t>
                      </a:r>
                    </a:p>
                  </a:txBody>
                  <a:tcPr/>
                </a:tc>
                <a:tc>
                  <a:txBody>
                    <a:bodyPr/>
                    <a:lstStyle/>
                    <a:p>
                      <a:r>
                        <a:rPr lang="en-US" dirty="0"/>
                        <a:t>1.000</a:t>
                      </a:r>
                    </a:p>
                  </a:txBody>
                  <a:tcPr/>
                </a:tc>
                <a:tc>
                  <a:txBody>
                    <a:bodyPr/>
                    <a:lstStyle/>
                    <a:p>
                      <a:r>
                        <a:rPr lang="en-US" dirty="0"/>
                        <a:t>1.000</a:t>
                      </a:r>
                    </a:p>
                  </a:txBody>
                  <a:tcPr/>
                </a:tc>
                <a:extLst>
                  <a:ext uri="{0D108BD9-81ED-4DB2-BD59-A6C34878D82A}">
                    <a16:rowId xmlns:a16="http://schemas.microsoft.com/office/drawing/2014/main" val="286760298"/>
                  </a:ext>
                </a:extLst>
              </a:tr>
              <a:tr h="370840">
                <a:tc>
                  <a:txBody>
                    <a:bodyPr/>
                    <a:lstStyle/>
                    <a:p>
                      <a:r>
                        <a:rPr lang="en-US" dirty="0"/>
                        <a:t>1</a:t>
                      </a:r>
                    </a:p>
                  </a:txBody>
                  <a:tcPr/>
                </a:tc>
                <a:tc>
                  <a:txBody>
                    <a:bodyPr/>
                    <a:lstStyle/>
                    <a:p>
                      <a:r>
                        <a:rPr lang="en-US" dirty="0"/>
                        <a:t>0.875</a:t>
                      </a:r>
                    </a:p>
                  </a:txBody>
                  <a:tcPr/>
                </a:tc>
                <a:tc>
                  <a:txBody>
                    <a:bodyPr/>
                    <a:lstStyle/>
                    <a:p>
                      <a:r>
                        <a:rPr lang="en-US" dirty="0"/>
                        <a:t>0.750</a:t>
                      </a:r>
                    </a:p>
                  </a:txBody>
                  <a:tcPr/>
                </a:tc>
                <a:tc>
                  <a:txBody>
                    <a:bodyPr/>
                    <a:lstStyle/>
                    <a:p>
                      <a:r>
                        <a:rPr lang="en-US" dirty="0"/>
                        <a:t>0.500</a:t>
                      </a:r>
                    </a:p>
                  </a:txBody>
                  <a:tcPr/>
                </a:tc>
                <a:extLst>
                  <a:ext uri="{0D108BD9-81ED-4DB2-BD59-A6C34878D82A}">
                    <a16:rowId xmlns:a16="http://schemas.microsoft.com/office/drawing/2014/main" val="2828838427"/>
                  </a:ext>
                </a:extLst>
              </a:tr>
              <a:tr h="370840">
                <a:tc>
                  <a:txBody>
                    <a:bodyPr/>
                    <a:lstStyle/>
                    <a:p>
                      <a:r>
                        <a:rPr lang="en-US" dirty="0"/>
                        <a:t>2</a:t>
                      </a:r>
                    </a:p>
                  </a:txBody>
                  <a:tcPr/>
                </a:tc>
                <a:tc>
                  <a:txBody>
                    <a:bodyPr/>
                    <a:lstStyle/>
                    <a:p>
                      <a:r>
                        <a:rPr lang="en-US" dirty="0"/>
                        <a:t>0.781</a:t>
                      </a:r>
                    </a:p>
                  </a:txBody>
                  <a:tcPr/>
                </a:tc>
                <a:tc>
                  <a:txBody>
                    <a:bodyPr/>
                    <a:lstStyle/>
                    <a:p>
                      <a:r>
                        <a:rPr lang="en-US" dirty="0"/>
                        <a:t>0.625</a:t>
                      </a:r>
                    </a:p>
                  </a:txBody>
                  <a:tcPr/>
                </a:tc>
                <a:tc>
                  <a:txBody>
                    <a:bodyPr/>
                    <a:lstStyle/>
                    <a:p>
                      <a:r>
                        <a:rPr lang="en-US" dirty="0"/>
                        <a:t>0.250</a:t>
                      </a:r>
                    </a:p>
                  </a:txBody>
                  <a:tcPr/>
                </a:tc>
                <a:extLst>
                  <a:ext uri="{0D108BD9-81ED-4DB2-BD59-A6C34878D82A}">
                    <a16:rowId xmlns:a16="http://schemas.microsoft.com/office/drawing/2014/main" val="3590534065"/>
                  </a:ext>
                </a:extLst>
              </a:tr>
              <a:tr h="370840">
                <a:tc>
                  <a:txBody>
                    <a:bodyPr/>
                    <a:lstStyle/>
                    <a:p>
                      <a:r>
                        <a:rPr lang="en-US" dirty="0"/>
                        <a:t>3</a:t>
                      </a:r>
                    </a:p>
                  </a:txBody>
                  <a:tcPr/>
                </a:tc>
                <a:tc>
                  <a:txBody>
                    <a:bodyPr/>
                    <a:lstStyle/>
                    <a:p>
                      <a:r>
                        <a:rPr lang="en-US" dirty="0"/>
                        <a:t>0.695</a:t>
                      </a:r>
                    </a:p>
                  </a:txBody>
                  <a:tcPr/>
                </a:tc>
                <a:tc>
                  <a:txBody>
                    <a:bodyPr/>
                    <a:lstStyle/>
                    <a:p>
                      <a:r>
                        <a:rPr lang="en-US" dirty="0"/>
                        <a:t>0.500</a:t>
                      </a:r>
                    </a:p>
                  </a:txBody>
                  <a:tcPr/>
                </a:tc>
                <a:tc>
                  <a:txBody>
                    <a:bodyPr/>
                    <a:lstStyle/>
                    <a:p>
                      <a:r>
                        <a:rPr lang="en-US" dirty="0"/>
                        <a:t>0.125</a:t>
                      </a:r>
                    </a:p>
                  </a:txBody>
                  <a:tcPr/>
                </a:tc>
                <a:extLst>
                  <a:ext uri="{0D108BD9-81ED-4DB2-BD59-A6C34878D82A}">
                    <a16:rowId xmlns:a16="http://schemas.microsoft.com/office/drawing/2014/main" val="1403534089"/>
                  </a:ext>
                </a:extLst>
              </a:tr>
              <a:tr h="370840">
                <a:tc>
                  <a:txBody>
                    <a:bodyPr/>
                    <a:lstStyle/>
                    <a:p>
                      <a:r>
                        <a:rPr lang="en-US" dirty="0"/>
                        <a:t>4</a:t>
                      </a:r>
                    </a:p>
                  </a:txBody>
                  <a:tcPr/>
                </a:tc>
                <a:tc>
                  <a:txBody>
                    <a:bodyPr/>
                    <a:lstStyle/>
                    <a:p>
                      <a:r>
                        <a:rPr lang="en-US" dirty="0"/>
                        <a:t>0.619</a:t>
                      </a:r>
                    </a:p>
                  </a:txBody>
                  <a:tcPr/>
                </a:tc>
                <a:tc>
                  <a:txBody>
                    <a:bodyPr/>
                    <a:lstStyle/>
                    <a:p>
                      <a:r>
                        <a:rPr lang="en-US" dirty="0"/>
                        <a:t>0.406</a:t>
                      </a:r>
                    </a:p>
                  </a:txBody>
                  <a:tcPr/>
                </a:tc>
                <a:tc>
                  <a:txBody>
                    <a:bodyPr/>
                    <a:lstStyle/>
                    <a:p>
                      <a:r>
                        <a:rPr lang="en-US" dirty="0"/>
                        <a:t>0.062</a:t>
                      </a:r>
                    </a:p>
                  </a:txBody>
                  <a:tcPr/>
                </a:tc>
                <a:extLst>
                  <a:ext uri="{0D108BD9-81ED-4DB2-BD59-A6C34878D82A}">
                    <a16:rowId xmlns:a16="http://schemas.microsoft.com/office/drawing/2014/main" val="1580119612"/>
                  </a:ext>
                </a:extLst>
              </a:tr>
              <a:tr h="370840">
                <a:tc>
                  <a:txBody>
                    <a:bodyPr/>
                    <a:lstStyle/>
                    <a:p>
                      <a:r>
                        <a:rPr lang="en-US" dirty="0"/>
                        <a:t>5</a:t>
                      </a:r>
                    </a:p>
                  </a:txBody>
                  <a:tcPr/>
                </a:tc>
                <a:tc>
                  <a:txBody>
                    <a:bodyPr/>
                    <a:lstStyle/>
                    <a:p>
                      <a:r>
                        <a:rPr lang="en-US" dirty="0"/>
                        <a:t>0.552</a:t>
                      </a:r>
                    </a:p>
                  </a:txBody>
                  <a:tcPr/>
                </a:tc>
                <a:tc>
                  <a:txBody>
                    <a:bodyPr/>
                    <a:lstStyle/>
                    <a:p>
                      <a:r>
                        <a:rPr lang="en-US" dirty="0"/>
                        <a:t>0.328</a:t>
                      </a:r>
                    </a:p>
                  </a:txBody>
                  <a:tcPr/>
                </a:tc>
                <a:tc>
                  <a:txBody>
                    <a:bodyPr/>
                    <a:lstStyle/>
                    <a:p>
                      <a:r>
                        <a:rPr lang="en-US" dirty="0"/>
                        <a:t>0.031</a:t>
                      </a:r>
                    </a:p>
                  </a:txBody>
                  <a:tcPr/>
                </a:tc>
                <a:extLst>
                  <a:ext uri="{0D108BD9-81ED-4DB2-BD59-A6C34878D82A}">
                    <a16:rowId xmlns:a16="http://schemas.microsoft.com/office/drawing/2014/main" val="1920647644"/>
                  </a:ext>
                </a:extLst>
              </a:tr>
              <a:tr h="370840">
                <a:tc>
                  <a:txBody>
                    <a:bodyPr/>
                    <a:lstStyle/>
                    <a:p>
                      <a:r>
                        <a:rPr lang="en-US" dirty="0"/>
                        <a:t>10</a:t>
                      </a:r>
                    </a:p>
                  </a:txBody>
                  <a:tcPr/>
                </a:tc>
                <a:tc>
                  <a:txBody>
                    <a:bodyPr/>
                    <a:lstStyle/>
                    <a:p>
                      <a:r>
                        <a:rPr lang="en-US" dirty="0"/>
                        <a:t>0.308</a:t>
                      </a:r>
                    </a:p>
                  </a:txBody>
                  <a:tcPr/>
                </a:tc>
                <a:tc>
                  <a:txBody>
                    <a:bodyPr/>
                    <a:lstStyle/>
                    <a:p>
                      <a:r>
                        <a:rPr lang="en-US" dirty="0"/>
                        <a:t>0.114</a:t>
                      </a:r>
                    </a:p>
                  </a:txBody>
                  <a:tcPr/>
                </a:tc>
                <a:tc>
                  <a:txBody>
                    <a:bodyPr/>
                    <a:lstStyle/>
                    <a:p>
                      <a:r>
                        <a:rPr lang="en-US" dirty="0"/>
                        <a:t>0.008</a:t>
                      </a:r>
                    </a:p>
                  </a:txBody>
                  <a:tcPr/>
                </a:tc>
                <a:extLst>
                  <a:ext uri="{0D108BD9-81ED-4DB2-BD59-A6C34878D82A}">
                    <a16:rowId xmlns:a16="http://schemas.microsoft.com/office/drawing/2014/main" val="954044257"/>
                  </a:ext>
                </a:extLst>
              </a:tr>
            </a:tbl>
          </a:graphicData>
        </a:graphic>
      </p:graphicFrame>
    </p:spTree>
    <p:extLst>
      <p:ext uri="{BB962C8B-B14F-4D97-AF65-F5344CB8AC3E}">
        <p14:creationId xmlns:p14="http://schemas.microsoft.com/office/powerpoint/2010/main" val="225370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7F0A-BDCA-944E-BE3A-8C20648290DB}"/>
              </a:ext>
            </a:extLst>
          </p:cNvPr>
          <p:cNvSpPr>
            <a:spLocks noGrp="1"/>
          </p:cNvSpPr>
          <p:nvPr>
            <p:ph type="title"/>
          </p:nvPr>
        </p:nvSpPr>
        <p:spPr/>
        <p:txBody>
          <a:bodyPr/>
          <a:lstStyle/>
          <a:p>
            <a:r>
              <a:rPr lang="en-US" dirty="0"/>
              <a:t>Methods for calculating F</a:t>
            </a:r>
          </a:p>
        </p:txBody>
      </p:sp>
      <p:sp>
        <p:nvSpPr>
          <p:cNvPr id="3" name="Content Placeholder 2">
            <a:extLst>
              <a:ext uri="{FF2B5EF4-FFF2-40B4-BE49-F238E27FC236}">
                <a16:creationId xmlns:a16="http://schemas.microsoft.com/office/drawing/2014/main" id="{19EA3F52-C6AC-944D-9435-B691D7A7C9C8}"/>
              </a:ext>
            </a:extLst>
          </p:cNvPr>
          <p:cNvSpPr>
            <a:spLocks noGrp="1"/>
          </p:cNvSpPr>
          <p:nvPr>
            <p:ph idx="1"/>
          </p:nvPr>
        </p:nvSpPr>
        <p:spPr/>
        <p:txBody>
          <a:bodyPr/>
          <a:lstStyle/>
          <a:p>
            <a:r>
              <a:rPr lang="en-US" dirty="0"/>
              <a:t>Sewall Wright’s path analysis</a:t>
            </a:r>
          </a:p>
          <a:p>
            <a:r>
              <a:rPr lang="en-US" dirty="0"/>
              <a:t>Gene drop simulation</a:t>
            </a:r>
          </a:p>
          <a:p>
            <a:r>
              <a:rPr lang="en-US" dirty="0"/>
              <a:t>Molecular markers</a:t>
            </a:r>
          </a:p>
        </p:txBody>
      </p:sp>
    </p:spTree>
    <p:extLst>
      <p:ext uri="{BB962C8B-B14F-4D97-AF65-F5344CB8AC3E}">
        <p14:creationId xmlns:p14="http://schemas.microsoft.com/office/powerpoint/2010/main" val="13356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2F16-2561-FB4E-80FC-27A1E4ED6842}"/>
              </a:ext>
            </a:extLst>
          </p:cNvPr>
          <p:cNvSpPr>
            <a:spLocks noGrp="1"/>
          </p:cNvSpPr>
          <p:nvPr>
            <p:ph type="title"/>
          </p:nvPr>
        </p:nvSpPr>
        <p:spPr>
          <a:xfrm>
            <a:off x="386282" y="365126"/>
            <a:ext cx="7886700" cy="1325563"/>
          </a:xfrm>
        </p:spPr>
        <p:txBody>
          <a:bodyPr>
            <a:normAutofit/>
          </a:bodyPr>
          <a:lstStyle/>
          <a:p>
            <a:r>
              <a:rPr lang="en-US" sz="4000" dirty="0"/>
              <a:t>Examples calculating the inbreeding coefficient </a:t>
            </a:r>
            <a:r>
              <a:rPr lang="en-US" sz="4000" i="1" dirty="0"/>
              <a:t>F</a:t>
            </a:r>
            <a:r>
              <a:rPr lang="en-US" sz="4000" dirty="0"/>
              <a:t> from a path analysis</a:t>
            </a:r>
          </a:p>
        </p:txBody>
      </p:sp>
      <p:sp>
        <p:nvSpPr>
          <p:cNvPr id="3" name="Content Placeholder 2">
            <a:extLst>
              <a:ext uri="{FF2B5EF4-FFF2-40B4-BE49-F238E27FC236}">
                <a16:creationId xmlns:a16="http://schemas.microsoft.com/office/drawing/2014/main" id="{5A2AA19D-B530-7141-989E-357132C024D5}"/>
              </a:ext>
            </a:extLst>
          </p:cNvPr>
          <p:cNvSpPr>
            <a:spLocks noGrp="1"/>
          </p:cNvSpPr>
          <p:nvPr>
            <p:ph idx="1"/>
          </p:nvPr>
        </p:nvSpPr>
        <p:spPr>
          <a:xfrm>
            <a:off x="386282" y="1599782"/>
            <a:ext cx="7886700" cy="4351338"/>
          </a:xfrm>
        </p:spPr>
        <p:txBody>
          <a:bodyPr/>
          <a:lstStyle/>
          <a:p>
            <a:pPr marL="0" indent="0">
              <a:buNone/>
            </a:pPr>
            <a:endParaRPr lang="en-US" sz="1400" dirty="0"/>
          </a:p>
          <a:p>
            <a:pPr marL="0" indent="0">
              <a:buNone/>
            </a:pPr>
            <a:endParaRPr lang="en-US" sz="1400" dirty="0"/>
          </a:p>
          <a:p>
            <a:pPr marL="0" indent="0">
              <a:buNone/>
            </a:pPr>
            <a:r>
              <a:rPr lang="en-US" dirty="0"/>
              <a:t>F = </a:t>
            </a:r>
            <a:r>
              <a:rPr lang="en-US" dirty="0">
                <a:latin typeface="Symbol" pitchFamily="2" charset="2"/>
              </a:rPr>
              <a:t>S</a:t>
            </a:r>
            <a:r>
              <a:rPr lang="en-US" dirty="0"/>
              <a:t>(</a:t>
            </a:r>
            <a:r>
              <a:rPr lang="en-US" baseline="30000" dirty="0"/>
              <a:t>1</a:t>
            </a:r>
            <a:r>
              <a:rPr lang="en-US" dirty="0"/>
              <a:t>/</a:t>
            </a:r>
            <a:r>
              <a:rPr lang="en-US" baseline="-25000" dirty="0"/>
              <a:t>2</a:t>
            </a:r>
            <a:r>
              <a:rPr lang="en-US" dirty="0"/>
              <a:t>)</a:t>
            </a:r>
            <a:r>
              <a:rPr lang="en-US" baseline="30000" dirty="0"/>
              <a:t>N</a:t>
            </a:r>
            <a:r>
              <a:rPr lang="en-US" dirty="0"/>
              <a:t>(1+F</a:t>
            </a:r>
            <a:r>
              <a:rPr lang="en-US" baseline="-25000" dirty="0"/>
              <a:t>CA</a:t>
            </a:r>
            <a:r>
              <a:rPr lang="en-US" dirty="0"/>
              <a:t>)</a:t>
            </a:r>
          </a:p>
          <a:p>
            <a:pPr marL="0" indent="0">
              <a:buNone/>
            </a:pPr>
            <a:r>
              <a:rPr lang="en-US" sz="2000" dirty="0"/>
              <a:t>where N is the # individuals in the loop</a:t>
            </a:r>
          </a:p>
          <a:p>
            <a:pPr marL="0" indent="0">
              <a:buNone/>
            </a:pPr>
            <a:r>
              <a:rPr lang="en-US" sz="2000" dirty="0"/>
              <a:t>and F</a:t>
            </a:r>
            <a:r>
              <a:rPr lang="en-US" sz="2000" baseline="-25000" dirty="0"/>
              <a:t>CA</a:t>
            </a:r>
            <a:r>
              <a:rPr lang="en-US" sz="2000" dirty="0"/>
              <a:t> is inbreeding coefficient of the common ancestor</a:t>
            </a:r>
          </a:p>
        </p:txBody>
      </p:sp>
      <p:pic>
        <p:nvPicPr>
          <p:cNvPr id="5" name="Picture 4">
            <a:extLst>
              <a:ext uri="{FF2B5EF4-FFF2-40B4-BE49-F238E27FC236}">
                <a16:creationId xmlns:a16="http://schemas.microsoft.com/office/drawing/2014/main" id="{86C893C8-CB8D-CE4A-930B-91CCA730CDCB}"/>
              </a:ext>
            </a:extLst>
          </p:cNvPr>
          <p:cNvPicPr>
            <a:picLocks noChangeAspect="1"/>
          </p:cNvPicPr>
          <p:nvPr/>
        </p:nvPicPr>
        <p:blipFill>
          <a:blip r:embed="rId2"/>
          <a:stretch>
            <a:fillRect/>
          </a:stretch>
        </p:blipFill>
        <p:spPr>
          <a:xfrm>
            <a:off x="482027" y="3688044"/>
            <a:ext cx="5979504" cy="2263076"/>
          </a:xfrm>
          <a:prstGeom prst="rect">
            <a:avLst/>
          </a:prstGeom>
        </p:spPr>
      </p:pic>
      <p:pic>
        <p:nvPicPr>
          <p:cNvPr id="6" name="Picture 5">
            <a:extLst>
              <a:ext uri="{FF2B5EF4-FFF2-40B4-BE49-F238E27FC236}">
                <a16:creationId xmlns:a16="http://schemas.microsoft.com/office/drawing/2014/main" id="{25457C6A-9ABE-BA40-B35D-001F02C6F270}"/>
              </a:ext>
            </a:extLst>
          </p:cNvPr>
          <p:cNvPicPr>
            <a:picLocks noChangeAspect="1"/>
          </p:cNvPicPr>
          <p:nvPr/>
        </p:nvPicPr>
        <p:blipFill>
          <a:blip r:embed="rId3"/>
          <a:stretch>
            <a:fillRect/>
          </a:stretch>
        </p:blipFill>
        <p:spPr>
          <a:xfrm>
            <a:off x="6516998" y="2126278"/>
            <a:ext cx="2240720" cy="3824842"/>
          </a:xfrm>
          <a:prstGeom prst="rect">
            <a:avLst/>
          </a:prstGeom>
        </p:spPr>
      </p:pic>
    </p:spTree>
    <p:extLst>
      <p:ext uri="{BB962C8B-B14F-4D97-AF65-F5344CB8AC3E}">
        <p14:creationId xmlns:p14="http://schemas.microsoft.com/office/powerpoint/2010/main" val="290917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0D5F1-654A-9A41-B504-35E14ECFB1FA}"/>
              </a:ext>
            </a:extLst>
          </p:cNvPr>
          <p:cNvPicPr>
            <a:picLocks noChangeAspect="1"/>
          </p:cNvPicPr>
          <p:nvPr/>
        </p:nvPicPr>
        <p:blipFill>
          <a:blip r:embed="rId2"/>
          <a:stretch>
            <a:fillRect/>
          </a:stretch>
        </p:blipFill>
        <p:spPr>
          <a:xfrm>
            <a:off x="564738" y="2017483"/>
            <a:ext cx="6280466" cy="3532762"/>
          </a:xfrm>
          <a:prstGeom prst="rect">
            <a:avLst/>
          </a:prstGeom>
        </p:spPr>
      </p:pic>
      <p:sp>
        <p:nvSpPr>
          <p:cNvPr id="6" name="Rectangle 1">
            <a:extLst>
              <a:ext uri="{FF2B5EF4-FFF2-40B4-BE49-F238E27FC236}">
                <a16:creationId xmlns:a16="http://schemas.microsoft.com/office/drawing/2014/main" id="{B1E9FCCA-DCB4-A244-A443-61EDDFA1DF54}"/>
              </a:ext>
            </a:extLst>
          </p:cNvPr>
          <p:cNvSpPr>
            <a:spLocks noChangeArrowheads="1"/>
          </p:cNvSpPr>
          <p:nvPr/>
        </p:nvSpPr>
        <p:spPr bwMode="auto">
          <a:xfrm>
            <a:off x="1174338" y="177643"/>
            <a:ext cx="75184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3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strike="noStrike" cap="none" normalizeH="0" baseline="0" dirty="0">
                <a:ln>
                  <a:noFill/>
                </a:ln>
                <a:effectLst/>
                <a:latin typeface="Arial" panose="020B0604020202020204" pitchFamily="34" charset="0"/>
              </a:rPr>
              <a:t>YouTube Video</a:t>
            </a:r>
            <a:endParaRPr kumimoji="0" lang="en-US" altLang="en-US" sz="1800" b="0" i="0"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Nikolay's Genetics Lessons</a:t>
            </a:r>
            <a:r>
              <a:rPr kumimoji="0" lang="en-US" altLang="en-US" sz="1800" b="0" i="0" u="none" strike="noStrike" cap="none" normalizeH="0" baseline="0" dirty="0">
                <a:ln>
                  <a:noFill/>
                </a:ln>
                <a:solidFill>
                  <a:schemeClr val="tx1"/>
                </a:solidFill>
                <a:effectLst/>
                <a:latin typeface="Arial" panose="020B0604020202020204" pitchFamily="34" charset="0"/>
              </a:rPr>
              <a:t> - Published on Oct 6, 2015</a:t>
            </a:r>
          </a:p>
          <a:p>
            <a:pPr lvl="0" defTabSz="914400" eaLnBrk="0" fontAlgn="base" hangingPunct="0">
              <a:spcBef>
                <a:spcPct val="0"/>
              </a:spcBef>
              <a:spcAft>
                <a:spcPct val="0"/>
              </a:spcAft>
            </a:pPr>
            <a:r>
              <a:rPr lang="en-US" altLang="en-US" dirty="0">
                <a:latin typeface="Arial" panose="020B0604020202020204" pitchFamily="34" charset="0"/>
              </a:rPr>
              <a:t>https://</a:t>
            </a:r>
            <a:r>
              <a:rPr lang="en-US" altLang="en-US" dirty="0" err="1">
                <a:latin typeface="Arial" panose="020B0604020202020204" pitchFamily="34" charset="0"/>
              </a:rPr>
              <a:t>youtu.be</a:t>
            </a:r>
            <a:r>
              <a:rPr lang="en-US" altLang="en-US" dirty="0">
                <a:latin typeface="Arial" panose="020B0604020202020204" pitchFamily="34" charset="0"/>
              </a:rPr>
              <a:t>/1H8mhSHCWxw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2" descr="https://yt3.ggpht.com/a/AGF-l79NVNAiUs2AVa9fx0BZXe1chmAYZIcOwSDjBQ=s176-mo-c-c0xffffffff-rj-k-no">
            <a:hlinkClick r:id="rId4"/>
            <a:extLst>
              <a:ext uri="{FF2B5EF4-FFF2-40B4-BE49-F238E27FC236}">
                <a16:creationId xmlns:a16="http://schemas.microsoft.com/office/drawing/2014/main" id="{591F5C88-8BF2-1A4A-8521-1701633E2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38" y="931695"/>
            <a:ext cx="609600"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7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189CAF-1C72-304C-AD31-B2697E8510BE}"/>
              </a:ext>
            </a:extLst>
          </p:cNvPr>
          <p:cNvPicPr>
            <a:picLocks noChangeAspect="1"/>
          </p:cNvPicPr>
          <p:nvPr/>
        </p:nvPicPr>
        <p:blipFill>
          <a:blip r:embed="rId2"/>
          <a:stretch>
            <a:fillRect/>
          </a:stretch>
        </p:blipFill>
        <p:spPr>
          <a:xfrm>
            <a:off x="3797467" y="351632"/>
            <a:ext cx="4470400" cy="4483100"/>
          </a:xfrm>
          <a:prstGeom prst="rect">
            <a:avLst/>
          </a:prstGeom>
        </p:spPr>
      </p:pic>
      <p:sp>
        <p:nvSpPr>
          <p:cNvPr id="6" name="Rectangle 5">
            <a:extLst>
              <a:ext uri="{FF2B5EF4-FFF2-40B4-BE49-F238E27FC236}">
                <a16:creationId xmlns:a16="http://schemas.microsoft.com/office/drawing/2014/main" id="{9F06E83A-1807-F144-AEF5-B1EED051C0B0}"/>
              </a:ext>
            </a:extLst>
          </p:cNvPr>
          <p:cNvSpPr/>
          <p:nvPr/>
        </p:nvSpPr>
        <p:spPr>
          <a:xfrm>
            <a:off x="278606" y="5029040"/>
            <a:ext cx="8572500" cy="1384995"/>
          </a:xfrm>
          <a:prstGeom prst="rect">
            <a:avLst/>
          </a:prstGeom>
        </p:spPr>
        <p:txBody>
          <a:bodyPr wrap="square">
            <a:spAutoFit/>
          </a:bodyPr>
          <a:lstStyle/>
          <a:p>
            <a:r>
              <a:rPr lang="en-US" sz="1400" dirty="0"/>
              <a:t>Illustration of gene dropping simulation. Allocation of unique hypothetical alleles (G) to founders (F) and genotype assign to descendants (A, B, C, D) by Mendelian segregation of founder alleles.</a:t>
            </a:r>
          </a:p>
          <a:p>
            <a:endParaRPr lang="en-US" sz="1400" dirty="0"/>
          </a:p>
          <a:p>
            <a:r>
              <a:rPr lang="en-US" sz="1400" dirty="0" err="1"/>
              <a:t>Nejati</a:t>
            </a:r>
            <a:r>
              <a:rPr lang="en-US" sz="1400" dirty="0"/>
              <a:t> </a:t>
            </a:r>
            <a:r>
              <a:rPr lang="en-US" sz="1400" dirty="0" err="1"/>
              <a:t>Javaremi</a:t>
            </a:r>
            <a:r>
              <a:rPr lang="en-US" sz="1400" dirty="0"/>
              <a:t>, </a:t>
            </a:r>
            <a:r>
              <a:rPr lang="en-US" sz="1400" dirty="0" err="1"/>
              <a:t>Ardeshir</a:t>
            </a:r>
            <a:r>
              <a:rPr lang="en-US" sz="1400" dirty="0"/>
              <a:t> &amp; </a:t>
            </a:r>
            <a:r>
              <a:rPr lang="en-US" sz="1400" dirty="0" err="1"/>
              <a:t>Khaldari</a:t>
            </a:r>
            <a:r>
              <a:rPr lang="en-US" sz="1400" dirty="0"/>
              <a:t>, Majid &amp; Berg, Peer &amp; </a:t>
            </a:r>
            <a:r>
              <a:rPr lang="en-US" sz="1400" dirty="0" err="1"/>
              <a:t>Pakdel</a:t>
            </a:r>
            <a:r>
              <a:rPr lang="en-US" sz="1400" dirty="0"/>
              <a:t>, Abbas &amp; </a:t>
            </a:r>
            <a:r>
              <a:rPr lang="en-US" sz="1400" dirty="0" err="1"/>
              <a:t>Mehrabani</a:t>
            </a:r>
            <a:r>
              <a:rPr lang="en-US" sz="1400" dirty="0"/>
              <a:t> </a:t>
            </a:r>
            <a:r>
              <a:rPr lang="en-US" sz="1400" dirty="0" err="1"/>
              <a:t>Yeganeh</a:t>
            </a:r>
            <a:r>
              <a:rPr lang="en-US" sz="1400" dirty="0"/>
              <a:t>, Hasan. (2013). Management of genetic diversity using gene dropping method based on pedigree information. </a:t>
            </a:r>
            <a:r>
              <a:rPr lang="en-US" sz="1400" dirty="0" err="1"/>
              <a:t>Archiv</a:t>
            </a:r>
            <a:r>
              <a:rPr lang="en-US" sz="1400" dirty="0"/>
              <a:t> fur </a:t>
            </a:r>
            <a:r>
              <a:rPr lang="en-US" sz="1400" dirty="0" err="1"/>
              <a:t>Tierzucht</a:t>
            </a:r>
            <a:r>
              <a:rPr lang="en-US" sz="1400" dirty="0"/>
              <a:t>. 56. 10.7482/0003-9438-56-050.</a:t>
            </a:r>
          </a:p>
        </p:txBody>
      </p:sp>
      <p:sp>
        <p:nvSpPr>
          <p:cNvPr id="4" name="Rectangle 3">
            <a:extLst>
              <a:ext uri="{FF2B5EF4-FFF2-40B4-BE49-F238E27FC236}">
                <a16:creationId xmlns:a16="http://schemas.microsoft.com/office/drawing/2014/main" id="{8020B0D7-979D-C945-B6E0-B2DE2367FC2A}"/>
              </a:ext>
            </a:extLst>
          </p:cNvPr>
          <p:cNvSpPr/>
          <p:nvPr/>
        </p:nvSpPr>
        <p:spPr>
          <a:xfrm>
            <a:off x="388565" y="501134"/>
            <a:ext cx="2932406" cy="461665"/>
          </a:xfrm>
          <a:prstGeom prst="rect">
            <a:avLst/>
          </a:prstGeom>
        </p:spPr>
        <p:txBody>
          <a:bodyPr wrap="none">
            <a:spAutoFit/>
          </a:bodyPr>
          <a:lstStyle/>
          <a:p>
            <a:r>
              <a:rPr lang="en-US" sz="2400" dirty="0"/>
              <a:t>Gene Drop Simulation</a:t>
            </a:r>
          </a:p>
        </p:txBody>
      </p:sp>
    </p:spTree>
    <p:extLst>
      <p:ext uri="{BB962C8B-B14F-4D97-AF65-F5344CB8AC3E}">
        <p14:creationId xmlns:p14="http://schemas.microsoft.com/office/powerpoint/2010/main" val="389017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1CC268-1489-9D47-BB68-2DFC3B8F5FAB}"/>
              </a:ext>
            </a:extLst>
          </p:cNvPr>
          <p:cNvSpPr>
            <a:spLocks noGrp="1"/>
          </p:cNvSpPr>
          <p:nvPr>
            <p:ph type="title"/>
          </p:nvPr>
        </p:nvSpPr>
        <p:spPr>
          <a:xfrm>
            <a:off x="628650" y="365126"/>
            <a:ext cx="7886700" cy="1325563"/>
          </a:xfrm>
        </p:spPr>
        <p:txBody>
          <a:bodyPr>
            <a:normAutofit/>
          </a:bodyPr>
          <a:lstStyle/>
          <a:p>
            <a:r>
              <a:rPr lang="en-US" sz="4000" dirty="0"/>
              <a:t>Estimating </a:t>
            </a:r>
            <a:r>
              <a:rPr lang="en-US" sz="4000" i="1" dirty="0"/>
              <a:t>F</a:t>
            </a:r>
            <a:r>
              <a:rPr lang="en-US" sz="4000" dirty="0"/>
              <a:t> with Molecular Markers</a:t>
            </a:r>
          </a:p>
        </p:txBody>
      </p:sp>
      <p:sp>
        <p:nvSpPr>
          <p:cNvPr id="5" name="Content Placeholder 2">
            <a:extLst>
              <a:ext uri="{FF2B5EF4-FFF2-40B4-BE49-F238E27FC236}">
                <a16:creationId xmlns:a16="http://schemas.microsoft.com/office/drawing/2014/main" id="{D0E7D0C7-C7C3-3646-8855-1F70E484194A}"/>
              </a:ext>
            </a:extLst>
          </p:cNvPr>
          <p:cNvSpPr>
            <a:spLocks noGrp="1"/>
          </p:cNvSpPr>
          <p:nvPr>
            <p:ph idx="1"/>
          </p:nvPr>
        </p:nvSpPr>
        <p:spPr>
          <a:xfrm>
            <a:off x="628650" y="1825625"/>
            <a:ext cx="7886700" cy="4351338"/>
          </a:xfrm>
        </p:spPr>
        <p:txBody>
          <a:bodyPr>
            <a:normAutofit fontScale="92500"/>
          </a:bodyPr>
          <a:lstStyle/>
          <a:p>
            <a:r>
              <a:rPr lang="en-US" sz="2600" dirty="0"/>
              <a:t>Difficult to use pedigree if relationships among individuals are not available.</a:t>
            </a:r>
          </a:p>
          <a:p>
            <a:r>
              <a:rPr lang="en-US" sz="2600" dirty="0"/>
              <a:t>Also, pedigrees can be shallow, have gaps, and be inaccurate.</a:t>
            </a:r>
          </a:p>
          <a:p>
            <a:r>
              <a:rPr lang="en-US" sz="2600" b="1" dirty="0"/>
              <a:t>Estimate </a:t>
            </a:r>
            <a:r>
              <a:rPr lang="en-US" sz="2600" b="1" i="1" dirty="0"/>
              <a:t>F</a:t>
            </a:r>
            <a:r>
              <a:rPr lang="en-US" sz="2600" b="1" dirty="0"/>
              <a:t> using degree of homozygosity relative to others in populations, where </a:t>
            </a:r>
            <a:r>
              <a:rPr lang="en-US" sz="2600" b="1" i="1" dirty="0"/>
              <a:t>F</a:t>
            </a:r>
            <a:r>
              <a:rPr lang="en-US" sz="2600" b="1" dirty="0"/>
              <a:t> equals the expected increase in homozygosity due to IBD.</a:t>
            </a:r>
          </a:p>
          <a:p>
            <a:r>
              <a:rPr lang="en-US" sz="2600" dirty="0"/>
              <a:t>This approach </a:t>
            </a:r>
            <a:r>
              <a:rPr lang="en-US" sz="2600" u="sng" dirty="0"/>
              <a:t>requires MANY molecular markers</a:t>
            </a:r>
            <a:r>
              <a:rPr lang="en-US" sz="2600" dirty="0"/>
              <a:t>; and the more the better.</a:t>
            </a:r>
          </a:p>
          <a:p>
            <a:r>
              <a:rPr lang="en-US" sz="2600" dirty="0"/>
              <a:t>In principal, markers can be used to infer pedigree but often doesn’t work because there can be significant gaps.</a:t>
            </a:r>
          </a:p>
        </p:txBody>
      </p:sp>
    </p:spTree>
    <p:extLst>
      <p:ext uri="{BB962C8B-B14F-4D97-AF65-F5344CB8AC3E}">
        <p14:creationId xmlns:p14="http://schemas.microsoft.com/office/powerpoint/2010/main" val="291235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3D8491E-5F8E-3448-8818-5907ABFE5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265" y="762000"/>
            <a:ext cx="4325471"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0A153057-9B55-4C43-B394-521F8F9A7378}"/>
              </a:ext>
            </a:extLst>
          </p:cNvPr>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1. Japanese flounder male (left) and female (right) maps.</a:t>
            </a:r>
          </a:p>
        </p:txBody>
      </p:sp>
      <p:sp>
        <p:nvSpPr>
          <p:cNvPr id="4100" name="Text Box 4">
            <a:extLst>
              <a:ext uri="{FF2B5EF4-FFF2-40B4-BE49-F238E27FC236}">
                <a16:creationId xmlns:a16="http://schemas.microsoft.com/office/drawing/2014/main" id="{4427E5BF-271E-544C-BA49-455CD134CCA2}"/>
              </a:ext>
            </a:extLst>
          </p:cNvPr>
          <p:cNvSpPr txBox="1">
            <a:spLocks noChangeArrowheads="1"/>
          </p:cNvSpPr>
          <p:nvPr/>
        </p:nvSpPr>
        <p:spPr bwMode="auto">
          <a:xfrm>
            <a:off x="526676" y="5748618"/>
            <a:ext cx="8101853" cy="74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Song W, Pang R, Niu Y, Gao F, Zhao Y, et al. (2012) Construction of High-Density Genetic Linkage Maps and Mapping of Growth-Related Quantitative Trail Loci in the Japanese Flounder (Paralichthys olivaceus). PLOS ONE 7(11): e50404. https://doi.org/10.1371/journal.pone.0050404</a:t>
            </a:r>
          </a:p>
          <a:p>
            <a:pPr eaLnBrk="1" hangingPunct="1"/>
            <a:r>
              <a:rPr lang="en-US" altLang="en-US" sz="1059">
                <a:hlinkClick r:id="rId3"/>
              </a:rPr>
              <a:t>https://journals.plos.org/plosone/article?id=10.1371/journal.pone.0050404</a:t>
            </a:r>
            <a:endParaRPr lang="en-US" altLang="en-US" sz="105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2732F8C-0C18-EF4B-8BA4-D45B2F5267D1}"/>
              </a:ext>
            </a:extLst>
          </p:cNvPr>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In silico RAD tag genotyping within (A–E), and SNP discovery between (F and G), populations. </a:t>
            </a:r>
          </a:p>
        </p:txBody>
      </p:sp>
      <p:pic>
        <p:nvPicPr>
          <p:cNvPr id="3074" name="Picture 2">
            <a:extLst>
              <a:ext uri="{FF2B5EF4-FFF2-40B4-BE49-F238E27FC236}">
                <a16:creationId xmlns:a16="http://schemas.microsoft.com/office/drawing/2014/main" id="{DB24A6F8-FF55-994B-9A6D-DA7AAEDB7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601" y="6002280"/>
            <a:ext cx="1991520" cy="6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03439018-9978-8945-A723-22DCA0288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881" y="979561"/>
            <a:ext cx="633312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34D0CC47-7C69-574E-A1FE-8B590B439A0D}"/>
              </a:ext>
            </a:extLst>
          </p:cNvPr>
          <p:cNvSpPr txBox="1">
            <a:spLocks noChangeArrowheads="1"/>
          </p:cNvSpPr>
          <p:nvPr/>
        </p:nvSpPr>
        <p:spPr bwMode="auto">
          <a:xfrm>
            <a:off x="140688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Kevin J. Emerson et al. PNAS 2010;107:37:16196-16200</a:t>
            </a:r>
          </a:p>
        </p:txBody>
      </p:sp>
      <p:sp>
        <p:nvSpPr>
          <p:cNvPr id="3077" name="Text Box 5">
            <a:extLst>
              <a:ext uri="{FF2B5EF4-FFF2-40B4-BE49-F238E27FC236}">
                <a16:creationId xmlns:a16="http://schemas.microsoft.com/office/drawing/2014/main" id="{9EB45AAE-4768-C641-95BA-04AEC53AC552}"/>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©2010 by National Academy of Sciences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3D93A-C86E-4548-B55E-BA9B13CD7AD1}"/>
              </a:ext>
            </a:extLst>
          </p:cNvPr>
          <p:cNvPicPr>
            <a:picLocks noChangeAspect="1"/>
          </p:cNvPicPr>
          <p:nvPr/>
        </p:nvPicPr>
        <p:blipFill>
          <a:blip r:embed="rId2"/>
          <a:stretch>
            <a:fillRect/>
          </a:stretch>
        </p:blipFill>
        <p:spPr>
          <a:xfrm>
            <a:off x="1873250" y="1397000"/>
            <a:ext cx="5397500" cy="4064000"/>
          </a:xfrm>
          <a:prstGeom prst="rect">
            <a:avLst/>
          </a:prstGeom>
        </p:spPr>
      </p:pic>
      <p:sp>
        <p:nvSpPr>
          <p:cNvPr id="6" name="Rectangle 5">
            <a:extLst>
              <a:ext uri="{FF2B5EF4-FFF2-40B4-BE49-F238E27FC236}">
                <a16:creationId xmlns:a16="http://schemas.microsoft.com/office/drawing/2014/main" id="{6B426798-A283-5C49-BA2F-CF7C341B2EB7}"/>
              </a:ext>
            </a:extLst>
          </p:cNvPr>
          <p:cNvSpPr/>
          <p:nvPr/>
        </p:nvSpPr>
        <p:spPr>
          <a:xfrm>
            <a:off x="437746" y="155642"/>
            <a:ext cx="8030182" cy="830997"/>
          </a:xfrm>
          <a:prstGeom prst="rect">
            <a:avLst/>
          </a:prstGeom>
        </p:spPr>
        <p:txBody>
          <a:bodyPr wrap="square">
            <a:spAutoFit/>
          </a:bodyPr>
          <a:lstStyle/>
          <a:p>
            <a:r>
              <a:rPr lang="en-US" sz="1600" dirty="0"/>
              <a:t>Correlation between pedigree-based inbreeding coefficient (</a:t>
            </a:r>
            <a:r>
              <a:rPr lang="en-US" sz="1600" i="1" dirty="0"/>
              <a:t>f</a:t>
            </a:r>
            <a:r>
              <a:rPr lang="en-US" sz="1600" dirty="0"/>
              <a:t>) and RAD </a:t>
            </a:r>
            <a:r>
              <a:rPr lang="en-US" sz="1600" b="1" dirty="0"/>
              <a:t>standardized </a:t>
            </a:r>
            <a:r>
              <a:rPr lang="en-US" sz="1600" b="1" dirty="0" err="1"/>
              <a:t>multilocus</a:t>
            </a:r>
            <a:r>
              <a:rPr lang="en-US" sz="1600" b="1" dirty="0"/>
              <a:t> heterozygosity (</a:t>
            </a:r>
            <a:r>
              <a:rPr lang="en-US" sz="1600" b="1" dirty="0" err="1"/>
              <a:t>sMLH</a:t>
            </a:r>
            <a:r>
              <a:rPr lang="en-US" sz="1600" b="1" dirty="0"/>
              <a:t>) </a:t>
            </a:r>
            <a:r>
              <a:rPr lang="en-US" sz="1600" dirty="0"/>
              <a:t>for 36 </a:t>
            </a:r>
            <a:r>
              <a:rPr lang="en-US" sz="1600" dirty="0" err="1"/>
              <a:t>oldfield</a:t>
            </a:r>
            <a:r>
              <a:rPr lang="en-US" sz="1600" dirty="0"/>
              <a:t> mouse individuals. The </a:t>
            </a:r>
            <a:r>
              <a:rPr lang="en-US" sz="1600" i="1" dirty="0"/>
              <a:t>r</a:t>
            </a:r>
            <a:r>
              <a:rPr lang="en-US" sz="1600" baseline="30000" dirty="0"/>
              <a:t>2</a:t>
            </a:r>
            <a:r>
              <a:rPr lang="en-US" sz="1600" dirty="0"/>
              <a:t> for the equivalent relationship based on 12 microsatellites is substantially lower at 0.276.</a:t>
            </a:r>
          </a:p>
        </p:txBody>
      </p:sp>
      <p:sp>
        <p:nvSpPr>
          <p:cNvPr id="7" name="Rectangle 6">
            <a:extLst>
              <a:ext uri="{FF2B5EF4-FFF2-40B4-BE49-F238E27FC236}">
                <a16:creationId xmlns:a16="http://schemas.microsoft.com/office/drawing/2014/main" id="{004C2D7C-FEE5-4B44-B03D-A5863DD2F1B9}"/>
              </a:ext>
            </a:extLst>
          </p:cNvPr>
          <p:cNvSpPr/>
          <p:nvPr/>
        </p:nvSpPr>
        <p:spPr>
          <a:xfrm>
            <a:off x="437746" y="5716613"/>
            <a:ext cx="8030182" cy="646331"/>
          </a:xfrm>
          <a:prstGeom prst="rect">
            <a:avLst/>
          </a:prstGeom>
        </p:spPr>
        <p:txBody>
          <a:bodyPr wrap="square">
            <a:spAutoFit/>
          </a:bodyPr>
          <a:lstStyle/>
          <a:p>
            <a:r>
              <a:rPr lang="en-US" sz="1200" dirty="0"/>
              <a:t>Hoffman, Joseph &amp; Simpson, Fraser &amp; David, Patrice &amp; </a:t>
            </a:r>
            <a:r>
              <a:rPr lang="en-US" sz="1200" dirty="0" err="1"/>
              <a:t>Rijks</a:t>
            </a:r>
            <a:r>
              <a:rPr lang="en-US" sz="1200" dirty="0"/>
              <a:t>, </a:t>
            </a:r>
            <a:r>
              <a:rPr lang="en-US" sz="1200" dirty="0" err="1"/>
              <a:t>Jolianne</a:t>
            </a:r>
            <a:r>
              <a:rPr lang="en-US" sz="1200" dirty="0"/>
              <a:t> &amp; </a:t>
            </a:r>
            <a:r>
              <a:rPr lang="en-US" sz="1200" dirty="0" err="1"/>
              <a:t>Kuiken</a:t>
            </a:r>
            <a:r>
              <a:rPr lang="en-US" sz="1200" dirty="0"/>
              <a:t>, Thijs &amp; Thorne, Michael &amp; Lacy, Robert &amp; </a:t>
            </a:r>
            <a:r>
              <a:rPr lang="en-US" sz="1200" dirty="0" err="1"/>
              <a:t>Dasmahapatra</a:t>
            </a:r>
            <a:r>
              <a:rPr lang="en-US" sz="1200" dirty="0"/>
              <a:t>, </a:t>
            </a:r>
            <a:r>
              <a:rPr lang="en-US" sz="1200" dirty="0" err="1"/>
              <a:t>Kanchon</a:t>
            </a:r>
            <a:r>
              <a:rPr lang="en-US" sz="1200" dirty="0"/>
              <a:t>. (2014). High-throughput sequencing reveals inbreeding depression in a natural population. Proceedings of the National Academy of Sciences of the United States of America. 111. 10.1073/pnas.1318945111. </a:t>
            </a:r>
          </a:p>
        </p:txBody>
      </p:sp>
    </p:spTree>
    <p:extLst>
      <p:ext uri="{BB962C8B-B14F-4D97-AF65-F5344CB8AC3E}">
        <p14:creationId xmlns:p14="http://schemas.microsoft.com/office/powerpoint/2010/main" val="286264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A3FCAB-61DB-4941-9E36-138D4A1E7AA9}"/>
              </a:ext>
            </a:extLst>
          </p:cNvPr>
          <p:cNvSpPr/>
          <p:nvPr/>
        </p:nvSpPr>
        <p:spPr>
          <a:xfrm>
            <a:off x="571500" y="5426564"/>
            <a:ext cx="7647709" cy="923330"/>
          </a:xfrm>
          <a:prstGeom prst="rect">
            <a:avLst/>
          </a:prstGeom>
        </p:spPr>
        <p:txBody>
          <a:bodyPr wrap="square">
            <a:spAutoFit/>
          </a:bodyPr>
          <a:lstStyle/>
          <a:p>
            <a:r>
              <a:rPr lang="en-US" dirty="0" err="1"/>
              <a:t>Dobrynin</a:t>
            </a:r>
            <a:r>
              <a:rPr lang="en-US" dirty="0"/>
              <a:t>, P., Liu, S., </a:t>
            </a:r>
            <a:r>
              <a:rPr lang="en-US" dirty="0" err="1"/>
              <a:t>Tamazian</a:t>
            </a:r>
            <a:r>
              <a:rPr lang="en-US" dirty="0"/>
              <a:t>, G. </a:t>
            </a:r>
            <a:r>
              <a:rPr lang="en-US" i="1" dirty="0"/>
              <a:t>et al.</a:t>
            </a:r>
            <a:r>
              <a:rPr lang="en-US" dirty="0"/>
              <a:t> Genomic legacy of the African cheetah, </a:t>
            </a:r>
            <a:r>
              <a:rPr lang="en-US" i="1" dirty="0"/>
              <a:t>Acinonyx jubatus</a:t>
            </a:r>
            <a:r>
              <a:rPr lang="en-US" dirty="0"/>
              <a:t> . </a:t>
            </a:r>
            <a:r>
              <a:rPr lang="en-US" i="1" dirty="0"/>
              <a:t>Genome Biol</a:t>
            </a:r>
            <a:r>
              <a:rPr lang="en-US" dirty="0"/>
              <a:t> </a:t>
            </a:r>
            <a:r>
              <a:rPr lang="en-US" b="1" dirty="0"/>
              <a:t>16, </a:t>
            </a:r>
            <a:r>
              <a:rPr lang="en-US" dirty="0"/>
              <a:t>277 (2015). https://</a:t>
            </a:r>
            <a:r>
              <a:rPr lang="en-US" dirty="0" err="1"/>
              <a:t>doi.org</a:t>
            </a:r>
            <a:r>
              <a:rPr lang="en-US" dirty="0"/>
              <a:t>/10.1186/s13059-015-0837-4</a:t>
            </a:r>
          </a:p>
        </p:txBody>
      </p:sp>
      <p:pic>
        <p:nvPicPr>
          <p:cNvPr id="9" name="Picture 8">
            <a:extLst>
              <a:ext uri="{FF2B5EF4-FFF2-40B4-BE49-F238E27FC236}">
                <a16:creationId xmlns:a16="http://schemas.microsoft.com/office/drawing/2014/main" id="{8F9BBAF9-62B7-F04A-A82C-D493D852B832}"/>
              </a:ext>
            </a:extLst>
          </p:cNvPr>
          <p:cNvPicPr>
            <a:picLocks noChangeAspect="1"/>
          </p:cNvPicPr>
          <p:nvPr/>
        </p:nvPicPr>
        <p:blipFill>
          <a:blip r:embed="rId2"/>
          <a:stretch>
            <a:fillRect/>
          </a:stretch>
        </p:blipFill>
        <p:spPr>
          <a:xfrm>
            <a:off x="571500" y="1227774"/>
            <a:ext cx="5967393" cy="3287955"/>
          </a:xfrm>
          <a:prstGeom prst="rect">
            <a:avLst/>
          </a:prstGeom>
        </p:spPr>
      </p:pic>
      <p:sp>
        <p:nvSpPr>
          <p:cNvPr id="10" name="TextBox 9">
            <a:extLst>
              <a:ext uri="{FF2B5EF4-FFF2-40B4-BE49-F238E27FC236}">
                <a16:creationId xmlns:a16="http://schemas.microsoft.com/office/drawing/2014/main" id="{5AD0A5AF-685B-1F4D-B813-2C1407AA9C98}"/>
              </a:ext>
            </a:extLst>
          </p:cNvPr>
          <p:cNvSpPr txBox="1"/>
          <p:nvPr/>
        </p:nvSpPr>
        <p:spPr>
          <a:xfrm>
            <a:off x="2124537" y="4657083"/>
            <a:ext cx="3383747" cy="369332"/>
          </a:xfrm>
          <a:prstGeom prst="rect">
            <a:avLst/>
          </a:prstGeom>
          <a:noFill/>
        </p:spPr>
        <p:txBody>
          <a:bodyPr wrap="none" rtlCol="0">
            <a:spAutoFit/>
          </a:bodyPr>
          <a:lstStyle/>
          <a:p>
            <a:r>
              <a:rPr lang="en-US" dirty="0"/>
              <a:t>Rates of single nucleotide variants</a:t>
            </a:r>
          </a:p>
        </p:txBody>
      </p:sp>
      <p:cxnSp>
        <p:nvCxnSpPr>
          <p:cNvPr id="3" name="Straight Arrow Connector 2">
            <a:extLst>
              <a:ext uri="{FF2B5EF4-FFF2-40B4-BE49-F238E27FC236}">
                <a16:creationId xmlns:a16="http://schemas.microsoft.com/office/drawing/2014/main" id="{FD5A5CA5-C5E3-5F41-A9E5-D149B9D22598}"/>
              </a:ext>
            </a:extLst>
          </p:cNvPr>
          <p:cNvCxnSpPr/>
          <p:nvPr/>
        </p:nvCxnSpPr>
        <p:spPr>
          <a:xfrm flipH="1">
            <a:off x="6469882" y="3253596"/>
            <a:ext cx="224216" cy="350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3B03E8-4F21-9A44-838C-4EA2F7186C73}"/>
              </a:ext>
            </a:extLst>
          </p:cNvPr>
          <p:cNvSpPr txBox="1"/>
          <p:nvPr/>
        </p:nvSpPr>
        <p:spPr>
          <a:xfrm>
            <a:off x="6685508" y="2943797"/>
            <a:ext cx="1702197" cy="584775"/>
          </a:xfrm>
          <a:prstGeom prst="rect">
            <a:avLst/>
          </a:prstGeom>
          <a:noFill/>
        </p:spPr>
        <p:txBody>
          <a:bodyPr wrap="none" rtlCol="0">
            <a:spAutoFit/>
          </a:bodyPr>
          <a:lstStyle/>
          <a:p>
            <a:r>
              <a:rPr lang="en-US" sz="1600" dirty="0">
                <a:solidFill>
                  <a:srgbClr val="FF0000"/>
                </a:solidFill>
              </a:rPr>
              <a:t>Cheetah</a:t>
            </a:r>
          </a:p>
          <a:p>
            <a:r>
              <a:rPr lang="en-US" sz="1600" dirty="0">
                <a:solidFill>
                  <a:srgbClr val="FF0000"/>
                </a:solidFill>
              </a:rPr>
              <a:t>95 % Homozygous</a:t>
            </a:r>
          </a:p>
        </p:txBody>
      </p:sp>
      <p:cxnSp>
        <p:nvCxnSpPr>
          <p:cNvPr id="11" name="Straight Arrow Connector 10">
            <a:extLst>
              <a:ext uri="{FF2B5EF4-FFF2-40B4-BE49-F238E27FC236}">
                <a16:creationId xmlns:a16="http://schemas.microsoft.com/office/drawing/2014/main" id="{6BF0D4E8-CFEB-1647-B019-0F59046C8840}"/>
              </a:ext>
            </a:extLst>
          </p:cNvPr>
          <p:cNvCxnSpPr/>
          <p:nvPr/>
        </p:nvCxnSpPr>
        <p:spPr>
          <a:xfrm flipH="1">
            <a:off x="1331413" y="1048107"/>
            <a:ext cx="224216" cy="350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C3FA87-E7E1-A242-B23F-53E787E1A574}"/>
              </a:ext>
            </a:extLst>
          </p:cNvPr>
          <p:cNvSpPr txBox="1"/>
          <p:nvPr/>
        </p:nvSpPr>
        <p:spPr>
          <a:xfrm>
            <a:off x="1547039" y="726806"/>
            <a:ext cx="1702197" cy="584775"/>
          </a:xfrm>
          <a:prstGeom prst="rect">
            <a:avLst/>
          </a:prstGeom>
          <a:noFill/>
        </p:spPr>
        <p:txBody>
          <a:bodyPr wrap="none" rtlCol="0">
            <a:spAutoFit/>
          </a:bodyPr>
          <a:lstStyle/>
          <a:p>
            <a:r>
              <a:rPr lang="en-US" sz="1600" dirty="0">
                <a:solidFill>
                  <a:srgbClr val="FF0000"/>
                </a:solidFill>
              </a:rPr>
              <a:t>Domestic cat</a:t>
            </a:r>
          </a:p>
          <a:p>
            <a:r>
              <a:rPr lang="en-US" sz="1600" dirty="0">
                <a:solidFill>
                  <a:srgbClr val="FF0000"/>
                </a:solidFill>
              </a:rPr>
              <a:t>24% Homozygous</a:t>
            </a:r>
          </a:p>
        </p:txBody>
      </p:sp>
    </p:spTree>
    <p:extLst>
      <p:ext uri="{BB962C8B-B14F-4D97-AF65-F5344CB8AC3E}">
        <p14:creationId xmlns:p14="http://schemas.microsoft.com/office/powerpoint/2010/main" val="88889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E66-A6E0-8D4B-9A0F-4BAEFAFCF218}"/>
              </a:ext>
            </a:extLst>
          </p:cNvPr>
          <p:cNvSpPr>
            <a:spLocks noGrp="1"/>
          </p:cNvSpPr>
          <p:nvPr>
            <p:ph type="title"/>
          </p:nvPr>
        </p:nvSpPr>
        <p:spPr/>
        <p:txBody>
          <a:bodyPr/>
          <a:lstStyle/>
          <a:p>
            <a:r>
              <a:rPr lang="en-US" dirty="0"/>
              <a:t>Inbreeding Depression</a:t>
            </a:r>
          </a:p>
        </p:txBody>
      </p:sp>
      <p:sp>
        <p:nvSpPr>
          <p:cNvPr id="3" name="Content Placeholder 2">
            <a:extLst>
              <a:ext uri="{FF2B5EF4-FFF2-40B4-BE49-F238E27FC236}">
                <a16:creationId xmlns:a16="http://schemas.microsoft.com/office/drawing/2014/main" id="{B7BC8109-05FF-4840-815C-C55C133379B7}"/>
              </a:ext>
            </a:extLst>
          </p:cNvPr>
          <p:cNvSpPr>
            <a:spLocks noGrp="1"/>
          </p:cNvSpPr>
          <p:nvPr>
            <p:ph idx="1"/>
          </p:nvPr>
        </p:nvSpPr>
        <p:spPr/>
        <p:txBody>
          <a:bodyPr>
            <a:noAutofit/>
          </a:bodyPr>
          <a:lstStyle/>
          <a:p>
            <a:endParaRPr lang="en-US" sz="2600" dirty="0"/>
          </a:p>
          <a:p>
            <a:r>
              <a:rPr lang="en-US" sz="2600" dirty="0"/>
              <a:t>While inbreeding may be useful for retaining desirable traits or eliminating undesirable traits…</a:t>
            </a:r>
          </a:p>
          <a:p>
            <a:endParaRPr lang="en-US" sz="2600" dirty="0"/>
          </a:p>
          <a:p>
            <a:r>
              <a:rPr lang="en-US" sz="2600" dirty="0"/>
              <a:t>It can result in </a:t>
            </a:r>
            <a:r>
              <a:rPr lang="en-US" sz="2600" u="sng" dirty="0"/>
              <a:t>inbreeding depression</a:t>
            </a:r>
            <a:r>
              <a:rPr lang="en-US" sz="2600" dirty="0"/>
              <a:t>, referring to loss of size, vigor, fitness, or fertility. </a:t>
            </a:r>
          </a:p>
        </p:txBody>
      </p:sp>
    </p:spTree>
    <p:extLst>
      <p:ext uri="{BB962C8B-B14F-4D97-AF65-F5344CB8AC3E}">
        <p14:creationId xmlns:p14="http://schemas.microsoft.com/office/powerpoint/2010/main" val="119890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3F43-CC3F-D945-8B7D-0813CEB6081A}"/>
              </a:ext>
            </a:extLst>
          </p:cNvPr>
          <p:cNvSpPr>
            <a:spLocks noGrp="1"/>
          </p:cNvSpPr>
          <p:nvPr>
            <p:ph type="title"/>
          </p:nvPr>
        </p:nvSpPr>
        <p:spPr/>
        <p:txBody>
          <a:bodyPr/>
          <a:lstStyle/>
          <a:p>
            <a:r>
              <a:rPr lang="en-US" dirty="0"/>
              <a:t>Causes of Inbreeding Depression</a:t>
            </a:r>
          </a:p>
        </p:txBody>
      </p:sp>
      <p:sp>
        <p:nvSpPr>
          <p:cNvPr id="3" name="Content Placeholder 2">
            <a:extLst>
              <a:ext uri="{FF2B5EF4-FFF2-40B4-BE49-F238E27FC236}">
                <a16:creationId xmlns:a16="http://schemas.microsoft.com/office/drawing/2014/main" id="{8CADEB98-1922-CF4D-86DB-55E25F7616DD}"/>
              </a:ext>
            </a:extLst>
          </p:cNvPr>
          <p:cNvSpPr>
            <a:spLocks noGrp="1"/>
          </p:cNvSpPr>
          <p:nvPr>
            <p:ph idx="1"/>
          </p:nvPr>
        </p:nvSpPr>
        <p:spPr/>
        <p:txBody>
          <a:bodyPr>
            <a:normAutofit fontScale="70000" lnSpcReduction="20000"/>
          </a:bodyPr>
          <a:lstStyle/>
          <a:p>
            <a:r>
              <a:rPr lang="en-US" dirty="0"/>
              <a:t>The reduction in biological fitness observed due to inbreeding as a result of either:</a:t>
            </a:r>
          </a:p>
          <a:p>
            <a:endParaRPr lang="en-US" dirty="0"/>
          </a:p>
          <a:p>
            <a:r>
              <a:rPr lang="en-US" u="sng" dirty="0"/>
              <a:t>Increased homozygosity </a:t>
            </a:r>
            <a:r>
              <a:rPr lang="en-US" dirty="0"/>
              <a:t>– leading to greater expression of recessive alleles.</a:t>
            </a:r>
          </a:p>
          <a:p>
            <a:endParaRPr lang="en-US" dirty="0"/>
          </a:p>
          <a:p>
            <a:pPr lvl="1"/>
            <a:r>
              <a:rPr lang="en-US" dirty="0"/>
              <a:t>This mechanism is thought to be most important.</a:t>
            </a:r>
          </a:p>
          <a:p>
            <a:endParaRPr lang="en-US" dirty="0"/>
          </a:p>
          <a:p>
            <a:r>
              <a:rPr lang="en-US" u="sng" dirty="0"/>
              <a:t>Decreased heterozygosity </a:t>
            </a:r>
            <a:r>
              <a:rPr lang="en-US" dirty="0"/>
              <a:t>– resulting loss of fitness at loci where heterozygotes have a selection advantage over homozygotes.</a:t>
            </a:r>
          </a:p>
          <a:p>
            <a:endParaRPr lang="en-US" dirty="0"/>
          </a:p>
          <a:p>
            <a:pPr lvl="1"/>
            <a:r>
              <a:rPr lang="en-US" dirty="0"/>
              <a:t>This is probably less frequent.</a:t>
            </a:r>
          </a:p>
          <a:p>
            <a:endParaRPr lang="en-US" dirty="0"/>
          </a:p>
          <a:p>
            <a:r>
              <a:rPr lang="en-US" dirty="0"/>
              <a:t>Expect all species to show some level of inbreeding depression.</a:t>
            </a:r>
          </a:p>
          <a:p>
            <a:endParaRPr lang="en-US" dirty="0"/>
          </a:p>
          <a:p>
            <a:endParaRPr lang="en-US" dirty="0"/>
          </a:p>
        </p:txBody>
      </p:sp>
    </p:spTree>
    <p:extLst>
      <p:ext uri="{BB962C8B-B14F-4D97-AF65-F5344CB8AC3E}">
        <p14:creationId xmlns:p14="http://schemas.microsoft.com/office/powerpoint/2010/main" val="402212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F51330-24F9-6342-859F-C2D176286788}"/>
              </a:ext>
            </a:extLst>
          </p:cNvPr>
          <p:cNvPicPr>
            <a:picLocks noChangeAspect="1"/>
          </p:cNvPicPr>
          <p:nvPr/>
        </p:nvPicPr>
        <p:blipFill>
          <a:blip r:embed="rId2"/>
          <a:stretch>
            <a:fillRect/>
          </a:stretch>
        </p:blipFill>
        <p:spPr>
          <a:xfrm>
            <a:off x="1762216" y="721393"/>
            <a:ext cx="5619568" cy="4743576"/>
          </a:xfrm>
          <a:prstGeom prst="rect">
            <a:avLst/>
          </a:prstGeom>
        </p:spPr>
      </p:pic>
      <p:sp>
        <p:nvSpPr>
          <p:cNvPr id="6" name="TextBox 5">
            <a:extLst>
              <a:ext uri="{FF2B5EF4-FFF2-40B4-BE49-F238E27FC236}">
                <a16:creationId xmlns:a16="http://schemas.microsoft.com/office/drawing/2014/main" id="{E0498668-AF6C-1747-BBB7-0BF3E7CFAA17}"/>
              </a:ext>
            </a:extLst>
          </p:cNvPr>
          <p:cNvSpPr txBox="1"/>
          <p:nvPr/>
        </p:nvSpPr>
        <p:spPr>
          <a:xfrm>
            <a:off x="335757" y="5656276"/>
            <a:ext cx="8308181" cy="923330"/>
          </a:xfrm>
          <a:prstGeom prst="rect">
            <a:avLst/>
          </a:prstGeom>
          <a:noFill/>
        </p:spPr>
        <p:txBody>
          <a:bodyPr wrap="square" rtlCol="0">
            <a:spAutoFit/>
          </a:bodyPr>
          <a:lstStyle/>
          <a:p>
            <a:pPr algn="ctr"/>
            <a:r>
              <a:rPr lang="en-US" dirty="0"/>
              <a:t>Cumulative inbreeding depression through the lifecycle in the monkeyflower, as proportional reduction in fitness of </a:t>
            </a:r>
            <a:r>
              <a:rPr lang="en-US" dirty="0" err="1"/>
              <a:t>selfed</a:t>
            </a:r>
            <a:r>
              <a:rPr lang="en-US" dirty="0"/>
              <a:t> vs. outcrossed progeny (1 – </a:t>
            </a:r>
            <a:r>
              <a:rPr lang="en-US" dirty="0" err="1"/>
              <a:t>w</a:t>
            </a:r>
            <a:r>
              <a:rPr lang="en-US" baseline="-25000" dirty="0" err="1"/>
              <a:t>s</a:t>
            </a:r>
            <a:r>
              <a:rPr lang="en-US" dirty="0"/>
              <a:t>/w</a:t>
            </a:r>
            <a:r>
              <a:rPr lang="en-US" baseline="-25000" dirty="0"/>
              <a:t>o</a:t>
            </a:r>
            <a:r>
              <a:rPr lang="en-US" dirty="0"/>
              <a:t>).</a:t>
            </a:r>
          </a:p>
          <a:p>
            <a:pPr algn="ctr"/>
            <a:r>
              <a:rPr lang="en-US" dirty="0"/>
              <a:t>Willis (1993) - Heredity </a:t>
            </a:r>
          </a:p>
        </p:txBody>
      </p:sp>
    </p:spTree>
    <p:extLst>
      <p:ext uri="{BB962C8B-B14F-4D97-AF65-F5344CB8AC3E}">
        <p14:creationId xmlns:p14="http://schemas.microsoft.com/office/powerpoint/2010/main" val="20363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D1EB-BF30-FC4C-B0DB-2F0279A02C7C}"/>
              </a:ext>
            </a:extLst>
          </p:cNvPr>
          <p:cNvSpPr>
            <a:spLocks noGrp="1"/>
          </p:cNvSpPr>
          <p:nvPr>
            <p:ph type="title"/>
          </p:nvPr>
        </p:nvSpPr>
        <p:spPr/>
        <p:txBody>
          <a:bodyPr anchor="t">
            <a:normAutofit fontScale="90000"/>
          </a:bodyPr>
          <a:lstStyle/>
          <a:p>
            <a:r>
              <a:rPr lang="en-US" dirty="0"/>
              <a:t>Increased homozygosity increases exposure to deleterious alleles</a:t>
            </a:r>
            <a:br>
              <a:rPr lang="en-US" dirty="0"/>
            </a:br>
            <a:endParaRPr lang="en-US" dirty="0"/>
          </a:p>
        </p:txBody>
      </p:sp>
      <p:graphicFrame>
        <p:nvGraphicFramePr>
          <p:cNvPr id="4" name="Table 4">
            <a:extLst>
              <a:ext uri="{FF2B5EF4-FFF2-40B4-BE49-F238E27FC236}">
                <a16:creationId xmlns:a16="http://schemas.microsoft.com/office/drawing/2014/main" id="{CC5F1F11-B023-A945-8557-C0B3603AB87C}"/>
              </a:ext>
            </a:extLst>
          </p:cNvPr>
          <p:cNvGraphicFramePr>
            <a:graphicFrameLocks noGrp="1"/>
          </p:cNvGraphicFramePr>
          <p:nvPr>
            <p:ph idx="1"/>
            <p:extLst>
              <p:ext uri="{D42A27DB-BD31-4B8C-83A1-F6EECF244321}">
                <p14:modId xmlns:p14="http://schemas.microsoft.com/office/powerpoint/2010/main" val="3969000903"/>
              </p:ext>
            </p:extLst>
          </p:nvPr>
        </p:nvGraphicFramePr>
        <p:xfrm>
          <a:off x="628650" y="1825625"/>
          <a:ext cx="7886700" cy="148336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1506851680"/>
                    </a:ext>
                  </a:extLst>
                </a:gridCol>
                <a:gridCol w="1971675">
                  <a:extLst>
                    <a:ext uri="{9D8B030D-6E8A-4147-A177-3AD203B41FA5}">
                      <a16:colId xmlns:a16="http://schemas.microsoft.com/office/drawing/2014/main" val="696586780"/>
                    </a:ext>
                  </a:extLst>
                </a:gridCol>
                <a:gridCol w="1971675">
                  <a:extLst>
                    <a:ext uri="{9D8B030D-6E8A-4147-A177-3AD203B41FA5}">
                      <a16:colId xmlns:a16="http://schemas.microsoft.com/office/drawing/2014/main" val="1844536710"/>
                    </a:ext>
                  </a:extLst>
                </a:gridCol>
                <a:gridCol w="1971675">
                  <a:extLst>
                    <a:ext uri="{9D8B030D-6E8A-4147-A177-3AD203B41FA5}">
                      <a16:colId xmlns:a16="http://schemas.microsoft.com/office/drawing/2014/main" val="3375193745"/>
                    </a:ext>
                  </a:extLst>
                </a:gridCol>
              </a:tblGrid>
              <a:tr h="370840">
                <a:tc>
                  <a:txBody>
                    <a:bodyPr/>
                    <a:lstStyle/>
                    <a:p>
                      <a:endParaRPr lang="en-US" dirty="0"/>
                    </a:p>
                  </a:txBody>
                  <a:tcPr/>
                </a:tc>
                <a:tc>
                  <a:txBody>
                    <a:bodyPr/>
                    <a:lstStyle/>
                    <a:p>
                      <a:r>
                        <a:rPr lang="en-US" dirty="0"/>
                        <a:t>AA</a:t>
                      </a:r>
                    </a:p>
                  </a:txBody>
                  <a:tcPr/>
                </a:tc>
                <a:tc>
                  <a:txBody>
                    <a:bodyPr/>
                    <a:lstStyle/>
                    <a:p>
                      <a:r>
                        <a:rPr lang="en-US" dirty="0"/>
                        <a:t>Aa</a:t>
                      </a:r>
                    </a:p>
                  </a:txBody>
                  <a:tcPr/>
                </a:tc>
                <a:tc>
                  <a:txBody>
                    <a:bodyPr/>
                    <a:lstStyle/>
                    <a:p>
                      <a:r>
                        <a:rPr lang="en-US" dirty="0"/>
                        <a:t>aa</a:t>
                      </a:r>
                    </a:p>
                  </a:txBody>
                  <a:tcPr/>
                </a:tc>
                <a:extLst>
                  <a:ext uri="{0D108BD9-81ED-4DB2-BD59-A6C34878D82A}">
                    <a16:rowId xmlns:a16="http://schemas.microsoft.com/office/drawing/2014/main" val="2675835281"/>
                  </a:ext>
                </a:extLst>
              </a:tr>
              <a:tr h="370840">
                <a:tc>
                  <a:txBody>
                    <a:bodyPr/>
                    <a:lstStyle/>
                    <a:p>
                      <a:r>
                        <a:rPr lang="en-US" dirty="0"/>
                        <a:t>Expected</a:t>
                      </a:r>
                    </a:p>
                  </a:txBody>
                  <a:tcPr/>
                </a:tc>
                <a:tc>
                  <a:txBody>
                    <a:bodyPr/>
                    <a:lstStyle/>
                    <a:p>
                      <a:r>
                        <a:rPr lang="en-US" i="1" dirty="0"/>
                        <a:t>p</a:t>
                      </a:r>
                      <a:r>
                        <a:rPr lang="en-US" baseline="30000" dirty="0"/>
                        <a:t>2</a:t>
                      </a:r>
                      <a:r>
                        <a:rPr lang="en-US" dirty="0"/>
                        <a:t> + </a:t>
                      </a:r>
                      <a:r>
                        <a:rPr lang="en-US" i="1" dirty="0" err="1"/>
                        <a:t>pqF</a:t>
                      </a:r>
                      <a:r>
                        <a:rPr lang="en-US" dirty="0"/>
                        <a:t> </a:t>
                      </a:r>
                    </a:p>
                  </a:txBody>
                  <a:tcPr/>
                </a:tc>
                <a:tc>
                  <a:txBody>
                    <a:bodyPr/>
                    <a:lstStyle/>
                    <a:p>
                      <a:r>
                        <a:rPr lang="en-US" dirty="0"/>
                        <a:t>2</a:t>
                      </a:r>
                      <a:r>
                        <a:rPr lang="en-US" i="1" dirty="0"/>
                        <a:t>pq </a:t>
                      </a:r>
                      <a:r>
                        <a:rPr lang="en-US" dirty="0"/>
                        <a:t>– 2 </a:t>
                      </a:r>
                      <a:r>
                        <a:rPr lang="en-US" i="1" dirty="0" err="1"/>
                        <a:t>pq</a:t>
                      </a:r>
                      <a:r>
                        <a:rPr lang="en-US" dirty="0" err="1"/>
                        <a:t>F</a:t>
                      </a:r>
                      <a:endParaRPr lang="en-US" dirty="0"/>
                    </a:p>
                  </a:txBody>
                  <a:tcPr/>
                </a:tc>
                <a:tc>
                  <a:txBody>
                    <a:bodyPr/>
                    <a:lstStyle/>
                    <a:p>
                      <a:r>
                        <a:rPr lang="en-US" i="1" dirty="0"/>
                        <a:t>q</a:t>
                      </a:r>
                      <a:r>
                        <a:rPr lang="en-US" baseline="30000" dirty="0"/>
                        <a:t>2</a:t>
                      </a:r>
                      <a:r>
                        <a:rPr lang="en-US" dirty="0"/>
                        <a:t> + </a:t>
                      </a:r>
                      <a:r>
                        <a:rPr lang="en-US" i="1" dirty="0" err="1"/>
                        <a:t>pqF</a:t>
                      </a:r>
                      <a:endParaRPr lang="en-US" i="1" dirty="0"/>
                    </a:p>
                  </a:txBody>
                  <a:tcPr/>
                </a:tc>
                <a:extLst>
                  <a:ext uri="{0D108BD9-81ED-4DB2-BD59-A6C34878D82A}">
                    <a16:rowId xmlns:a16="http://schemas.microsoft.com/office/drawing/2014/main" val="3813826415"/>
                  </a:ext>
                </a:extLst>
              </a:tr>
              <a:tr h="370840">
                <a:tc>
                  <a:txBody>
                    <a:bodyPr/>
                    <a:lstStyle/>
                    <a:p>
                      <a:r>
                        <a:rPr lang="en-US" i="1" dirty="0"/>
                        <a:t>F</a:t>
                      </a:r>
                      <a:r>
                        <a:rPr lang="en-US" dirty="0"/>
                        <a:t> = 0</a:t>
                      </a:r>
                    </a:p>
                  </a:txBody>
                  <a:tcPr/>
                </a:tc>
                <a:tc>
                  <a:txBody>
                    <a:bodyPr/>
                    <a:lstStyle/>
                    <a:p>
                      <a:r>
                        <a:rPr lang="en-US" dirty="0"/>
                        <a:t>0.810</a:t>
                      </a:r>
                    </a:p>
                  </a:txBody>
                  <a:tcPr/>
                </a:tc>
                <a:tc>
                  <a:txBody>
                    <a:bodyPr/>
                    <a:lstStyle/>
                    <a:p>
                      <a:r>
                        <a:rPr lang="en-US" dirty="0"/>
                        <a:t>0.180</a:t>
                      </a:r>
                    </a:p>
                  </a:txBody>
                  <a:tcPr/>
                </a:tc>
                <a:tc>
                  <a:txBody>
                    <a:bodyPr/>
                    <a:lstStyle/>
                    <a:p>
                      <a:r>
                        <a:rPr lang="en-US" dirty="0">
                          <a:highlight>
                            <a:srgbClr val="FFFF00"/>
                          </a:highlight>
                        </a:rPr>
                        <a:t>0.010</a:t>
                      </a:r>
                    </a:p>
                  </a:txBody>
                  <a:tcPr/>
                </a:tc>
                <a:extLst>
                  <a:ext uri="{0D108BD9-81ED-4DB2-BD59-A6C34878D82A}">
                    <a16:rowId xmlns:a16="http://schemas.microsoft.com/office/drawing/2014/main" val="65201751"/>
                  </a:ext>
                </a:extLst>
              </a:tr>
              <a:tr h="370840">
                <a:tc>
                  <a:txBody>
                    <a:bodyPr/>
                    <a:lstStyle/>
                    <a:p>
                      <a:r>
                        <a:rPr lang="en-US" i="1" dirty="0"/>
                        <a:t>F</a:t>
                      </a:r>
                      <a:r>
                        <a:rPr lang="en-US" dirty="0"/>
                        <a:t> = 0.10</a:t>
                      </a:r>
                    </a:p>
                  </a:txBody>
                  <a:tcPr/>
                </a:tc>
                <a:tc>
                  <a:txBody>
                    <a:bodyPr/>
                    <a:lstStyle/>
                    <a:p>
                      <a:r>
                        <a:rPr lang="en-US" dirty="0"/>
                        <a:t>0.819</a:t>
                      </a:r>
                    </a:p>
                  </a:txBody>
                  <a:tcPr/>
                </a:tc>
                <a:tc>
                  <a:txBody>
                    <a:bodyPr/>
                    <a:lstStyle/>
                    <a:p>
                      <a:r>
                        <a:rPr lang="en-US" dirty="0"/>
                        <a:t>0.162</a:t>
                      </a:r>
                    </a:p>
                  </a:txBody>
                  <a:tcPr/>
                </a:tc>
                <a:tc>
                  <a:txBody>
                    <a:bodyPr/>
                    <a:lstStyle/>
                    <a:p>
                      <a:r>
                        <a:rPr lang="en-US" dirty="0">
                          <a:highlight>
                            <a:srgbClr val="FFFF00"/>
                          </a:highlight>
                        </a:rPr>
                        <a:t>0.019</a:t>
                      </a:r>
                    </a:p>
                  </a:txBody>
                  <a:tcPr/>
                </a:tc>
                <a:extLst>
                  <a:ext uri="{0D108BD9-81ED-4DB2-BD59-A6C34878D82A}">
                    <a16:rowId xmlns:a16="http://schemas.microsoft.com/office/drawing/2014/main" val="3470356218"/>
                  </a:ext>
                </a:extLst>
              </a:tr>
            </a:tbl>
          </a:graphicData>
        </a:graphic>
      </p:graphicFrame>
      <p:sp>
        <p:nvSpPr>
          <p:cNvPr id="5" name="TextBox 4">
            <a:extLst>
              <a:ext uri="{FF2B5EF4-FFF2-40B4-BE49-F238E27FC236}">
                <a16:creationId xmlns:a16="http://schemas.microsoft.com/office/drawing/2014/main" id="{D7B3BCD4-67CE-B142-9F2C-8BDC7E27EB94}"/>
              </a:ext>
            </a:extLst>
          </p:cNvPr>
          <p:cNvSpPr txBox="1"/>
          <p:nvPr/>
        </p:nvSpPr>
        <p:spPr>
          <a:xfrm>
            <a:off x="628650" y="3364350"/>
            <a:ext cx="7886700" cy="1754326"/>
          </a:xfrm>
          <a:prstGeom prst="rect">
            <a:avLst/>
          </a:prstGeom>
          <a:noFill/>
        </p:spPr>
        <p:txBody>
          <a:bodyPr wrap="square" rtlCol="0">
            <a:spAutoFit/>
          </a:bodyPr>
          <a:lstStyle/>
          <a:p>
            <a:r>
              <a:rPr lang="en-US" dirty="0"/>
              <a:t>Table Chapter 13 </a:t>
            </a:r>
            <a:r>
              <a:rPr lang="en-US" dirty="0" err="1"/>
              <a:t>Allendorf</a:t>
            </a:r>
            <a:r>
              <a:rPr lang="en-US" dirty="0"/>
              <a:t> et al. 2013</a:t>
            </a:r>
          </a:p>
          <a:p>
            <a:endParaRPr lang="en-US" dirty="0"/>
          </a:p>
          <a:p>
            <a:r>
              <a:rPr lang="en-US" dirty="0"/>
              <a:t>Expected proportion of individuals affected by deleterious allele nearly doubles with just 10% increase in inbreeding. </a:t>
            </a:r>
          </a:p>
          <a:p>
            <a:endParaRPr lang="en-US" dirty="0"/>
          </a:p>
          <a:p>
            <a:endParaRPr lang="en-US" dirty="0"/>
          </a:p>
        </p:txBody>
      </p:sp>
    </p:spTree>
    <p:extLst>
      <p:ext uri="{BB962C8B-B14F-4D97-AF65-F5344CB8AC3E}">
        <p14:creationId xmlns:p14="http://schemas.microsoft.com/office/powerpoint/2010/main" val="13452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506D-5257-7D43-8B75-3D03E3DBCC1D}"/>
              </a:ext>
            </a:extLst>
          </p:cNvPr>
          <p:cNvSpPr>
            <a:spLocks noGrp="1"/>
          </p:cNvSpPr>
          <p:nvPr>
            <p:ph type="title"/>
          </p:nvPr>
        </p:nvSpPr>
        <p:spPr/>
        <p:txBody>
          <a:bodyPr/>
          <a:lstStyle/>
          <a:p>
            <a:r>
              <a:rPr lang="en-US" dirty="0"/>
              <a:t>How is IB depression measured?</a:t>
            </a:r>
          </a:p>
        </p:txBody>
      </p:sp>
      <p:sp>
        <p:nvSpPr>
          <p:cNvPr id="3" name="Content Placeholder 2">
            <a:extLst>
              <a:ext uri="{FF2B5EF4-FFF2-40B4-BE49-F238E27FC236}">
                <a16:creationId xmlns:a16="http://schemas.microsoft.com/office/drawing/2014/main" id="{5D6DDB63-E704-5C4F-A85D-1F100D8C1F16}"/>
              </a:ext>
            </a:extLst>
          </p:cNvPr>
          <p:cNvSpPr>
            <a:spLocks noGrp="1"/>
          </p:cNvSpPr>
          <p:nvPr>
            <p:ph idx="1"/>
          </p:nvPr>
        </p:nvSpPr>
        <p:spPr/>
        <p:txBody>
          <a:bodyPr>
            <a:normAutofit/>
          </a:bodyPr>
          <a:lstStyle/>
          <a:p>
            <a:r>
              <a:rPr lang="en-US" dirty="0"/>
              <a:t>Mean # of lethal equivalents (LEs) per genome.</a:t>
            </a:r>
          </a:p>
          <a:p>
            <a:endParaRPr lang="en-US" dirty="0"/>
          </a:p>
          <a:p>
            <a:r>
              <a:rPr lang="en-US" dirty="0"/>
              <a:t>Estimated by regressing survival on the inbreeding coefficient F.</a:t>
            </a:r>
          </a:p>
          <a:p>
            <a:endParaRPr lang="en-US" dirty="0"/>
          </a:p>
          <a:p>
            <a:pPr marL="0" indent="0">
              <a:buNone/>
            </a:pPr>
            <a:r>
              <a:rPr lang="en-US" dirty="0"/>
              <a:t>	S = </a:t>
            </a:r>
            <a:r>
              <a:rPr lang="en-US" i="1" dirty="0"/>
              <a:t>e</a:t>
            </a:r>
            <a:r>
              <a:rPr lang="en-US" i="1" baseline="30000" dirty="0">
                <a:latin typeface="Symbol" pitchFamily="2" charset="2"/>
              </a:rPr>
              <a:t>-</a:t>
            </a:r>
            <a:r>
              <a:rPr lang="en-US" baseline="30000" dirty="0"/>
              <a:t>(A + BF)</a:t>
            </a:r>
          </a:p>
          <a:p>
            <a:pPr marL="0" indent="0">
              <a:buNone/>
            </a:pPr>
            <a:endParaRPr lang="en-US" baseline="30000" dirty="0"/>
          </a:p>
          <a:p>
            <a:pPr marL="0" indent="0">
              <a:buNone/>
            </a:pPr>
            <a:r>
              <a:rPr lang="en-US" sz="1800" baseline="30000" dirty="0"/>
              <a:t>	</a:t>
            </a:r>
            <a:r>
              <a:rPr lang="en-US" sz="1800" dirty="0"/>
              <a:t>where </a:t>
            </a:r>
            <a:r>
              <a:rPr lang="en-US" sz="1800" i="1" dirty="0"/>
              <a:t>e</a:t>
            </a:r>
            <a:r>
              <a:rPr lang="en-US" sz="1800" i="1" baseline="30000" dirty="0">
                <a:latin typeface="Symbol" pitchFamily="2" charset="2"/>
              </a:rPr>
              <a:t>-</a:t>
            </a:r>
            <a:r>
              <a:rPr lang="en-US" sz="1800" baseline="30000" dirty="0"/>
              <a:t>A </a:t>
            </a:r>
            <a:r>
              <a:rPr lang="en-US" sz="1800" dirty="0"/>
              <a:t>= survival of outbred population</a:t>
            </a:r>
          </a:p>
          <a:p>
            <a:pPr marL="0" indent="0">
              <a:buNone/>
            </a:pPr>
            <a:r>
              <a:rPr lang="en-US" sz="1800" dirty="0"/>
              <a:t>	</a:t>
            </a:r>
            <a:r>
              <a:rPr lang="en-US" sz="1800" i="1" dirty="0"/>
              <a:t>B</a:t>
            </a:r>
            <a:r>
              <a:rPr lang="en-US" sz="1800" dirty="0"/>
              <a:t> = rate of fitness decline with inbreeding (i.e., slope or inbreeding load), 		reflecting # LEs per gamete</a:t>
            </a:r>
          </a:p>
        </p:txBody>
      </p:sp>
    </p:spTree>
    <p:extLst>
      <p:ext uri="{BB962C8B-B14F-4D97-AF65-F5344CB8AC3E}">
        <p14:creationId xmlns:p14="http://schemas.microsoft.com/office/powerpoint/2010/main" val="156669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F8525-F683-EC44-B89E-F6A8CFE2DBA6}"/>
              </a:ext>
            </a:extLst>
          </p:cNvPr>
          <p:cNvPicPr>
            <a:picLocks noChangeAspect="1"/>
          </p:cNvPicPr>
          <p:nvPr/>
        </p:nvPicPr>
        <p:blipFill>
          <a:blip r:embed="rId2"/>
          <a:stretch>
            <a:fillRect/>
          </a:stretch>
        </p:blipFill>
        <p:spPr>
          <a:xfrm>
            <a:off x="908649" y="1281786"/>
            <a:ext cx="5397500" cy="3924300"/>
          </a:xfrm>
          <a:prstGeom prst="rect">
            <a:avLst/>
          </a:prstGeom>
        </p:spPr>
      </p:pic>
      <p:sp>
        <p:nvSpPr>
          <p:cNvPr id="6" name="Rectangle 5">
            <a:extLst>
              <a:ext uri="{FF2B5EF4-FFF2-40B4-BE49-F238E27FC236}">
                <a16:creationId xmlns:a16="http://schemas.microsoft.com/office/drawing/2014/main" id="{D2330B4D-3928-804A-9CD7-EE2FECF35CDE}"/>
              </a:ext>
            </a:extLst>
          </p:cNvPr>
          <p:cNvSpPr/>
          <p:nvPr/>
        </p:nvSpPr>
        <p:spPr>
          <a:xfrm>
            <a:off x="471577" y="425418"/>
            <a:ext cx="8229600" cy="323165"/>
          </a:xfrm>
          <a:prstGeom prst="rect">
            <a:avLst/>
          </a:prstGeom>
        </p:spPr>
        <p:txBody>
          <a:bodyPr wrap="square">
            <a:spAutoFit/>
          </a:bodyPr>
          <a:lstStyle/>
          <a:p>
            <a:pPr algn="ctr"/>
            <a:r>
              <a:rPr lang="en-US" sz="1500" b="1" dirty="0"/>
              <a:t>Survival and inbreeding coefficient (F) of offspring of 71 marriages from the Habsburg royal dynasty</a:t>
            </a:r>
          </a:p>
        </p:txBody>
      </p:sp>
      <p:sp>
        <p:nvSpPr>
          <p:cNvPr id="7" name="Rectangle 6">
            <a:extLst>
              <a:ext uri="{FF2B5EF4-FFF2-40B4-BE49-F238E27FC236}">
                <a16:creationId xmlns:a16="http://schemas.microsoft.com/office/drawing/2014/main" id="{29F9DC41-4B18-4F4E-AD30-F012D33E3112}"/>
              </a:ext>
            </a:extLst>
          </p:cNvPr>
          <p:cNvSpPr/>
          <p:nvPr/>
        </p:nvSpPr>
        <p:spPr>
          <a:xfrm>
            <a:off x="908649" y="5509252"/>
            <a:ext cx="7326701" cy="523220"/>
          </a:xfrm>
          <a:prstGeom prst="rect">
            <a:avLst/>
          </a:prstGeom>
        </p:spPr>
        <p:txBody>
          <a:bodyPr wrap="square">
            <a:spAutoFit/>
          </a:bodyPr>
          <a:lstStyle/>
          <a:p>
            <a:pPr algn="ctr"/>
            <a:r>
              <a:rPr lang="en-US" sz="1400" dirty="0"/>
              <a:t>Alvarez, Gonzalo &amp; </a:t>
            </a:r>
            <a:r>
              <a:rPr lang="en-US" sz="1400" dirty="0" err="1"/>
              <a:t>Quinteiro</a:t>
            </a:r>
            <a:r>
              <a:rPr lang="en-US" sz="1400" dirty="0"/>
              <a:t>, Celsa &amp; Ceballos, Francisco. (2011). Inbreeding and Genetic Disorder. 10.5772/18373. </a:t>
            </a:r>
          </a:p>
        </p:txBody>
      </p:sp>
      <p:pic>
        <p:nvPicPr>
          <p:cNvPr id="4" name="Picture 3">
            <a:extLst>
              <a:ext uri="{FF2B5EF4-FFF2-40B4-BE49-F238E27FC236}">
                <a16:creationId xmlns:a16="http://schemas.microsoft.com/office/drawing/2014/main" id="{1FF0CA48-DCBF-EB4A-92A6-35FA43BBC858}"/>
              </a:ext>
            </a:extLst>
          </p:cNvPr>
          <p:cNvPicPr>
            <a:picLocks noChangeAspect="1"/>
          </p:cNvPicPr>
          <p:nvPr/>
        </p:nvPicPr>
        <p:blipFill>
          <a:blip r:embed="rId3"/>
          <a:stretch>
            <a:fillRect/>
          </a:stretch>
        </p:blipFill>
        <p:spPr>
          <a:xfrm>
            <a:off x="6529477" y="1035742"/>
            <a:ext cx="2171700" cy="1574800"/>
          </a:xfrm>
          <a:prstGeom prst="rect">
            <a:avLst/>
          </a:prstGeom>
          <a:ln w="9525">
            <a:solidFill>
              <a:schemeClr val="tx1"/>
            </a:solidFill>
          </a:ln>
        </p:spPr>
      </p:pic>
    </p:spTree>
    <p:extLst>
      <p:ext uri="{BB962C8B-B14F-4D97-AF65-F5344CB8AC3E}">
        <p14:creationId xmlns:p14="http://schemas.microsoft.com/office/powerpoint/2010/main" val="2424459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963537-0A9E-E94A-9864-6AB2C0B66945}"/>
              </a:ext>
            </a:extLst>
          </p:cNvPr>
          <p:cNvPicPr>
            <a:picLocks noChangeAspect="1"/>
          </p:cNvPicPr>
          <p:nvPr/>
        </p:nvPicPr>
        <p:blipFill>
          <a:blip r:embed="rId2"/>
          <a:stretch>
            <a:fillRect/>
          </a:stretch>
        </p:blipFill>
        <p:spPr>
          <a:xfrm>
            <a:off x="0" y="931183"/>
            <a:ext cx="9144000" cy="4995633"/>
          </a:xfrm>
          <a:prstGeom prst="rect">
            <a:avLst/>
          </a:prstGeom>
        </p:spPr>
      </p:pic>
      <p:sp>
        <p:nvSpPr>
          <p:cNvPr id="8" name="Rectangle 7">
            <a:extLst>
              <a:ext uri="{FF2B5EF4-FFF2-40B4-BE49-F238E27FC236}">
                <a16:creationId xmlns:a16="http://schemas.microsoft.com/office/drawing/2014/main" id="{3263E82B-CC0A-5F47-9BA0-D13FF257EB71}"/>
              </a:ext>
            </a:extLst>
          </p:cNvPr>
          <p:cNvSpPr/>
          <p:nvPr/>
        </p:nvSpPr>
        <p:spPr>
          <a:xfrm>
            <a:off x="3094894" y="5970281"/>
            <a:ext cx="3051220" cy="369332"/>
          </a:xfrm>
          <a:prstGeom prst="rect">
            <a:avLst/>
          </a:prstGeom>
        </p:spPr>
        <p:txBody>
          <a:bodyPr wrap="none">
            <a:spAutoFit/>
          </a:bodyPr>
          <a:lstStyle/>
          <a:p>
            <a:r>
              <a:rPr lang="en-US" dirty="0"/>
              <a:t>Fig. 13.15 </a:t>
            </a:r>
            <a:r>
              <a:rPr lang="en-US" dirty="0" err="1"/>
              <a:t>Allendorf</a:t>
            </a:r>
            <a:r>
              <a:rPr lang="en-US" dirty="0"/>
              <a:t> et al. 2013</a:t>
            </a:r>
          </a:p>
        </p:txBody>
      </p:sp>
      <p:sp>
        <p:nvSpPr>
          <p:cNvPr id="4" name="TextBox 3">
            <a:extLst>
              <a:ext uri="{FF2B5EF4-FFF2-40B4-BE49-F238E27FC236}">
                <a16:creationId xmlns:a16="http://schemas.microsoft.com/office/drawing/2014/main" id="{DA64D9EF-5B6D-4947-B234-F7FBEED5DA5E}"/>
              </a:ext>
            </a:extLst>
          </p:cNvPr>
          <p:cNvSpPr txBox="1"/>
          <p:nvPr/>
        </p:nvSpPr>
        <p:spPr>
          <a:xfrm>
            <a:off x="4461913" y="1181571"/>
            <a:ext cx="3505724" cy="461665"/>
          </a:xfrm>
          <a:prstGeom prst="rect">
            <a:avLst/>
          </a:prstGeom>
          <a:noFill/>
        </p:spPr>
        <p:txBody>
          <a:bodyPr wrap="square" rtlCol="0">
            <a:spAutoFit/>
          </a:bodyPr>
          <a:lstStyle/>
          <a:p>
            <a:r>
              <a:rPr lang="en-US" sz="1200" dirty="0">
                <a:solidFill>
                  <a:srgbClr val="FF0000"/>
                </a:solidFill>
              </a:rPr>
              <a:t>Equivalent to 90% reduction in survival due to </a:t>
            </a:r>
            <a:r>
              <a:rPr lang="en-US" sz="1200" dirty="0" err="1">
                <a:solidFill>
                  <a:srgbClr val="FF0000"/>
                </a:solidFill>
              </a:rPr>
              <a:t>selfing</a:t>
            </a:r>
            <a:r>
              <a:rPr lang="en-US" sz="1200" dirty="0">
                <a:solidFill>
                  <a:srgbClr val="FF0000"/>
                </a:solidFill>
              </a:rPr>
              <a:t>.</a:t>
            </a:r>
          </a:p>
          <a:p>
            <a:endParaRPr lang="en-US" sz="1200" dirty="0">
              <a:solidFill>
                <a:srgbClr val="FF0000"/>
              </a:solidFill>
            </a:endParaRPr>
          </a:p>
        </p:txBody>
      </p:sp>
      <p:sp>
        <p:nvSpPr>
          <p:cNvPr id="5" name="Title 1">
            <a:extLst>
              <a:ext uri="{FF2B5EF4-FFF2-40B4-BE49-F238E27FC236}">
                <a16:creationId xmlns:a16="http://schemas.microsoft.com/office/drawing/2014/main" id="{BFA7F27F-6734-E149-B3A3-94051A1805FD}"/>
              </a:ext>
            </a:extLst>
          </p:cNvPr>
          <p:cNvSpPr>
            <a:spLocks noGrp="1"/>
          </p:cNvSpPr>
          <p:nvPr>
            <p:ph type="title"/>
          </p:nvPr>
        </p:nvSpPr>
        <p:spPr>
          <a:xfrm>
            <a:off x="40468" y="-64890"/>
            <a:ext cx="7886700" cy="1325563"/>
          </a:xfrm>
        </p:spPr>
        <p:txBody>
          <a:bodyPr anchor="t">
            <a:noAutofit/>
          </a:bodyPr>
          <a:lstStyle/>
          <a:p>
            <a:r>
              <a:rPr lang="en-US" sz="3600" dirty="0"/>
              <a:t>Some plants have extraordinary levels of inbreeding depression</a:t>
            </a:r>
            <a:br>
              <a:rPr lang="en-US" sz="3600" dirty="0"/>
            </a:br>
            <a:endParaRPr lang="en-US" sz="3600" dirty="0"/>
          </a:p>
        </p:txBody>
      </p:sp>
    </p:spTree>
    <p:extLst>
      <p:ext uri="{BB962C8B-B14F-4D97-AF65-F5344CB8AC3E}">
        <p14:creationId xmlns:p14="http://schemas.microsoft.com/office/powerpoint/2010/main" val="3769690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A776-39CE-8C4B-AB8C-DF842615F912}"/>
              </a:ext>
            </a:extLst>
          </p:cNvPr>
          <p:cNvSpPr>
            <a:spLocks noGrp="1"/>
          </p:cNvSpPr>
          <p:nvPr>
            <p:ph type="title"/>
          </p:nvPr>
        </p:nvSpPr>
        <p:spPr/>
        <p:txBody>
          <a:bodyPr/>
          <a:lstStyle/>
          <a:p>
            <a:r>
              <a:rPr lang="en-US" dirty="0"/>
              <a:t>Inbreeding depression</a:t>
            </a:r>
          </a:p>
        </p:txBody>
      </p:sp>
      <p:sp>
        <p:nvSpPr>
          <p:cNvPr id="3" name="Content Placeholder 2">
            <a:extLst>
              <a:ext uri="{FF2B5EF4-FFF2-40B4-BE49-F238E27FC236}">
                <a16:creationId xmlns:a16="http://schemas.microsoft.com/office/drawing/2014/main" id="{12FE9D23-AC2D-534A-A773-1C332764AEAF}"/>
              </a:ext>
            </a:extLst>
          </p:cNvPr>
          <p:cNvSpPr>
            <a:spLocks noGrp="1"/>
          </p:cNvSpPr>
          <p:nvPr>
            <p:ph idx="1"/>
          </p:nvPr>
        </p:nvSpPr>
        <p:spPr/>
        <p:txBody>
          <a:bodyPr>
            <a:normAutofit fontScale="92500" lnSpcReduction="10000"/>
          </a:bodyPr>
          <a:lstStyle/>
          <a:p>
            <a:r>
              <a:rPr lang="en-US" dirty="0"/>
              <a:t>Generally more severe in wild than captive populations.</a:t>
            </a:r>
          </a:p>
          <a:p>
            <a:endParaRPr lang="en-US" dirty="0"/>
          </a:p>
          <a:p>
            <a:r>
              <a:rPr lang="en-US" dirty="0"/>
              <a:t>Makes experimental inferences from captivity complicated.</a:t>
            </a:r>
          </a:p>
          <a:p>
            <a:endParaRPr lang="en-US" dirty="0"/>
          </a:p>
          <a:p>
            <a:r>
              <a:rPr lang="en-US" dirty="0"/>
              <a:t>More severe when populations are stressed or challenged by forces such as extreme weather, pollution, or disease.</a:t>
            </a:r>
          </a:p>
          <a:p>
            <a:endParaRPr lang="en-US" dirty="0"/>
          </a:p>
          <a:p>
            <a:r>
              <a:rPr lang="en-US" dirty="0"/>
              <a:t>Can result from few loci of major effects from a small number of ancestors.</a:t>
            </a:r>
          </a:p>
        </p:txBody>
      </p:sp>
    </p:spTree>
    <p:extLst>
      <p:ext uri="{BB962C8B-B14F-4D97-AF65-F5344CB8AC3E}">
        <p14:creationId xmlns:p14="http://schemas.microsoft.com/office/powerpoint/2010/main" val="1394434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BF19-3441-6040-AE12-3A122190B584}"/>
              </a:ext>
            </a:extLst>
          </p:cNvPr>
          <p:cNvSpPr>
            <a:spLocks noGrp="1"/>
          </p:cNvSpPr>
          <p:nvPr>
            <p:ph type="title"/>
          </p:nvPr>
        </p:nvSpPr>
        <p:spPr/>
        <p:txBody>
          <a:bodyPr>
            <a:normAutofit/>
          </a:bodyPr>
          <a:lstStyle/>
          <a:p>
            <a:r>
              <a:rPr lang="en-US" sz="3600" dirty="0"/>
              <a:t>Inbred parents can have a propensity to produce offspring that will also inbreed</a:t>
            </a:r>
          </a:p>
        </p:txBody>
      </p:sp>
      <p:pic>
        <p:nvPicPr>
          <p:cNvPr id="7" name="Picture 6">
            <a:extLst>
              <a:ext uri="{FF2B5EF4-FFF2-40B4-BE49-F238E27FC236}">
                <a16:creationId xmlns:a16="http://schemas.microsoft.com/office/drawing/2014/main" id="{25860E9E-F94F-6442-B6CE-61C98F2CA22F}"/>
              </a:ext>
            </a:extLst>
          </p:cNvPr>
          <p:cNvPicPr>
            <a:picLocks noChangeAspect="1"/>
          </p:cNvPicPr>
          <p:nvPr/>
        </p:nvPicPr>
        <p:blipFill>
          <a:blip r:embed="rId2"/>
          <a:stretch>
            <a:fillRect/>
          </a:stretch>
        </p:blipFill>
        <p:spPr>
          <a:xfrm>
            <a:off x="628650" y="1936750"/>
            <a:ext cx="7845879" cy="3354972"/>
          </a:xfrm>
          <a:prstGeom prst="rect">
            <a:avLst/>
          </a:prstGeom>
        </p:spPr>
      </p:pic>
      <p:sp>
        <p:nvSpPr>
          <p:cNvPr id="8" name="TextBox 7">
            <a:extLst>
              <a:ext uri="{FF2B5EF4-FFF2-40B4-BE49-F238E27FC236}">
                <a16:creationId xmlns:a16="http://schemas.microsoft.com/office/drawing/2014/main" id="{B42C63C0-327B-2342-B9B4-6F162BF692FB}"/>
              </a:ext>
            </a:extLst>
          </p:cNvPr>
          <p:cNvSpPr txBox="1"/>
          <p:nvPr/>
        </p:nvSpPr>
        <p:spPr>
          <a:xfrm>
            <a:off x="628650" y="5448300"/>
            <a:ext cx="7845879" cy="646331"/>
          </a:xfrm>
          <a:prstGeom prst="rect">
            <a:avLst/>
          </a:prstGeom>
          <a:noFill/>
        </p:spPr>
        <p:txBody>
          <a:bodyPr wrap="square" rtlCol="0">
            <a:spAutoFit/>
          </a:bodyPr>
          <a:lstStyle/>
          <a:p>
            <a:r>
              <a:rPr lang="en-US" dirty="0"/>
              <a:t>Current Biology - </a:t>
            </a:r>
            <a:r>
              <a:rPr lang="en-US" dirty="0">
                <a:hlinkClick r:id="rId3"/>
              </a:rPr>
              <a:t>Marta Szulkin &amp; Ben C. Sheldon</a:t>
            </a:r>
            <a:endParaRPr lang="en-US" dirty="0"/>
          </a:p>
          <a:p>
            <a:r>
              <a:rPr lang="en-US" dirty="0">
                <a:hlinkClick r:id="rId4" tooltip="Go to table of contents for this volume/issue"/>
              </a:rPr>
              <a:t>Volume 16, Issue 18</a:t>
            </a:r>
            <a:r>
              <a:rPr lang="en-US" dirty="0"/>
              <a:t>, 19 September 2006, Pages R810-R812</a:t>
            </a:r>
          </a:p>
        </p:txBody>
      </p:sp>
      <p:sp>
        <p:nvSpPr>
          <p:cNvPr id="10" name="AutoShape 2" descr="Current Biology">
            <a:hlinkClick r:id="rId5" tooltip="Go to Current Biology on ScienceDirect"/>
            <a:extLst>
              <a:ext uri="{FF2B5EF4-FFF2-40B4-BE49-F238E27FC236}">
                <a16:creationId xmlns:a16="http://schemas.microsoft.com/office/drawing/2014/main" id="{3ED1753A-3D0C-414A-A818-6F1237E4FD8D}"/>
              </a:ext>
            </a:extLst>
          </p:cNvPr>
          <p:cNvSpPr>
            <a:spLocks noChangeAspect="1" noChangeArrowheads="1"/>
          </p:cNvSpPr>
          <p:nvPr/>
        </p:nvSpPr>
        <p:spPr bwMode="auto">
          <a:xfrm>
            <a:off x="127000"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8970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2901-EC5B-3E47-9B36-536BEEBB801B}"/>
              </a:ext>
            </a:extLst>
          </p:cNvPr>
          <p:cNvSpPr>
            <a:spLocks noGrp="1"/>
          </p:cNvSpPr>
          <p:nvPr>
            <p:ph type="title"/>
          </p:nvPr>
        </p:nvSpPr>
        <p:spPr/>
        <p:txBody>
          <a:bodyPr/>
          <a:lstStyle/>
          <a:p>
            <a:r>
              <a:rPr lang="en-US" dirty="0"/>
              <a:t>What is the genetic load?</a:t>
            </a:r>
          </a:p>
        </p:txBody>
      </p:sp>
      <p:sp>
        <p:nvSpPr>
          <p:cNvPr id="3" name="Content Placeholder 2">
            <a:extLst>
              <a:ext uri="{FF2B5EF4-FFF2-40B4-BE49-F238E27FC236}">
                <a16:creationId xmlns:a16="http://schemas.microsoft.com/office/drawing/2014/main" id="{16AB11FC-8545-DB4F-B2E9-25C7107F11C7}"/>
              </a:ext>
            </a:extLst>
          </p:cNvPr>
          <p:cNvSpPr>
            <a:spLocks noGrp="1"/>
          </p:cNvSpPr>
          <p:nvPr>
            <p:ph idx="1"/>
          </p:nvPr>
        </p:nvSpPr>
        <p:spPr/>
        <p:txBody>
          <a:bodyPr/>
          <a:lstStyle/>
          <a:p>
            <a:r>
              <a:rPr lang="en-US" dirty="0"/>
              <a:t>Relative difference in fitness between fittest genotype and the average phenotype.</a:t>
            </a:r>
          </a:p>
          <a:p>
            <a:endParaRPr lang="en-US" dirty="0"/>
          </a:p>
          <a:p>
            <a:r>
              <a:rPr lang="en-US" dirty="0"/>
              <a:t>First used by Muller (1950) in reference to radiation induced mutagenesis.</a:t>
            </a:r>
          </a:p>
          <a:p>
            <a:endParaRPr lang="en-US" dirty="0"/>
          </a:p>
          <a:p>
            <a:r>
              <a:rPr lang="en-US" dirty="0"/>
              <a:t>Comes about because natural selection is not always effective at removing deleterious alleles and does not remove all such alleles.</a:t>
            </a:r>
          </a:p>
          <a:p>
            <a:endParaRPr lang="en-US" dirty="0"/>
          </a:p>
        </p:txBody>
      </p:sp>
    </p:spTree>
    <p:extLst>
      <p:ext uri="{BB962C8B-B14F-4D97-AF65-F5344CB8AC3E}">
        <p14:creationId xmlns:p14="http://schemas.microsoft.com/office/powerpoint/2010/main" val="298260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8834-36D9-F346-8FF3-6F0557FA2BFA}"/>
              </a:ext>
            </a:extLst>
          </p:cNvPr>
          <p:cNvSpPr>
            <a:spLocks noGrp="1"/>
          </p:cNvSpPr>
          <p:nvPr>
            <p:ph type="title"/>
          </p:nvPr>
        </p:nvSpPr>
        <p:spPr/>
        <p:txBody>
          <a:bodyPr anchor="t"/>
          <a:lstStyle/>
          <a:p>
            <a:r>
              <a:rPr lang="en-US" dirty="0"/>
              <a:t>Causes of genetic load</a:t>
            </a:r>
          </a:p>
        </p:txBody>
      </p:sp>
      <p:sp>
        <p:nvSpPr>
          <p:cNvPr id="3" name="Content Placeholder 2">
            <a:extLst>
              <a:ext uri="{FF2B5EF4-FFF2-40B4-BE49-F238E27FC236}">
                <a16:creationId xmlns:a16="http://schemas.microsoft.com/office/drawing/2014/main" id="{850AA85D-E062-024D-A072-1B0D0AA81014}"/>
              </a:ext>
            </a:extLst>
          </p:cNvPr>
          <p:cNvSpPr>
            <a:spLocks noGrp="1"/>
          </p:cNvSpPr>
          <p:nvPr>
            <p:ph idx="1"/>
          </p:nvPr>
        </p:nvSpPr>
        <p:spPr>
          <a:xfrm>
            <a:off x="628650" y="1498313"/>
            <a:ext cx="7886700" cy="4351338"/>
          </a:xfrm>
        </p:spPr>
        <p:txBody>
          <a:bodyPr>
            <a:noAutofit/>
          </a:bodyPr>
          <a:lstStyle/>
          <a:p>
            <a:r>
              <a:rPr lang="en-US" sz="2400" u="sng" dirty="0"/>
              <a:t>Mutation</a:t>
            </a:r>
            <a:r>
              <a:rPr lang="en-US" sz="2400" dirty="0"/>
              <a:t> introduces deleterious mutations</a:t>
            </a:r>
          </a:p>
          <a:p>
            <a:endParaRPr lang="en-US" sz="1200" dirty="0"/>
          </a:p>
          <a:p>
            <a:r>
              <a:rPr lang="en-US" sz="2400" u="sng" dirty="0"/>
              <a:t>Segregation</a:t>
            </a:r>
            <a:r>
              <a:rPr lang="en-US" sz="2400" dirty="0"/>
              <a:t> (if heterozygotes have the highest fitness, meiotic segregation will produce homozygotes with lower fitness).</a:t>
            </a:r>
          </a:p>
          <a:p>
            <a:endParaRPr lang="en-US" sz="1200" dirty="0"/>
          </a:p>
          <a:p>
            <a:r>
              <a:rPr lang="en-US" sz="2400" u="sng" dirty="0"/>
              <a:t>Drift</a:t>
            </a:r>
            <a:r>
              <a:rPr lang="en-US" sz="2400" dirty="0"/>
              <a:t> can increase frequency of deleterious mutations (e.g., through a founder event or bottleneck).</a:t>
            </a:r>
          </a:p>
          <a:p>
            <a:endParaRPr lang="en-US" sz="1200" dirty="0"/>
          </a:p>
          <a:p>
            <a:r>
              <a:rPr lang="en-US" sz="2400" u="sng" dirty="0"/>
              <a:t>Migration</a:t>
            </a:r>
            <a:r>
              <a:rPr lang="en-US" sz="2400" dirty="0"/>
              <a:t> of allele into population where it is less well adapted.</a:t>
            </a:r>
          </a:p>
          <a:p>
            <a:endParaRPr lang="en-US" sz="1200" dirty="0"/>
          </a:p>
          <a:p>
            <a:r>
              <a:rPr lang="en-US" sz="2400" u="sng" dirty="0"/>
              <a:t>Inbreeding</a:t>
            </a:r>
            <a:r>
              <a:rPr lang="en-US" sz="2400" dirty="0"/>
              <a:t> resulting in increased homozygosity of inbred individuals.</a:t>
            </a:r>
          </a:p>
        </p:txBody>
      </p:sp>
    </p:spTree>
    <p:extLst>
      <p:ext uri="{BB962C8B-B14F-4D97-AF65-F5344CB8AC3E}">
        <p14:creationId xmlns:p14="http://schemas.microsoft.com/office/powerpoint/2010/main" val="67818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01316"/>
            <a:ext cx="8229600" cy="6116052"/>
          </a:xfrm>
        </p:spPr>
        <p:txBody>
          <a:bodyPr>
            <a:normAutofit fontScale="92500" lnSpcReduction="10000"/>
          </a:bodyPr>
          <a:lstStyle/>
          <a:p>
            <a:pPr marL="0" indent="0">
              <a:buNone/>
            </a:pPr>
            <a:r>
              <a:rPr lang="en-US" sz="5200" dirty="0">
                <a:cs typeface="Calibri"/>
              </a:rPr>
              <a:t>Recall the factors Affecting Ne:</a:t>
            </a: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2600" dirty="0">
              <a:cs typeface="Calibri"/>
            </a:endParaRPr>
          </a:p>
          <a:p>
            <a:pPr marL="0" indent="0">
              <a:buNone/>
            </a:pPr>
            <a:endParaRPr lang="en-US" sz="2600" dirty="0">
              <a:cs typeface="Calibri"/>
            </a:endParaRPr>
          </a:p>
          <a:p>
            <a:pPr marL="0" indent="0">
              <a:buNone/>
            </a:pPr>
            <a:r>
              <a:rPr lang="en-US" sz="2600" dirty="0">
                <a:cs typeface="Calibri"/>
              </a:rPr>
              <a:t>If all individuals leave the same # offspring:</a:t>
            </a:r>
          </a:p>
          <a:p>
            <a:pPr marL="0" indent="0">
              <a:buNone/>
            </a:pPr>
            <a:endParaRPr lang="en-US" sz="2600" dirty="0">
              <a:cs typeface="Calibri"/>
            </a:endParaRPr>
          </a:p>
          <a:p>
            <a:pPr marL="0" indent="0">
              <a:buNone/>
            </a:pPr>
            <a:r>
              <a:rPr lang="en-US" sz="2600" dirty="0" err="1">
                <a:cs typeface="Calibri"/>
              </a:rPr>
              <a:t>V</a:t>
            </a:r>
            <a:r>
              <a:rPr lang="en-US" sz="2600" baseline="-25000" dirty="0" err="1">
                <a:cs typeface="Calibri"/>
              </a:rPr>
              <a:t>k</a:t>
            </a:r>
            <a:r>
              <a:rPr lang="en-US" sz="2600" dirty="0">
                <a:cs typeface="Calibri"/>
              </a:rPr>
              <a:t> = 0, and N</a:t>
            </a:r>
            <a:r>
              <a:rPr lang="en-US" sz="2600" baseline="-25000" dirty="0">
                <a:cs typeface="Calibri"/>
              </a:rPr>
              <a:t>e</a:t>
            </a:r>
            <a:r>
              <a:rPr lang="en-US" sz="2600" dirty="0">
                <a:cs typeface="Calibri"/>
              </a:rPr>
              <a:t> = 2N </a:t>
            </a:r>
          </a:p>
          <a:p>
            <a:pPr marL="0" indent="0">
              <a:buNone/>
            </a:pPr>
            <a:endParaRPr lang="en-US" sz="2600" baseline="-25000" dirty="0">
              <a:cs typeface="Calibri"/>
            </a:endParaRPr>
          </a:p>
          <a:p>
            <a:pPr marL="0" indent="0">
              <a:buNone/>
            </a:pPr>
            <a:r>
              <a:rPr lang="en-US" sz="2600" dirty="0">
                <a:cs typeface="Calibri"/>
              </a:rPr>
              <a:t>Ne is maximized by equalizing reproductive output! </a:t>
            </a:r>
          </a:p>
          <a:p>
            <a:pPr marL="0" indent="0">
              <a:buNone/>
            </a:pPr>
            <a:endParaRPr lang="en-US" sz="2600" dirty="0">
              <a:cs typeface="Calibri"/>
            </a:endParaRPr>
          </a:p>
          <a:p>
            <a:pPr marL="0" indent="0">
              <a:buNone/>
            </a:pPr>
            <a:r>
              <a:rPr lang="en-US" sz="2600" dirty="0">
                <a:cs typeface="Calibri"/>
              </a:rPr>
              <a:t>Maximizing number of offspring or occurrence/absence of a particular trait is not necessarily the best strategy, and will result in loss of genetic diversity.</a:t>
            </a:r>
          </a:p>
          <a:p>
            <a:pPr marL="0" indent="0">
              <a:buNone/>
            </a:pPr>
            <a:endParaRPr lang="en-US" sz="1800" dirty="0">
              <a:cs typeface="Calibri"/>
            </a:endParaRPr>
          </a:p>
          <a:p>
            <a:pPr marL="0" indent="0">
              <a:buNone/>
            </a:pPr>
            <a:endParaRPr lang="en-US" sz="1800" dirty="0">
              <a:cs typeface="Cai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1800" dirty="0">
              <a:cs typeface="Calibri"/>
            </a:endParaRPr>
          </a:p>
          <a:p>
            <a:pPr marL="0" indent="0">
              <a:buNone/>
            </a:pPr>
            <a:endParaRPr lang="en-US" sz="2000" dirty="0">
              <a:cs typeface="Calibri"/>
            </a:endParaRPr>
          </a:p>
          <a:p>
            <a:pPr lvl="0">
              <a:spcBef>
                <a:spcPct val="0"/>
              </a:spcBef>
            </a:pPr>
            <a:endParaRPr lang="en-US" dirty="0">
              <a:cs typeface="Calibri"/>
            </a:endParaRPr>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7331" y="1565023"/>
            <a:ext cx="1362075" cy="666750"/>
          </a:xfrm>
          <a:prstGeom prst="rect">
            <a:avLst/>
          </a:prstGeom>
          <a:noFill/>
        </p:spPr>
      </p:pic>
    </p:spTree>
    <p:extLst>
      <p:ext uri="{BB962C8B-B14F-4D97-AF65-F5344CB8AC3E}">
        <p14:creationId xmlns:p14="http://schemas.microsoft.com/office/powerpoint/2010/main" val="281326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2143-C67C-904C-AA48-1FAC31D19A59}"/>
              </a:ext>
            </a:extLst>
          </p:cNvPr>
          <p:cNvSpPr>
            <a:spLocks noGrp="1"/>
          </p:cNvSpPr>
          <p:nvPr>
            <p:ph type="title"/>
          </p:nvPr>
        </p:nvSpPr>
        <p:spPr>
          <a:xfrm>
            <a:off x="628650" y="566411"/>
            <a:ext cx="7886700" cy="1325563"/>
          </a:xfrm>
        </p:spPr>
        <p:txBody>
          <a:bodyPr anchor="b">
            <a:normAutofit fontScale="90000"/>
          </a:bodyPr>
          <a:lstStyle/>
          <a:p>
            <a:r>
              <a:rPr lang="en-US" dirty="0"/>
              <a:t>Can inbreeding depression be avoided if deleterious recessive alleles can be removed?</a:t>
            </a:r>
          </a:p>
        </p:txBody>
      </p:sp>
      <p:sp>
        <p:nvSpPr>
          <p:cNvPr id="3" name="Content Placeholder 2">
            <a:extLst>
              <a:ext uri="{FF2B5EF4-FFF2-40B4-BE49-F238E27FC236}">
                <a16:creationId xmlns:a16="http://schemas.microsoft.com/office/drawing/2014/main" id="{4083CB77-2108-594C-B179-A3169D1D2E20}"/>
              </a:ext>
            </a:extLst>
          </p:cNvPr>
          <p:cNvSpPr>
            <a:spLocks noGrp="1"/>
          </p:cNvSpPr>
          <p:nvPr>
            <p:ph idx="1"/>
          </p:nvPr>
        </p:nvSpPr>
        <p:spPr/>
        <p:txBody>
          <a:bodyPr>
            <a:normAutofit fontScale="92500" lnSpcReduction="20000"/>
          </a:bodyPr>
          <a:lstStyle/>
          <a:p>
            <a:endParaRPr lang="en-US" dirty="0"/>
          </a:p>
          <a:p>
            <a:r>
              <a:rPr lang="en-US" dirty="0"/>
              <a:t>Not really, as all populations accumulate deleterious alleles through mutation.</a:t>
            </a:r>
          </a:p>
          <a:p>
            <a:pPr marL="0" indent="0">
              <a:buNone/>
            </a:pPr>
            <a:endParaRPr lang="en-US" dirty="0"/>
          </a:p>
          <a:p>
            <a:r>
              <a:rPr lang="en-US" dirty="0"/>
              <a:t>Plus the power to detect inbreeding depression statistically can be very low.</a:t>
            </a:r>
          </a:p>
          <a:p>
            <a:endParaRPr lang="en-US" dirty="0"/>
          </a:p>
          <a:p>
            <a:r>
              <a:rPr lang="en-US" dirty="0"/>
              <a:t>Especially if pedigrees are unknown, or effects only specific life history stages.</a:t>
            </a:r>
          </a:p>
          <a:p>
            <a:endParaRPr lang="en-US" dirty="0"/>
          </a:p>
          <a:p>
            <a:r>
              <a:rPr lang="en-US" dirty="0"/>
              <a:t>Non-inbred individuals must also be compared.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26851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5594-57B9-1C47-812F-7DF90036535D}"/>
              </a:ext>
            </a:extLst>
          </p:cNvPr>
          <p:cNvSpPr>
            <a:spLocks noGrp="1"/>
          </p:cNvSpPr>
          <p:nvPr>
            <p:ph type="title"/>
          </p:nvPr>
        </p:nvSpPr>
        <p:spPr/>
        <p:txBody>
          <a:bodyPr>
            <a:normAutofit fontScale="90000"/>
          </a:bodyPr>
          <a:lstStyle/>
          <a:p>
            <a:r>
              <a:rPr lang="en-US" dirty="0"/>
              <a:t>Even the naked mole rat, which is highly inbred exhibits some  inbreeding depression.</a:t>
            </a:r>
          </a:p>
        </p:txBody>
      </p:sp>
      <p:pic>
        <p:nvPicPr>
          <p:cNvPr id="5" name="Picture 4">
            <a:extLst>
              <a:ext uri="{FF2B5EF4-FFF2-40B4-BE49-F238E27FC236}">
                <a16:creationId xmlns:a16="http://schemas.microsoft.com/office/drawing/2014/main" id="{5BB9E7E3-227F-1F40-A904-B3AF7C2B37B9}"/>
              </a:ext>
            </a:extLst>
          </p:cNvPr>
          <p:cNvPicPr>
            <a:picLocks noChangeAspect="1"/>
          </p:cNvPicPr>
          <p:nvPr/>
        </p:nvPicPr>
        <p:blipFill>
          <a:blip r:embed="rId2"/>
          <a:stretch>
            <a:fillRect/>
          </a:stretch>
        </p:blipFill>
        <p:spPr>
          <a:xfrm>
            <a:off x="727698" y="2169903"/>
            <a:ext cx="7667002" cy="2982943"/>
          </a:xfrm>
          <a:prstGeom prst="rect">
            <a:avLst/>
          </a:prstGeom>
        </p:spPr>
      </p:pic>
      <p:sp>
        <p:nvSpPr>
          <p:cNvPr id="6" name="Rectangle 5">
            <a:extLst>
              <a:ext uri="{FF2B5EF4-FFF2-40B4-BE49-F238E27FC236}">
                <a16:creationId xmlns:a16="http://schemas.microsoft.com/office/drawing/2014/main" id="{054E7FC7-FB67-414D-A253-D3F626E10482}"/>
              </a:ext>
            </a:extLst>
          </p:cNvPr>
          <p:cNvSpPr/>
          <p:nvPr/>
        </p:nvSpPr>
        <p:spPr>
          <a:xfrm>
            <a:off x="727697" y="5204930"/>
            <a:ext cx="4678189" cy="307777"/>
          </a:xfrm>
          <a:prstGeom prst="rect">
            <a:avLst/>
          </a:prstGeom>
        </p:spPr>
        <p:txBody>
          <a:bodyPr wrap="square">
            <a:spAutoFit/>
          </a:bodyPr>
          <a:lstStyle/>
          <a:p>
            <a:r>
              <a:rPr lang="en-US" sz="1400" dirty="0"/>
              <a:t>https://</a:t>
            </a:r>
            <a:r>
              <a:rPr lang="en-US" sz="1400" dirty="0" err="1"/>
              <a:t>animaldiversity.org</a:t>
            </a:r>
            <a:r>
              <a:rPr lang="en-US" sz="1400" dirty="0"/>
              <a:t>/accounts/</a:t>
            </a:r>
            <a:r>
              <a:rPr lang="en-US" sz="1400" dirty="0" err="1"/>
              <a:t>Heterocephalus_glaber</a:t>
            </a:r>
            <a:r>
              <a:rPr lang="en-US" sz="1400" dirty="0"/>
              <a:t>/</a:t>
            </a:r>
          </a:p>
        </p:txBody>
      </p:sp>
    </p:spTree>
    <p:extLst>
      <p:ext uri="{BB962C8B-B14F-4D97-AF65-F5344CB8AC3E}">
        <p14:creationId xmlns:p14="http://schemas.microsoft.com/office/powerpoint/2010/main" val="15565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2143-C67C-904C-AA48-1FAC31D19A59}"/>
              </a:ext>
            </a:extLst>
          </p:cNvPr>
          <p:cNvSpPr>
            <a:spLocks noGrp="1"/>
          </p:cNvSpPr>
          <p:nvPr>
            <p:ph type="title"/>
          </p:nvPr>
        </p:nvSpPr>
        <p:spPr>
          <a:xfrm>
            <a:off x="628650" y="566411"/>
            <a:ext cx="7886700" cy="1325563"/>
          </a:xfrm>
        </p:spPr>
        <p:txBody>
          <a:bodyPr anchor="b">
            <a:normAutofit fontScale="90000"/>
          </a:bodyPr>
          <a:lstStyle/>
          <a:p>
            <a:r>
              <a:rPr lang="en-US" dirty="0"/>
              <a:t>Can inbreeding depression can be avoided if deleterious recessive alleles can be removed?</a:t>
            </a:r>
          </a:p>
        </p:txBody>
      </p:sp>
      <p:sp>
        <p:nvSpPr>
          <p:cNvPr id="3" name="Content Placeholder 2">
            <a:extLst>
              <a:ext uri="{FF2B5EF4-FFF2-40B4-BE49-F238E27FC236}">
                <a16:creationId xmlns:a16="http://schemas.microsoft.com/office/drawing/2014/main" id="{4083CB77-2108-594C-B179-A3169D1D2E20}"/>
              </a:ext>
            </a:extLst>
          </p:cNvPr>
          <p:cNvSpPr>
            <a:spLocks noGrp="1"/>
          </p:cNvSpPr>
          <p:nvPr>
            <p:ph idx="1"/>
          </p:nvPr>
        </p:nvSpPr>
        <p:spPr/>
        <p:txBody>
          <a:bodyPr>
            <a:normAutofit/>
          </a:bodyPr>
          <a:lstStyle/>
          <a:p>
            <a:pPr marL="0" indent="0">
              <a:buNone/>
            </a:pPr>
            <a:endParaRPr lang="en-US" dirty="0"/>
          </a:p>
          <a:p>
            <a:r>
              <a:rPr lang="en-US" sz="2600" dirty="0"/>
              <a:t>However, populations can ‘adapt’ to inbreeding if most such recessive alleles are purged by selection (e.g., Muller’s Ratchet).</a:t>
            </a:r>
          </a:p>
          <a:p>
            <a:endParaRPr lang="en-US" sz="2600" dirty="0"/>
          </a:p>
          <a:p>
            <a:r>
              <a:rPr lang="en-US" sz="2600" dirty="0"/>
              <a:t>But, inbreeding depression caused by LOH cannot be purged because </a:t>
            </a:r>
            <a:r>
              <a:rPr lang="en-US" sz="2600" dirty="0" err="1"/>
              <a:t>overdominant</a:t>
            </a:r>
            <a:r>
              <a:rPr lang="en-US" sz="2600" dirty="0"/>
              <a:t> loci (heterozygote advantage) will always suffer from reduced fitness as homozygosity increases.</a:t>
            </a:r>
          </a:p>
          <a:p>
            <a:endParaRPr lang="en-US" dirty="0"/>
          </a:p>
          <a:p>
            <a:endParaRPr lang="en-US" dirty="0"/>
          </a:p>
        </p:txBody>
      </p:sp>
    </p:spTree>
    <p:extLst>
      <p:ext uri="{BB962C8B-B14F-4D97-AF65-F5344CB8AC3E}">
        <p14:creationId xmlns:p14="http://schemas.microsoft.com/office/powerpoint/2010/main" val="3201107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057586-5670-0E4C-A1CA-807C4D076F89}"/>
              </a:ext>
            </a:extLst>
          </p:cNvPr>
          <p:cNvPicPr>
            <a:picLocks noChangeAspect="1"/>
          </p:cNvPicPr>
          <p:nvPr/>
        </p:nvPicPr>
        <p:blipFill>
          <a:blip r:embed="rId2"/>
          <a:stretch>
            <a:fillRect/>
          </a:stretch>
        </p:blipFill>
        <p:spPr>
          <a:xfrm>
            <a:off x="2633362" y="891396"/>
            <a:ext cx="5832027" cy="4372037"/>
          </a:xfrm>
          <a:prstGeom prst="rect">
            <a:avLst/>
          </a:prstGeom>
        </p:spPr>
      </p:pic>
      <p:pic>
        <p:nvPicPr>
          <p:cNvPr id="7" name="Picture 6">
            <a:extLst>
              <a:ext uri="{FF2B5EF4-FFF2-40B4-BE49-F238E27FC236}">
                <a16:creationId xmlns:a16="http://schemas.microsoft.com/office/drawing/2014/main" id="{738C3FD0-EB0E-EF41-B527-57EA74D51FF5}"/>
              </a:ext>
            </a:extLst>
          </p:cNvPr>
          <p:cNvPicPr>
            <a:picLocks noChangeAspect="1"/>
          </p:cNvPicPr>
          <p:nvPr/>
        </p:nvPicPr>
        <p:blipFill>
          <a:blip r:embed="rId3"/>
          <a:stretch>
            <a:fillRect/>
          </a:stretch>
        </p:blipFill>
        <p:spPr>
          <a:xfrm>
            <a:off x="540588" y="2037991"/>
            <a:ext cx="2271623" cy="1987670"/>
          </a:xfrm>
          <a:prstGeom prst="rect">
            <a:avLst/>
          </a:prstGeom>
        </p:spPr>
      </p:pic>
    </p:spTree>
    <p:extLst>
      <p:ext uri="{BB962C8B-B14F-4D97-AF65-F5344CB8AC3E}">
        <p14:creationId xmlns:p14="http://schemas.microsoft.com/office/powerpoint/2010/main" val="167651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9AB6AE-2B01-994C-99C7-7B89F6987B9E}"/>
              </a:ext>
            </a:extLst>
          </p:cNvPr>
          <p:cNvSpPr>
            <a:spLocks noGrp="1"/>
          </p:cNvSpPr>
          <p:nvPr>
            <p:ph type="title"/>
          </p:nvPr>
        </p:nvSpPr>
        <p:spPr>
          <a:xfrm>
            <a:off x="576892" y="1397479"/>
            <a:ext cx="7886700" cy="3973902"/>
          </a:xfrm>
        </p:spPr>
        <p:txBody>
          <a:bodyPr anchor="ctr">
            <a:noAutofit/>
          </a:bodyPr>
          <a:lstStyle/>
          <a:p>
            <a:r>
              <a:rPr lang="en-US" sz="3200" dirty="0"/>
              <a:t>While deleterious alleles can reach substantial frequencies in large populations…</a:t>
            </a:r>
            <a:br>
              <a:rPr lang="en-US" sz="3200" dirty="0"/>
            </a:br>
            <a:br>
              <a:rPr lang="en-US" sz="3200" dirty="0"/>
            </a:br>
            <a:r>
              <a:rPr lang="en-US" sz="3200" dirty="0"/>
              <a:t>Small populations can be </a:t>
            </a:r>
            <a:r>
              <a:rPr lang="en-US" sz="3200" u="sng" dirty="0"/>
              <a:t>purged</a:t>
            </a:r>
            <a:r>
              <a:rPr lang="en-US" sz="3200" dirty="0"/>
              <a:t> of pre-existing deleterious alleles by selection via repeated bottlenecks or prolonged periods of small population size.</a:t>
            </a:r>
          </a:p>
        </p:txBody>
      </p:sp>
      <p:sp>
        <p:nvSpPr>
          <p:cNvPr id="3" name="Title 1">
            <a:extLst>
              <a:ext uri="{FF2B5EF4-FFF2-40B4-BE49-F238E27FC236}">
                <a16:creationId xmlns:a16="http://schemas.microsoft.com/office/drawing/2014/main" id="{9DE55E52-3D88-5A41-9207-0C00F87C370B}"/>
              </a:ext>
            </a:extLst>
          </p:cNvPr>
          <p:cNvSpPr txBox="1">
            <a:spLocks/>
          </p:cNvSpPr>
          <p:nvPr/>
        </p:nvSpPr>
        <p:spPr>
          <a:xfrm>
            <a:off x="628650" y="566411"/>
            <a:ext cx="7886700" cy="1325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Good News</a:t>
            </a:r>
          </a:p>
        </p:txBody>
      </p:sp>
      <p:sp>
        <p:nvSpPr>
          <p:cNvPr id="86" name="Oval 85">
            <a:extLst>
              <a:ext uri="{FF2B5EF4-FFF2-40B4-BE49-F238E27FC236}">
                <a16:creationId xmlns:a16="http://schemas.microsoft.com/office/drawing/2014/main" id="{16BABEC7-824A-A34D-9292-467DDF15B799}"/>
              </a:ext>
            </a:extLst>
          </p:cNvPr>
          <p:cNvSpPr/>
          <p:nvPr/>
        </p:nvSpPr>
        <p:spPr>
          <a:xfrm rot="10030467">
            <a:off x="7481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Oval 86">
            <a:extLst>
              <a:ext uri="{FF2B5EF4-FFF2-40B4-BE49-F238E27FC236}">
                <a16:creationId xmlns:a16="http://schemas.microsoft.com/office/drawing/2014/main" id="{52E379E0-8F13-BD4A-81D4-F582532423E2}"/>
              </a:ext>
            </a:extLst>
          </p:cNvPr>
          <p:cNvSpPr/>
          <p:nvPr/>
        </p:nvSpPr>
        <p:spPr>
          <a:xfrm rot="10030467">
            <a:off x="9195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Oval 87">
            <a:extLst>
              <a:ext uri="{FF2B5EF4-FFF2-40B4-BE49-F238E27FC236}">
                <a16:creationId xmlns:a16="http://schemas.microsoft.com/office/drawing/2014/main" id="{552C508D-72EA-5B45-95E4-22294E795CE2}"/>
              </a:ext>
            </a:extLst>
          </p:cNvPr>
          <p:cNvSpPr/>
          <p:nvPr/>
        </p:nvSpPr>
        <p:spPr>
          <a:xfrm rot="10030467">
            <a:off x="10910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Oval 88">
            <a:extLst>
              <a:ext uri="{FF2B5EF4-FFF2-40B4-BE49-F238E27FC236}">
                <a16:creationId xmlns:a16="http://schemas.microsoft.com/office/drawing/2014/main" id="{CF8F75B3-4A0D-C848-9DB3-08808159C421}"/>
              </a:ext>
            </a:extLst>
          </p:cNvPr>
          <p:cNvSpPr/>
          <p:nvPr/>
        </p:nvSpPr>
        <p:spPr>
          <a:xfrm rot="10030467">
            <a:off x="12624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Oval 89">
            <a:extLst>
              <a:ext uri="{FF2B5EF4-FFF2-40B4-BE49-F238E27FC236}">
                <a16:creationId xmlns:a16="http://schemas.microsoft.com/office/drawing/2014/main" id="{B9D63627-EC71-3241-9765-20D77D55672E}"/>
              </a:ext>
            </a:extLst>
          </p:cNvPr>
          <p:cNvSpPr/>
          <p:nvPr/>
        </p:nvSpPr>
        <p:spPr>
          <a:xfrm rot="10030467">
            <a:off x="14339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Oval 90">
            <a:extLst>
              <a:ext uri="{FF2B5EF4-FFF2-40B4-BE49-F238E27FC236}">
                <a16:creationId xmlns:a16="http://schemas.microsoft.com/office/drawing/2014/main" id="{E091CE4F-0378-114C-AB5F-6BDB2C1DB21D}"/>
              </a:ext>
            </a:extLst>
          </p:cNvPr>
          <p:cNvSpPr/>
          <p:nvPr/>
        </p:nvSpPr>
        <p:spPr>
          <a:xfrm rot="10030467">
            <a:off x="16053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Oval 91">
            <a:extLst>
              <a:ext uri="{FF2B5EF4-FFF2-40B4-BE49-F238E27FC236}">
                <a16:creationId xmlns:a16="http://schemas.microsoft.com/office/drawing/2014/main" id="{31005726-7E1D-984F-BA64-AD8D4C5C4EFA}"/>
              </a:ext>
            </a:extLst>
          </p:cNvPr>
          <p:cNvSpPr/>
          <p:nvPr/>
        </p:nvSpPr>
        <p:spPr>
          <a:xfrm rot="10030467">
            <a:off x="17768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Oval 92">
            <a:extLst>
              <a:ext uri="{FF2B5EF4-FFF2-40B4-BE49-F238E27FC236}">
                <a16:creationId xmlns:a16="http://schemas.microsoft.com/office/drawing/2014/main" id="{C4C77D19-8532-5A42-9CAE-FEA485F1BB84}"/>
              </a:ext>
            </a:extLst>
          </p:cNvPr>
          <p:cNvSpPr/>
          <p:nvPr/>
        </p:nvSpPr>
        <p:spPr>
          <a:xfrm rot="10030467">
            <a:off x="194825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Oval 93">
            <a:extLst>
              <a:ext uri="{FF2B5EF4-FFF2-40B4-BE49-F238E27FC236}">
                <a16:creationId xmlns:a16="http://schemas.microsoft.com/office/drawing/2014/main" id="{6A9E7188-5963-E74A-A15D-09046BEC9AB2}"/>
              </a:ext>
            </a:extLst>
          </p:cNvPr>
          <p:cNvSpPr/>
          <p:nvPr/>
        </p:nvSpPr>
        <p:spPr>
          <a:xfrm rot="10030467">
            <a:off x="7481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Oval 94">
            <a:extLst>
              <a:ext uri="{FF2B5EF4-FFF2-40B4-BE49-F238E27FC236}">
                <a16:creationId xmlns:a16="http://schemas.microsoft.com/office/drawing/2014/main" id="{B1017C3B-ED7B-CD41-A9C7-625724F354BB}"/>
              </a:ext>
            </a:extLst>
          </p:cNvPr>
          <p:cNvSpPr/>
          <p:nvPr/>
        </p:nvSpPr>
        <p:spPr>
          <a:xfrm rot="10030467">
            <a:off x="9195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6" name="Oval 95">
            <a:extLst>
              <a:ext uri="{FF2B5EF4-FFF2-40B4-BE49-F238E27FC236}">
                <a16:creationId xmlns:a16="http://schemas.microsoft.com/office/drawing/2014/main" id="{7F2123F8-9591-0B41-BBB6-D940B1387906}"/>
              </a:ext>
            </a:extLst>
          </p:cNvPr>
          <p:cNvSpPr/>
          <p:nvPr/>
        </p:nvSpPr>
        <p:spPr>
          <a:xfrm rot="10030467">
            <a:off x="10910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7" name="Oval 96">
            <a:extLst>
              <a:ext uri="{FF2B5EF4-FFF2-40B4-BE49-F238E27FC236}">
                <a16:creationId xmlns:a16="http://schemas.microsoft.com/office/drawing/2014/main" id="{465AD274-2AF7-D247-89D5-E13C4F0FE1D7}"/>
              </a:ext>
            </a:extLst>
          </p:cNvPr>
          <p:cNvSpPr/>
          <p:nvPr/>
        </p:nvSpPr>
        <p:spPr>
          <a:xfrm rot="10030467">
            <a:off x="12624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8" name="Oval 97">
            <a:extLst>
              <a:ext uri="{FF2B5EF4-FFF2-40B4-BE49-F238E27FC236}">
                <a16:creationId xmlns:a16="http://schemas.microsoft.com/office/drawing/2014/main" id="{D15F097F-7CA0-354E-89E8-E64F5E528540}"/>
              </a:ext>
            </a:extLst>
          </p:cNvPr>
          <p:cNvSpPr/>
          <p:nvPr/>
        </p:nvSpPr>
        <p:spPr>
          <a:xfrm rot="10030467">
            <a:off x="14339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Oval 98">
            <a:extLst>
              <a:ext uri="{FF2B5EF4-FFF2-40B4-BE49-F238E27FC236}">
                <a16:creationId xmlns:a16="http://schemas.microsoft.com/office/drawing/2014/main" id="{D26AD92C-F6A7-9149-8C2D-409ECDEB72DE}"/>
              </a:ext>
            </a:extLst>
          </p:cNvPr>
          <p:cNvSpPr/>
          <p:nvPr/>
        </p:nvSpPr>
        <p:spPr>
          <a:xfrm rot="10030467">
            <a:off x="1605352" y="546842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Oval 99">
            <a:extLst>
              <a:ext uri="{FF2B5EF4-FFF2-40B4-BE49-F238E27FC236}">
                <a16:creationId xmlns:a16="http://schemas.microsoft.com/office/drawing/2014/main" id="{FD648F86-C45D-F24B-8B65-DD7BE43BEACB}"/>
              </a:ext>
            </a:extLst>
          </p:cNvPr>
          <p:cNvSpPr/>
          <p:nvPr/>
        </p:nvSpPr>
        <p:spPr>
          <a:xfrm rot="10030467">
            <a:off x="17768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Oval 100">
            <a:extLst>
              <a:ext uri="{FF2B5EF4-FFF2-40B4-BE49-F238E27FC236}">
                <a16:creationId xmlns:a16="http://schemas.microsoft.com/office/drawing/2014/main" id="{9A4CEDB7-2533-5E48-966E-9C3DF70E41EB}"/>
              </a:ext>
            </a:extLst>
          </p:cNvPr>
          <p:cNvSpPr/>
          <p:nvPr/>
        </p:nvSpPr>
        <p:spPr>
          <a:xfrm rot="10030467">
            <a:off x="194825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2" name="Oval 101">
            <a:extLst>
              <a:ext uri="{FF2B5EF4-FFF2-40B4-BE49-F238E27FC236}">
                <a16:creationId xmlns:a16="http://schemas.microsoft.com/office/drawing/2014/main" id="{DAB59A00-0896-3F4E-AC9B-42B603C33AF8}"/>
              </a:ext>
            </a:extLst>
          </p:cNvPr>
          <p:cNvSpPr/>
          <p:nvPr/>
        </p:nvSpPr>
        <p:spPr>
          <a:xfrm rot="10030467">
            <a:off x="7481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Oval 102">
            <a:extLst>
              <a:ext uri="{FF2B5EF4-FFF2-40B4-BE49-F238E27FC236}">
                <a16:creationId xmlns:a16="http://schemas.microsoft.com/office/drawing/2014/main" id="{93D3E39D-D233-054F-935A-B866E0753216}"/>
              </a:ext>
            </a:extLst>
          </p:cNvPr>
          <p:cNvSpPr/>
          <p:nvPr/>
        </p:nvSpPr>
        <p:spPr>
          <a:xfrm rot="10030467">
            <a:off x="9195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Oval 103">
            <a:extLst>
              <a:ext uri="{FF2B5EF4-FFF2-40B4-BE49-F238E27FC236}">
                <a16:creationId xmlns:a16="http://schemas.microsoft.com/office/drawing/2014/main" id="{B3230EBA-71BF-7F4C-ADD9-DBA9B7942392}"/>
              </a:ext>
            </a:extLst>
          </p:cNvPr>
          <p:cNvSpPr/>
          <p:nvPr/>
        </p:nvSpPr>
        <p:spPr>
          <a:xfrm rot="10030467">
            <a:off x="10910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Oval 104">
            <a:extLst>
              <a:ext uri="{FF2B5EF4-FFF2-40B4-BE49-F238E27FC236}">
                <a16:creationId xmlns:a16="http://schemas.microsoft.com/office/drawing/2014/main" id="{7120542F-960B-6C48-A8A7-BEABC8A22C34}"/>
              </a:ext>
            </a:extLst>
          </p:cNvPr>
          <p:cNvSpPr/>
          <p:nvPr/>
        </p:nvSpPr>
        <p:spPr>
          <a:xfrm rot="10030467">
            <a:off x="1262452" y="563987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Oval 105">
            <a:extLst>
              <a:ext uri="{FF2B5EF4-FFF2-40B4-BE49-F238E27FC236}">
                <a16:creationId xmlns:a16="http://schemas.microsoft.com/office/drawing/2014/main" id="{AF771FF5-D335-6F48-824E-545467A711CE}"/>
              </a:ext>
            </a:extLst>
          </p:cNvPr>
          <p:cNvSpPr/>
          <p:nvPr/>
        </p:nvSpPr>
        <p:spPr>
          <a:xfrm rot="10030467">
            <a:off x="14339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Oval 106">
            <a:extLst>
              <a:ext uri="{FF2B5EF4-FFF2-40B4-BE49-F238E27FC236}">
                <a16:creationId xmlns:a16="http://schemas.microsoft.com/office/drawing/2014/main" id="{97DFA88B-1613-5B47-83F1-02EE42105181}"/>
              </a:ext>
            </a:extLst>
          </p:cNvPr>
          <p:cNvSpPr/>
          <p:nvPr/>
        </p:nvSpPr>
        <p:spPr>
          <a:xfrm rot="10030467">
            <a:off x="16053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8" name="Oval 107">
            <a:extLst>
              <a:ext uri="{FF2B5EF4-FFF2-40B4-BE49-F238E27FC236}">
                <a16:creationId xmlns:a16="http://schemas.microsoft.com/office/drawing/2014/main" id="{E7410903-3A08-0544-A501-60840426CE0E}"/>
              </a:ext>
            </a:extLst>
          </p:cNvPr>
          <p:cNvSpPr/>
          <p:nvPr/>
        </p:nvSpPr>
        <p:spPr>
          <a:xfrm rot="10030467">
            <a:off x="17768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Oval 108">
            <a:extLst>
              <a:ext uri="{FF2B5EF4-FFF2-40B4-BE49-F238E27FC236}">
                <a16:creationId xmlns:a16="http://schemas.microsoft.com/office/drawing/2014/main" id="{17DB232C-6B71-9B4F-B9CB-BB6EEE8AC4A9}"/>
              </a:ext>
            </a:extLst>
          </p:cNvPr>
          <p:cNvSpPr/>
          <p:nvPr/>
        </p:nvSpPr>
        <p:spPr>
          <a:xfrm rot="10030467">
            <a:off x="194825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0" name="Oval 109">
            <a:extLst>
              <a:ext uri="{FF2B5EF4-FFF2-40B4-BE49-F238E27FC236}">
                <a16:creationId xmlns:a16="http://schemas.microsoft.com/office/drawing/2014/main" id="{9477E86A-A2BC-1446-B7F1-1C2A25BDE7B4}"/>
              </a:ext>
            </a:extLst>
          </p:cNvPr>
          <p:cNvSpPr/>
          <p:nvPr/>
        </p:nvSpPr>
        <p:spPr>
          <a:xfrm rot="10030467">
            <a:off x="7481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FCC1F3A3-F6F3-E444-8E7E-06F93948BC1F}"/>
              </a:ext>
            </a:extLst>
          </p:cNvPr>
          <p:cNvSpPr/>
          <p:nvPr/>
        </p:nvSpPr>
        <p:spPr>
          <a:xfrm rot="10030467">
            <a:off x="9195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2" name="Oval 111">
            <a:extLst>
              <a:ext uri="{FF2B5EF4-FFF2-40B4-BE49-F238E27FC236}">
                <a16:creationId xmlns:a16="http://schemas.microsoft.com/office/drawing/2014/main" id="{79C53F06-85D2-214C-86FF-E74F77A542D9}"/>
              </a:ext>
            </a:extLst>
          </p:cNvPr>
          <p:cNvSpPr/>
          <p:nvPr/>
        </p:nvSpPr>
        <p:spPr>
          <a:xfrm rot="10030467">
            <a:off x="10910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3" name="Oval 112">
            <a:extLst>
              <a:ext uri="{FF2B5EF4-FFF2-40B4-BE49-F238E27FC236}">
                <a16:creationId xmlns:a16="http://schemas.microsoft.com/office/drawing/2014/main" id="{4FDBCB80-8BF8-7F43-8A51-4C006BD1D9BB}"/>
              </a:ext>
            </a:extLst>
          </p:cNvPr>
          <p:cNvSpPr/>
          <p:nvPr/>
        </p:nvSpPr>
        <p:spPr>
          <a:xfrm rot="10030467">
            <a:off x="12624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4" name="Oval 113">
            <a:extLst>
              <a:ext uri="{FF2B5EF4-FFF2-40B4-BE49-F238E27FC236}">
                <a16:creationId xmlns:a16="http://schemas.microsoft.com/office/drawing/2014/main" id="{E97320ED-BD57-3C4D-B7C8-966195926E66}"/>
              </a:ext>
            </a:extLst>
          </p:cNvPr>
          <p:cNvSpPr/>
          <p:nvPr/>
        </p:nvSpPr>
        <p:spPr>
          <a:xfrm rot="10030467">
            <a:off x="14339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5" name="Oval 114">
            <a:extLst>
              <a:ext uri="{FF2B5EF4-FFF2-40B4-BE49-F238E27FC236}">
                <a16:creationId xmlns:a16="http://schemas.microsoft.com/office/drawing/2014/main" id="{15C210B3-BABE-3E4B-801F-8C14B68E75A7}"/>
              </a:ext>
            </a:extLst>
          </p:cNvPr>
          <p:cNvSpPr/>
          <p:nvPr/>
        </p:nvSpPr>
        <p:spPr>
          <a:xfrm rot="10030467">
            <a:off x="16053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6" name="Oval 115">
            <a:extLst>
              <a:ext uri="{FF2B5EF4-FFF2-40B4-BE49-F238E27FC236}">
                <a16:creationId xmlns:a16="http://schemas.microsoft.com/office/drawing/2014/main" id="{27788EC0-3AC0-F44B-9103-8267751C81A9}"/>
              </a:ext>
            </a:extLst>
          </p:cNvPr>
          <p:cNvSpPr/>
          <p:nvPr/>
        </p:nvSpPr>
        <p:spPr>
          <a:xfrm rot="10030467">
            <a:off x="17768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7" name="Oval 116">
            <a:extLst>
              <a:ext uri="{FF2B5EF4-FFF2-40B4-BE49-F238E27FC236}">
                <a16:creationId xmlns:a16="http://schemas.microsoft.com/office/drawing/2014/main" id="{7D0E995C-48A5-B248-8E01-7B924094083F}"/>
              </a:ext>
            </a:extLst>
          </p:cNvPr>
          <p:cNvSpPr/>
          <p:nvPr/>
        </p:nvSpPr>
        <p:spPr>
          <a:xfrm rot="10030467">
            <a:off x="194825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8" name="Oval 117">
            <a:extLst>
              <a:ext uri="{FF2B5EF4-FFF2-40B4-BE49-F238E27FC236}">
                <a16:creationId xmlns:a16="http://schemas.microsoft.com/office/drawing/2014/main" id="{2D284665-288B-F04F-9273-558A0F6854B4}"/>
              </a:ext>
            </a:extLst>
          </p:cNvPr>
          <p:cNvSpPr/>
          <p:nvPr/>
        </p:nvSpPr>
        <p:spPr>
          <a:xfrm rot="10030467">
            <a:off x="2119702"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9" name="Oval 118">
            <a:extLst>
              <a:ext uri="{FF2B5EF4-FFF2-40B4-BE49-F238E27FC236}">
                <a16:creationId xmlns:a16="http://schemas.microsoft.com/office/drawing/2014/main" id="{C87082BC-9ADB-744F-AAF8-4ED8646AD065}"/>
              </a:ext>
            </a:extLst>
          </p:cNvPr>
          <p:cNvSpPr/>
          <p:nvPr/>
        </p:nvSpPr>
        <p:spPr>
          <a:xfrm rot="10030467">
            <a:off x="2119702"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0" name="Oval 119">
            <a:extLst>
              <a:ext uri="{FF2B5EF4-FFF2-40B4-BE49-F238E27FC236}">
                <a16:creationId xmlns:a16="http://schemas.microsoft.com/office/drawing/2014/main" id="{ED0CE936-F6E6-E44F-ADC8-AD4DF87CDB6A}"/>
              </a:ext>
            </a:extLst>
          </p:cNvPr>
          <p:cNvSpPr/>
          <p:nvPr/>
        </p:nvSpPr>
        <p:spPr>
          <a:xfrm rot="10030467">
            <a:off x="2119702"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1" name="Oval 120">
            <a:extLst>
              <a:ext uri="{FF2B5EF4-FFF2-40B4-BE49-F238E27FC236}">
                <a16:creationId xmlns:a16="http://schemas.microsoft.com/office/drawing/2014/main" id="{5E2FC510-0910-034C-A1F5-71C439D9FCF0}"/>
              </a:ext>
            </a:extLst>
          </p:cNvPr>
          <p:cNvSpPr/>
          <p:nvPr/>
        </p:nvSpPr>
        <p:spPr>
          <a:xfrm rot="10030467">
            <a:off x="2119702"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2" name="Oval 121">
            <a:extLst>
              <a:ext uri="{FF2B5EF4-FFF2-40B4-BE49-F238E27FC236}">
                <a16:creationId xmlns:a16="http://schemas.microsoft.com/office/drawing/2014/main" id="{60444795-9580-5946-86B9-37634573E364}"/>
              </a:ext>
            </a:extLst>
          </p:cNvPr>
          <p:cNvSpPr/>
          <p:nvPr/>
        </p:nvSpPr>
        <p:spPr>
          <a:xfrm rot="10030467">
            <a:off x="29769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3" name="Oval 122">
            <a:extLst>
              <a:ext uri="{FF2B5EF4-FFF2-40B4-BE49-F238E27FC236}">
                <a16:creationId xmlns:a16="http://schemas.microsoft.com/office/drawing/2014/main" id="{7B3E45BA-CD38-D040-8BE4-B79A678EBF17}"/>
              </a:ext>
            </a:extLst>
          </p:cNvPr>
          <p:cNvSpPr/>
          <p:nvPr/>
        </p:nvSpPr>
        <p:spPr>
          <a:xfrm rot="10030467">
            <a:off x="31484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4" name="Oval 123">
            <a:extLst>
              <a:ext uri="{FF2B5EF4-FFF2-40B4-BE49-F238E27FC236}">
                <a16:creationId xmlns:a16="http://schemas.microsoft.com/office/drawing/2014/main" id="{EE380400-E854-7C4E-B3CA-7B4209DF4C74}"/>
              </a:ext>
            </a:extLst>
          </p:cNvPr>
          <p:cNvSpPr/>
          <p:nvPr/>
        </p:nvSpPr>
        <p:spPr>
          <a:xfrm rot="10030467">
            <a:off x="33198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5" name="Oval 124">
            <a:extLst>
              <a:ext uri="{FF2B5EF4-FFF2-40B4-BE49-F238E27FC236}">
                <a16:creationId xmlns:a16="http://schemas.microsoft.com/office/drawing/2014/main" id="{8D7AE022-AF25-8E4C-9E44-B235E5231F6C}"/>
              </a:ext>
            </a:extLst>
          </p:cNvPr>
          <p:cNvSpPr/>
          <p:nvPr/>
        </p:nvSpPr>
        <p:spPr>
          <a:xfrm rot="10030467">
            <a:off x="34913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6" name="Oval 125">
            <a:extLst>
              <a:ext uri="{FF2B5EF4-FFF2-40B4-BE49-F238E27FC236}">
                <a16:creationId xmlns:a16="http://schemas.microsoft.com/office/drawing/2014/main" id="{978A993C-D512-C241-AB2F-0BFB0E07DFD6}"/>
              </a:ext>
            </a:extLst>
          </p:cNvPr>
          <p:cNvSpPr/>
          <p:nvPr/>
        </p:nvSpPr>
        <p:spPr>
          <a:xfrm rot="10030467">
            <a:off x="366275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Oval 126">
            <a:extLst>
              <a:ext uri="{FF2B5EF4-FFF2-40B4-BE49-F238E27FC236}">
                <a16:creationId xmlns:a16="http://schemas.microsoft.com/office/drawing/2014/main" id="{4D32E21E-DCBD-4645-8D64-79830F0F1D29}"/>
              </a:ext>
            </a:extLst>
          </p:cNvPr>
          <p:cNvSpPr/>
          <p:nvPr/>
        </p:nvSpPr>
        <p:spPr>
          <a:xfrm rot="10030467">
            <a:off x="3834201"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8" name="Oval 127">
            <a:extLst>
              <a:ext uri="{FF2B5EF4-FFF2-40B4-BE49-F238E27FC236}">
                <a16:creationId xmlns:a16="http://schemas.microsoft.com/office/drawing/2014/main" id="{120D393F-2B26-6345-A2F7-C68E25581BFF}"/>
              </a:ext>
            </a:extLst>
          </p:cNvPr>
          <p:cNvSpPr/>
          <p:nvPr/>
        </p:nvSpPr>
        <p:spPr>
          <a:xfrm rot="10030467">
            <a:off x="29769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Oval 128">
            <a:extLst>
              <a:ext uri="{FF2B5EF4-FFF2-40B4-BE49-F238E27FC236}">
                <a16:creationId xmlns:a16="http://schemas.microsoft.com/office/drawing/2014/main" id="{CDC587A2-D35A-EC4F-9FC5-E9F155E3CBA5}"/>
              </a:ext>
            </a:extLst>
          </p:cNvPr>
          <p:cNvSpPr/>
          <p:nvPr/>
        </p:nvSpPr>
        <p:spPr>
          <a:xfrm rot="10030467">
            <a:off x="31484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0" name="Oval 129">
            <a:extLst>
              <a:ext uri="{FF2B5EF4-FFF2-40B4-BE49-F238E27FC236}">
                <a16:creationId xmlns:a16="http://schemas.microsoft.com/office/drawing/2014/main" id="{31899303-16C7-7B40-9770-AB8F1AC98F1B}"/>
              </a:ext>
            </a:extLst>
          </p:cNvPr>
          <p:cNvSpPr/>
          <p:nvPr/>
        </p:nvSpPr>
        <p:spPr>
          <a:xfrm rot="10030467">
            <a:off x="33198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1" name="Oval 130">
            <a:extLst>
              <a:ext uri="{FF2B5EF4-FFF2-40B4-BE49-F238E27FC236}">
                <a16:creationId xmlns:a16="http://schemas.microsoft.com/office/drawing/2014/main" id="{CA66106E-A4D2-1F45-9422-21B3E08CA4EA}"/>
              </a:ext>
            </a:extLst>
          </p:cNvPr>
          <p:cNvSpPr/>
          <p:nvPr/>
        </p:nvSpPr>
        <p:spPr>
          <a:xfrm rot="10030467">
            <a:off x="34913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Oval 131">
            <a:extLst>
              <a:ext uri="{FF2B5EF4-FFF2-40B4-BE49-F238E27FC236}">
                <a16:creationId xmlns:a16="http://schemas.microsoft.com/office/drawing/2014/main" id="{2B0378D7-A3C3-8647-A88F-3227A18CAA0E}"/>
              </a:ext>
            </a:extLst>
          </p:cNvPr>
          <p:cNvSpPr/>
          <p:nvPr/>
        </p:nvSpPr>
        <p:spPr>
          <a:xfrm rot="10030467">
            <a:off x="366275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3" name="Oval 132">
            <a:extLst>
              <a:ext uri="{FF2B5EF4-FFF2-40B4-BE49-F238E27FC236}">
                <a16:creationId xmlns:a16="http://schemas.microsoft.com/office/drawing/2014/main" id="{34988A35-DD70-9B47-A616-2DAA8AA8BA3A}"/>
              </a:ext>
            </a:extLst>
          </p:cNvPr>
          <p:cNvSpPr/>
          <p:nvPr/>
        </p:nvSpPr>
        <p:spPr>
          <a:xfrm rot="10030467">
            <a:off x="3834201"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4" name="Oval 133">
            <a:extLst>
              <a:ext uri="{FF2B5EF4-FFF2-40B4-BE49-F238E27FC236}">
                <a16:creationId xmlns:a16="http://schemas.microsoft.com/office/drawing/2014/main" id="{3807CAFB-41E0-6043-995F-A8D705165112}"/>
              </a:ext>
            </a:extLst>
          </p:cNvPr>
          <p:cNvSpPr/>
          <p:nvPr/>
        </p:nvSpPr>
        <p:spPr>
          <a:xfrm rot="10030467">
            <a:off x="29769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5" name="Oval 134">
            <a:extLst>
              <a:ext uri="{FF2B5EF4-FFF2-40B4-BE49-F238E27FC236}">
                <a16:creationId xmlns:a16="http://schemas.microsoft.com/office/drawing/2014/main" id="{D158B9E4-6A9D-7047-8B9A-316EB321C8A5}"/>
              </a:ext>
            </a:extLst>
          </p:cNvPr>
          <p:cNvSpPr/>
          <p:nvPr/>
        </p:nvSpPr>
        <p:spPr>
          <a:xfrm rot="10030467">
            <a:off x="3148401" y="5639878"/>
            <a:ext cx="1143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6" name="Oval 135">
            <a:extLst>
              <a:ext uri="{FF2B5EF4-FFF2-40B4-BE49-F238E27FC236}">
                <a16:creationId xmlns:a16="http://schemas.microsoft.com/office/drawing/2014/main" id="{B5638404-33DB-A747-BEA0-92BC5FC76DC6}"/>
              </a:ext>
            </a:extLst>
          </p:cNvPr>
          <p:cNvSpPr/>
          <p:nvPr/>
        </p:nvSpPr>
        <p:spPr>
          <a:xfrm rot="10030467">
            <a:off x="33198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7" name="Oval 136">
            <a:extLst>
              <a:ext uri="{FF2B5EF4-FFF2-40B4-BE49-F238E27FC236}">
                <a16:creationId xmlns:a16="http://schemas.microsoft.com/office/drawing/2014/main" id="{0FC0288E-9C3F-AD4E-A6AC-FF54B0ABC48B}"/>
              </a:ext>
            </a:extLst>
          </p:cNvPr>
          <p:cNvSpPr/>
          <p:nvPr/>
        </p:nvSpPr>
        <p:spPr>
          <a:xfrm rot="10030467">
            <a:off x="349130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Oval 137">
            <a:extLst>
              <a:ext uri="{FF2B5EF4-FFF2-40B4-BE49-F238E27FC236}">
                <a16:creationId xmlns:a16="http://schemas.microsoft.com/office/drawing/2014/main" id="{22663A75-FADE-8047-B58F-EB4F6E758417}"/>
              </a:ext>
            </a:extLst>
          </p:cNvPr>
          <p:cNvSpPr/>
          <p:nvPr/>
        </p:nvSpPr>
        <p:spPr>
          <a:xfrm rot="10030467">
            <a:off x="366275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9" name="Oval 138">
            <a:extLst>
              <a:ext uri="{FF2B5EF4-FFF2-40B4-BE49-F238E27FC236}">
                <a16:creationId xmlns:a16="http://schemas.microsoft.com/office/drawing/2014/main" id="{BC0A37DC-B47E-3C40-AEB6-BB5AB1FB1577}"/>
              </a:ext>
            </a:extLst>
          </p:cNvPr>
          <p:cNvSpPr/>
          <p:nvPr/>
        </p:nvSpPr>
        <p:spPr>
          <a:xfrm rot="10030467">
            <a:off x="3834201"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Oval 139">
            <a:extLst>
              <a:ext uri="{FF2B5EF4-FFF2-40B4-BE49-F238E27FC236}">
                <a16:creationId xmlns:a16="http://schemas.microsoft.com/office/drawing/2014/main" id="{674385CE-88CC-4647-B450-C3974383839D}"/>
              </a:ext>
            </a:extLst>
          </p:cNvPr>
          <p:cNvSpPr/>
          <p:nvPr/>
        </p:nvSpPr>
        <p:spPr>
          <a:xfrm rot="10030467">
            <a:off x="29769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1" name="Oval 140">
            <a:extLst>
              <a:ext uri="{FF2B5EF4-FFF2-40B4-BE49-F238E27FC236}">
                <a16:creationId xmlns:a16="http://schemas.microsoft.com/office/drawing/2014/main" id="{728D1FEC-228F-AC44-AA3B-4A557CF0BF8F}"/>
              </a:ext>
            </a:extLst>
          </p:cNvPr>
          <p:cNvSpPr/>
          <p:nvPr/>
        </p:nvSpPr>
        <p:spPr>
          <a:xfrm rot="10030467">
            <a:off x="31484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Oval 141">
            <a:extLst>
              <a:ext uri="{FF2B5EF4-FFF2-40B4-BE49-F238E27FC236}">
                <a16:creationId xmlns:a16="http://schemas.microsoft.com/office/drawing/2014/main" id="{9935FAA7-FFE7-1D48-B8BC-AA883CBA7013}"/>
              </a:ext>
            </a:extLst>
          </p:cNvPr>
          <p:cNvSpPr/>
          <p:nvPr/>
        </p:nvSpPr>
        <p:spPr>
          <a:xfrm rot="10030467">
            <a:off x="33198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3" name="Oval 142">
            <a:extLst>
              <a:ext uri="{FF2B5EF4-FFF2-40B4-BE49-F238E27FC236}">
                <a16:creationId xmlns:a16="http://schemas.microsoft.com/office/drawing/2014/main" id="{D7D4D022-7787-CD44-A955-AA218CBE04D5}"/>
              </a:ext>
            </a:extLst>
          </p:cNvPr>
          <p:cNvSpPr/>
          <p:nvPr/>
        </p:nvSpPr>
        <p:spPr>
          <a:xfrm rot="10030467">
            <a:off x="34913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Oval 143">
            <a:extLst>
              <a:ext uri="{FF2B5EF4-FFF2-40B4-BE49-F238E27FC236}">
                <a16:creationId xmlns:a16="http://schemas.microsoft.com/office/drawing/2014/main" id="{E5EEE57D-B037-B64F-BB59-088B1A84A847}"/>
              </a:ext>
            </a:extLst>
          </p:cNvPr>
          <p:cNvSpPr/>
          <p:nvPr/>
        </p:nvSpPr>
        <p:spPr>
          <a:xfrm rot="10030467">
            <a:off x="366275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Oval 144">
            <a:extLst>
              <a:ext uri="{FF2B5EF4-FFF2-40B4-BE49-F238E27FC236}">
                <a16:creationId xmlns:a16="http://schemas.microsoft.com/office/drawing/2014/main" id="{83B7DF98-5BAC-394F-BC09-AF26E0F35D3D}"/>
              </a:ext>
            </a:extLst>
          </p:cNvPr>
          <p:cNvSpPr/>
          <p:nvPr/>
        </p:nvSpPr>
        <p:spPr>
          <a:xfrm rot="10030467">
            <a:off x="3834201"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6" name="Oval 145">
            <a:extLst>
              <a:ext uri="{FF2B5EF4-FFF2-40B4-BE49-F238E27FC236}">
                <a16:creationId xmlns:a16="http://schemas.microsoft.com/office/drawing/2014/main" id="{8BB1DBE0-263D-FD4E-B0C4-11E82FB1B036}"/>
              </a:ext>
            </a:extLst>
          </p:cNvPr>
          <p:cNvSpPr/>
          <p:nvPr/>
        </p:nvSpPr>
        <p:spPr>
          <a:xfrm rot="10030467">
            <a:off x="520580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7" name="Oval 146">
            <a:extLst>
              <a:ext uri="{FF2B5EF4-FFF2-40B4-BE49-F238E27FC236}">
                <a16:creationId xmlns:a16="http://schemas.microsoft.com/office/drawing/2014/main" id="{84690FB7-A309-4748-87CC-E812EECE708F}"/>
              </a:ext>
            </a:extLst>
          </p:cNvPr>
          <p:cNvSpPr/>
          <p:nvPr/>
        </p:nvSpPr>
        <p:spPr>
          <a:xfrm rot="10030467">
            <a:off x="537725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Oval 147">
            <a:extLst>
              <a:ext uri="{FF2B5EF4-FFF2-40B4-BE49-F238E27FC236}">
                <a16:creationId xmlns:a16="http://schemas.microsoft.com/office/drawing/2014/main" id="{0C394639-AE62-1546-BC57-8B61CB389441}"/>
              </a:ext>
            </a:extLst>
          </p:cNvPr>
          <p:cNvSpPr/>
          <p:nvPr/>
        </p:nvSpPr>
        <p:spPr>
          <a:xfrm rot="10030467">
            <a:off x="5548700" y="52969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9" name="Oval 148">
            <a:extLst>
              <a:ext uri="{FF2B5EF4-FFF2-40B4-BE49-F238E27FC236}">
                <a16:creationId xmlns:a16="http://schemas.microsoft.com/office/drawing/2014/main" id="{3244CA71-C633-CD4A-88AC-1A3D9B565726}"/>
              </a:ext>
            </a:extLst>
          </p:cNvPr>
          <p:cNvSpPr/>
          <p:nvPr/>
        </p:nvSpPr>
        <p:spPr>
          <a:xfrm rot="10030467">
            <a:off x="520580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Oval 149">
            <a:extLst>
              <a:ext uri="{FF2B5EF4-FFF2-40B4-BE49-F238E27FC236}">
                <a16:creationId xmlns:a16="http://schemas.microsoft.com/office/drawing/2014/main" id="{CA6CA098-0AD6-1F4A-917C-F9ED5ADF0186}"/>
              </a:ext>
            </a:extLst>
          </p:cNvPr>
          <p:cNvSpPr/>
          <p:nvPr/>
        </p:nvSpPr>
        <p:spPr>
          <a:xfrm rot="10030467">
            <a:off x="537725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1" name="Oval 150">
            <a:extLst>
              <a:ext uri="{FF2B5EF4-FFF2-40B4-BE49-F238E27FC236}">
                <a16:creationId xmlns:a16="http://schemas.microsoft.com/office/drawing/2014/main" id="{E2D1CF5D-D4F6-BB40-8269-EE423778C6CA}"/>
              </a:ext>
            </a:extLst>
          </p:cNvPr>
          <p:cNvSpPr/>
          <p:nvPr/>
        </p:nvSpPr>
        <p:spPr>
          <a:xfrm rot="10030467">
            <a:off x="5548700" y="54684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2" name="Oval 151">
            <a:extLst>
              <a:ext uri="{FF2B5EF4-FFF2-40B4-BE49-F238E27FC236}">
                <a16:creationId xmlns:a16="http://schemas.microsoft.com/office/drawing/2014/main" id="{8EA83F4A-40C2-1C45-BA54-F2068786CD0D}"/>
              </a:ext>
            </a:extLst>
          </p:cNvPr>
          <p:cNvSpPr/>
          <p:nvPr/>
        </p:nvSpPr>
        <p:spPr>
          <a:xfrm rot="10030467">
            <a:off x="520580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3" name="Oval 152">
            <a:extLst>
              <a:ext uri="{FF2B5EF4-FFF2-40B4-BE49-F238E27FC236}">
                <a16:creationId xmlns:a16="http://schemas.microsoft.com/office/drawing/2014/main" id="{86EB85B4-1875-0947-AA5C-70416BB557A6}"/>
              </a:ext>
            </a:extLst>
          </p:cNvPr>
          <p:cNvSpPr/>
          <p:nvPr/>
        </p:nvSpPr>
        <p:spPr>
          <a:xfrm rot="10030467">
            <a:off x="537725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4" name="Oval 153">
            <a:extLst>
              <a:ext uri="{FF2B5EF4-FFF2-40B4-BE49-F238E27FC236}">
                <a16:creationId xmlns:a16="http://schemas.microsoft.com/office/drawing/2014/main" id="{8066DB4D-5119-9744-8F5C-D931E95B3E52}"/>
              </a:ext>
            </a:extLst>
          </p:cNvPr>
          <p:cNvSpPr/>
          <p:nvPr/>
        </p:nvSpPr>
        <p:spPr>
          <a:xfrm rot="10030467">
            <a:off x="5548700" y="563987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5" name="Oval 154">
            <a:extLst>
              <a:ext uri="{FF2B5EF4-FFF2-40B4-BE49-F238E27FC236}">
                <a16:creationId xmlns:a16="http://schemas.microsoft.com/office/drawing/2014/main" id="{3D9C313F-DC18-6B49-86E0-0556617673A6}"/>
              </a:ext>
            </a:extLst>
          </p:cNvPr>
          <p:cNvSpPr/>
          <p:nvPr/>
        </p:nvSpPr>
        <p:spPr>
          <a:xfrm rot="10030467">
            <a:off x="520580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Oval 155">
            <a:extLst>
              <a:ext uri="{FF2B5EF4-FFF2-40B4-BE49-F238E27FC236}">
                <a16:creationId xmlns:a16="http://schemas.microsoft.com/office/drawing/2014/main" id="{497D8193-C6D9-A84F-A98E-C4726D239A7B}"/>
              </a:ext>
            </a:extLst>
          </p:cNvPr>
          <p:cNvSpPr/>
          <p:nvPr/>
        </p:nvSpPr>
        <p:spPr>
          <a:xfrm rot="10030467">
            <a:off x="537725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Oval 156">
            <a:extLst>
              <a:ext uri="{FF2B5EF4-FFF2-40B4-BE49-F238E27FC236}">
                <a16:creationId xmlns:a16="http://schemas.microsoft.com/office/drawing/2014/main" id="{882FEC2B-091E-F642-BA8E-8AA3998DBB79}"/>
              </a:ext>
            </a:extLst>
          </p:cNvPr>
          <p:cNvSpPr/>
          <p:nvPr/>
        </p:nvSpPr>
        <p:spPr>
          <a:xfrm rot="10030467">
            <a:off x="5548700" y="5811328"/>
            <a:ext cx="114300" cy="1143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8" name="Straight Arrow Connector 157">
            <a:extLst>
              <a:ext uri="{FF2B5EF4-FFF2-40B4-BE49-F238E27FC236}">
                <a16:creationId xmlns:a16="http://schemas.microsoft.com/office/drawing/2014/main" id="{55C19658-8378-0E49-A930-3BC4F967C2EA}"/>
              </a:ext>
            </a:extLst>
          </p:cNvPr>
          <p:cNvCxnSpPr>
            <a:cxnSpLocks/>
          </p:cNvCxnSpPr>
          <p:nvPr/>
        </p:nvCxnSpPr>
        <p:spPr>
          <a:xfrm>
            <a:off x="736841" y="6127810"/>
            <a:ext cx="49148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0C4FC660-AF4F-7642-AE04-402D1BE95156}"/>
              </a:ext>
            </a:extLst>
          </p:cNvPr>
          <p:cNvSpPr txBox="1"/>
          <p:nvPr/>
        </p:nvSpPr>
        <p:spPr>
          <a:xfrm>
            <a:off x="2926671" y="6202449"/>
            <a:ext cx="649537" cy="369332"/>
          </a:xfrm>
          <a:prstGeom prst="rect">
            <a:avLst/>
          </a:prstGeom>
          <a:noFill/>
        </p:spPr>
        <p:txBody>
          <a:bodyPr wrap="none" rtlCol="0">
            <a:spAutoFit/>
          </a:bodyPr>
          <a:lstStyle/>
          <a:p>
            <a:r>
              <a:rPr lang="en-US" dirty="0"/>
              <a:t>Time</a:t>
            </a:r>
          </a:p>
        </p:txBody>
      </p:sp>
    </p:spTree>
    <p:extLst>
      <p:ext uri="{BB962C8B-B14F-4D97-AF65-F5344CB8AC3E}">
        <p14:creationId xmlns:p14="http://schemas.microsoft.com/office/powerpoint/2010/main" val="1271168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4E2BB-54FD-1E45-8634-4A5B3953DDED}"/>
              </a:ext>
            </a:extLst>
          </p:cNvPr>
          <p:cNvSpPr/>
          <p:nvPr/>
        </p:nvSpPr>
        <p:spPr>
          <a:xfrm>
            <a:off x="462951" y="6009590"/>
            <a:ext cx="8220974" cy="584775"/>
          </a:xfrm>
          <a:prstGeom prst="rect">
            <a:avLst/>
          </a:prstGeom>
        </p:spPr>
        <p:txBody>
          <a:bodyPr wrap="square">
            <a:spAutoFit/>
          </a:bodyPr>
          <a:lstStyle/>
          <a:p>
            <a:r>
              <a:rPr lang="en-US" sz="1600" dirty="0"/>
              <a:t>https://</a:t>
            </a:r>
            <a:r>
              <a:rPr lang="en-US" sz="1600" dirty="0" err="1"/>
              <a:t>www.smithsonianmag.com</a:t>
            </a:r>
            <a:r>
              <a:rPr lang="en-US" sz="1600" dirty="0"/>
              <a:t>/smart-news/kakaps-small-genetic-pool-may-have-saved-it-extinction-180978624/</a:t>
            </a:r>
          </a:p>
        </p:txBody>
      </p:sp>
      <p:pic>
        <p:nvPicPr>
          <p:cNvPr id="6" name="Picture 5">
            <a:extLst>
              <a:ext uri="{FF2B5EF4-FFF2-40B4-BE49-F238E27FC236}">
                <a16:creationId xmlns:a16="http://schemas.microsoft.com/office/drawing/2014/main" id="{61D7FD6D-A69D-D74A-A9A5-96D1C26D6B6D}"/>
              </a:ext>
            </a:extLst>
          </p:cNvPr>
          <p:cNvPicPr>
            <a:picLocks noChangeAspect="1"/>
          </p:cNvPicPr>
          <p:nvPr/>
        </p:nvPicPr>
        <p:blipFill>
          <a:blip r:embed="rId2"/>
          <a:stretch>
            <a:fillRect/>
          </a:stretch>
        </p:blipFill>
        <p:spPr>
          <a:xfrm>
            <a:off x="488830" y="232715"/>
            <a:ext cx="6284831" cy="5705134"/>
          </a:xfrm>
          <a:prstGeom prst="rect">
            <a:avLst/>
          </a:prstGeom>
        </p:spPr>
      </p:pic>
    </p:spTree>
    <p:extLst>
      <p:ext uri="{BB962C8B-B14F-4D97-AF65-F5344CB8AC3E}">
        <p14:creationId xmlns:p14="http://schemas.microsoft.com/office/powerpoint/2010/main" val="128686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947D61-4CDF-9242-B126-95A807DFE612}"/>
              </a:ext>
            </a:extLst>
          </p:cNvPr>
          <p:cNvSpPr txBox="1"/>
          <p:nvPr/>
        </p:nvSpPr>
        <p:spPr>
          <a:xfrm>
            <a:off x="420130" y="1297459"/>
            <a:ext cx="8266670" cy="3539430"/>
          </a:xfrm>
          <a:prstGeom prst="rect">
            <a:avLst/>
          </a:prstGeom>
          <a:noFill/>
        </p:spPr>
        <p:txBody>
          <a:bodyPr wrap="square" rtlCol="0">
            <a:spAutoFit/>
          </a:bodyPr>
          <a:lstStyle/>
          <a:p>
            <a:r>
              <a:rPr lang="en-US" sz="2800" dirty="0">
                <a:latin typeface="Apple Chancery" panose="03020702040506060504" pitchFamily="66" charset="-79"/>
                <a:cs typeface="Apple Chancery" panose="03020702040506060504" pitchFamily="66" charset="-79"/>
              </a:rPr>
              <a:t>Not denied by persons breeding animals.</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Attributable to the combination of morbid tendencies common to both parents.</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A source of mischief there is no doubt.</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---Darwin 1896</a:t>
            </a:r>
          </a:p>
        </p:txBody>
      </p:sp>
      <p:pic>
        <p:nvPicPr>
          <p:cNvPr id="6" name="Picture 5">
            <a:extLst>
              <a:ext uri="{FF2B5EF4-FFF2-40B4-BE49-F238E27FC236}">
                <a16:creationId xmlns:a16="http://schemas.microsoft.com/office/drawing/2014/main" id="{99CDACF5-F0C3-A447-B9FC-3CC0BB1A0B00}"/>
              </a:ext>
            </a:extLst>
          </p:cNvPr>
          <p:cNvPicPr>
            <a:picLocks noChangeAspect="1"/>
          </p:cNvPicPr>
          <p:nvPr/>
        </p:nvPicPr>
        <p:blipFill>
          <a:blip r:embed="rId2"/>
          <a:stretch>
            <a:fillRect/>
          </a:stretch>
        </p:blipFill>
        <p:spPr>
          <a:xfrm>
            <a:off x="6138562" y="4065372"/>
            <a:ext cx="1885033" cy="2306157"/>
          </a:xfrm>
          <a:prstGeom prst="rect">
            <a:avLst/>
          </a:prstGeom>
        </p:spPr>
      </p:pic>
      <p:sp>
        <p:nvSpPr>
          <p:cNvPr id="5" name="Title 1">
            <a:extLst>
              <a:ext uri="{FF2B5EF4-FFF2-40B4-BE49-F238E27FC236}">
                <a16:creationId xmlns:a16="http://schemas.microsoft.com/office/drawing/2014/main" id="{27CE9684-3C20-D147-B7DB-D345BEF9A2F3}"/>
              </a:ext>
            </a:extLst>
          </p:cNvPr>
          <p:cNvSpPr txBox="1">
            <a:spLocks/>
          </p:cNvSpPr>
          <p:nvPr/>
        </p:nvSpPr>
        <p:spPr>
          <a:xfrm>
            <a:off x="420130" y="369990"/>
            <a:ext cx="7886700" cy="13255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t>Harmful effects recognized by Darwin</a:t>
            </a:r>
          </a:p>
        </p:txBody>
      </p:sp>
    </p:spTree>
    <p:extLst>
      <p:ext uri="{BB962C8B-B14F-4D97-AF65-F5344CB8AC3E}">
        <p14:creationId xmlns:p14="http://schemas.microsoft.com/office/powerpoint/2010/main" val="224417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947D61-4CDF-9242-B126-95A807DFE612}"/>
              </a:ext>
            </a:extLst>
          </p:cNvPr>
          <p:cNvSpPr txBox="1"/>
          <p:nvPr/>
        </p:nvSpPr>
        <p:spPr>
          <a:xfrm>
            <a:off x="438665" y="486471"/>
            <a:ext cx="8266670" cy="4832092"/>
          </a:xfrm>
          <a:prstGeom prst="rect">
            <a:avLst/>
          </a:prstGeom>
          <a:noFill/>
        </p:spPr>
        <p:txBody>
          <a:bodyPr wrap="square" rtlCol="0">
            <a:spAutoFit/>
          </a:bodyPr>
          <a:lstStyle/>
          <a:p>
            <a:r>
              <a:rPr lang="en-US" sz="2800" dirty="0">
                <a:latin typeface="Apple Chancery" panose="03020702040506060504" pitchFamily="66" charset="-79"/>
                <a:cs typeface="Apple Chancery" panose="03020702040506060504" pitchFamily="66" charset="-79"/>
              </a:rPr>
              <a:t>Darwin married his 1</a:t>
            </a:r>
            <a:r>
              <a:rPr lang="en-US" sz="2800" baseline="30000" dirty="0">
                <a:latin typeface="Apple Chancery" panose="03020702040506060504" pitchFamily="66" charset="-79"/>
                <a:cs typeface="Apple Chancery" panose="03020702040506060504" pitchFamily="66" charset="-79"/>
              </a:rPr>
              <a:t>st</a:t>
            </a:r>
            <a:r>
              <a:rPr lang="en-US" sz="2800" dirty="0">
                <a:latin typeface="Apple Chancery" panose="03020702040506060504" pitchFamily="66" charset="-79"/>
                <a:cs typeface="Apple Chancery" panose="03020702040506060504" pitchFamily="66" charset="-79"/>
              </a:rPr>
              <a:t> cousin Emma Wedgewood</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10 children total</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Three died before age 10</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Six of the others married long-term</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50% had children</a:t>
            </a:r>
          </a:p>
          <a:p>
            <a:endParaRPr lang="en-US" sz="2800" dirty="0">
              <a:latin typeface="Apple Chancery" panose="03020702040506060504" pitchFamily="66" charset="-79"/>
              <a:cs typeface="Apple Chancery" panose="03020702040506060504" pitchFamily="66" charset="-79"/>
            </a:endParaRPr>
          </a:p>
          <a:p>
            <a:r>
              <a:rPr lang="en-US" sz="2800" dirty="0">
                <a:latin typeface="Apple Chancery" panose="03020702040506060504" pitchFamily="66" charset="-79"/>
                <a:cs typeface="Apple Chancery" panose="03020702040506060504" pitchFamily="66" charset="-79"/>
              </a:rPr>
              <a:t>50% did not</a:t>
            </a:r>
          </a:p>
        </p:txBody>
      </p:sp>
      <p:pic>
        <p:nvPicPr>
          <p:cNvPr id="3" name="Picture 2">
            <a:extLst>
              <a:ext uri="{FF2B5EF4-FFF2-40B4-BE49-F238E27FC236}">
                <a16:creationId xmlns:a16="http://schemas.microsoft.com/office/drawing/2014/main" id="{A6EFA247-96EB-894B-A52F-DA0F2046A783}"/>
              </a:ext>
            </a:extLst>
          </p:cNvPr>
          <p:cNvPicPr>
            <a:picLocks noChangeAspect="1"/>
          </p:cNvPicPr>
          <p:nvPr/>
        </p:nvPicPr>
        <p:blipFill>
          <a:blip r:embed="rId2"/>
          <a:stretch>
            <a:fillRect/>
          </a:stretch>
        </p:blipFill>
        <p:spPr>
          <a:xfrm>
            <a:off x="4034482" y="3911215"/>
            <a:ext cx="4343400" cy="1883950"/>
          </a:xfrm>
          <a:prstGeom prst="rect">
            <a:avLst/>
          </a:prstGeom>
        </p:spPr>
      </p:pic>
    </p:spTree>
    <p:extLst>
      <p:ext uri="{BB962C8B-B14F-4D97-AF65-F5344CB8AC3E}">
        <p14:creationId xmlns:p14="http://schemas.microsoft.com/office/powerpoint/2010/main" val="384784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J Linn Soc</a:t>
            </a:r>
            <a:r>
              <a:rPr lang="en-US" altLang="en-US" sz="1000">
                <a:solidFill>
                  <a:srgbClr val="333333"/>
                </a:solidFill>
              </a:rPr>
              <a:t>, Volume 121, Issue 2, 1 June 2017, Pages 458–468, </a:t>
            </a:r>
            <a:r>
              <a:rPr lang="en-US" altLang="en-US" sz="1000">
                <a:solidFill>
                  <a:srgbClr val="333333"/>
                </a:solidFill>
                <a:hlinkClick r:id="rId3"/>
              </a:rPr>
              <a:t>https://doi.org/10.1093/biolinnean/blw041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Darwin-Wedgwood family tree. Charles’ elder brother Erasmus and two elder sisters had significant ...</a:t>
            </a: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5759"/>
          </a:xfrm>
          <a:prstGeom prst="rect">
            <a:avLst/>
          </a:prstGeom>
        </p:spPr>
      </p:pic>
      <p:sp>
        <p:nvSpPr>
          <p:cNvPr id="2" name="Oval 1">
            <a:extLst>
              <a:ext uri="{FF2B5EF4-FFF2-40B4-BE49-F238E27FC236}">
                <a16:creationId xmlns:a16="http://schemas.microsoft.com/office/drawing/2014/main" id="{FC4BD068-E75B-DE40-ADC0-9C9D34E542B0}"/>
              </a:ext>
            </a:extLst>
          </p:cNvPr>
          <p:cNvSpPr/>
          <p:nvPr/>
        </p:nvSpPr>
        <p:spPr>
          <a:xfrm>
            <a:off x="6420933" y="3540512"/>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6C590BC-A66B-A242-B628-4503A52931CD}"/>
              </a:ext>
            </a:extLst>
          </p:cNvPr>
          <p:cNvSpPr/>
          <p:nvPr/>
        </p:nvSpPr>
        <p:spPr>
          <a:xfrm>
            <a:off x="2798645" y="2627970"/>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93C9BDC-0FF4-BF49-BAFA-3BA947A578B0}"/>
              </a:ext>
            </a:extLst>
          </p:cNvPr>
          <p:cNvSpPr/>
          <p:nvPr/>
        </p:nvSpPr>
        <p:spPr>
          <a:xfrm>
            <a:off x="3844151" y="1843214"/>
            <a:ext cx="278781" cy="2787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7502DEC-7D93-1741-A6D4-29E1EF1406D4}"/>
              </a:ext>
            </a:extLst>
          </p:cNvPr>
          <p:cNvSpPr txBox="1"/>
          <p:nvPr/>
        </p:nvSpPr>
        <p:spPr>
          <a:xfrm>
            <a:off x="6710842" y="3331647"/>
            <a:ext cx="1364412" cy="276999"/>
          </a:xfrm>
          <a:prstGeom prst="rect">
            <a:avLst/>
          </a:prstGeom>
          <a:noFill/>
        </p:spPr>
        <p:txBody>
          <a:bodyPr wrap="none" rtlCol="0">
            <a:spAutoFit/>
          </a:bodyPr>
          <a:lstStyle/>
          <a:p>
            <a:r>
              <a:rPr lang="en-US" sz="1200" dirty="0">
                <a:solidFill>
                  <a:srgbClr val="FF0000"/>
                </a:solidFill>
              </a:rPr>
              <a:t>Darwin’s 1</a:t>
            </a:r>
            <a:r>
              <a:rPr lang="en-US" sz="1200" baseline="30000" dirty="0">
                <a:solidFill>
                  <a:srgbClr val="FF0000"/>
                </a:solidFill>
              </a:rPr>
              <a:t>st</a:t>
            </a:r>
            <a:r>
              <a:rPr lang="en-US" sz="1200" dirty="0">
                <a:solidFill>
                  <a:srgbClr val="FF0000"/>
                </a:solidFill>
              </a:rPr>
              <a:t> Cousin</a:t>
            </a:r>
          </a:p>
        </p:txBody>
      </p:sp>
      <p:sp>
        <p:nvSpPr>
          <p:cNvPr id="10" name="TextBox 9">
            <a:extLst>
              <a:ext uri="{FF2B5EF4-FFF2-40B4-BE49-F238E27FC236}">
                <a16:creationId xmlns:a16="http://schemas.microsoft.com/office/drawing/2014/main" id="{7592F684-E477-B544-8DFE-03DAB71550F7}"/>
              </a:ext>
            </a:extLst>
          </p:cNvPr>
          <p:cNvSpPr txBox="1"/>
          <p:nvPr/>
        </p:nvSpPr>
        <p:spPr>
          <a:xfrm>
            <a:off x="2267191" y="2400676"/>
            <a:ext cx="659155" cy="276999"/>
          </a:xfrm>
          <a:prstGeom prst="rect">
            <a:avLst/>
          </a:prstGeom>
          <a:noFill/>
        </p:spPr>
        <p:txBody>
          <a:bodyPr wrap="none" rtlCol="0">
            <a:spAutoFit/>
          </a:bodyPr>
          <a:lstStyle/>
          <a:p>
            <a:r>
              <a:rPr lang="en-US" sz="1200" dirty="0">
                <a:solidFill>
                  <a:srgbClr val="FF0000"/>
                </a:solidFill>
              </a:rPr>
              <a:t>Mother</a:t>
            </a:r>
          </a:p>
        </p:txBody>
      </p:sp>
      <p:sp>
        <p:nvSpPr>
          <p:cNvPr id="11" name="TextBox 10">
            <a:extLst>
              <a:ext uri="{FF2B5EF4-FFF2-40B4-BE49-F238E27FC236}">
                <a16:creationId xmlns:a16="http://schemas.microsoft.com/office/drawing/2014/main" id="{48E3F833-AB4A-C343-9B4E-19514760ED66}"/>
              </a:ext>
            </a:extLst>
          </p:cNvPr>
          <p:cNvSpPr txBox="1"/>
          <p:nvPr/>
        </p:nvSpPr>
        <p:spPr>
          <a:xfrm>
            <a:off x="3077426" y="1601850"/>
            <a:ext cx="943335" cy="276999"/>
          </a:xfrm>
          <a:prstGeom prst="rect">
            <a:avLst/>
          </a:prstGeom>
          <a:noFill/>
        </p:spPr>
        <p:txBody>
          <a:bodyPr wrap="none" rtlCol="0">
            <a:spAutoFit/>
          </a:bodyPr>
          <a:lstStyle/>
          <a:p>
            <a:r>
              <a:rPr lang="en-US" sz="1200" dirty="0">
                <a:solidFill>
                  <a:srgbClr val="FF0000"/>
                </a:solidFill>
              </a:rPr>
              <a:t>Grandfather</a:t>
            </a:r>
          </a:p>
        </p:txBody>
      </p:sp>
      <p:sp>
        <p:nvSpPr>
          <p:cNvPr id="12" name="TextBox 11">
            <a:extLst>
              <a:ext uri="{FF2B5EF4-FFF2-40B4-BE49-F238E27FC236}">
                <a16:creationId xmlns:a16="http://schemas.microsoft.com/office/drawing/2014/main" id="{8586D236-AB4D-E444-8033-D32F916D9986}"/>
              </a:ext>
            </a:extLst>
          </p:cNvPr>
          <p:cNvSpPr txBox="1"/>
          <p:nvPr/>
        </p:nvSpPr>
        <p:spPr>
          <a:xfrm>
            <a:off x="4012828" y="4979151"/>
            <a:ext cx="264816" cy="276999"/>
          </a:xfrm>
          <a:prstGeom prst="rect">
            <a:avLst/>
          </a:prstGeom>
          <a:noFill/>
        </p:spPr>
        <p:txBody>
          <a:bodyPr wrap="none" rtlCol="0">
            <a:spAutoFit/>
          </a:bodyPr>
          <a:lstStyle/>
          <a:p>
            <a:r>
              <a:rPr lang="en-US" sz="1200" dirty="0">
                <a:solidFill>
                  <a:srgbClr val="FF0000"/>
                </a:solidFill>
              </a:rPr>
              <a:t>X</a:t>
            </a:r>
          </a:p>
        </p:txBody>
      </p:sp>
      <p:sp>
        <p:nvSpPr>
          <p:cNvPr id="13" name="TextBox 12">
            <a:extLst>
              <a:ext uri="{FF2B5EF4-FFF2-40B4-BE49-F238E27FC236}">
                <a16:creationId xmlns:a16="http://schemas.microsoft.com/office/drawing/2014/main" id="{AB2DDEAB-8390-7148-BCA1-9C99155ADB33}"/>
              </a:ext>
            </a:extLst>
          </p:cNvPr>
          <p:cNvSpPr txBox="1"/>
          <p:nvPr/>
        </p:nvSpPr>
        <p:spPr>
          <a:xfrm>
            <a:off x="4439592" y="4979150"/>
            <a:ext cx="264816" cy="276999"/>
          </a:xfrm>
          <a:prstGeom prst="rect">
            <a:avLst/>
          </a:prstGeom>
          <a:noFill/>
        </p:spPr>
        <p:txBody>
          <a:bodyPr wrap="none" rtlCol="0">
            <a:spAutoFit/>
          </a:bodyPr>
          <a:lstStyle/>
          <a:p>
            <a:r>
              <a:rPr lang="en-US" sz="1200" dirty="0">
                <a:solidFill>
                  <a:srgbClr val="FF0000"/>
                </a:solidFill>
              </a:rPr>
              <a:t>X</a:t>
            </a:r>
          </a:p>
        </p:txBody>
      </p:sp>
      <p:sp>
        <p:nvSpPr>
          <p:cNvPr id="14" name="TextBox 13">
            <a:extLst>
              <a:ext uri="{FF2B5EF4-FFF2-40B4-BE49-F238E27FC236}">
                <a16:creationId xmlns:a16="http://schemas.microsoft.com/office/drawing/2014/main" id="{0E3AF24C-88E3-C24C-8FE7-3CFF8952110A}"/>
              </a:ext>
            </a:extLst>
          </p:cNvPr>
          <p:cNvSpPr txBox="1"/>
          <p:nvPr/>
        </p:nvSpPr>
        <p:spPr>
          <a:xfrm>
            <a:off x="7227550" y="4927359"/>
            <a:ext cx="264816" cy="276999"/>
          </a:xfrm>
          <a:prstGeom prst="rect">
            <a:avLst/>
          </a:prstGeom>
          <a:noFill/>
        </p:spPr>
        <p:txBody>
          <a:bodyPr wrap="none" rtlCol="0">
            <a:spAutoFit/>
          </a:bodyPr>
          <a:lstStyle/>
          <a:p>
            <a:r>
              <a:rPr lang="en-US" sz="1200" dirty="0">
                <a:solidFill>
                  <a:srgbClr val="FF0000"/>
                </a:solidFill>
              </a:rPr>
              <a:t>X</a:t>
            </a:r>
          </a:p>
        </p:txBody>
      </p:sp>
      <p:sp>
        <p:nvSpPr>
          <p:cNvPr id="15" name="TextBox 14">
            <a:extLst>
              <a:ext uri="{FF2B5EF4-FFF2-40B4-BE49-F238E27FC236}">
                <a16:creationId xmlns:a16="http://schemas.microsoft.com/office/drawing/2014/main" id="{DED24BC3-BEC5-3340-B6CF-5CF3572BD121}"/>
              </a:ext>
            </a:extLst>
          </p:cNvPr>
          <p:cNvSpPr txBox="1"/>
          <p:nvPr/>
        </p:nvSpPr>
        <p:spPr>
          <a:xfrm>
            <a:off x="539198" y="4650360"/>
            <a:ext cx="3070777" cy="276999"/>
          </a:xfrm>
          <a:prstGeom prst="rect">
            <a:avLst/>
          </a:prstGeom>
          <a:noFill/>
        </p:spPr>
        <p:txBody>
          <a:bodyPr wrap="none" rtlCol="0">
            <a:spAutoFit/>
          </a:bodyPr>
          <a:lstStyle/>
          <a:p>
            <a:r>
              <a:rPr lang="en-US" sz="1200" dirty="0">
                <a:solidFill>
                  <a:srgbClr val="FF0000"/>
                </a:solidFill>
              </a:rPr>
              <a:t>6.3% chance of receiving identical gene copies</a:t>
            </a:r>
          </a:p>
        </p:txBody>
      </p:sp>
      <p:sp>
        <p:nvSpPr>
          <p:cNvPr id="16" name="TextBox 15">
            <a:extLst>
              <a:ext uri="{FF2B5EF4-FFF2-40B4-BE49-F238E27FC236}">
                <a16:creationId xmlns:a16="http://schemas.microsoft.com/office/drawing/2014/main" id="{62D16EB4-FD02-0A4B-BB4A-D4A43804C7AC}"/>
              </a:ext>
            </a:extLst>
          </p:cNvPr>
          <p:cNvSpPr txBox="1"/>
          <p:nvPr/>
        </p:nvSpPr>
        <p:spPr>
          <a:xfrm>
            <a:off x="4889657" y="1844995"/>
            <a:ext cx="867738" cy="276999"/>
          </a:xfrm>
          <a:prstGeom prst="rect">
            <a:avLst/>
          </a:prstGeom>
          <a:noFill/>
        </p:spPr>
        <p:txBody>
          <a:bodyPr wrap="none" rtlCol="0">
            <a:spAutoFit/>
          </a:bodyPr>
          <a:lstStyle/>
          <a:p>
            <a:r>
              <a:rPr lang="en-US" sz="1200" dirty="0">
                <a:solidFill>
                  <a:srgbClr val="FF0000"/>
                </a:solidFill>
              </a:rPr>
              <a:t>3</a:t>
            </a:r>
            <a:r>
              <a:rPr lang="en-US" sz="1200" baseline="30000" dirty="0">
                <a:solidFill>
                  <a:srgbClr val="FF0000"/>
                </a:solidFill>
              </a:rPr>
              <a:t>rd</a:t>
            </a:r>
            <a:r>
              <a:rPr lang="en-US" sz="1200" dirty="0">
                <a:solidFill>
                  <a:srgbClr val="FF0000"/>
                </a:solidFill>
              </a:rPr>
              <a:t> Cousins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7B737-9480-694B-B1F3-93AB8EA40DED}"/>
              </a:ext>
            </a:extLst>
          </p:cNvPr>
          <p:cNvPicPr>
            <a:picLocks noChangeAspect="1"/>
          </p:cNvPicPr>
          <p:nvPr/>
        </p:nvPicPr>
        <p:blipFill>
          <a:blip r:embed="rId2"/>
          <a:stretch>
            <a:fillRect/>
          </a:stretch>
        </p:blipFill>
        <p:spPr>
          <a:xfrm>
            <a:off x="2274109" y="1354759"/>
            <a:ext cx="6721611" cy="5138115"/>
          </a:xfrm>
          <a:prstGeom prst="rect">
            <a:avLst/>
          </a:prstGeom>
        </p:spPr>
      </p:pic>
      <p:sp>
        <p:nvSpPr>
          <p:cNvPr id="6" name="Title 1">
            <a:extLst>
              <a:ext uri="{FF2B5EF4-FFF2-40B4-BE49-F238E27FC236}">
                <a16:creationId xmlns:a16="http://schemas.microsoft.com/office/drawing/2014/main" id="{76E3FCC4-5F62-834F-B8E7-F90508F12088}"/>
              </a:ext>
            </a:extLst>
          </p:cNvPr>
          <p:cNvSpPr>
            <a:spLocks noGrp="1"/>
          </p:cNvSpPr>
          <p:nvPr>
            <p:ph type="title"/>
          </p:nvPr>
        </p:nvSpPr>
        <p:spPr>
          <a:xfrm>
            <a:off x="430942" y="365126"/>
            <a:ext cx="8292928" cy="1325563"/>
          </a:xfrm>
        </p:spPr>
        <p:txBody>
          <a:bodyPr anchor="t">
            <a:normAutofit/>
          </a:bodyPr>
          <a:lstStyle/>
          <a:p>
            <a:r>
              <a:rPr lang="en-US" dirty="0"/>
              <a:t>Two centuries of inbreeding</a:t>
            </a:r>
            <a:endParaRPr lang="en-US" sz="2200" dirty="0"/>
          </a:p>
        </p:txBody>
      </p:sp>
      <p:sp>
        <p:nvSpPr>
          <p:cNvPr id="4" name="TextBox 3">
            <a:extLst>
              <a:ext uri="{FF2B5EF4-FFF2-40B4-BE49-F238E27FC236}">
                <a16:creationId xmlns:a16="http://schemas.microsoft.com/office/drawing/2014/main" id="{33B87C74-B71B-F145-A379-FD28ED885A3C}"/>
              </a:ext>
            </a:extLst>
          </p:cNvPr>
          <p:cNvSpPr txBox="1"/>
          <p:nvPr/>
        </p:nvSpPr>
        <p:spPr>
          <a:xfrm>
            <a:off x="3378509" y="2086928"/>
            <a:ext cx="755335" cy="276999"/>
          </a:xfrm>
          <a:prstGeom prst="rect">
            <a:avLst/>
          </a:prstGeom>
          <a:noFill/>
        </p:spPr>
        <p:txBody>
          <a:bodyPr wrap="none" rtlCol="0">
            <a:spAutoFit/>
          </a:bodyPr>
          <a:lstStyle/>
          <a:p>
            <a:r>
              <a:rPr lang="en-US" sz="1200" dirty="0">
                <a:solidFill>
                  <a:srgbClr val="FF0000"/>
                </a:solidFill>
              </a:rPr>
              <a:t>F = 0.025</a:t>
            </a:r>
          </a:p>
        </p:txBody>
      </p:sp>
      <p:sp>
        <p:nvSpPr>
          <p:cNvPr id="7" name="TextBox 6">
            <a:extLst>
              <a:ext uri="{FF2B5EF4-FFF2-40B4-BE49-F238E27FC236}">
                <a16:creationId xmlns:a16="http://schemas.microsoft.com/office/drawing/2014/main" id="{37EE4722-977C-7B48-9706-489E941C422A}"/>
              </a:ext>
            </a:extLst>
          </p:cNvPr>
          <p:cNvSpPr txBox="1"/>
          <p:nvPr/>
        </p:nvSpPr>
        <p:spPr>
          <a:xfrm>
            <a:off x="2975280" y="5947108"/>
            <a:ext cx="755335" cy="276999"/>
          </a:xfrm>
          <a:prstGeom prst="rect">
            <a:avLst/>
          </a:prstGeom>
          <a:noFill/>
        </p:spPr>
        <p:txBody>
          <a:bodyPr wrap="none" rtlCol="0">
            <a:spAutoFit/>
          </a:bodyPr>
          <a:lstStyle/>
          <a:p>
            <a:r>
              <a:rPr lang="en-US" sz="1200" dirty="0">
                <a:solidFill>
                  <a:srgbClr val="FF0000"/>
                </a:solidFill>
              </a:rPr>
              <a:t>F = 0.254</a:t>
            </a:r>
          </a:p>
        </p:txBody>
      </p:sp>
    </p:spTree>
    <p:extLst>
      <p:ext uri="{BB962C8B-B14F-4D97-AF65-F5344CB8AC3E}">
        <p14:creationId xmlns:p14="http://schemas.microsoft.com/office/powerpoint/2010/main" val="16916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0B5FA51-38C9-AA40-A7F3-8625F6208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53" y="1525201"/>
            <a:ext cx="4463586" cy="29172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F092B166-BA8A-A942-91B4-B08679F2CA7F}"/>
              </a:ext>
            </a:extLst>
          </p:cNvPr>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dirty="0">
                <a:solidFill>
                  <a:schemeClr val="tx2"/>
                </a:solidFill>
              </a:rPr>
              <a:t>Figures 2 &amp; 4. Inbreeding coefficient (F) of the Spanish Habsburg kings.</a:t>
            </a:r>
          </a:p>
        </p:txBody>
      </p:sp>
      <p:sp>
        <p:nvSpPr>
          <p:cNvPr id="4100" name="Text Box 4">
            <a:extLst>
              <a:ext uri="{FF2B5EF4-FFF2-40B4-BE49-F238E27FC236}">
                <a16:creationId xmlns:a16="http://schemas.microsoft.com/office/drawing/2014/main" id="{E299C538-052B-3D4B-8794-E793A5CA379D}"/>
              </a:ext>
            </a:extLst>
          </p:cNvPr>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Alvarez G, Ceballos FC, Quinteiro C (2009) The Role of Inbreeding in the Extinction of a European Royal Dynasty. PLOS ONE 4(4): e5174. https://doi.org/10.1371/journal.pone.0005174</a:t>
            </a:r>
          </a:p>
          <a:p>
            <a:pPr eaLnBrk="1" hangingPunct="1"/>
            <a:r>
              <a:rPr lang="en-US" altLang="en-US" sz="1059">
                <a:hlinkClick r:id="rId3"/>
              </a:rPr>
              <a:t>https://journals.plos.org/plosone/article?id=10.1371/journal.pone.0005174</a:t>
            </a:r>
            <a:endParaRPr lang="en-US" altLang="en-US" sz="1059"/>
          </a:p>
        </p:txBody>
      </p:sp>
      <p:pic>
        <p:nvPicPr>
          <p:cNvPr id="3" name="Picture 2">
            <a:extLst>
              <a:ext uri="{FF2B5EF4-FFF2-40B4-BE49-F238E27FC236}">
                <a16:creationId xmlns:a16="http://schemas.microsoft.com/office/drawing/2014/main" id="{FC98EACC-A614-4642-867F-9B912CDE3289}"/>
              </a:ext>
            </a:extLst>
          </p:cNvPr>
          <p:cNvPicPr>
            <a:picLocks noChangeAspect="1"/>
          </p:cNvPicPr>
          <p:nvPr/>
        </p:nvPicPr>
        <p:blipFill>
          <a:blip r:embed="rId4"/>
          <a:stretch>
            <a:fillRect/>
          </a:stretch>
        </p:blipFill>
        <p:spPr>
          <a:xfrm>
            <a:off x="5143195" y="1561201"/>
            <a:ext cx="3677951" cy="31043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2475</Words>
  <Application>Microsoft Macintosh PowerPoint</Application>
  <PresentationFormat>On-screen Show (4:3)</PresentationFormat>
  <Paragraphs>330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Apple Chancery</vt:lpstr>
      <vt:lpstr>Arial</vt:lpstr>
      <vt:lpstr>Calibri</vt:lpstr>
      <vt:lpstr>Calibri Light</vt:lpstr>
      <vt:lpstr>Symbol</vt:lpstr>
      <vt:lpstr>Times New Roman</vt:lpstr>
      <vt:lpstr>Wingdings</vt:lpstr>
      <vt:lpstr>Office Theme</vt:lpstr>
      <vt:lpstr>Inbreeding &amp; Inbreeding Depression</vt:lpstr>
      <vt:lpstr>Inbreeding</vt:lpstr>
      <vt:lpstr>Inbreeding Depression</vt:lpstr>
      <vt:lpstr>PowerPoint Presentation</vt:lpstr>
      <vt:lpstr>PowerPoint Presentation</vt:lpstr>
      <vt:lpstr>PowerPoint Presentation</vt:lpstr>
      <vt:lpstr>Figure 1. The Darwin-Wedgwood family tree. Charles’ elder brother Erasmus and two elder sisters had significant ...</vt:lpstr>
      <vt:lpstr>Two centuries of inbreeding</vt:lpstr>
      <vt:lpstr>PowerPoint Presentation</vt:lpstr>
      <vt:lpstr>One of the first important books about inbreeding was published by R.A. Fisher (1949)</vt:lpstr>
      <vt:lpstr>Genetic drift can cause inbreeding</vt:lpstr>
      <vt:lpstr>Three main phenomena measured by inbreeding coefficients</vt:lpstr>
      <vt:lpstr>Facts about inbreeding</vt:lpstr>
      <vt:lpstr>Inbreeding defined by pedigree</vt:lpstr>
      <vt:lpstr>PowerPoint Presentation</vt:lpstr>
      <vt:lpstr>Allozygous vs Autozygous</vt:lpstr>
      <vt:lpstr>PowerPoint Presentation</vt:lpstr>
      <vt:lpstr>Inbreeding coefficient F</vt:lpstr>
      <vt:lpstr>PowerPoint Presentation</vt:lpstr>
      <vt:lpstr>PowerPoint Presentation</vt:lpstr>
      <vt:lpstr>Methods for calculating F</vt:lpstr>
      <vt:lpstr>Examples calculating the inbreeding coefficient F from a path analysis</vt:lpstr>
      <vt:lpstr>PowerPoint Presentation</vt:lpstr>
      <vt:lpstr>PowerPoint Presentation</vt:lpstr>
      <vt:lpstr>Estimating F with Molecular Markers</vt:lpstr>
      <vt:lpstr>PowerPoint Presentation</vt:lpstr>
      <vt:lpstr>PowerPoint Presentation</vt:lpstr>
      <vt:lpstr>PowerPoint Presentation</vt:lpstr>
      <vt:lpstr>PowerPoint Presentation</vt:lpstr>
      <vt:lpstr>Causes of Inbreeding Depression</vt:lpstr>
      <vt:lpstr>PowerPoint Presentation</vt:lpstr>
      <vt:lpstr>Increased homozygosity increases exposure to deleterious alleles </vt:lpstr>
      <vt:lpstr>How is IB depression measured?</vt:lpstr>
      <vt:lpstr>PowerPoint Presentation</vt:lpstr>
      <vt:lpstr>Some plants have extraordinary levels of inbreeding depression </vt:lpstr>
      <vt:lpstr>Inbreeding depression</vt:lpstr>
      <vt:lpstr>Inbred parents can have a propensity to produce offspring that will also inbreed</vt:lpstr>
      <vt:lpstr>What is the genetic load?</vt:lpstr>
      <vt:lpstr>Causes of genetic load</vt:lpstr>
      <vt:lpstr>Can inbreeding depression be avoided if deleterious recessive alleles can be removed?</vt:lpstr>
      <vt:lpstr>Even the naked mole rat, which is highly inbred exhibits some  inbreeding depression.</vt:lpstr>
      <vt:lpstr>Can inbreeding depression can be avoided if deleterious recessive alleles can be removed?</vt:lpstr>
      <vt:lpstr>PowerPoint Presentation</vt:lpstr>
      <vt:lpstr>While deleterious alleles can reach substantial frequencies in large populations…  Small populations can be purged of pre-existing deleterious alleles by selection via repeated bottlenecks or prolonged periods of small population size.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Inbreeding Depression</dc:title>
  <dc:creator>Kevin McCracken</dc:creator>
  <cp:lastModifiedBy>Kevin McCracken</cp:lastModifiedBy>
  <cp:revision>85</cp:revision>
  <dcterms:created xsi:type="dcterms:W3CDTF">2019-04-24T20:41:31Z</dcterms:created>
  <dcterms:modified xsi:type="dcterms:W3CDTF">2024-10-08T14:03:14Z</dcterms:modified>
</cp:coreProperties>
</file>