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85" r:id="rId7"/>
    <p:sldId id="291" r:id="rId8"/>
    <p:sldId id="261" r:id="rId9"/>
    <p:sldId id="292" r:id="rId10"/>
    <p:sldId id="342" r:id="rId11"/>
    <p:sldId id="346" r:id="rId12"/>
    <p:sldId id="347" r:id="rId13"/>
    <p:sldId id="348" r:id="rId14"/>
    <p:sldId id="329" r:id="rId15"/>
    <p:sldId id="263" r:id="rId16"/>
    <p:sldId id="264" r:id="rId17"/>
    <p:sldId id="265" r:id="rId18"/>
    <p:sldId id="266" r:id="rId19"/>
    <p:sldId id="268" r:id="rId20"/>
    <p:sldId id="288" r:id="rId21"/>
    <p:sldId id="349" r:id="rId22"/>
    <p:sldId id="358" r:id="rId23"/>
    <p:sldId id="280" r:id="rId24"/>
    <p:sldId id="350" r:id="rId25"/>
    <p:sldId id="284" r:id="rId26"/>
    <p:sldId id="267" r:id="rId27"/>
    <p:sldId id="277" r:id="rId28"/>
    <p:sldId id="279" r:id="rId29"/>
    <p:sldId id="337" r:id="rId30"/>
    <p:sldId id="339" r:id="rId31"/>
    <p:sldId id="281" r:id="rId32"/>
    <p:sldId id="289" r:id="rId33"/>
    <p:sldId id="283" r:id="rId34"/>
    <p:sldId id="275" r:id="rId35"/>
    <p:sldId id="286" r:id="rId36"/>
    <p:sldId id="276" r:id="rId37"/>
    <p:sldId id="355" r:id="rId38"/>
    <p:sldId id="34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48" autoAdjust="0"/>
    <p:restoredTop sz="94506"/>
  </p:normalViewPr>
  <p:slideViewPr>
    <p:cSldViewPr snapToGrid="0" snapToObjects="1">
      <p:cViewPr varScale="1">
        <p:scale>
          <a:sx n="192" d="100"/>
          <a:sy n="192" d="100"/>
        </p:scale>
        <p:origin x="11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4"/>
          <c:y val="5.1400554097404502E-2"/>
          <c:w val="0.74985458470916899"/>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chemeClr val="tx1"/>
              </a:solidFill>
              <a:ln>
                <a:solidFill>
                  <a:srgbClr val="FF9900"/>
                </a:solidFill>
              </a:ln>
            </c:spPr>
          </c:marker>
          <c:trendline>
            <c:spPr>
              <a:ln w="31750">
                <a:solidFill>
                  <a:schemeClr val="tx1"/>
                </a:solidFill>
              </a:ln>
            </c:spPr>
            <c:trendlineType val="linear"/>
            <c:dispRSqr val="0"/>
            <c:dispEq val="0"/>
          </c:trendline>
          <c:xVal>
            <c:numRef>
              <c:f>PI!$B$2:$B$21</c:f>
              <c:numCache>
                <c:formatCode>General</c:formatCode>
                <c:ptCount val="20"/>
                <c:pt idx="0">
                  <c:v>0.71860000000000002</c:v>
                </c:pt>
                <c:pt idx="1">
                  <c:v>1.1556</c:v>
                </c:pt>
                <c:pt idx="2">
                  <c:v>0.48880000000000001</c:v>
                </c:pt>
                <c:pt idx="3">
                  <c:v>0.7429</c:v>
                </c:pt>
                <c:pt idx="4">
                  <c:v>0.64949999999999997</c:v>
                </c:pt>
                <c:pt idx="5">
                  <c:v>0.7137</c:v>
                </c:pt>
                <c:pt idx="6">
                  <c:v>0.89429999999999998</c:v>
                </c:pt>
                <c:pt idx="7">
                  <c:v>0.86760000000000004</c:v>
                </c:pt>
                <c:pt idx="8">
                  <c:v>0.83160000000000001</c:v>
                </c:pt>
                <c:pt idx="9">
                  <c:v>1.1422000000000001</c:v>
                </c:pt>
                <c:pt idx="10">
                  <c:v>1.083899999999999</c:v>
                </c:pt>
                <c:pt idx="11">
                  <c:v>0.84950000000000003</c:v>
                </c:pt>
                <c:pt idx="12">
                  <c:v>1.004799999999999</c:v>
                </c:pt>
                <c:pt idx="13">
                  <c:v>0.60099999999999998</c:v>
                </c:pt>
                <c:pt idx="14">
                  <c:v>0.96020000000000005</c:v>
                </c:pt>
                <c:pt idx="15">
                  <c:v>0.87739999999999996</c:v>
                </c:pt>
                <c:pt idx="16">
                  <c:v>1.212899999999999</c:v>
                </c:pt>
                <c:pt idx="17">
                  <c:v>1.0178999999999989</c:v>
                </c:pt>
                <c:pt idx="18">
                  <c:v>1.557699999999999</c:v>
                </c:pt>
                <c:pt idx="19">
                  <c:v>1.3642000000000001</c:v>
                </c:pt>
              </c:numCache>
            </c:numRef>
          </c:xVal>
          <c:yVal>
            <c:numRef>
              <c:f>PI!$F$2:$F$21</c:f>
              <c:numCache>
                <c:formatCode>General</c:formatCode>
                <c:ptCount val="20"/>
                <c:pt idx="0">
                  <c:v>6.8000000000000005E-4</c:v>
                </c:pt>
                <c:pt idx="1">
                  <c:v>1.1050000000000001E-3</c:v>
                </c:pt>
                <c:pt idx="2">
                  <c:v>3.8570000000000002E-3</c:v>
                </c:pt>
                <c:pt idx="3">
                  <c:v>3.297E-3</c:v>
                </c:pt>
                <c:pt idx="4">
                  <c:v>2.7000000000000001E-3</c:v>
                </c:pt>
                <c:pt idx="5">
                  <c:v>8.097E-3</c:v>
                </c:pt>
                <c:pt idx="6">
                  <c:v>7.3429999999999997E-3</c:v>
                </c:pt>
                <c:pt idx="7">
                  <c:v>3.1640000000000001E-3</c:v>
                </c:pt>
                <c:pt idx="8">
                  <c:v>8.8979999999999997E-3</c:v>
                </c:pt>
                <c:pt idx="9">
                  <c:v>9.4800000000000006E-3</c:v>
                </c:pt>
                <c:pt idx="10">
                  <c:v>8.9090000000000003E-3</c:v>
                </c:pt>
                <c:pt idx="11">
                  <c:v>1.9458E-2</c:v>
                </c:pt>
                <c:pt idx="12">
                  <c:v>1.4814000000000001E-2</c:v>
                </c:pt>
                <c:pt idx="13">
                  <c:v>1.5486E-2</c:v>
                </c:pt>
                <c:pt idx="14">
                  <c:v>9.5980000000000006E-3</c:v>
                </c:pt>
                <c:pt idx="15">
                  <c:v>1.9234999999999999E-2</c:v>
                </c:pt>
                <c:pt idx="16">
                  <c:v>2.1204000000000001E-2</c:v>
                </c:pt>
                <c:pt idx="17">
                  <c:v>2.5425E-2</c:v>
                </c:pt>
                <c:pt idx="18">
                  <c:v>3.3591999999999997E-2</c:v>
                </c:pt>
                <c:pt idx="19">
                  <c:v>4.1167000000000002E-2</c:v>
                </c:pt>
              </c:numCache>
            </c:numRef>
          </c:yVal>
          <c:smooth val="0"/>
          <c:extLst>
            <c:ext xmlns:c16="http://schemas.microsoft.com/office/drawing/2014/chart" uri="{C3380CC4-5D6E-409C-BE32-E72D297353CC}">
              <c16:uniqueId val="{00000001-1082-624B-86AB-16AF845532E7}"/>
            </c:ext>
          </c:extLst>
        </c:ser>
        <c:dLbls>
          <c:showLegendKey val="0"/>
          <c:showVal val="0"/>
          <c:showCatName val="0"/>
          <c:showSerName val="0"/>
          <c:showPercent val="0"/>
          <c:showBubbleSize val="0"/>
        </c:dLbls>
        <c:axId val="2096493080"/>
        <c:axId val="2096498488"/>
      </c:scatterChart>
      <c:valAx>
        <c:axId val="2096493080"/>
        <c:scaling>
          <c:orientation val="minMax"/>
          <c:max val="1.6"/>
          <c:min val="0.4"/>
        </c:scaling>
        <c:delete val="0"/>
        <c:axPos val="b"/>
        <c:title>
          <c:tx>
            <c:rich>
              <a:bodyPr/>
              <a:lstStyle/>
              <a:p>
                <a:pPr>
                  <a:defRPr sz="2000" b="0" i="0"/>
                </a:pPr>
                <a:r>
                  <a:rPr lang="en-US" sz="2000" b="0" i="0" dirty="0"/>
                  <a:t>d</a:t>
                </a:r>
              </a:p>
            </c:rich>
          </c:tx>
          <c:overlay val="0"/>
        </c:title>
        <c:numFmt formatCode="General" sourceLinked="1"/>
        <c:majorTickMark val="out"/>
        <c:minorTickMark val="none"/>
        <c:tickLblPos val="nextTo"/>
        <c:crossAx val="2096498488"/>
        <c:crosses val="autoZero"/>
        <c:crossBetween val="midCat"/>
        <c:majorUnit val="0.2"/>
      </c:valAx>
      <c:valAx>
        <c:axId val="2096498488"/>
        <c:scaling>
          <c:orientation val="minMax"/>
          <c:max val="0.05"/>
          <c:min val="0"/>
        </c:scaling>
        <c:delete val="0"/>
        <c:axPos val="l"/>
        <c:title>
          <c:tx>
            <c:rich>
              <a:bodyPr rot="-5400000" vert="horz"/>
              <a:lstStyle/>
              <a:p>
                <a:pPr>
                  <a:defRPr sz="2000" b="0" i="0"/>
                </a:pPr>
                <a:r>
                  <a:rPr lang="el-GR" sz="2000" b="0" i="0" u="none" strike="noStrike" baseline="0" dirty="0">
                    <a:effectLst/>
                  </a:rPr>
                  <a:t>π</a:t>
                </a:r>
                <a:endParaRPr lang="en-US" sz="2000" b="0" i="0" baseline="0" dirty="0"/>
              </a:p>
            </c:rich>
          </c:tx>
          <c:layout>
            <c:manualLayout>
              <c:xMode val="edge"/>
              <c:yMode val="edge"/>
              <c:x val="2.6881720430107529E-3"/>
              <c:y val="0.3261333810546409"/>
            </c:manualLayout>
          </c:layout>
          <c:overlay val="0"/>
        </c:title>
        <c:numFmt formatCode="General" sourceLinked="1"/>
        <c:majorTickMark val="out"/>
        <c:minorTickMark val="none"/>
        <c:tickLblPos val="nextTo"/>
        <c:crossAx val="2096493080"/>
        <c:crosses val="autoZero"/>
        <c:crossBetween val="midCat"/>
        <c:majorUnit val="0.01"/>
      </c:valAx>
    </c:plotArea>
    <c:plotVisOnly val="1"/>
    <c:dispBlanksAs val="gap"/>
    <c:showDLblsOverMax val="0"/>
  </c:chart>
  <c:txPr>
    <a:bodyPr/>
    <a:lstStyle/>
    <a:p>
      <a:pPr>
        <a:defRPr sz="15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4"/>
          <c:y val="5.1400554097404502E-2"/>
          <c:w val="0.74985458470916899"/>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chemeClr val="tx1"/>
              </a:solidFill>
              <a:ln>
                <a:solidFill>
                  <a:srgbClr val="FF9900"/>
                </a:solidFill>
              </a:ln>
            </c:spPr>
          </c:marker>
          <c:trendline>
            <c:spPr>
              <a:ln w="31750">
                <a:solidFill>
                  <a:schemeClr val="tx1"/>
                </a:solidFill>
              </a:ln>
            </c:spPr>
            <c:trendlineType val="linear"/>
            <c:dispRSqr val="0"/>
            <c:dispEq val="0"/>
          </c:trendline>
          <c:xVal>
            <c:numRef>
              <c:f>PI!$B$2:$B$21</c:f>
              <c:numCache>
                <c:formatCode>General</c:formatCode>
                <c:ptCount val="20"/>
                <c:pt idx="0">
                  <c:v>0.71860000000000002</c:v>
                </c:pt>
                <c:pt idx="1">
                  <c:v>1.1556</c:v>
                </c:pt>
                <c:pt idx="2">
                  <c:v>0.48880000000000001</c:v>
                </c:pt>
                <c:pt idx="3">
                  <c:v>0.7429</c:v>
                </c:pt>
                <c:pt idx="4">
                  <c:v>0.64949999999999997</c:v>
                </c:pt>
                <c:pt idx="5">
                  <c:v>0.7137</c:v>
                </c:pt>
                <c:pt idx="6">
                  <c:v>0.89429999999999998</c:v>
                </c:pt>
                <c:pt idx="7">
                  <c:v>0.86760000000000004</c:v>
                </c:pt>
                <c:pt idx="8">
                  <c:v>0.83160000000000001</c:v>
                </c:pt>
                <c:pt idx="9">
                  <c:v>1.1422000000000001</c:v>
                </c:pt>
                <c:pt idx="10">
                  <c:v>1.083899999999999</c:v>
                </c:pt>
                <c:pt idx="11">
                  <c:v>0.84950000000000003</c:v>
                </c:pt>
                <c:pt idx="12">
                  <c:v>1.004799999999999</c:v>
                </c:pt>
                <c:pt idx="13">
                  <c:v>0.60099999999999998</c:v>
                </c:pt>
                <c:pt idx="14">
                  <c:v>0.96020000000000005</c:v>
                </c:pt>
                <c:pt idx="15">
                  <c:v>0.87739999999999996</c:v>
                </c:pt>
                <c:pt idx="16">
                  <c:v>1.212899999999999</c:v>
                </c:pt>
                <c:pt idx="17">
                  <c:v>1.0178999999999989</c:v>
                </c:pt>
                <c:pt idx="18">
                  <c:v>1.557699999999999</c:v>
                </c:pt>
                <c:pt idx="19">
                  <c:v>1.3642000000000001</c:v>
                </c:pt>
              </c:numCache>
            </c:numRef>
          </c:xVal>
          <c:yVal>
            <c:numRef>
              <c:f>PI!$F$2:$F$21</c:f>
              <c:numCache>
                <c:formatCode>General</c:formatCode>
                <c:ptCount val="20"/>
                <c:pt idx="0">
                  <c:v>6.8000000000000005E-4</c:v>
                </c:pt>
                <c:pt idx="1">
                  <c:v>1.1050000000000001E-3</c:v>
                </c:pt>
                <c:pt idx="2">
                  <c:v>3.8570000000000002E-3</c:v>
                </c:pt>
                <c:pt idx="3">
                  <c:v>3.297E-3</c:v>
                </c:pt>
                <c:pt idx="4">
                  <c:v>2.7000000000000001E-3</c:v>
                </c:pt>
                <c:pt idx="5">
                  <c:v>8.097E-3</c:v>
                </c:pt>
                <c:pt idx="6">
                  <c:v>7.3429999999999997E-3</c:v>
                </c:pt>
                <c:pt idx="7">
                  <c:v>3.1640000000000001E-3</c:v>
                </c:pt>
                <c:pt idx="8">
                  <c:v>8.8979999999999997E-3</c:v>
                </c:pt>
                <c:pt idx="9">
                  <c:v>9.4800000000000006E-3</c:v>
                </c:pt>
                <c:pt idx="10">
                  <c:v>8.9090000000000003E-3</c:v>
                </c:pt>
                <c:pt idx="11">
                  <c:v>1.9458E-2</c:v>
                </c:pt>
                <c:pt idx="12">
                  <c:v>1.4814000000000001E-2</c:v>
                </c:pt>
                <c:pt idx="13">
                  <c:v>1.5486E-2</c:v>
                </c:pt>
                <c:pt idx="14">
                  <c:v>9.5980000000000006E-3</c:v>
                </c:pt>
                <c:pt idx="15">
                  <c:v>1.9234999999999999E-2</c:v>
                </c:pt>
                <c:pt idx="16">
                  <c:v>2.1204000000000001E-2</c:v>
                </c:pt>
                <c:pt idx="17">
                  <c:v>2.5425E-2</c:v>
                </c:pt>
                <c:pt idx="18">
                  <c:v>3.3591999999999997E-2</c:v>
                </c:pt>
                <c:pt idx="19">
                  <c:v>4.1167000000000002E-2</c:v>
                </c:pt>
              </c:numCache>
            </c:numRef>
          </c:yVal>
          <c:smooth val="0"/>
          <c:extLst>
            <c:ext xmlns:c16="http://schemas.microsoft.com/office/drawing/2014/chart" uri="{C3380CC4-5D6E-409C-BE32-E72D297353CC}">
              <c16:uniqueId val="{00000001-9BB5-D34B-ACCC-F09CE98192EC}"/>
            </c:ext>
          </c:extLst>
        </c:ser>
        <c:dLbls>
          <c:showLegendKey val="0"/>
          <c:showVal val="0"/>
          <c:showCatName val="0"/>
          <c:showSerName val="0"/>
          <c:showPercent val="0"/>
          <c:showBubbleSize val="0"/>
        </c:dLbls>
        <c:axId val="-2109175240"/>
        <c:axId val="-2109169896"/>
      </c:scatterChart>
      <c:valAx>
        <c:axId val="-2109175240"/>
        <c:scaling>
          <c:orientation val="minMax"/>
          <c:max val="1.6"/>
          <c:min val="0.4"/>
        </c:scaling>
        <c:delete val="0"/>
        <c:axPos val="b"/>
        <c:title>
          <c:tx>
            <c:rich>
              <a:bodyPr/>
              <a:lstStyle/>
              <a:p>
                <a:pPr>
                  <a:defRPr sz="2000" b="0" i="0"/>
                </a:pPr>
                <a:r>
                  <a:rPr lang="en-US" sz="2000" b="0" i="0" dirty="0"/>
                  <a:t>d</a:t>
                </a:r>
              </a:p>
            </c:rich>
          </c:tx>
          <c:overlay val="0"/>
        </c:title>
        <c:numFmt formatCode="General" sourceLinked="1"/>
        <c:majorTickMark val="out"/>
        <c:minorTickMark val="none"/>
        <c:tickLblPos val="nextTo"/>
        <c:crossAx val="-2109169896"/>
        <c:crosses val="autoZero"/>
        <c:crossBetween val="midCat"/>
        <c:majorUnit val="0.2"/>
      </c:valAx>
      <c:valAx>
        <c:axId val="-2109169896"/>
        <c:scaling>
          <c:orientation val="minMax"/>
          <c:max val="0.05"/>
          <c:min val="0"/>
        </c:scaling>
        <c:delete val="0"/>
        <c:axPos val="l"/>
        <c:title>
          <c:tx>
            <c:rich>
              <a:bodyPr rot="-5400000" vert="horz"/>
              <a:lstStyle/>
              <a:p>
                <a:pPr>
                  <a:defRPr sz="2000" b="0" i="0"/>
                </a:pPr>
                <a:r>
                  <a:rPr lang="el-GR" sz="2000" b="0" i="0" u="none" strike="noStrike" baseline="0" dirty="0">
                    <a:effectLst/>
                  </a:rPr>
                  <a:t>π</a:t>
                </a:r>
                <a:endParaRPr lang="en-US" sz="2000" b="0" i="0" baseline="0" dirty="0"/>
              </a:p>
            </c:rich>
          </c:tx>
          <c:layout>
            <c:manualLayout>
              <c:xMode val="edge"/>
              <c:yMode val="edge"/>
              <c:x val="0"/>
              <c:y val="0.34128489620615599"/>
            </c:manualLayout>
          </c:layout>
          <c:overlay val="0"/>
        </c:title>
        <c:numFmt formatCode="General" sourceLinked="1"/>
        <c:majorTickMark val="out"/>
        <c:minorTickMark val="none"/>
        <c:tickLblPos val="nextTo"/>
        <c:crossAx val="-2109175240"/>
        <c:crosses val="autoZero"/>
        <c:crossBetween val="midCat"/>
        <c:majorUnit val="0.01"/>
      </c:valAx>
    </c:plotArea>
    <c:plotVisOnly val="1"/>
    <c:dispBlanksAs val="gap"/>
    <c:showDLblsOverMax val="0"/>
  </c:chart>
  <c:txPr>
    <a:bodyPr/>
    <a:lstStyle/>
    <a:p>
      <a:pPr>
        <a:defRPr sz="15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7F922-569D-634F-BB3B-51A0E68E7064}" type="datetimeFigureOut">
              <a:rPr lang="en-US" smtClean="0"/>
              <a:t>10/12/23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E469-A527-8A45-AE36-F77C5323F621}" type="slidenum">
              <a:rPr lang="en-US" smtClean="0"/>
              <a:t>‹#›</a:t>
            </a:fld>
            <a:endParaRPr lang="en-US"/>
          </a:p>
        </p:txBody>
      </p:sp>
    </p:spTree>
    <p:extLst>
      <p:ext uri="{BB962C8B-B14F-4D97-AF65-F5344CB8AC3E}">
        <p14:creationId xmlns:p14="http://schemas.microsoft.com/office/powerpoint/2010/main" val="565979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72CF7-29E3-4A9D-8D34-AF79BA4EE967}" type="slidenum">
              <a:rPr lang="en-US"/>
              <a:pPr/>
              <a:t>14</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882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2490C-B357-48CA-B7D4-1FA447ED448D}" type="slidenum">
              <a:rPr lang="en-US"/>
              <a:pPr/>
              <a:t>19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315CD-7B36-4C36-B3CE-3A5050766FED}" type="slidenum">
              <a:rPr lang="en-US"/>
              <a:pPr/>
              <a:t>23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5E350-C467-4A39-9D67-1EDD54DFC689}" type="slidenum">
              <a:rPr lang="en-US"/>
              <a:pPr/>
              <a:t>29</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870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A5C1D21-FC53-48F4-9E5B-24A244B1D5ED}" type="slidenum">
              <a:rPr lang="en-US"/>
              <a:pPr/>
              <a:t>30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580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fld id="{82143465-C0F2-AF43-A89D-E2D9669F248C}" type="slidenum">
              <a:rPr lang="en-US" sz="1200"/>
              <a:pPr/>
              <a:t>34</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5F534-3BE0-CE4E-A01D-B758576C6A46}" type="datetimeFigureOut">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8518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620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80858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65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5F534-3BE0-CE4E-A01D-B758576C6A46}" type="datetimeFigureOut">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11521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5F534-3BE0-CE4E-A01D-B758576C6A46}" type="datetimeFigureOut">
              <a:rPr lang="en-US" smtClean="0"/>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7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5F534-3BE0-CE4E-A01D-B758576C6A46}" type="datetimeFigureOut">
              <a:rPr lang="en-US" smtClean="0"/>
              <a:t>10/12/23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5687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5F534-3BE0-CE4E-A01D-B758576C6A46}" type="datetimeFigureOut">
              <a:rPr lang="en-US" smtClean="0"/>
              <a:t>10/12/23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75111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F534-3BE0-CE4E-A01D-B758576C6A46}" type="datetimeFigureOut">
              <a:rPr lang="en-US" smtClean="0"/>
              <a:t>10/12/23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35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0092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0330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F534-3BE0-CE4E-A01D-B758576C6A46}" type="datetimeFigureOut">
              <a:rPr lang="en-US" smtClean="0"/>
              <a:t>10/12/23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3BBA-E5B2-B148-B46D-51B9A6A3D039}" type="slidenum">
              <a:rPr lang="en-US" smtClean="0"/>
              <a:t>‹#›</a:t>
            </a:fld>
            <a:endParaRPr lang="en-US"/>
          </a:p>
        </p:txBody>
      </p:sp>
    </p:spTree>
    <p:extLst>
      <p:ext uri="{BB962C8B-B14F-4D97-AF65-F5344CB8AC3E}">
        <p14:creationId xmlns:p14="http://schemas.microsoft.com/office/powerpoint/2010/main" val="13680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a:bodyPr>
          <a:lstStyle/>
          <a:p>
            <a:r>
              <a:rPr lang="en-US" dirty="0"/>
              <a:t>Neutral Theory &amp; Nearly Neutral Theory of Molecular Evolution</a:t>
            </a:r>
          </a:p>
        </p:txBody>
      </p:sp>
      <p:sp>
        <p:nvSpPr>
          <p:cNvPr id="3" name="Subtitle 2"/>
          <p:cNvSpPr>
            <a:spLocks noGrp="1"/>
          </p:cNvSpPr>
          <p:nvPr>
            <p:ph type="subTitle" idx="1"/>
          </p:nvPr>
        </p:nvSpPr>
        <p:spPr>
          <a:xfrm>
            <a:off x="1371600" y="2792072"/>
            <a:ext cx="6400800" cy="1752600"/>
          </a:xfrm>
        </p:spPr>
        <p:txBody>
          <a:bodyPr/>
          <a:lstStyle/>
          <a:p>
            <a:r>
              <a:rPr lang="en-US"/>
              <a:t>University </a:t>
            </a:r>
            <a:r>
              <a:rPr lang="en-US" dirty="0"/>
              <a:t>of Miami</a:t>
            </a:r>
          </a:p>
          <a:p>
            <a:r>
              <a:rPr lang="en-US" dirty="0"/>
              <a:t>Fall 2023</a:t>
            </a:r>
          </a:p>
        </p:txBody>
      </p:sp>
    </p:spTree>
    <p:extLst>
      <p:ext uri="{BB962C8B-B14F-4D97-AF65-F5344CB8AC3E}">
        <p14:creationId xmlns:p14="http://schemas.microsoft.com/office/powerpoint/2010/main" val="104911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046" y="578673"/>
            <a:ext cx="8366952" cy="461665"/>
          </a:xfrm>
          <a:prstGeom prst="rect">
            <a:avLst/>
          </a:prstGeom>
        </p:spPr>
        <p:txBody>
          <a:bodyPr wrap="square">
            <a:spAutoFit/>
          </a:bodyPr>
          <a:lstStyle/>
          <a:p>
            <a:r>
              <a:rPr lang="en-US" sz="2400" b="1" dirty="0">
                <a:cs typeface="Times New Roman" charset="0"/>
              </a:rPr>
              <a:t>Molecular Clock</a:t>
            </a:r>
            <a:r>
              <a:rPr lang="en-US" sz="2400" dirty="0">
                <a:cs typeface="Times New Roman" charset="0"/>
              </a:rPr>
              <a:t>—substitutions occur at a constant rate over time</a:t>
            </a:r>
            <a:endParaRPr lang="en-US" sz="2400" dirty="0"/>
          </a:p>
        </p:txBody>
      </p:sp>
      <p:pic>
        <p:nvPicPr>
          <p:cNvPr id="5" name="Picture 4"/>
          <p:cNvPicPr>
            <a:picLocks noChangeAspect="1"/>
          </p:cNvPicPr>
          <p:nvPr/>
        </p:nvPicPr>
        <p:blipFill rotWithShape="1">
          <a:blip r:embed="rId2"/>
          <a:srcRect l="15597" t="21518" r="48761" b="12411"/>
          <a:stretch/>
        </p:blipFill>
        <p:spPr>
          <a:xfrm>
            <a:off x="764176" y="1566795"/>
            <a:ext cx="3618986" cy="3771900"/>
          </a:xfrm>
          <a:prstGeom prst="rect">
            <a:avLst/>
          </a:prstGeom>
        </p:spPr>
      </p:pic>
      <p:sp>
        <p:nvSpPr>
          <p:cNvPr id="6" name="TextBox 5"/>
          <p:cNvSpPr txBox="1"/>
          <p:nvPr/>
        </p:nvSpPr>
        <p:spPr>
          <a:xfrm>
            <a:off x="4572000" y="1182669"/>
            <a:ext cx="3977640" cy="4632037"/>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US" dirty="0"/>
              <a:t>Constant rates of amino acid substitutions for three genes = molecular clock</a:t>
            </a:r>
          </a:p>
          <a:p>
            <a:pPr marL="214313" indent="-214313">
              <a:spcAft>
                <a:spcPts val="450"/>
              </a:spcAft>
              <a:buFont typeface="Arial" panose="020B0604020202020204" pitchFamily="34" charset="0"/>
              <a:buChar char="•"/>
            </a:pPr>
            <a:endParaRPr lang="en-US" dirty="0"/>
          </a:p>
          <a:p>
            <a:pPr marL="214313" indent="-214313">
              <a:spcAft>
                <a:spcPts val="450"/>
              </a:spcAft>
              <a:buFont typeface="Arial" panose="020B0604020202020204" pitchFamily="34" charset="0"/>
              <a:buChar char="•"/>
            </a:pPr>
            <a:r>
              <a:rPr lang="en-US" dirty="0"/>
              <a:t>High rate variation among genes = functional constraints</a:t>
            </a:r>
          </a:p>
          <a:p>
            <a:pPr marL="214313" indent="-214313">
              <a:spcAft>
                <a:spcPts val="450"/>
              </a:spcAft>
              <a:buFont typeface="Arial" panose="020B0604020202020204" pitchFamily="34" charset="0"/>
              <a:buChar char="•"/>
            </a:pPr>
            <a:endParaRPr lang="en-US" dirty="0"/>
          </a:p>
          <a:p>
            <a:pPr marL="557213" lvl="1" indent="-214313">
              <a:spcAft>
                <a:spcPts val="450"/>
              </a:spcAft>
              <a:buFont typeface="Arial" panose="020B0604020202020204" pitchFamily="34" charset="0"/>
              <a:buChar char="•"/>
            </a:pPr>
            <a:r>
              <a:rPr lang="en-US" dirty="0"/>
              <a:t>The neutral theory does not imply no selection, but rather that most mutations that affect fitness are deleterious.</a:t>
            </a:r>
          </a:p>
          <a:p>
            <a:pPr marL="342900" lvl="1">
              <a:spcAft>
                <a:spcPts val="450"/>
              </a:spcAft>
            </a:pPr>
            <a:endParaRPr lang="en-US" dirty="0"/>
          </a:p>
          <a:p>
            <a:pPr marL="557213" lvl="1" indent="-214313">
              <a:spcAft>
                <a:spcPts val="450"/>
              </a:spcAft>
              <a:buFont typeface="Arial" panose="020B0604020202020204" pitchFamily="34" charset="0"/>
              <a:buChar char="•"/>
            </a:pPr>
            <a:r>
              <a:rPr lang="en-US" dirty="0"/>
              <a:t>Lower rates suggest higher functional constraints (i.e., more mutations are deleterious).</a:t>
            </a:r>
          </a:p>
        </p:txBody>
      </p:sp>
    </p:spTree>
    <p:extLst>
      <p:ext uri="{BB962C8B-B14F-4D97-AF65-F5344CB8AC3E}">
        <p14:creationId xmlns:p14="http://schemas.microsoft.com/office/powerpoint/2010/main" val="267790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3829" t="14018" r="15932" b="10267"/>
          <a:stretch/>
        </p:blipFill>
        <p:spPr>
          <a:xfrm>
            <a:off x="176046" y="1722755"/>
            <a:ext cx="5143498" cy="3634740"/>
          </a:xfrm>
          <a:prstGeom prst="rect">
            <a:avLst/>
          </a:prstGeom>
        </p:spPr>
      </p:pic>
      <p:sp>
        <p:nvSpPr>
          <p:cNvPr id="3" name="Rectangle 2"/>
          <p:cNvSpPr/>
          <p:nvPr/>
        </p:nvSpPr>
        <p:spPr>
          <a:xfrm>
            <a:off x="319464" y="510022"/>
            <a:ext cx="5844668" cy="461665"/>
          </a:xfrm>
          <a:prstGeom prst="rect">
            <a:avLst/>
          </a:prstGeom>
        </p:spPr>
        <p:txBody>
          <a:bodyPr wrap="square">
            <a:spAutoFit/>
          </a:bodyPr>
          <a:lstStyle/>
          <a:p>
            <a:r>
              <a:rPr lang="en-US" sz="2400" b="1" dirty="0">
                <a:cs typeface="Times New Roman" charset="0"/>
              </a:rPr>
              <a:t>Molecular Clocks </a:t>
            </a:r>
            <a:r>
              <a:rPr lang="en-US" sz="2400" dirty="0">
                <a:cs typeface="Times New Roman" charset="0"/>
              </a:rPr>
              <a:t>are easily visible in viruses.</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530" y="1722756"/>
            <a:ext cx="3571875" cy="2736056"/>
          </a:xfrm>
          <a:prstGeom prst="rect">
            <a:avLst/>
          </a:prstGeom>
        </p:spPr>
      </p:pic>
      <p:sp>
        <p:nvSpPr>
          <p:cNvPr id="5" name="TextBox 4"/>
          <p:cNvSpPr txBox="1"/>
          <p:nvPr/>
        </p:nvSpPr>
        <p:spPr>
          <a:xfrm>
            <a:off x="5368530" y="4646892"/>
            <a:ext cx="3686992" cy="992579"/>
          </a:xfrm>
          <a:prstGeom prst="rect">
            <a:avLst/>
          </a:prstGeom>
          <a:noFill/>
        </p:spPr>
        <p:txBody>
          <a:bodyPr wrap="square" rtlCol="0">
            <a:spAutoFit/>
          </a:bodyPr>
          <a:lstStyle/>
          <a:p>
            <a:r>
              <a:rPr lang="en-US" sz="1350" dirty="0"/>
              <a:t>Phylogeny of influenza A virus from 1968 to 2003 illustrating the molecular clock—over time substitutions accumulate at a constant rate </a:t>
            </a:r>
            <a:r>
              <a:rPr lang="en-US" sz="900" dirty="0"/>
              <a:t>(http://www.trevorbedford.com/writeups/interpretable_phylogenies.html)</a:t>
            </a:r>
          </a:p>
        </p:txBody>
      </p:sp>
      <p:sp>
        <p:nvSpPr>
          <p:cNvPr id="6" name="Rectangle 5"/>
          <p:cNvSpPr/>
          <p:nvPr/>
        </p:nvSpPr>
        <p:spPr>
          <a:xfrm>
            <a:off x="219829" y="5357495"/>
            <a:ext cx="3991999" cy="253916"/>
          </a:xfrm>
          <a:prstGeom prst="rect">
            <a:avLst/>
          </a:prstGeom>
        </p:spPr>
        <p:txBody>
          <a:bodyPr wrap="square">
            <a:spAutoFit/>
          </a:bodyPr>
          <a:lstStyle/>
          <a:p>
            <a:r>
              <a:rPr lang="en-US" sz="1050" dirty="0"/>
              <a:t>http://people.bu.edu/msoren/BI515_2014/LectureCh9A.pdf</a:t>
            </a:r>
          </a:p>
        </p:txBody>
      </p:sp>
    </p:spTree>
    <p:extLst>
      <p:ext uri="{BB962C8B-B14F-4D97-AF65-F5344CB8AC3E}">
        <p14:creationId xmlns:p14="http://schemas.microsoft.com/office/powerpoint/2010/main" val="40426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D8206-A18C-5C4D-43F7-52BF462B1F07}"/>
              </a:ext>
            </a:extLst>
          </p:cNvPr>
          <p:cNvPicPr>
            <a:picLocks noChangeAspect="1"/>
          </p:cNvPicPr>
          <p:nvPr/>
        </p:nvPicPr>
        <p:blipFill>
          <a:blip r:embed="rId2"/>
          <a:stretch>
            <a:fillRect/>
          </a:stretch>
        </p:blipFill>
        <p:spPr>
          <a:xfrm>
            <a:off x="435337" y="0"/>
            <a:ext cx="4916935" cy="6858000"/>
          </a:xfrm>
          <a:prstGeom prst="rect">
            <a:avLst/>
          </a:prstGeom>
        </p:spPr>
      </p:pic>
      <p:sp>
        <p:nvSpPr>
          <p:cNvPr id="5" name="TextBox 4">
            <a:extLst>
              <a:ext uri="{FF2B5EF4-FFF2-40B4-BE49-F238E27FC236}">
                <a16:creationId xmlns:a16="http://schemas.microsoft.com/office/drawing/2014/main" id="{2DA8777A-9477-AE7C-B8B4-81510E22D4EB}"/>
              </a:ext>
            </a:extLst>
          </p:cNvPr>
          <p:cNvSpPr txBox="1"/>
          <p:nvPr/>
        </p:nvSpPr>
        <p:spPr>
          <a:xfrm>
            <a:off x="5352273" y="2521059"/>
            <a:ext cx="3501272" cy="1815882"/>
          </a:xfrm>
          <a:prstGeom prst="rect">
            <a:avLst/>
          </a:prstGeom>
          <a:noFill/>
        </p:spPr>
        <p:txBody>
          <a:bodyPr wrap="square">
            <a:spAutoFit/>
          </a:bodyPr>
          <a:lstStyle/>
          <a:p>
            <a:r>
              <a:rPr lang="en-US" sz="1600" dirty="0"/>
              <a:t>Zhu M, Shen J, Zeng Q, Tan JW, </a:t>
            </a:r>
            <a:r>
              <a:rPr lang="en-US" sz="1600" dirty="0" err="1"/>
              <a:t>Kleepbua</a:t>
            </a:r>
            <a:r>
              <a:rPr lang="en-US" sz="1600" dirty="0"/>
              <a:t> J, Chew I, Law JX, Chew SP, </a:t>
            </a:r>
            <a:r>
              <a:rPr lang="en-US" sz="1600" dirty="0" err="1"/>
              <a:t>Tangathajinda</a:t>
            </a:r>
            <a:r>
              <a:rPr lang="en-US" sz="1600" dirty="0"/>
              <a:t> A, </a:t>
            </a:r>
            <a:r>
              <a:rPr lang="en-US" sz="1600" dirty="0" err="1"/>
              <a:t>Latthitham</a:t>
            </a:r>
            <a:r>
              <a:rPr lang="en-US" sz="1600" dirty="0"/>
              <a:t> N and Li L (2021) Molecular Phylogenesis and Spatiotemporal Spread of SARS-CoV-2 in Southeast Asia. </a:t>
            </a:r>
            <a:r>
              <a:rPr lang="en-US" sz="1600" i="1" dirty="0"/>
              <a:t>Front. Public Health</a:t>
            </a:r>
            <a:r>
              <a:rPr lang="en-US" sz="1600" dirty="0"/>
              <a:t> 9:685315.</a:t>
            </a:r>
          </a:p>
        </p:txBody>
      </p:sp>
    </p:spTree>
    <p:extLst>
      <p:ext uri="{BB962C8B-B14F-4D97-AF65-F5344CB8AC3E}">
        <p14:creationId xmlns:p14="http://schemas.microsoft.com/office/powerpoint/2010/main" val="318117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1160" y="1098362"/>
            <a:ext cx="3942233" cy="415498"/>
          </a:xfrm>
          <a:prstGeom prst="rect">
            <a:avLst/>
          </a:prstGeom>
          <a:noFill/>
        </p:spPr>
        <p:txBody>
          <a:bodyPr wrap="none" rtlCol="0">
            <a:spAutoFit/>
          </a:bodyPr>
          <a:lstStyle/>
          <a:p>
            <a:r>
              <a:rPr lang="en-US" sz="2100" dirty="0" err="1"/>
              <a:t>Selectionist</a:t>
            </a:r>
            <a:r>
              <a:rPr lang="en-US" sz="2100" dirty="0"/>
              <a:t> vs. Neutralist Theories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942" t="2277" r="17030" b="87095"/>
          <a:stretch/>
        </p:blipFill>
        <p:spPr>
          <a:xfrm>
            <a:off x="521160" y="1626104"/>
            <a:ext cx="3830683" cy="27432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942" t="22394" r="17030" b="66978"/>
          <a:stretch/>
        </p:blipFill>
        <p:spPr>
          <a:xfrm>
            <a:off x="4760058" y="1601489"/>
            <a:ext cx="3830683" cy="27432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141" t="64147" r="30002" b="10980"/>
          <a:stretch/>
        </p:blipFill>
        <p:spPr>
          <a:xfrm>
            <a:off x="3161488" y="2061532"/>
            <a:ext cx="3020786" cy="641999"/>
          </a:xfrm>
          <a:prstGeom prst="rect">
            <a:avLst/>
          </a:prstGeom>
        </p:spPr>
      </p:pic>
      <p:sp>
        <p:nvSpPr>
          <p:cNvPr id="8" name="TextBox 7"/>
          <p:cNvSpPr txBox="1"/>
          <p:nvPr/>
        </p:nvSpPr>
        <p:spPr>
          <a:xfrm>
            <a:off x="521159" y="3274284"/>
            <a:ext cx="4044309" cy="2880276"/>
          </a:xfrm>
          <a:prstGeom prst="rect">
            <a:avLst/>
          </a:prstGeom>
          <a:noFill/>
        </p:spPr>
        <p:txBody>
          <a:bodyPr wrap="square" rtlCol="0">
            <a:spAutoFit/>
          </a:bodyPr>
          <a:lstStyle/>
          <a:p>
            <a:pPr>
              <a:spcAft>
                <a:spcPts val="900"/>
              </a:spcAft>
            </a:pPr>
            <a:r>
              <a:rPr lang="en-US" u="sng" dirty="0"/>
              <a:t>Mutation-selection balance</a:t>
            </a:r>
          </a:p>
          <a:p>
            <a:pPr marL="285750" indent="-285750">
              <a:spcAft>
                <a:spcPts val="450"/>
              </a:spcAft>
              <a:buFont typeface="Courier New" panose="02070309020205020404" pitchFamily="49" charset="0"/>
              <a:buChar char="o"/>
            </a:pPr>
            <a:r>
              <a:rPr lang="en-US" dirty="0"/>
              <a:t>Most mutations are deleterious &amp; removed by negative selection.</a:t>
            </a:r>
          </a:p>
          <a:p>
            <a:pPr marL="285750" indent="-285750">
              <a:spcAft>
                <a:spcPts val="900"/>
              </a:spcAft>
              <a:buFont typeface="Courier New" panose="02070309020205020404" pitchFamily="49" charset="0"/>
              <a:buChar char="o"/>
            </a:pPr>
            <a:r>
              <a:rPr lang="en-US" dirty="0"/>
              <a:t>Evolutionary change results from advantageous mutations that are driven to fixation by positive selection.</a:t>
            </a:r>
          </a:p>
          <a:p>
            <a:pPr marL="285750" indent="-285750">
              <a:spcAft>
                <a:spcPts val="900"/>
              </a:spcAft>
              <a:buFont typeface="Courier New" panose="02070309020205020404" pitchFamily="49" charset="0"/>
              <a:buChar char="o"/>
            </a:pPr>
            <a:r>
              <a:rPr lang="en-US" dirty="0"/>
              <a:t>Genetic variation within and between species results from selection.</a:t>
            </a:r>
          </a:p>
        </p:txBody>
      </p:sp>
      <p:sp>
        <p:nvSpPr>
          <p:cNvPr id="9" name="TextBox 8"/>
          <p:cNvSpPr txBox="1"/>
          <p:nvPr/>
        </p:nvSpPr>
        <p:spPr>
          <a:xfrm>
            <a:off x="4760058" y="3274284"/>
            <a:ext cx="4028659" cy="3208571"/>
          </a:xfrm>
          <a:prstGeom prst="rect">
            <a:avLst/>
          </a:prstGeom>
          <a:noFill/>
        </p:spPr>
        <p:txBody>
          <a:bodyPr wrap="square" rtlCol="0">
            <a:spAutoFit/>
          </a:bodyPr>
          <a:lstStyle/>
          <a:p>
            <a:pPr>
              <a:spcAft>
                <a:spcPts val="900"/>
              </a:spcAft>
            </a:pPr>
            <a:r>
              <a:rPr lang="en-US" u="sng" dirty="0"/>
              <a:t>Mutation-drift equilibrium</a:t>
            </a:r>
          </a:p>
          <a:p>
            <a:pPr marL="285750" indent="-285750">
              <a:spcAft>
                <a:spcPts val="900"/>
              </a:spcAft>
              <a:buFont typeface="Courier New" panose="02070309020205020404" pitchFamily="49" charset="0"/>
              <a:buChar char="o"/>
            </a:pPr>
            <a:r>
              <a:rPr lang="en-US" dirty="0"/>
              <a:t>Many mutations are deleterious &amp; removed by negative selection, but many are neutral (no selection); advantageous mutations are rare.</a:t>
            </a:r>
          </a:p>
          <a:p>
            <a:pPr marL="285750" indent="-285750">
              <a:spcAft>
                <a:spcPts val="900"/>
              </a:spcAft>
              <a:buFont typeface="Courier New" panose="02070309020205020404" pitchFamily="49" charset="0"/>
              <a:buChar char="o"/>
            </a:pPr>
            <a:r>
              <a:rPr lang="en-US" dirty="0"/>
              <a:t>Evolutionary change results from neutral mutations that drift to fixation.</a:t>
            </a:r>
          </a:p>
          <a:p>
            <a:pPr marL="285750" indent="-285750">
              <a:spcAft>
                <a:spcPts val="900"/>
              </a:spcAft>
              <a:buFont typeface="Courier New" panose="02070309020205020404" pitchFamily="49" charset="0"/>
              <a:buChar char="o"/>
            </a:pPr>
            <a:r>
              <a:rPr lang="en-US" dirty="0"/>
              <a:t>Genetic variation within and between species results from genetic drift.</a:t>
            </a:r>
          </a:p>
        </p:txBody>
      </p:sp>
      <p:sp>
        <p:nvSpPr>
          <p:cNvPr id="10" name="Text Box 3"/>
          <p:cNvSpPr txBox="1">
            <a:spLocks noChangeArrowheads="1"/>
          </p:cNvSpPr>
          <p:nvPr/>
        </p:nvSpPr>
        <p:spPr bwMode="auto">
          <a:xfrm>
            <a:off x="2354314" y="2864637"/>
            <a:ext cx="4638669" cy="230832"/>
          </a:xfrm>
          <a:prstGeom prst="rect">
            <a:avLst/>
          </a:prstGeom>
          <a:noFill/>
          <a:ln w="9525">
            <a:noFill/>
            <a:miter lim="800000"/>
            <a:headEnd/>
            <a:tailEnd/>
          </a:ln>
          <a:effectLst/>
        </p:spPr>
        <p:txBody>
          <a:bodyPr wrap="square">
            <a:spAutoFit/>
          </a:bodyPr>
          <a:lstStyle/>
          <a:p>
            <a:pPr eaLnBrk="1" hangingPunct="1"/>
            <a:r>
              <a:rPr lang="en-US" sz="900" b="1" dirty="0" err="1">
                <a:latin typeface="Arial" charset="0"/>
              </a:rPr>
              <a:t>Bromham</a:t>
            </a:r>
            <a:r>
              <a:rPr lang="en-US" sz="900" b="1" dirty="0">
                <a:latin typeface="Arial" charset="0"/>
              </a:rPr>
              <a:t> &amp; Penny “The modern molecular clock” </a:t>
            </a:r>
            <a:r>
              <a:rPr lang="en-US" sz="900" b="1" i="1" dirty="0">
                <a:latin typeface="Arial" charset="0"/>
              </a:rPr>
              <a:t>Nature Rev Genet</a:t>
            </a:r>
            <a:r>
              <a:rPr lang="en-US" sz="900" b="1" dirty="0">
                <a:latin typeface="Arial" charset="0"/>
              </a:rPr>
              <a:t> 4:216, 2003</a:t>
            </a:r>
          </a:p>
        </p:txBody>
      </p:sp>
    </p:spTree>
    <p:extLst>
      <p:ext uri="{BB962C8B-B14F-4D97-AF65-F5344CB8AC3E}">
        <p14:creationId xmlns:p14="http://schemas.microsoft.com/office/powerpoint/2010/main" val="31165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31952" y="658330"/>
            <a:ext cx="7680096" cy="435973"/>
          </a:xfrm>
        </p:spPr>
        <p:txBody>
          <a:bodyPr>
            <a:normAutofit fontScale="90000"/>
          </a:bodyPr>
          <a:lstStyle/>
          <a:p>
            <a:pPr algn="l"/>
            <a:r>
              <a:rPr lang="en-US" cap="small" dirty="0"/>
              <a:t>Review</a:t>
            </a:r>
            <a:r>
              <a:rPr lang="en-US" dirty="0"/>
              <a:t>: Evolution by Genetic Drift</a:t>
            </a:r>
          </a:p>
        </p:txBody>
      </p:sp>
      <p:sp>
        <p:nvSpPr>
          <p:cNvPr id="3075" name="Rectangle 3"/>
          <p:cNvSpPr>
            <a:spLocks noGrp="1" noChangeArrowheads="1"/>
          </p:cNvSpPr>
          <p:nvPr>
            <p:ph type="body" idx="1"/>
          </p:nvPr>
        </p:nvSpPr>
        <p:spPr>
          <a:xfrm>
            <a:off x="856866" y="1764351"/>
            <a:ext cx="7062107" cy="3657600"/>
          </a:xfrm>
        </p:spPr>
        <p:txBody>
          <a:bodyPr>
            <a:normAutofit/>
          </a:bodyPr>
          <a:lstStyle/>
          <a:p>
            <a:pPr>
              <a:lnSpc>
                <a:spcPct val="90000"/>
              </a:lnSpc>
            </a:pPr>
            <a:r>
              <a:rPr lang="en-US" sz="1800" dirty="0"/>
              <a:t>Diploid population size </a:t>
            </a:r>
            <a:r>
              <a:rPr lang="en-US" sz="1800" i="1" dirty="0"/>
              <a:t>N</a:t>
            </a:r>
          </a:p>
          <a:p>
            <a:pPr>
              <a:lnSpc>
                <a:spcPct val="90000"/>
              </a:lnSpc>
            </a:pPr>
            <a:r>
              <a:rPr lang="en-US" sz="1800" dirty="0"/>
              <a:t>There are 2</a:t>
            </a:r>
            <a:r>
              <a:rPr lang="en-US" sz="1800" i="1" dirty="0"/>
              <a:t>N</a:t>
            </a:r>
            <a:r>
              <a:rPr lang="en-US" sz="1800" dirty="0"/>
              <a:t> alleles</a:t>
            </a:r>
          </a:p>
          <a:p>
            <a:pPr>
              <a:lnSpc>
                <a:spcPct val="90000"/>
              </a:lnSpc>
            </a:pPr>
            <a:r>
              <a:rPr lang="en-US" sz="1800" dirty="0">
                <a:sym typeface="Symbol"/>
              </a:rPr>
              <a:t></a:t>
            </a:r>
            <a:r>
              <a:rPr lang="en-US" sz="1800" dirty="0"/>
              <a:t> is the mutation rate to neutral alleles</a:t>
            </a:r>
          </a:p>
          <a:p>
            <a:r>
              <a:rPr lang="en-US" sz="1800" dirty="0"/>
              <a:t>Every generation, there are 2</a:t>
            </a:r>
            <a:r>
              <a:rPr lang="en-US" sz="1800" i="1" dirty="0"/>
              <a:t>N</a:t>
            </a:r>
            <a:r>
              <a:rPr lang="en-US" sz="1800" i="1" dirty="0">
                <a:sym typeface="Symbol"/>
              </a:rPr>
              <a:t></a:t>
            </a:r>
            <a:r>
              <a:rPr lang="en-US" sz="1800" dirty="0"/>
              <a:t> new neutral mutations, each with frequency 1/2</a:t>
            </a:r>
            <a:r>
              <a:rPr lang="en-US" sz="1800" i="1" dirty="0"/>
              <a:t>N</a:t>
            </a:r>
          </a:p>
          <a:p>
            <a:r>
              <a:rPr lang="en-US" sz="1800" dirty="0"/>
              <a:t>Chance of drifting to fixation = 1/2</a:t>
            </a:r>
            <a:r>
              <a:rPr lang="en-US" sz="1800" i="1" dirty="0"/>
              <a:t>N</a:t>
            </a:r>
          </a:p>
          <a:p>
            <a:r>
              <a:rPr lang="en-US" sz="1800" dirty="0"/>
              <a:t>So 2</a:t>
            </a:r>
            <a:r>
              <a:rPr lang="en-US" sz="1800" i="1" dirty="0"/>
              <a:t>N</a:t>
            </a:r>
            <a:r>
              <a:rPr lang="en-US" sz="1800" i="1" dirty="0">
                <a:sym typeface="Symbol"/>
              </a:rPr>
              <a:t> </a:t>
            </a:r>
            <a:r>
              <a:rPr lang="en-US" sz="1800" dirty="0"/>
              <a:t>/2</a:t>
            </a:r>
            <a:r>
              <a:rPr lang="en-US" sz="1800" i="1" dirty="0"/>
              <a:t>N</a:t>
            </a:r>
            <a:r>
              <a:rPr lang="en-US" sz="1800" dirty="0"/>
              <a:t> = </a:t>
            </a:r>
            <a:r>
              <a:rPr lang="en-US" sz="1800" i="1" dirty="0">
                <a:sym typeface="Symbol"/>
              </a:rPr>
              <a:t></a:t>
            </a:r>
            <a:r>
              <a:rPr lang="en-US" sz="1800" dirty="0"/>
              <a:t> neutral mutations will go to fixation every generation.</a:t>
            </a:r>
          </a:p>
          <a:p>
            <a:r>
              <a:rPr lang="en-US" sz="1800" b="1" dirty="0"/>
              <a:t>Rate of neutral evolution = </a:t>
            </a:r>
            <a:r>
              <a:rPr lang="en-US" sz="1800" b="1" i="1" dirty="0">
                <a:sym typeface="Symbol"/>
              </a:rPr>
              <a:t></a:t>
            </a:r>
            <a:endParaRPr lang="en-US" sz="1800" b="1" i="1" dirty="0"/>
          </a:p>
        </p:txBody>
      </p:sp>
    </p:spTree>
    <p:extLst>
      <p:ext uri="{BB962C8B-B14F-4D97-AF65-F5344CB8AC3E}">
        <p14:creationId xmlns:p14="http://schemas.microsoft.com/office/powerpoint/2010/main" val="34641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a:latin typeface="Calibri"/>
                <a:cs typeface="Calibri"/>
              </a:rPr>
              <a:t>Testing for Neutrality</a:t>
            </a:r>
          </a:p>
        </p:txBody>
      </p:sp>
      <p:sp>
        <p:nvSpPr>
          <p:cNvPr id="5" name="Content Placeholder 2"/>
          <p:cNvSpPr>
            <a:spLocks noGrp="1"/>
          </p:cNvSpPr>
          <p:nvPr>
            <p:ph idx="1"/>
          </p:nvPr>
        </p:nvSpPr>
        <p:spPr>
          <a:xfrm>
            <a:off x="701040" y="1447800"/>
            <a:ext cx="7782560" cy="4525963"/>
          </a:xfrm>
        </p:spPr>
        <p:txBody>
          <a:bodyPr>
            <a:normAutofit/>
          </a:bodyPr>
          <a:lstStyle/>
          <a:p>
            <a:endParaRPr lang="en-US" sz="2400" dirty="0">
              <a:latin typeface="Calibri"/>
              <a:cs typeface="Calibri"/>
            </a:endParaRPr>
          </a:p>
          <a:p>
            <a:r>
              <a:rPr lang="en-US" sz="2400" dirty="0">
                <a:latin typeface="Calibri"/>
                <a:cs typeface="Calibri"/>
              </a:rPr>
              <a:t>Given that the divergence (</a:t>
            </a:r>
            <a:r>
              <a:rPr lang="en-US" sz="2400" i="1" dirty="0">
                <a:latin typeface="Calibri"/>
                <a:cs typeface="Calibri"/>
              </a:rPr>
              <a:t>d</a:t>
            </a:r>
            <a:r>
              <a:rPr lang="en-US" sz="2400" dirty="0">
                <a:latin typeface="Calibri"/>
                <a:cs typeface="Calibri"/>
              </a:rPr>
              <a:t>) between species is given by </a:t>
            </a:r>
            <a:r>
              <a:rPr lang="en-US" sz="2400" i="1" dirty="0">
                <a:latin typeface="Calibri"/>
                <a:cs typeface="Calibri"/>
              </a:rPr>
              <a:t>d</a:t>
            </a:r>
            <a:r>
              <a:rPr lang="en-US" sz="2400" dirty="0">
                <a:latin typeface="Calibri"/>
                <a:cs typeface="Calibri"/>
              </a:rPr>
              <a:t> = 2</a:t>
            </a:r>
            <a:r>
              <a:rPr lang="en-US" sz="2400" i="1" dirty="0">
                <a:latin typeface="Calibri"/>
                <a:cs typeface="Calibri"/>
              </a:rPr>
              <a:t>µT</a:t>
            </a:r>
            <a:r>
              <a:rPr lang="en-US" sz="2400" dirty="0">
                <a:latin typeface="Calibri"/>
                <a:cs typeface="Calibri"/>
              </a:rPr>
              <a:t>, where T is the time since divergence and </a:t>
            </a:r>
            <a:r>
              <a:rPr lang="en-US" sz="2400" i="1" dirty="0">
                <a:latin typeface="Calibri"/>
                <a:cs typeface="Calibri"/>
              </a:rPr>
              <a:t>µ </a:t>
            </a:r>
            <a:r>
              <a:rPr lang="en-US" sz="2400" dirty="0">
                <a:latin typeface="Calibri"/>
                <a:cs typeface="Calibri"/>
              </a:rPr>
              <a:t>is the mutation rate.</a:t>
            </a:r>
          </a:p>
          <a:p>
            <a:endParaRPr lang="en-US" sz="2400" dirty="0">
              <a:latin typeface="Calibri"/>
              <a:cs typeface="Calibri"/>
            </a:endParaRPr>
          </a:p>
          <a:p>
            <a:r>
              <a:rPr lang="en-US" sz="2400" dirty="0">
                <a:latin typeface="Calibri"/>
                <a:cs typeface="Calibri"/>
              </a:rPr>
              <a:t>Nucleotide diversity (</a:t>
            </a:r>
            <a:r>
              <a:rPr lang="el-GR" sz="2400" dirty="0">
                <a:latin typeface="Calibri"/>
                <a:cs typeface="Calibri"/>
              </a:rPr>
              <a:t>θ</a:t>
            </a:r>
            <a:r>
              <a:rPr lang="el-GR" sz="2400" i="1" baseline="-25000" dirty="0">
                <a:latin typeface="Calibri"/>
                <a:cs typeface="Calibri"/>
              </a:rPr>
              <a:t>π</a:t>
            </a:r>
            <a:r>
              <a:rPr lang="en-US" sz="2400" dirty="0">
                <a:latin typeface="Calibri"/>
                <a:cs typeface="Calibri"/>
              </a:rPr>
              <a:t>) is given by </a:t>
            </a:r>
            <a:r>
              <a:rPr lang="el-GR" sz="2400" dirty="0">
                <a:latin typeface="Calibri"/>
                <a:cs typeface="Calibri"/>
              </a:rPr>
              <a:t>θ</a:t>
            </a:r>
            <a:r>
              <a:rPr lang="el-GR" sz="2400" i="1" baseline="-25000" dirty="0">
                <a:latin typeface="Calibri"/>
                <a:cs typeface="Calibri"/>
              </a:rPr>
              <a:t>π</a:t>
            </a:r>
            <a:r>
              <a:rPr lang="en-US" sz="2400" dirty="0">
                <a:latin typeface="Calibri"/>
                <a:cs typeface="Calibri"/>
              </a:rPr>
              <a:t> = 4</a:t>
            </a:r>
            <a:r>
              <a:rPr lang="en-US" sz="2400" i="1" dirty="0">
                <a:latin typeface="Calibri"/>
                <a:cs typeface="Calibri"/>
              </a:rPr>
              <a:t>N</a:t>
            </a:r>
            <a:r>
              <a:rPr lang="en-US" sz="2400" i="1" baseline="-25000" dirty="0">
                <a:latin typeface="Calibri"/>
                <a:cs typeface="Calibri"/>
              </a:rPr>
              <a:t>e</a:t>
            </a:r>
            <a:r>
              <a:rPr lang="en-US" sz="2400" i="1" dirty="0">
                <a:latin typeface="Calibri"/>
                <a:cs typeface="Calibri"/>
              </a:rPr>
              <a:t>µ.</a:t>
            </a:r>
          </a:p>
          <a:p>
            <a:endParaRPr lang="en-US" sz="2400" dirty="0">
              <a:latin typeface="Calibri"/>
              <a:cs typeface="Calibri"/>
            </a:endParaRPr>
          </a:p>
          <a:p>
            <a:r>
              <a:rPr lang="en-US" sz="2400" dirty="0">
                <a:latin typeface="Calibri"/>
                <a:cs typeface="Calibri"/>
              </a:rPr>
              <a:t>What is the expected relationship between </a:t>
            </a:r>
            <a:r>
              <a:rPr lang="en-US" sz="2400" i="1" dirty="0">
                <a:latin typeface="Calibri"/>
                <a:cs typeface="Calibri"/>
              </a:rPr>
              <a:t>d</a:t>
            </a:r>
            <a:r>
              <a:rPr lang="en-US" sz="2400" dirty="0">
                <a:latin typeface="Calibri"/>
                <a:cs typeface="Calibri"/>
              </a:rPr>
              <a:t> &amp; </a:t>
            </a:r>
            <a:r>
              <a:rPr lang="el-GR" sz="2400" dirty="0">
                <a:latin typeface="Calibri"/>
                <a:cs typeface="Calibri"/>
              </a:rPr>
              <a:t>θ</a:t>
            </a:r>
            <a:r>
              <a:rPr lang="el-GR" sz="2400" i="1" baseline="-25000" dirty="0">
                <a:latin typeface="Calibri"/>
                <a:cs typeface="Calibri"/>
              </a:rPr>
              <a:t>π </a:t>
            </a:r>
            <a:r>
              <a:rPr lang="en-US" sz="2400" dirty="0">
                <a:latin typeface="Calibri"/>
                <a:cs typeface="Calibri"/>
              </a:rPr>
              <a:t>in a sample of multiple loci from a pair of species if loci are evolving under neutrality?</a:t>
            </a:r>
          </a:p>
          <a:p>
            <a:endParaRPr lang="en-US" sz="2200" dirty="0">
              <a:latin typeface="Calibri"/>
              <a:cs typeface="Calibri"/>
            </a:endParaRPr>
          </a:p>
          <a:p>
            <a:endParaRPr lang="en-US" sz="2200" dirty="0">
              <a:latin typeface="Calibri"/>
              <a:cs typeface="Calibri"/>
            </a:endParaRPr>
          </a:p>
        </p:txBody>
      </p:sp>
    </p:spTree>
    <p:extLst>
      <p:ext uri="{BB962C8B-B14F-4D97-AF65-F5344CB8AC3E}">
        <p14:creationId xmlns:p14="http://schemas.microsoft.com/office/powerpoint/2010/main" val="310119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a:latin typeface="Calibri"/>
                <a:cs typeface="Calibri"/>
              </a:rPr>
              <a:t>Testing for Neutrality</a:t>
            </a:r>
          </a:p>
        </p:txBody>
      </p:sp>
      <p:sp>
        <p:nvSpPr>
          <p:cNvPr id="5" name="Content Placeholder 2"/>
          <p:cNvSpPr>
            <a:spLocks noGrp="1"/>
          </p:cNvSpPr>
          <p:nvPr>
            <p:ph idx="1"/>
          </p:nvPr>
        </p:nvSpPr>
        <p:spPr>
          <a:xfrm>
            <a:off x="701040" y="1447800"/>
            <a:ext cx="7782560" cy="4525963"/>
          </a:xfrm>
        </p:spPr>
        <p:txBody>
          <a:bodyPr>
            <a:normAutofit/>
          </a:bodyPr>
          <a:lstStyle/>
          <a:p>
            <a:endParaRPr lang="en-US" sz="2400" dirty="0">
              <a:latin typeface="Calibri"/>
              <a:cs typeface="Calibri"/>
            </a:endParaRPr>
          </a:p>
          <a:p>
            <a:pPr marL="0" indent="0">
              <a:buNone/>
            </a:pPr>
            <a:r>
              <a:rPr lang="en-US" sz="2400" dirty="0">
                <a:latin typeface="Calibri"/>
                <a:cs typeface="Calibri"/>
              </a:rPr>
              <a:t>Genetic divergence (d) &amp; diversity (</a:t>
            </a:r>
            <a:r>
              <a:rPr lang="el-GR" sz="2400" dirty="0">
                <a:latin typeface="Calibri"/>
                <a:cs typeface="Calibri"/>
              </a:rPr>
              <a:t>π</a:t>
            </a:r>
            <a:r>
              <a:rPr lang="en-US" sz="2400" dirty="0">
                <a:latin typeface="Calibri"/>
                <a:cs typeface="Calibri"/>
              </a:rPr>
              <a:t>) should be correlated among loci</a:t>
            </a:r>
            <a:endParaRPr lang="en-US" sz="2200" dirty="0">
              <a:latin typeface="Calibri"/>
              <a:cs typeface="Calibri"/>
            </a:endParaRPr>
          </a:p>
          <a:p>
            <a:endParaRPr lang="en-US" sz="2200" dirty="0">
              <a:latin typeface="Calibri"/>
              <a:cs typeface="Calibri"/>
            </a:endParaRPr>
          </a:p>
        </p:txBody>
      </p:sp>
      <p:graphicFrame>
        <p:nvGraphicFramePr>
          <p:cNvPr id="6" name="Chart 5"/>
          <p:cNvGraphicFramePr/>
          <p:nvPr>
            <p:extLst>
              <p:ext uri="{D42A27DB-BD31-4B8C-83A1-F6EECF244321}">
                <p14:modId xmlns:p14="http://schemas.microsoft.com/office/powerpoint/2010/main" val="498965668"/>
              </p:ext>
            </p:extLst>
          </p:nvPr>
        </p:nvGraphicFramePr>
        <p:xfrm>
          <a:off x="802640" y="2992120"/>
          <a:ext cx="47244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13073588-8ADC-9144-A50B-95723CEED9C1}"/>
              </a:ext>
            </a:extLst>
          </p:cNvPr>
          <p:cNvSpPr/>
          <p:nvPr/>
        </p:nvSpPr>
        <p:spPr>
          <a:xfrm>
            <a:off x="1620976" y="5604431"/>
            <a:ext cx="5659498" cy="369332"/>
          </a:xfrm>
          <a:prstGeom prst="rect">
            <a:avLst/>
          </a:prstGeom>
        </p:spPr>
        <p:txBody>
          <a:bodyPr wrap="none">
            <a:spAutoFit/>
          </a:bodyPr>
          <a:lstStyle/>
          <a:p>
            <a:r>
              <a:rPr lang="el-GR" dirty="0">
                <a:cs typeface="Calibri"/>
              </a:rPr>
              <a:t>π</a:t>
            </a:r>
            <a:r>
              <a:rPr lang="en-US" dirty="0">
                <a:cs typeface="Calibri"/>
              </a:rPr>
              <a:t> = nucleotide diversity, equates to per site heterozygosity</a:t>
            </a:r>
            <a:endParaRPr lang="en-US" dirty="0"/>
          </a:p>
        </p:txBody>
      </p:sp>
    </p:spTree>
    <p:extLst>
      <p:ext uri="{BB962C8B-B14F-4D97-AF65-F5344CB8AC3E}">
        <p14:creationId xmlns:p14="http://schemas.microsoft.com/office/powerpoint/2010/main" val="145127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a:latin typeface="Calibri"/>
                <a:cs typeface="Calibri"/>
              </a:rPr>
              <a:t>HKA Test</a:t>
            </a:r>
          </a:p>
        </p:txBody>
      </p:sp>
      <p:sp>
        <p:nvSpPr>
          <p:cNvPr id="8" name="Content Placeholder 2"/>
          <p:cNvSpPr>
            <a:spLocks noGrp="1"/>
          </p:cNvSpPr>
          <p:nvPr>
            <p:ph idx="1"/>
          </p:nvPr>
        </p:nvSpPr>
        <p:spPr>
          <a:xfrm>
            <a:off x="701040" y="1447800"/>
            <a:ext cx="7782560" cy="4525963"/>
          </a:xfrm>
        </p:spPr>
        <p:txBody>
          <a:bodyPr>
            <a:normAutofit/>
          </a:bodyPr>
          <a:lstStyle/>
          <a:p>
            <a:pPr marL="0" indent="0">
              <a:buNone/>
            </a:pPr>
            <a:r>
              <a:rPr lang="en-US" sz="2400" i="1" dirty="0">
                <a:latin typeface="Calibri"/>
                <a:cs typeface="Calibri"/>
              </a:rPr>
              <a:t>d</a:t>
            </a:r>
            <a:r>
              <a:rPr lang="en-US" sz="2400" dirty="0">
                <a:latin typeface="Calibri"/>
                <a:cs typeface="Calibri"/>
              </a:rPr>
              <a:t> &amp; </a:t>
            </a:r>
            <a:r>
              <a:rPr lang="el-GR" sz="2400" i="1" dirty="0">
                <a:latin typeface="Calibri"/>
                <a:cs typeface="Calibri"/>
              </a:rPr>
              <a:t>π</a:t>
            </a:r>
            <a:r>
              <a:rPr lang="el-GR" sz="2400" i="1" baseline="-25000" dirty="0">
                <a:latin typeface="Calibri"/>
                <a:cs typeface="Calibri"/>
              </a:rPr>
              <a:t> </a:t>
            </a:r>
            <a:r>
              <a:rPr lang="en-US" sz="2400" dirty="0">
                <a:latin typeface="Calibri"/>
                <a:cs typeface="Calibri"/>
              </a:rPr>
              <a:t>should be correlated among loci</a:t>
            </a:r>
            <a:endParaRPr lang="en-US" sz="2200" dirty="0">
              <a:latin typeface="Calibri"/>
              <a:cs typeface="Calibri"/>
            </a:endParaRPr>
          </a:p>
          <a:p>
            <a:endParaRPr lang="en-US" sz="2200" dirty="0">
              <a:latin typeface="Calibri"/>
              <a:cs typeface="Calibri"/>
            </a:endParaRPr>
          </a:p>
        </p:txBody>
      </p:sp>
      <p:graphicFrame>
        <p:nvGraphicFramePr>
          <p:cNvPr id="9" name="Chart 8"/>
          <p:cNvGraphicFramePr/>
          <p:nvPr>
            <p:extLst>
              <p:ext uri="{D42A27DB-BD31-4B8C-83A1-F6EECF244321}">
                <p14:modId xmlns:p14="http://schemas.microsoft.com/office/powerpoint/2010/main" val="2730090656"/>
              </p:ext>
            </p:extLst>
          </p:nvPr>
        </p:nvGraphicFramePr>
        <p:xfrm>
          <a:off x="802640" y="2270760"/>
          <a:ext cx="4724400" cy="25146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p:cNvCxnSpPr/>
          <p:nvPr/>
        </p:nvCxnSpPr>
        <p:spPr>
          <a:xfrm flipH="1">
            <a:off x="4135120" y="3850640"/>
            <a:ext cx="5334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668520" y="3494465"/>
            <a:ext cx="3332480" cy="584775"/>
          </a:xfrm>
          <a:prstGeom prst="rect">
            <a:avLst/>
          </a:prstGeom>
          <a:noFill/>
        </p:spPr>
        <p:txBody>
          <a:bodyPr wrap="square" rtlCol="0">
            <a:spAutoFit/>
          </a:bodyPr>
          <a:lstStyle/>
          <a:p>
            <a:r>
              <a:rPr lang="en-US" sz="1600" dirty="0">
                <a:latin typeface="Calibri"/>
                <a:cs typeface="Calibri"/>
              </a:rPr>
              <a:t>This individual has low polymorphism relative to divergence</a:t>
            </a:r>
          </a:p>
        </p:txBody>
      </p:sp>
      <p:sp>
        <p:nvSpPr>
          <p:cNvPr id="12" name="TextBox 11"/>
          <p:cNvSpPr txBox="1"/>
          <p:nvPr/>
        </p:nvSpPr>
        <p:spPr>
          <a:xfrm>
            <a:off x="777240" y="4947920"/>
            <a:ext cx="7482840" cy="1754327"/>
          </a:xfrm>
          <a:prstGeom prst="rect">
            <a:avLst/>
          </a:prstGeom>
          <a:noFill/>
        </p:spPr>
        <p:txBody>
          <a:bodyPr wrap="square" rtlCol="0">
            <a:spAutoFit/>
          </a:bodyPr>
          <a:lstStyle/>
          <a:p>
            <a:r>
              <a:rPr lang="en-US" dirty="0">
                <a:latin typeface="Calibri"/>
                <a:cs typeface="Calibri"/>
              </a:rPr>
              <a:t>This is the basis for the </a:t>
            </a:r>
            <a:r>
              <a:rPr lang="en-US" u="sng" dirty="0">
                <a:latin typeface="Calibri"/>
                <a:cs typeface="Calibri"/>
              </a:rPr>
              <a:t>Hudson, </a:t>
            </a:r>
            <a:r>
              <a:rPr lang="en-US" u="sng" dirty="0" err="1">
                <a:latin typeface="Calibri"/>
                <a:cs typeface="Calibri"/>
              </a:rPr>
              <a:t>Kreitman</a:t>
            </a:r>
            <a:r>
              <a:rPr lang="en-US" u="sng" dirty="0">
                <a:latin typeface="Calibri"/>
                <a:cs typeface="Calibri"/>
              </a:rPr>
              <a:t>, </a:t>
            </a:r>
            <a:r>
              <a:rPr lang="en-US" u="sng" dirty="0" err="1">
                <a:latin typeface="Calibri"/>
                <a:cs typeface="Calibri"/>
              </a:rPr>
              <a:t>Aguade</a:t>
            </a:r>
            <a:r>
              <a:rPr lang="en-US" u="sng" dirty="0">
                <a:latin typeface="Calibri"/>
                <a:cs typeface="Calibri"/>
              </a:rPr>
              <a:t> (HKA)</a:t>
            </a:r>
            <a:r>
              <a:rPr lang="en-US" dirty="0">
                <a:latin typeface="Calibri"/>
                <a:cs typeface="Calibri"/>
              </a:rPr>
              <a:t> Test of Neutrality.</a:t>
            </a:r>
          </a:p>
          <a:p>
            <a:endParaRPr lang="en-US" dirty="0">
              <a:latin typeface="Calibri"/>
              <a:cs typeface="Calibri"/>
            </a:endParaRPr>
          </a:p>
          <a:p>
            <a:pPr marL="742950" lvl="1" indent="-285750">
              <a:buFont typeface="Arial"/>
              <a:buChar char="•"/>
            </a:pPr>
            <a:r>
              <a:rPr lang="en-US" dirty="0">
                <a:latin typeface="Calibri"/>
                <a:cs typeface="Calibri"/>
              </a:rPr>
              <a:t>Compare </a:t>
            </a:r>
            <a:r>
              <a:rPr lang="en-US" i="1" dirty="0">
                <a:latin typeface="Calibri"/>
                <a:cs typeface="Calibri"/>
              </a:rPr>
              <a:t>S</a:t>
            </a:r>
            <a:r>
              <a:rPr lang="en-US" dirty="0">
                <a:latin typeface="Calibri"/>
                <a:cs typeface="Calibri"/>
              </a:rPr>
              <a:t> (segregating sites) within species with number of differences between species.</a:t>
            </a:r>
          </a:p>
          <a:p>
            <a:pPr lvl="1"/>
            <a:endParaRPr lang="en-US" dirty="0">
              <a:latin typeface="Calibri"/>
              <a:cs typeface="Calibri"/>
            </a:endParaRPr>
          </a:p>
          <a:p>
            <a:pPr marL="742950" lvl="1" indent="-285750">
              <a:buFont typeface="Arial"/>
              <a:buChar char="•"/>
            </a:pPr>
            <a:r>
              <a:rPr lang="en-US" dirty="0">
                <a:latin typeface="Calibri"/>
                <a:cs typeface="Calibri"/>
              </a:rPr>
              <a:t>Test for significance using a Chi-square test or simulations.</a:t>
            </a:r>
          </a:p>
        </p:txBody>
      </p:sp>
    </p:spTree>
    <p:extLst>
      <p:ext uri="{BB962C8B-B14F-4D97-AF65-F5344CB8AC3E}">
        <p14:creationId xmlns:p14="http://schemas.microsoft.com/office/powerpoint/2010/main" val="220878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838200"/>
            <a:ext cx="3535680" cy="5029200"/>
          </a:xfrm>
        </p:spPr>
        <p:txBody>
          <a:bodyPr>
            <a:normAutofit/>
          </a:bodyPr>
          <a:lstStyle/>
          <a:p>
            <a:pPr algn="l"/>
            <a:r>
              <a:rPr lang="en-US" sz="2400" dirty="0">
                <a:latin typeface="Calibri"/>
                <a:cs typeface="Calibri"/>
              </a:rPr>
              <a:t>Synonymous </a:t>
            </a:r>
            <a:br>
              <a:rPr lang="en-US" sz="2400" dirty="0">
                <a:latin typeface="Calibri"/>
                <a:cs typeface="Calibri"/>
              </a:rPr>
            </a:br>
            <a:r>
              <a:rPr lang="en-US" sz="2400" dirty="0">
                <a:latin typeface="Calibri"/>
                <a:cs typeface="Calibri"/>
              </a:rPr>
              <a:t>substitutions accumulate faster than </a:t>
            </a:r>
            <a:r>
              <a:rPr lang="en-US" sz="2400" dirty="0" err="1">
                <a:latin typeface="Calibri"/>
                <a:cs typeface="Calibri"/>
              </a:rPr>
              <a:t>nonsynonymous</a:t>
            </a:r>
            <a:r>
              <a:rPr lang="en-US" sz="2400" dirty="0">
                <a:latin typeface="Calibri"/>
                <a:cs typeface="Calibri"/>
              </a:rPr>
              <a:t> </a:t>
            </a:r>
            <a:br>
              <a:rPr lang="en-US" sz="2400" dirty="0">
                <a:latin typeface="Calibri"/>
                <a:cs typeface="Calibri"/>
              </a:rPr>
            </a:br>
            <a:r>
              <a:rPr lang="en-US" sz="2400" dirty="0">
                <a:latin typeface="Calibri"/>
                <a:cs typeface="Calibri"/>
              </a:rPr>
              <a:t>substitutions</a:t>
            </a:r>
          </a:p>
        </p:txBody>
      </p:sp>
      <p:pic>
        <p:nvPicPr>
          <p:cNvPr id="5" name="Picture 3"/>
          <p:cNvPicPr>
            <a:picLocks noChangeAspect="1" noChangeArrowheads="1"/>
          </p:cNvPicPr>
          <p:nvPr/>
        </p:nvPicPr>
        <p:blipFill>
          <a:blip r:embed="rId2" cstate="print"/>
          <a:srcRect t="5998" b="4199"/>
          <a:stretch>
            <a:fillRect/>
          </a:stretch>
        </p:blipFill>
        <p:spPr bwMode="auto">
          <a:xfrm>
            <a:off x="3840480" y="659447"/>
            <a:ext cx="5090371" cy="5486400"/>
          </a:xfrm>
          <a:prstGeom prst="rect">
            <a:avLst/>
          </a:prstGeom>
          <a:noFill/>
        </p:spPr>
      </p:pic>
      <p:sp>
        <p:nvSpPr>
          <p:cNvPr id="6" name="Text Box 4"/>
          <p:cNvSpPr txBox="1">
            <a:spLocks noChangeArrowheads="1"/>
          </p:cNvSpPr>
          <p:nvPr/>
        </p:nvSpPr>
        <p:spPr bwMode="auto">
          <a:xfrm>
            <a:off x="4804955" y="6093210"/>
            <a:ext cx="3780245" cy="369332"/>
          </a:xfrm>
          <a:prstGeom prst="rect">
            <a:avLst/>
          </a:prstGeom>
          <a:noFill/>
          <a:ln w="9525">
            <a:noFill/>
            <a:miter lim="800000"/>
            <a:headEnd/>
            <a:tailEnd/>
          </a:ln>
          <a:effectLst/>
        </p:spPr>
        <p:txBody>
          <a:bodyPr wrap="square">
            <a:spAutoFit/>
          </a:bodyPr>
          <a:lstStyle/>
          <a:p>
            <a:r>
              <a:rPr lang="en-US" dirty="0">
                <a:latin typeface="Calibri"/>
                <a:cs typeface="Calibri"/>
              </a:rPr>
              <a:t>Influenza virus evolution over 20 years</a:t>
            </a:r>
          </a:p>
        </p:txBody>
      </p:sp>
      <p:pic>
        <p:nvPicPr>
          <p:cNvPr id="2" name="Picture 5">
            <a:extLst>
              <a:ext uri="{FF2B5EF4-FFF2-40B4-BE49-F238E27FC236}">
                <a16:creationId xmlns:a16="http://schemas.microsoft.com/office/drawing/2014/main" id="{8A7FF843-9163-4CFA-6894-07C1E9C0C8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9194"/>
          <a:stretch>
            <a:fillRect/>
          </a:stretch>
        </p:blipFill>
        <p:spPr bwMode="auto">
          <a:xfrm>
            <a:off x="137845" y="4821429"/>
            <a:ext cx="3356984" cy="127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7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28600" y="1447800"/>
            <a:ext cx="8915400" cy="2286000"/>
          </a:xfrm>
        </p:spPr>
        <p:txBody>
          <a:bodyPr>
            <a:normAutofit/>
          </a:bodyPr>
          <a:lstStyle/>
          <a:p>
            <a:pPr>
              <a:lnSpc>
                <a:spcPct val="90000"/>
              </a:lnSpc>
            </a:pPr>
            <a:r>
              <a:rPr lang="en-US" sz="2400" dirty="0" err="1">
                <a:solidFill>
                  <a:schemeClr val="tx1"/>
                </a:solidFill>
                <a:latin typeface="Calibri"/>
                <a:cs typeface="Calibri"/>
              </a:rPr>
              <a:t>d</a:t>
            </a:r>
            <a:r>
              <a:rPr lang="en-US" sz="2400" baseline="-25000" dirty="0" err="1">
                <a:solidFill>
                  <a:schemeClr val="tx1"/>
                </a:solidFill>
                <a:latin typeface="Calibri"/>
                <a:cs typeface="Calibri"/>
              </a:rPr>
              <a:t>S</a:t>
            </a:r>
            <a:r>
              <a:rPr lang="en-US" sz="2400" dirty="0">
                <a:latin typeface="Calibri"/>
                <a:cs typeface="Calibri"/>
              </a:rPr>
              <a:t> = # synonymous substitutions per synonymous site in the sequence; abbreviated </a:t>
            </a:r>
            <a:r>
              <a:rPr lang="en-US" sz="2400" dirty="0">
                <a:solidFill>
                  <a:schemeClr val="tx1"/>
                </a:solidFill>
                <a:latin typeface="Calibri"/>
                <a:cs typeface="Calibri"/>
              </a:rPr>
              <a:t>K</a:t>
            </a:r>
            <a:r>
              <a:rPr lang="en-US" sz="2400" baseline="-25000" dirty="0">
                <a:solidFill>
                  <a:schemeClr val="tx1"/>
                </a:solidFill>
                <a:latin typeface="Calibri"/>
                <a:cs typeface="Calibri"/>
              </a:rPr>
              <a:t>S</a:t>
            </a:r>
            <a:endParaRPr lang="en-US" sz="2400" dirty="0">
              <a:latin typeface="Calibri"/>
              <a:cs typeface="Calibri"/>
            </a:endParaRPr>
          </a:p>
          <a:p>
            <a:pPr>
              <a:lnSpc>
                <a:spcPct val="90000"/>
              </a:lnSpc>
            </a:pPr>
            <a:r>
              <a:rPr lang="en-US" sz="2400" dirty="0" err="1">
                <a:solidFill>
                  <a:schemeClr val="tx1"/>
                </a:solidFill>
                <a:latin typeface="Calibri"/>
                <a:cs typeface="Calibri"/>
              </a:rPr>
              <a:t>d</a:t>
            </a:r>
            <a:r>
              <a:rPr lang="en-US" sz="2400" baseline="-25000" dirty="0" err="1">
                <a:solidFill>
                  <a:schemeClr val="tx1"/>
                </a:solidFill>
                <a:latin typeface="Calibri"/>
                <a:cs typeface="Calibri"/>
              </a:rPr>
              <a:t>N</a:t>
            </a:r>
            <a:r>
              <a:rPr lang="en-US" sz="2400" dirty="0">
                <a:latin typeface="Calibri"/>
                <a:cs typeface="Calibri"/>
              </a:rPr>
              <a:t> = # non-synonymous (replacement) substitutions per non-synonymous site in the sequence; abbreviated </a:t>
            </a:r>
            <a:r>
              <a:rPr lang="en-US" sz="2400" dirty="0">
                <a:solidFill>
                  <a:schemeClr val="tx1"/>
                </a:solidFill>
                <a:latin typeface="Calibri"/>
                <a:cs typeface="Calibri"/>
              </a:rPr>
              <a:t>K</a:t>
            </a:r>
            <a:r>
              <a:rPr lang="en-US" sz="2400" baseline="-25000" dirty="0">
                <a:solidFill>
                  <a:schemeClr val="tx1"/>
                </a:solidFill>
                <a:latin typeface="Calibri"/>
                <a:cs typeface="Calibri"/>
              </a:rPr>
              <a:t>A</a:t>
            </a:r>
            <a:endParaRPr lang="en-US" sz="2400" dirty="0">
              <a:latin typeface="Calibri"/>
              <a:cs typeface="Calibri"/>
            </a:endParaRPr>
          </a:p>
        </p:txBody>
      </p:sp>
      <p:graphicFrame>
        <p:nvGraphicFramePr>
          <p:cNvPr id="20484" name="Object 4"/>
          <p:cNvGraphicFramePr>
            <a:graphicFrameLocks noChangeAspect="1"/>
          </p:cNvGraphicFramePr>
          <p:nvPr>
            <p:extLst>
              <p:ext uri="{D42A27DB-BD31-4B8C-83A1-F6EECF244321}">
                <p14:modId xmlns:p14="http://schemas.microsoft.com/office/powerpoint/2010/main" val="3689497517"/>
              </p:ext>
            </p:extLst>
          </p:nvPr>
        </p:nvGraphicFramePr>
        <p:xfrm>
          <a:off x="1096963" y="3567365"/>
          <a:ext cx="7213917" cy="2842007"/>
        </p:xfrm>
        <a:graphic>
          <a:graphicData uri="http://schemas.openxmlformats.org/presentationml/2006/ole">
            <mc:AlternateContent xmlns:mc="http://schemas.openxmlformats.org/markup-compatibility/2006">
              <mc:Choice xmlns:v="urn:schemas-microsoft-com:vml" Requires="v">
                <p:oleObj name="Equation" r:id="rId3" imgW="3352800" imgH="1320800" progId="Equation.3">
                  <p:embed/>
                </p:oleObj>
              </mc:Choice>
              <mc:Fallback>
                <p:oleObj name="Equation" r:id="rId3" imgW="3352800" imgH="1320800" progId="Equation.3">
                  <p:embed/>
                  <p:pic>
                    <p:nvPicPr>
                      <p:cNvPr id="0" name=""/>
                      <p:cNvPicPr>
                        <a:picLocks noChangeAspect="1" noChangeArrowheads="1"/>
                      </p:cNvPicPr>
                      <p:nvPr/>
                    </p:nvPicPr>
                    <p:blipFill>
                      <a:blip r:embed="rId4"/>
                      <a:srcRect/>
                      <a:stretch>
                        <a:fillRect/>
                      </a:stretch>
                    </p:blipFill>
                    <p:spPr bwMode="auto">
                      <a:xfrm>
                        <a:off x="1096963" y="3567365"/>
                        <a:ext cx="7213917" cy="2842007"/>
                      </a:xfrm>
                      <a:prstGeom prst="rect">
                        <a:avLst/>
                      </a:prstGeom>
                      <a:noFill/>
                      <a:ln>
                        <a:noFill/>
                      </a:ln>
                      <a:effectLst/>
                    </p:spPr>
                  </p:pic>
                </p:oleObj>
              </mc:Fallback>
            </mc:AlternateContent>
          </a:graphicData>
        </a:graphic>
      </p:graphicFrame>
      <p:sp>
        <p:nvSpPr>
          <p:cNvPr id="20485" name="Line 5"/>
          <p:cNvSpPr>
            <a:spLocks noChangeShapeType="1"/>
          </p:cNvSpPr>
          <p:nvPr/>
        </p:nvSpPr>
        <p:spPr bwMode="auto">
          <a:xfrm>
            <a:off x="304800" y="3276600"/>
            <a:ext cx="8839200" cy="0"/>
          </a:xfrm>
          <a:prstGeom prst="line">
            <a:avLst/>
          </a:prstGeom>
          <a:noFill/>
          <a:ln w="9525">
            <a:solidFill>
              <a:schemeClr val="tx1"/>
            </a:solidFill>
            <a:round/>
            <a:headEnd/>
            <a:tailEnd/>
          </a:ln>
          <a:effectLst/>
        </p:spPr>
        <p:txBody>
          <a:bodyPr wrap="none" anchor="ctr"/>
          <a:lstStyle/>
          <a:p>
            <a:endParaRPr lang="en-US">
              <a:latin typeface="Calibri"/>
              <a:cs typeface="Calibri"/>
            </a:endParaRPr>
          </a:p>
        </p:txBody>
      </p:sp>
      <p:sp>
        <p:nvSpPr>
          <p:cNvPr id="8" name="Title 1"/>
          <p:cNvSpPr>
            <a:spLocks noGrp="1"/>
          </p:cNvSpPr>
          <p:nvPr>
            <p:ph type="title"/>
          </p:nvPr>
        </p:nvSpPr>
        <p:spPr>
          <a:xfrm>
            <a:off x="457200" y="76200"/>
            <a:ext cx="8229600" cy="1143000"/>
          </a:xfrm>
        </p:spPr>
        <p:txBody>
          <a:bodyPr>
            <a:normAutofit/>
          </a:bodyPr>
          <a:lstStyle/>
          <a:p>
            <a:r>
              <a:rPr lang="en-US" dirty="0">
                <a:latin typeface="Calibri"/>
                <a:cs typeface="Calibri"/>
              </a:rPr>
              <a:t>McDonald-</a:t>
            </a:r>
            <a:r>
              <a:rPr lang="en-US" dirty="0" err="1">
                <a:latin typeface="Calibri"/>
                <a:cs typeface="Calibri"/>
              </a:rPr>
              <a:t>Kreitman</a:t>
            </a:r>
            <a:r>
              <a:rPr lang="en-US" dirty="0">
                <a:latin typeface="Calibri"/>
                <a:cs typeface="Calibri"/>
              </a:rPr>
              <a:t> Test</a:t>
            </a:r>
          </a:p>
        </p:txBody>
      </p:sp>
    </p:spTree>
    <p:extLst>
      <p:ext uri="{BB962C8B-B14F-4D97-AF65-F5344CB8AC3E}">
        <p14:creationId xmlns:p14="http://schemas.microsoft.com/office/powerpoint/2010/main" val="151292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878"/>
            <a:ext cx="8229600" cy="1143000"/>
          </a:xfrm>
        </p:spPr>
        <p:txBody>
          <a:bodyPr>
            <a:normAutofit fontScale="90000"/>
          </a:bodyPr>
          <a:lstStyle/>
          <a:p>
            <a:pPr algn="l"/>
            <a:r>
              <a:rPr lang="en-US" dirty="0"/>
              <a:t>A debate over the importance of selection versus drift</a:t>
            </a:r>
          </a:p>
        </p:txBody>
      </p:sp>
      <p:pic>
        <p:nvPicPr>
          <p:cNvPr id="5" name="Picture 4" descr="nj316632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1" y="2680328"/>
            <a:ext cx="6775475" cy="2435860"/>
          </a:xfrm>
          <a:prstGeom prst="rect">
            <a:avLst/>
          </a:prstGeom>
        </p:spPr>
      </p:pic>
      <p:sp>
        <p:nvSpPr>
          <p:cNvPr id="3" name="TextBox 2">
            <a:extLst>
              <a:ext uri="{FF2B5EF4-FFF2-40B4-BE49-F238E27FC236}">
                <a16:creationId xmlns:a16="http://schemas.microsoft.com/office/drawing/2014/main" id="{5B27638C-2228-3942-9BC6-58FB69F9FDA8}"/>
              </a:ext>
            </a:extLst>
          </p:cNvPr>
          <p:cNvSpPr txBox="1"/>
          <p:nvPr/>
        </p:nvSpPr>
        <p:spPr>
          <a:xfrm>
            <a:off x="3318553" y="2310996"/>
            <a:ext cx="1207575" cy="369332"/>
          </a:xfrm>
          <a:prstGeom prst="rect">
            <a:avLst/>
          </a:prstGeom>
          <a:noFill/>
        </p:spPr>
        <p:txBody>
          <a:bodyPr wrap="none" rtlCol="0">
            <a:spAutoFit/>
          </a:bodyPr>
          <a:lstStyle/>
          <a:p>
            <a:r>
              <a:rPr lang="en-US" dirty="0"/>
              <a:t>Directional</a:t>
            </a:r>
          </a:p>
        </p:txBody>
      </p:sp>
      <p:sp>
        <p:nvSpPr>
          <p:cNvPr id="6" name="TextBox 5">
            <a:extLst>
              <a:ext uri="{FF2B5EF4-FFF2-40B4-BE49-F238E27FC236}">
                <a16:creationId xmlns:a16="http://schemas.microsoft.com/office/drawing/2014/main" id="{914DBE47-5402-8C44-B0AC-C595CA4A0BCB}"/>
              </a:ext>
            </a:extLst>
          </p:cNvPr>
          <p:cNvSpPr txBox="1"/>
          <p:nvPr/>
        </p:nvSpPr>
        <p:spPr>
          <a:xfrm>
            <a:off x="3225055" y="5116188"/>
            <a:ext cx="1587486" cy="369332"/>
          </a:xfrm>
          <a:prstGeom prst="rect">
            <a:avLst/>
          </a:prstGeom>
          <a:noFill/>
        </p:spPr>
        <p:txBody>
          <a:bodyPr wrap="none" rtlCol="0">
            <a:spAutoFit/>
          </a:bodyPr>
          <a:lstStyle/>
          <a:p>
            <a:r>
              <a:rPr lang="en-US" dirty="0"/>
              <a:t>Not directional</a:t>
            </a:r>
          </a:p>
        </p:txBody>
      </p:sp>
    </p:spTree>
    <p:extLst>
      <p:ext uri="{BB962C8B-B14F-4D97-AF65-F5344CB8AC3E}">
        <p14:creationId xmlns:p14="http://schemas.microsoft.com/office/powerpoint/2010/main" val="235705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Mean-dNdS-ratios-computed-using-Branch-site-REL-in-the-HyPhy-package-Gray-box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55" y="202683"/>
            <a:ext cx="8229600" cy="3630706"/>
          </a:xfrm>
          <a:prstGeom prst="rect">
            <a:avLst/>
          </a:prstGeom>
        </p:spPr>
      </p:pic>
      <p:pic>
        <p:nvPicPr>
          <p:cNvPr id="5" name="Picture 4" descr="Fig-5-Pruned-topology-of-the-maximum-likelihood-phylogeny-generated-by-Betancur-R-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20" y="3977565"/>
            <a:ext cx="4572000" cy="2113878"/>
          </a:xfrm>
          <a:prstGeom prst="rect">
            <a:avLst/>
          </a:prstGeom>
        </p:spPr>
      </p:pic>
      <p:sp>
        <p:nvSpPr>
          <p:cNvPr id="6" name="Rectangle 5"/>
          <p:cNvSpPr/>
          <p:nvPr/>
        </p:nvSpPr>
        <p:spPr>
          <a:xfrm>
            <a:off x="430700" y="6068950"/>
            <a:ext cx="8326781" cy="523220"/>
          </a:xfrm>
          <a:prstGeom prst="rect">
            <a:avLst/>
          </a:prstGeom>
        </p:spPr>
        <p:txBody>
          <a:bodyPr wrap="square">
            <a:spAutoFit/>
          </a:bodyPr>
          <a:lstStyle/>
          <a:p>
            <a:r>
              <a:rPr lang="en-US" sz="1400" dirty="0" err="1"/>
              <a:t>Strohm</a:t>
            </a:r>
            <a:r>
              <a:rPr lang="en-US" sz="1400" dirty="0"/>
              <a:t>, J. H., </a:t>
            </a:r>
            <a:r>
              <a:rPr lang="en-US" sz="1400" dirty="0" err="1"/>
              <a:t>Gwiazdowski</a:t>
            </a:r>
            <a:r>
              <a:rPr lang="en-US" sz="1400" dirty="0"/>
              <a:t>, R. A., &amp; </a:t>
            </a:r>
            <a:r>
              <a:rPr lang="en-US" sz="1400" dirty="0" err="1"/>
              <a:t>Hanner</a:t>
            </a:r>
            <a:r>
              <a:rPr lang="en-US" sz="1400" dirty="0"/>
              <a:t>, R. (2015). Fast fish face fewer mitochondrial mutations: Patterns of </a:t>
            </a:r>
            <a:r>
              <a:rPr lang="en-US" sz="1400" dirty="0" err="1"/>
              <a:t>dN</a:t>
            </a:r>
            <a:r>
              <a:rPr lang="en-US" sz="1400" dirty="0"/>
              <a:t>/</a:t>
            </a:r>
            <a:r>
              <a:rPr lang="en-US" sz="1400" dirty="0" err="1"/>
              <a:t>dS</a:t>
            </a:r>
            <a:r>
              <a:rPr lang="en-US" sz="1400" dirty="0"/>
              <a:t> across fish </a:t>
            </a:r>
            <a:r>
              <a:rPr lang="en-US" sz="1400" dirty="0" err="1"/>
              <a:t>mitogenomes</a:t>
            </a:r>
            <a:r>
              <a:rPr lang="en-US" sz="1400" dirty="0"/>
              <a:t>. Gene, 572, 27-34.</a:t>
            </a:r>
          </a:p>
        </p:txBody>
      </p:sp>
      <p:sp>
        <p:nvSpPr>
          <p:cNvPr id="2" name="TextBox 1">
            <a:extLst>
              <a:ext uri="{FF2B5EF4-FFF2-40B4-BE49-F238E27FC236}">
                <a16:creationId xmlns:a16="http://schemas.microsoft.com/office/drawing/2014/main" id="{DFE257F9-A62F-3C41-B8CD-F22F7B613336}"/>
              </a:ext>
            </a:extLst>
          </p:cNvPr>
          <p:cNvSpPr txBox="1"/>
          <p:nvPr/>
        </p:nvSpPr>
        <p:spPr>
          <a:xfrm>
            <a:off x="5809534" y="4096782"/>
            <a:ext cx="3252693" cy="1815882"/>
          </a:xfrm>
          <a:prstGeom prst="rect">
            <a:avLst/>
          </a:prstGeom>
          <a:noFill/>
        </p:spPr>
        <p:txBody>
          <a:bodyPr wrap="square" rtlCol="0">
            <a:spAutoFit/>
          </a:bodyPr>
          <a:lstStyle/>
          <a:p>
            <a:pPr marL="342900" indent="-342900">
              <a:buFont typeface="+mj-lt"/>
              <a:buAutoNum type="arabicPeriod"/>
            </a:pPr>
            <a:r>
              <a:rPr lang="en-US" sz="1400" dirty="0"/>
              <a:t>Mt genes experience relaxed purifying selection in sedentary fishes.</a:t>
            </a:r>
          </a:p>
          <a:p>
            <a:pPr marL="342900" indent="-342900">
              <a:buFont typeface="+mj-lt"/>
              <a:buAutoNum type="arabicPeriod"/>
            </a:pPr>
            <a:endParaRPr lang="en-US" sz="1400" dirty="0"/>
          </a:p>
          <a:p>
            <a:pPr marL="342900" indent="-342900">
              <a:buFont typeface="+mj-lt"/>
              <a:buAutoNum type="arabicPeriod"/>
            </a:pPr>
            <a:r>
              <a:rPr lang="en-US" sz="1400" dirty="0"/>
              <a:t>Results in higher </a:t>
            </a:r>
            <a:r>
              <a:rPr lang="en-US" sz="1400" dirty="0" err="1"/>
              <a:t>dN</a:t>
            </a:r>
            <a:r>
              <a:rPr lang="en-US" sz="1400" dirty="0"/>
              <a:t>/</a:t>
            </a:r>
            <a:r>
              <a:rPr lang="en-US" sz="1400" dirty="0" err="1"/>
              <a:t>dS</a:t>
            </a:r>
            <a:endParaRPr lang="en-US" sz="1400" dirty="0"/>
          </a:p>
          <a:p>
            <a:pPr marL="342900" indent="-342900">
              <a:buFont typeface="+mj-lt"/>
              <a:buAutoNum type="arabicPeriod"/>
            </a:pPr>
            <a:endParaRPr lang="en-US" sz="1400" dirty="0"/>
          </a:p>
          <a:p>
            <a:pPr marL="342900" indent="-342900">
              <a:buFont typeface="+mj-lt"/>
              <a:buAutoNum type="arabicPeriod"/>
            </a:pPr>
            <a:r>
              <a:rPr lang="en-US" sz="1400" dirty="0"/>
              <a:t>Fast fish have few mutations and lower </a:t>
            </a:r>
            <a:r>
              <a:rPr lang="en-US" sz="1400" dirty="0" err="1"/>
              <a:t>dN</a:t>
            </a:r>
            <a:r>
              <a:rPr lang="en-US" sz="1400" dirty="0"/>
              <a:t>/</a:t>
            </a:r>
            <a:r>
              <a:rPr lang="en-US" sz="1400" dirty="0" err="1"/>
              <a:t>dS</a:t>
            </a:r>
            <a:r>
              <a:rPr lang="en-US" sz="1400" dirty="0"/>
              <a:t>.</a:t>
            </a:r>
          </a:p>
        </p:txBody>
      </p:sp>
    </p:spTree>
    <p:extLst>
      <p:ext uri="{BB962C8B-B14F-4D97-AF65-F5344CB8AC3E}">
        <p14:creationId xmlns:p14="http://schemas.microsoft.com/office/powerpoint/2010/main" val="326232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ture.com/scitable/nated/content/7495/Duret_f1_FULL.jpg">
            <a:extLst>
              <a:ext uri="{FF2B5EF4-FFF2-40B4-BE49-F238E27FC236}">
                <a16:creationId xmlns:a16="http://schemas.microsoft.com/office/drawing/2014/main" id="{E058576C-EE3B-62F8-AFF3-624EA96731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37" b="8075"/>
          <a:stretch/>
        </p:blipFill>
        <p:spPr bwMode="auto">
          <a:xfrm>
            <a:off x="1703760" y="1289447"/>
            <a:ext cx="5736479" cy="3931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F986BED-486D-2E73-BBE4-FB376BAE2E9B}"/>
              </a:ext>
            </a:extLst>
          </p:cNvPr>
          <p:cNvSpPr/>
          <p:nvPr/>
        </p:nvSpPr>
        <p:spPr>
          <a:xfrm>
            <a:off x="286656" y="5568553"/>
            <a:ext cx="8570686" cy="338554"/>
          </a:xfrm>
          <a:prstGeom prst="rect">
            <a:avLst/>
          </a:prstGeom>
        </p:spPr>
        <p:txBody>
          <a:bodyPr wrap="square">
            <a:spAutoFit/>
          </a:bodyPr>
          <a:lstStyle/>
          <a:p>
            <a:r>
              <a:rPr lang="en-US" sz="1600" dirty="0" err="1"/>
              <a:t>Duret</a:t>
            </a:r>
            <a:r>
              <a:rPr lang="en-US" sz="1600" dirty="0"/>
              <a:t>, L. (2008) Neutral theory: The null hypothesis of molecular evolution. Nature Education 1(1)</a:t>
            </a:r>
          </a:p>
        </p:txBody>
      </p:sp>
      <p:sp>
        <p:nvSpPr>
          <p:cNvPr id="6" name="Rectangle 2">
            <a:extLst>
              <a:ext uri="{FF2B5EF4-FFF2-40B4-BE49-F238E27FC236}">
                <a16:creationId xmlns:a16="http://schemas.microsoft.com/office/drawing/2014/main" id="{B2601011-C6A6-D5CF-BC30-C9CC16A457D7}"/>
              </a:ext>
            </a:extLst>
          </p:cNvPr>
          <p:cNvSpPr>
            <a:spLocks noGrp="1" noChangeArrowheads="1"/>
          </p:cNvSpPr>
          <p:nvPr>
            <p:ph type="title"/>
          </p:nvPr>
        </p:nvSpPr>
        <p:spPr>
          <a:xfrm>
            <a:off x="86488" y="346867"/>
            <a:ext cx="8971024" cy="856678"/>
          </a:xfrm>
        </p:spPr>
        <p:txBody>
          <a:bodyPr>
            <a:normAutofit/>
          </a:bodyPr>
          <a:lstStyle/>
          <a:p>
            <a:pPr>
              <a:lnSpc>
                <a:spcPct val="100000"/>
              </a:lnSpc>
            </a:pPr>
            <a:r>
              <a:rPr lang="en-US" sz="2200" b="1" dirty="0"/>
              <a:t>Prediction under neutral theory</a:t>
            </a:r>
            <a:r>
              <a:rPr lang="en-US" sz="2200" dirty="0"/>
              <a:t>: changes that do not affect the function of the protein will occur more frequently.</a:t>
            </a:r>
          </a:p>
        </p:txBody>
      </p:sp>
    </p:spTree>
    <p:extLst>
      <p:ext uri="{BB962C8B-B14F-4D97-AF65-F5344CB8AC3E}">
        <p14:creationId xmlns:p14="http://schemas.microsoft.com/office/powerpoint/2010/main" val="21390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rotWithShape="1">
          <a:blip r:embed="rId2" cstate="print"/>
          <a:srcRect b="82580"/>
          <a:stretch/>
        </p:blipFill>
        <p:spPr bwMode="auto">
          <a:xfrm>
            <a:off x="83566" y="1687808"/>
            <a:ext cx="4259154" cy="442024"/>
          </a:xfrm>
          <a:prstGeom prst="rect">
            <a:avLst/>
          </a:prstGeom>
          <a:noFill/>
          <a:ln w="9525">
            <a:noFill/>
            <a:miter lim="800000"/>
            <a:headEnd/>
            <a:tailEnd/>
          </a:ln>
          <a:effectLst/>
        </p:spPr>
      </p:pic>
      <p:sp>
        <p:nvSpPr>
          <p:cNvPr id="392195" name="Text Box 3"/>
          <p:cNvSpPr txBox="1">
            <a:spLocks noChangeArrowheads="1"/>
          </p:cNvSpPr>
          <p:nvPr/>
        </p:nvSpPr>
        <p:spPr bwMode="auto">
          <a:xfrm>
            <a:off x="266545" y="5552848"/>
            <a:ext cx="5703949" cy="276999"/>
          </a:xfrm>
          <a:prstGeom prst="rect">
            <a:avLst/>
          </a:prstGeom>
          <a:noFill/>
          <a:ln w="9525">
            <a:noFill/>
            <a:miter lim="800000"/>
            <a:headEnd/>
            <a:tailEnd/>
          </a:ln>
          <a:effectLst/>
        </p:spPr>
        <p:txBody>
          <a:bodyPr wrap="square">
            <a:spAutoFit/>
          </a:bodyPr>
          <a:lstStyle/>
          <a:p>
            <a:pPr eaLnBrk="1" hangingPunct="1"/>
            <a:r>
              <a:rPr lang="en-US" sz="1200" dirty="0" err="1">
                <a:latin typeface="Arial" charset="0"/>
              </a:rPr>
              <a:t>Bromham</a:t>
            </a:r>
            <a:r>
              <a:rPr lang="en-US" sz="1200" dirty="0">
                <a:latin typeface="Arial" charset="0"/>
              </a:rPr>
              <a:t> &amp; Penny “The modern molecular clock” </a:t>
            </a:r>
            <a:r>
              <a:rPr lang="en-US" sz="1200" i="1" dirty="0">
                <a:latin typeface="Arial" charset="0"/>
              </a:rPr>
              <a:t>Nature Rev Genet</a:t>
            </a:r>
            <a:r>
              <a:rPr lang="en-US" sz="1200" dirty="0">
                <a:latin typeface="Arial" charset="0"/>
              </a:rPr>
              <a:t> 4:216, 2003</a:t>
            </a:r>
          </a:p>
        </p:txBody>
      </p:sp>
      <p:sp>
        <p:nvSpPr>
          <p:cNvPr id="392196" name="Text Box 4"/>
          <p:cNvSpPr txBox="1">
            <a:spLocks noChangeArrowheads="1"/>
          </p:cNvSpPr>
          <p:nvPr/>
        </p:nvSpPr>
        <p:spPr bwMode="auto">
          <a:xfrm>
            <a:off x="4342720" y="1672358"/>
            <a:ext cx="4259154" cy="553998"/>
          </a:xfrm>
          <a:prstGeom prst="rect">
            <a:avLst/>
          </a:prstGeom>
          <a:noFill/>
          <a:ln w="9525">
            <a:noFill/>
            <a:miter lim="800000"/>
            <a:headEnd/>
            <a:tailEnd/>
          </a:ln>
          <a:effectLst/>
        </p:spPr>
        <p:txBody>
          <a:bodyPr wrap="square">
            <a:spAutoFit/>
          </a:bodyPr>
          <a:lstStyle/>
          <a:p>
            <a:pPr eaLnBrk="1" hangingPunct="1"/>
            <a:r>
              <a:rPr lang="en-US" sz="1500" b="1" dirty="0" err="1"/>
              <a:t>Selectionist</a:t>
            </a:r>
            <a:r>
              <a:rPr lang="en-US" sz="1500" b="1" dirty="0"/>
              <a:t> theory</a:t>
            </a:r>
            <a:r>
              <a:rPr lang="en-US" sz="1500" dirty="0"/>
              <a:t>: all mutations affect fitness; most mutations are deleterious</a:t>
            </a:r>
          </a:p>
        </p:txBody>
      </p:sp>
      <p:sp>
        <p:nvSpPr>
          <p:cNvPr id="392197" name="Text Box 5"/>
          <p:cNvSpPr txBox="1">
            <a:spLocks noChangeArrowheads="1"/>
          </p:cNvSpPr>
          <p:nvPr/>
        </p:nvSpPr>
        <p:spPr bwMode="auto">
          <a:xfrm>
            <a:off x="4342720" y="2481800"/>
            <a:ext cx="3865109" cy="1015663"/>
          </a:xfrm>
          <a:prstGeom prst="rect">
            <a:avLst/>
          </a:prstGeom>
          <a:noFill/>
          <a:ln w="9525">
            <a:noFill/>
            <a:miter lim="800000"/>
            <a:headEnd/>
            <a:tailEnd/>
          </a:ln>
          <a:effectLst/>
        </p:spPr>
        <p:txBody>
          <a:bodyPr wrap="square">
            <a:spAutoFit/>
          </a:bodyPr>
          <a:lstStyle/>
          <a:p>
            <a:pPr eaLnBrk="1" hangingPunct="1"/>
            <a:r>
              <a:rPr lang="en-US" sz="1500" b="1" dirty="0"/>
              <a:t>Neutral theory</a:t>
            </a:r>
            <a:r>
              <a:rPr lang="en-US" sz="1500" dirty="0"/>
              <a:t>: most mutations are either deleterious or neutral; advantageous mutations are rare. More neutral sites would produce a faster overall rate of change.</a:t>
            </a:r>
          </a:p>
        </p:txBody>
      </p:sp>
      <p:sp>
        <p:nvSpPr>
          <p:cNvPr id="392199" name="Rectangle 7"/>
          <p:cNvSpPr>
            <a:spLocks noGrp="1" noChangeArrowheads="1"/>
          </p:cNvSpPr>
          <p:nvPr>
            <p:ph type="title"/>
          </p:nvPr>
        </p:nvSpPr>
        <p:spPr>
          <a:xfrm>
            <a:off x="1452563" y="971550"/>
            <a:ext cx="6172200" cy="661988"/>
          </a:xfrm>
        </p:spPr>
        <p:txBody>
          <a:bodyPr>
            <a:normAutofit/>
          </a:bodyPr>
          <a:lstStyle/>
          <a:p>
            <a:r>
              <a:rPr lang="en-US" sz="3000" dirty="0"/>
              <a:t>Summary</a:t>
            </a:r>
            <a:endParaRPr lang="en-CA" sz="3000" dirty="0"/>
          </a:p>
        </p:txBody>
      </p:sp>
      <p:pic>
        <p:nvPicPr>
          <p:cNvPr id="9" name="Picture 2"/>
          <p:cNvPicPr>
            <a:picLocks noChangeAspect="1" noChangeArrowheads="1"/>
          </p:cNvPicPr>
          <p:nvPr/>
        </p:nvPicPr>
        <p:blipFill rotWithShape="1">
          <a:blip r:embed="rId2" cstate="print"/>
          <a:srcRect l="256" t="21879" r="-256" b="60701"/>
          <a:stretch/>
        </p:blipFill>
        <p:spPr bwMode="auto">
          <a:xfrm>
            <a:off x="83566" y="2757079"/>
            <a:ext cx="4259154" cy="442024"/>
          </a:xfrm>
          <a:prstGeom prst="rect">
            <a:avLst/>
          </a:prstGeom>
          <a:noFill/>
          <a:ln w="9525">
            <a:noFill/>
            <a:miter lim="800000"/>
            <a:headEnd/>
            <a:tailEnd/>
          </a:ln>
          <a:effectLst/>
        </p:spPr>
      </p:pic>
      <p:grpSp>
        <p:nvGrpSpPr>
          <p:cNvPr id="3" name="Group 2">
            <a:extLst>
              <a:ext uri="{FF2B5EF4-FFF2-40B4-BE49-F238E27FC236}">
                <a16:creationId xmlns:a16="http://schemas.microsoft.com/office/drawing/2014/main" id="{83C141E4-B1E1-4322-BB4E-81C4B6212982}"/>
              </a:ext>
            </a:extLst>
          </p:cNvPr>
          <p:cNvGrpSpPr/>
          <p:nvPr/>
        </p:nvGrpSpPr>
        <p:grpSpPr>
          <a:xfrm>
            <a:off x="875857" y="4017279"/>
            <a:ext cx="3328395" cy="717392"/>
            <a:chOff x="730487" y="3615535"/>
            <a:chExt cx="4437860" cy="956522"/>
          </a:xfrm>
        </p:grpSpPr>
        <p:pic>
          <p:nvPicPr>
            <p:cNvPr id="10" name="Picture 2"/>
            <p:cNvPicPr>
              <a:picLocks noChangeAspect="1" noChangeArrowheads="1"/>
            </p:cNvPicPr>
            <p:nvPr/>
          </p:nvPicPr>
          <p:blipFill rotWithShape="1">
            <a:blip r:embed="rId2" cstate="print"/>
            <a:srcRect l="-255" t="67907" r="22108" b="3822"/>
            <a:stretch/>
          </p:blipFill>
          <p:spPr bwMode="auto">
            <a:xfrm>
              <a:off x="730487" y="3615535"/>
              <a:ext cx="4437860" cy="956522"/>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DF1AE37D-95B2-48A5-B0A1-753366E4A6AF}"/>
                </a:ext>
              </a:extLst>
            </p:cNvPr>
            <p:cNvSpPr/>
            <p:nvPr/>
          </p:nvSpPr>
          <p:spPr>
            <a:xfrm>
              <a:off x="3193773" y="4138755"/>
              <a:ext cx="1853412" cy="27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Rectangle 11">
            <a:extLst>
              <a:ext uri="{FF2B5EF4-FFF2-40B4-BE49-F238E27FC236}">
                <a16:creationId xmlns:a16="http://schemas.microsoft.com/office/drawing/2014/main" id="{1032473F-0547-4E2E-B911-824C41A43C44}"/>
              </a:ext>
            </a:extLst>
          </p:cNvPr>
          <p:cNvSpPr/>
          <p:nvPr/>
        </p:nvSpPr>
        <p:spPr>
          <a:xfrm>
            <a:off x="107910" y="2408359"/>
            <a:ext cx="8672808" cy="138534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F5913E64-7E51-4BB4-966D-D05A24113D43}"/>
              </a:ext>
            </a:extLst>
          </p:cNvPr>
          <p:cNvSpPr txBox="1"/>
          <p:nvPr/>
        </p:nvSpPr>
        <p:spPr>
          <a:xfrm>
            <a:off x="107910" y="3441477"/>
            <a:ext cx="3021789" cy="323165"/>
          </a:xfrm>
          <a:prstGeom prst="rect">
            <a:avLst/>
          </a:prstGeom>
          <a:noFill/>
        </p:spPr>
        <p:txBody>
          <a:bodyPr wrap="none" rtlCol="0">
            <a:spAutoFit/>
          </a:bodyPr>
          <a:lstStyle/>
          <a:p>
            <a:r>
              <a:rPr lang="en-US" sz="1500" b="1" dirty="0"/>
              <a:t>Better supported by molecular data</a:t>
            </a:r>
          </a:p>
        </p:txBody>
      </p:sp>
    </p:spTree>
    <p:extLst>
      <p:ext uri="{BB962C8B-B14F-4D97-AF65-F5344CB8AC3E}">
        <p14:creationId xmlns:p14="http://schemas.microsoft.com/office/powerpoint/2010/main" val="19362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r>
              <a:rPr lang="en-US" dirty="0"/>
              <a:t>Problems with Neutral Theory</a:t>
            </a:r>
          </a:p>
        </p:txBody>
      </p:sp>
      <p:sp>
        <p:nvSpPr>
          <p:cNvPr id="14339" name="Rectangle 3"/>
          <p:cNvSpPr>
            <a:spLocks noGrp="1" noChangeArrowheads="1"/>
          </p:cNvSpPr>
          <p:nvPr>
            <p:ph type="body" idx="1"/>
          </p:nvPr>
        </p:nvSpPr>
        <p:spPr>
          <a:xfrm>
            <a:off x="685800" y="1610852"/>
            <a:ext cx="7772400" cy="4241791"/>
          </a:xfrm>
        </p:spPr>
        <p:txBody>
          <a:bodyPr>
            <a:normAutofit/>
          </a:bodyPr>
          <a:lstStyle/>
          <a:p>
            <a:pPr>
              <a:lnSpc>
                <a:spcPct val="90000"/>
              </a:lnSpc>
            </a:pPr>
            <a:r>
              <a:rPr lang="en-US" sz="2600" dirty="0"/>
              <a:t>The neutral mutation rate, </a:t>
            </a:r>
            <a:r>
              <a:rPr lang="en-US" sz="2600" i="1" dirty="0">
                <a:latin typeface="Calibri"/>
                <a:cs typeface="Calibri"/>
              </a:rPr>
              <a:t>µ</a:t>
            </a:r>
            <a:r>
              <a:rPr lang="en-US" sz="2600" dirty="0">
                <a:solidFill>
                  <a:srgbClr val="FF0000"/>
                </a:solidFill>
                <a:latin typeface="Symbol" pitchFamily="1" charset="2"/>
              </a:rPr>
              <a:t> </a:t>
            </a:r>
            <a:r>
              <a:rPr lang="en-US" sz="2600" dirty="0"/>
              <a:t>should vary among species as a function of generation time; there should be </a:t>
            </a:r>
            <a:r>
              <a:rPr lang="en-US" sz="2600" i="1" dirty="0"/>
              <a:t>more</a:t>
            </a:r>
            <a:r>
              <a:rPr lang="en-US" sz="2600" dirty="0"/>
              <a:t> </a:t>
            </a:r>
            <a:r>
              <a:rPr lang="en-US" sz="2600" i="1" dirty="0"/>
              <a:t>changes per million years</a:t>
            </a:r>
            <a:r>
              <a:rPr lang="en-US" sz="2600" dirty="0"/>
              <a:t> for rodents than for primates.</a:t>
            </a:r>
          </a:p>
          <a:p>
            <a:pPr>
              <a:lnSpc>
                <a:spcPct val="90000"/>
              </a:lnSpc>
            </a:pPr>
            <a:endParaRPr lang="en-US" sz="2600" dirty="0"/>
          </a:p>
          <a:p>
            <a:pPr>
              <a:lnSpc>
                <a:spcPct val="90000"/>
              </a:lnSpc>
            </a:pPr>
            <a:r>
              <a:rPr lang="en-US" sz="2600" dirty="0"/>
              <a:t>However, some proteins evolve at constant rate among lineages without regard to generation time: same rate between mice/rats and chimp/human.</a:t>
            </a:r>
          </a:p>
          <a:p>
            <a:pPr>
              <a:lnSpc>
                <a:spcPct val="90000"/>
              </a:lnSpc>
            </a:pPr>
            <a:endParaRPr lang="en-US" sz="2600" dirty="0"/>
          </a:p>
          <a:p>
            <a:pPr>
              <a:lnSpc>
                <a:spcPct val="90000"/>
              </a:lnSpc>
            </a:pPr>
            <a:r>
              <a:rPr lang="en-US" sz="2600" i="1" dirty="0">
                <a:cs typeface="Calibri"/>
              </a:rPr>
              <a:t>µ </a:t>
            </a:r>
            <a:r>
              <a:rPr lang="en-US" sz="2600" dirty="0">
                <a:cs typeface="Calibri"/>
              </a:rPr>
              <a:t>rates are more often gene specific.</a:t>
            </a:r>
            <a:endParaRPr lang="en-US" sz="2600" dirty="0"/>
          </a:p>
        </p:txBody>
      </p:sp>
    </p:spTree>
    <p:extLst>
      <p:ext uri="{BB962C8B-B14F-4D97-AF65-F5344CB8AC3E}">
        <p14:creationId xmlns:p14="http://schemas.microsoft.com/office/powerpoint/2010/main" val="514971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983" y="1435282"/>
            <a:ext cx="3781168" cy="4114800"/>
          </a:xfrm>
          <a:prstGeom prst="rect">
            <a:avLst/>
          </a:prstGeom>
        </p:spPr>
      </p:pic>
      <p:sp>
        <p:nvSpPr>
          <p:cNvPr id="3" name="Rectangle 2"/>
          <p:cNvSpPr/>
          <p:nvPr/>
        </p:nvSpPr>
        <p:spPr>
          <a:xfrm>
            <a:off x="6225679" y="5559880"/>
            <a:ext cx="2683107" cy="276999"/>
          </a:xfrm>
          <a:prstGeom prst="rect">
            <a:avLst/>
          </a:prstGeom>
        </p:spPr>
        <p:txBody>
          <a:bodyPr wrap="none">
            <a:spAutoFit/>
          </a:bodyPr>
          <a:lstStyle/>
          <a:p>
            <a:r>
              <a:rPr lang="en-US" sz="1200" dirty="0"/>
              <a:t>https://www.evolbiol.ru/document/637</a:t>
            </a:r>
          </a:p>
        </p:txBody>
      </p:sp>
      <p:sp>
        <p:nvSpPr>
          <p:cNvPr id="5" name="Rectangle 3"/>
          <p:cNvSpPr txBox="1">
            <a:spLocks noChangeArrowheads="1"/>
          </p:cNvSpPr>
          <p:nvPr/>
        </p:nvSpPr>
        <p:spPr>
          <a:xfrm>
            <a:off x="618853" y="1449111"/>
            <a:ext cx="4309109" cy="42029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50"/>
              </a:spcAft>
              <a:buNone/>
            </a:pPr>
            <a:r>
              <a:rPr lang="en-US" sz="1500" b="1" dirty="0"/>
              <a:t>The neutral mutation rate, </a:t>
            </a:r>
            <a:r>
              <a:rPr lang="en-US" sz="1500" b="1" i="1" dirty="0">
                <a:cs typeface="Calibri"/>
              </a:rPr>
              <a:t>µ</a:t>
            </a:r>
            <a:r>
              <a:rPr lang="en-US" sz="1500" b="1" dirty="0">
                <a:cs typeface="Calibri"/>
              </a:rPr>
              <a:t>,</a:t>
            </a:r>
            <a:r>
              <a:rPr lang="en-US" sz="1500" b="1" dirty="0">
                <a:solidFill>
                  <a:srgbClr val="FF0000"/>
                </a:solidFill>
              </a:rPr>
              <a:t> </a:t>
            </a:r>
            <a:r>
              <a:rPr lang="en-US" sz="1500" b="1" dirty="0"/>
              <a:t>should vary among species as a function of generation time.</a:t>
            </a:r>
          </a:p>
          <a:p>
            <a:pPr>
              <a:lnSpc>
                <a:spcPct val="100000"/>
              </a:lnSpc>
              <a:spcBef>
                <a:spcPts val="0"/>
              </a:spcBef>
              <a:spcAft>
                <a:spcPts val="450"/>
              </a:spcAft>
            </a:pPr>
            <a:r>
              <a:rPr lang="en-US" sz="1500" dirty="0"/>
              <a:t>Larger organisms have longer generation times.</a:t>
            </a:r>
          </a:p>
          <a:p>
            <a:pPr lvl="1">
              <a:lnSpc>
                <a:spcPct val="100000"/>
              </a:lnSpc>
              <a:spcBef>
                <a:spcPts val="0"/>
              </a:spcBef>
              <a:spcAft>
                <a:spcPts val="450"/>
              </a:spcAft>
            </a:pPr>
            <a:r>
              <a:rPr lang="en-US" sz="1500" dirty="0"/>
              <a:t>Neutral theory predicts a slower rate of molecular evolution.</a:t>
            </a:r>
          </a:p>
          <a:p>
            <a:pPr lvl="1">
              <a:lnSpc>
                <a:spcPct val="100000"/>
              </a:lnSpc>
              <a:spcBef>
                <a:spcPts val="0"/>
              </a:spcBef>
              <a:spcAft>
                <a:spcPts val="450"/>
              </a:spcAft>
            </a:pPr>
            <a:r>
              <a:rPr lang="en-US" sz="1500" dirty="0"/>
              <a:t>Fewer meiotic events over a given time period = fewer opportunities for new mutations.  </a:t>
            </a:r>
            <a:endParaRPr lang="en-US" sz="1200" dirty="0"/>
          </a:p>
          <a:p>
            <a:pPr>
              <a:lnSpc>
                <a:spcPct val="100000"/>
              </a:lnSpc>
              <a:spcBef>
                <a:spcPts val="0"/>
              </a:spcBef>
              <a:spcAft>
                <a:spcPts val="450"/>
              </a:spcAft>
            </a:pPr>
            <a:r>
              <a:rPr lang="en-US" sz="1500" dirty="0"/>
              <a:t>Smaller organisms have shorter generation times.</a:t>
            </a:r>
          </a:p>
          <a:p>
            <a:pPr lvl="1">
              <a:lnSpc>
                <a:spcPct val="100000"/>
              </a:lnSpc>
              <a:spcBef>
                <a:spcPts val="0"/>
              </a:spcBef>
              <a:spcAft>
                <a:spcPts val="450"/>
              </a:spcAft>
            </a:pPr>
            <a:r>
              <a:rPr lang="en-US" sz="1500" dirty="0"/>
              <a:t>Neutral theory predicts a faster rate of molecular evolution.</a:t>
            </a:r>
          </a:p>
          <a:p>
            <a:pPr lvl="1">
              <a:lnSpc>
                <a:spcPct val="100000"/>
              </a:lnSpc>
              <a:spcBef>
                <a:spcPts val="0"/>
              </a:spcBef>
              <a:spcAft>
                <a:spcPts val="450"/>
              </a:spcAft>
            </a:pPr>
            <a:r>
              <a:rPr lang="en-US" sz="1500" dirty="0"/>
              <a:t>More meiotic events over a given time period = more opportunities for new mutations.  </a:t>
            </a:r>
          </a:p>
          <a:p>
            <a:pPr>
              <a:lnSpc>
                <a:spcPct val="100000"/>
              </a:lnSpc>
              <a:spcBef>
                <a:spcPts val="0"/>
              </a:spcBef>
              <a:spcAft>
                <a:spcPts val="450"/>
              </a:spcAft>
            </a:pPr>
            <a:r>
              <a:rPr lang="en-US" sz="1500" dirty="0"/>
              <a:t>Problem: </a:t>
            </a:r>
            <a:r>
              <a:rPr lang="en-US" sz="1500" b="1" dirty="0"/>
              <a:t>Rates of protein evolution are fairly independent of generation time.</a:t>
            </a:r>
          </a:p>
        </p:txBody>
      </p:sp>
    </p:spTree>
    <p:extLst>
      <p:ext uri="{BB962C8B-B14F-4D97-AF65-F5344CB8AC3E}">
        <p14:creationId xmlns:p14="http://schemas.microsoft.com/office/powerpoint/2010/main" val="33478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27010" y="228600"/>
            <a:ext cx="8188389" cy="1143000"/>
          </a:xfrm>
        </p:spPr>
        <p:txBody>
          <a:bodyPr>
            <a:noAutofit/>
          </a:bodyPr>
          <a:lstStyle/>
          <a:p>
            <a:pPr algn="l"/>
            <a:r>
              <a:rPr lang="en-US" sz="3200" dirty="0"/>
              <a:t>Generation Time vs. Population Size</a:t>
            </a:r>
          </a:p>
        </p:txBody>
      </p:sp>
      <p:sp>
        <p:nvSpPr>
          <p:cNvPr id="2" name="TextBox 1"/>
          <p:cNvSpPr txBox="1"/>
          <p:nvPr/>
        </p:nvSpPr>
        <p:spPr>
          <a:xfrm>
            <a:off x="727011" y="1619601"/>
            <a:ext cx="7702632" cy="4093428"/>
          </a:xfrm>
          <a:prstGeom prst="rect">
            <a:avLst/>
          </a:prstGeom>
          <a:noFill/>
        </p:spPr>
        <p:txBody>
          <a:bodyPr wrap="square" rtlCol="0">
            <a:spAutoFit/>
          </a:bodyPr>
          <a:lstStyle/>
          <a:p>
            <a:r>
              <a:rPr lang="en-US" sz="2000" dirty="0"/>
              <a:t>Why can rates of non-synonymous substitutions be constant in species with long and short generation times, for some proteins?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The difference between mutation rate frequency of neutral mutations cancel out. </a:t>
            </a:r>
          </a:p>
        </p:txBody>
      </p:sp>
      <p:graphicFrame>
        <p:nvGraphicFramePr>
          <p:cNvPr id="3" name="Table 2"/>
          <p:cNvGraphicFramePr>
            <a:graphicFrameLocks noGrp="1"/>
          </p:cNvGraphicFramePr>
          <p:nvPr>
            <p:extLst>
              <p:ext uri="{D42A27DB-BD31-4B8C-83A1-F6EECF244321}">
                <p14:modId xmlns:p14="http://schemas.microsoft.com/office/powerpoint/2010/main" val="833485814"/>
              </p:ext>
            </p:extLst>
          </p:nvPr>
        </p:nvGraphicFramePr>
        <p:xfrm>
          <a:off x="846650" y="2589382"/>
          <a:ext cx="6717948" cy="2194560"/>
        </p:xfrm>
        <a:graphic>
          <a:graphicData uri="http://schemas.openxmlformats.org/drawingml/2006/table">
            <a:tbl>
              <a:tblPr firstRow="1" bandRow="1">
                <a:tableStyleId>{7E9639D4-E3E2-4D34-9284-5A2195B3D0D7}</a:tableStyleId>
              </a:tblPr>
              <a:tblGrid>
                <a:gridCol w="3358974">
                  <a:extLst>
                    <a:ext uri="{9D8B030D-6E8A-4147-A177-3AD203B41FA5}">
                      <a16:colId xmlns:a16="http://schemas.microsoft.com/office/drawing/2014/main" val="20000"/>
                    </a:ext>
                  </a:extLst>
                </a:gridCol>
                <a:gridCol w="3358974">
                  <a:extLst>
                    <a:ext uri="{9D8B030D-6E8A-4147-A177-3AD203B41FA5}">
                      <a16:colId xmlns:a16="http://schemas.microsoft.com/office/drawing/2014/main" val="20001"/>
                    </a:ext>
                  </a:extLst>
                </a:gridCol>
              </a:tblGrid>
              <a:tr h="370840">
                <a:tc>
                  <a:txBody>
                    <a:bodyPr/>
                    <a:lstStyle/>
                    <a:p>
                      <a:pPr algn="ctr"/>
                      <a:r>
                        <a:rPr lang="en-US" dirty="0"/>
                        <a:t>Short generation time</a:t>
                      </a:r>
                    </a:p>
                    <a:p>
                      <a:pPr algn="ctr"/>
                      <a:endParaRPr lang="en-US" dirty="0"/>
                    </a:p>
                  </a:txBody>
                  <a:tcPr/>
                </a:tc>
                <a:tc>
                  <a:txBody>
                    <a:bodyPr/>
                    <a:lstStyle/>
                    <a:p>
                      <a:pPr algn="ctr"/>
                      <a:r>
                        <a:rPr lang="en-US" dirty="0"/>
                        <a:t>Long generation time</a:t>
                      </a:r>
                    </a:p>
                  </a:txBody>
                  <a:tcPr/>
                </a:tc>
                <a:extLst>
                  <a:ext uri="{0D108BD9-81ED-4DB2-BD59-A6C34878D82A}">
                    <a16:rowId xmlns:a16="http://schemas.microsoft.com/office/drawing/2014/main" val="10000"/>
                  </a:ext>
                </a:extLst>
              </a:tr>
              <a:tr h="370840">
                <a:tc>
                  <a:txBody>
                    <a:bodyPr/>
                    <a:lstStyle/>
                    <a:p>
                      <a:pPr algn="ctr"/>
                      <a:r>
                        <a:rPr lang="en-US" dirty="0"/>
                        <a:t>Many</a:t>
                      </a:r>
                      <a:r>
                        <a:rPr lang="en-US" baseline="0" dirty="0"/>
                        <a:t> mutations per year</a:t>
                      </a:r>
                    </a:p>
                    <a:p>
                      <a:pPr algn="ctr"/>
                      <a:endParaRPr lang="en-US" dirty="0"/>
                    </a:p>
                  </a:txBody>
                  <a:tcPr/>
                </a:tc>
                <a:tc>
                  <a:txBody>
                    <a:bodyPr/>
                    <a:lstStyle/>
                    <a:p>
                      <a:pPr algn="ctr"/>
                      <a:r>
                        <a:rPr lang="en-US" dirty="0"/>
                        <a:t>Few mutations per year</a:t>
                      </a:r>
                    </a:p>
                  </a:txBody>
                  <a:tcPr/>
                </a:tc>
                <a:extLst>
                  <a:ext uri="{0D108BD9-81ED-4DB2-BD59-A6C34878D82A}">
                    <a16:rowId xmlns:a16="http://schemas.microsoft.com/office/drawing/2014/main" val="10001"/>
                  </a:ext>
                </a:extLst>
              </a:tr>
              <a:tr h="370840">
                <a:tc>
                  <a:txBody>
                    <a:bodyPr/>
                    <a:lstStyle/>
                    <a:p>
                      <a:pPr algn="ctr"/>
                      <a:r>
                        <a:rPr lang="en-US" dirty="0"/>
                        <a:t>Few</a:t>
                      </a:r>
                      <a:r>
                        <a:rPr lang="en-US" baseline="0" dirty="0"/>
                        <a:t> mutations are effectively neutral because Ne is large</a:t>
                      </a:r>
                    </a:p>
                    <a:p>
                      <a:pPr algn="ctr"/>
                      <a:endParaRPr lang="en-US" dirty="0"/>
                    </a:p>
                  </a:txBody>
                  <a:tcPr/>
                </a:tc>
                <a:tc>
                  <a:txBody>
                    <a:bodyPr/>
                    <a:lstStyle/>
                    <a:p>
                      <a:pPr algn="ctr"/>
                      <a:r>
                        <a:rPr lang="en-US" dirty="0"/>
                        <a:t>Many mutations are effectively neutral because</a:t>
                      </a:r>
                      <a:r>
                        <a:rPr lang="en-US" baseline="0" dirty="0"/>
                        <a:t> </a:t>
                      </a:r>
                      <a:r>
                        <a:rPr lang="en-US" dirty="0"/>
                        <a:t>Ne is small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191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635670"/>
            <a:ext cx="5395696" cy="1143000"/>
          </a:xfrm>
        </p:spPr>
        <p:txBody>
          <a:bodyPr/>
          <a:lstStyle/>
          <a:p>
            <a:pPr algn="l"/>
            <a:r>
              <a:rPr lang="en-US" dirty="0"/>
              <a:t>Nearly Neutral Theory</a:t>
            </a:r>
          </a:p>
        </p:txBody>
      </p:sp>
      <p:sp>
        <p:nvSpPr>
          <p:cNvPr id="4" name="Rectangle 3"/>
          <p:cNvSpPr txBox="1">
            <a:spLocks noChangeArrowheads="1"/>
          </p:cNvSpPr>
          <p:nvPr/>
        </p:nvSpPr>
        <p:spPr>
          <a:xfrm>
            <a:off x="457200" y="2759020"/>
            <a:ext cx="8229600" cy="3048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000" dirty="0"/>
              <a:t>Many mutations are “nearly neutral” (i.e., weak selection). </a:t>
            </a:r>
          </a:p>
          <a:p>
            <a:pPr>
              <a:lnSpc>
                <a:spcPct val="120000"/>
              </a:lnSpc>
            </a:pPr>
            <a:endParaRPr lang="en-US" sz="1200" dirty="0"/>
          </a:p>
          <a:p>
            <a:pPr>
              <a:lnSpc>
                <a:spcPct val="120000"/>
              </a:lnSpc>
            </a:pPr>
            <a:r>
              <a:rPr lang="en-US" sz="2000" dirty="0"/>
              <a:t>Recall that drift is a more powerful force and can overpower selection when population size (</a:t>
            </a:r>
            <a:r>
              <a:rPr lang="en-US" sz="2000" i="1" dirty="0"/>
              <a:t>N</a:t>
            </a:r>
            <a:r>
              <a:rPr lang="en-US" sz="2000" i="1" baseline="-25000" dirty="0"/>
              <a:t>e</a:t>
            </a:r>
            <a:r>
              <a:rPr lang="en-US" sz="2000" dirty="0"/>
              <a:t>  ) is small.</a:t>
            </a:r>
          </a:p>
          <a:p>
            <a:pPr>
              <a:lnSpc>
                <a:spcPct val="120000"/>
              </a:lnSpc>
            </a:pPr>
            <a:endParaRPr lang="en-US" sz="1200" dirty="0"/>
          </a:p>
          <a:p>
            <a:pPr>
              <a:lnSpc>
                <a:spcPct val="120000"/>
              </a:lnSpc>
            </a:pPr>
            <a:r>
              <a:rPr lang="en-US" sz="2000" dirty="0"/>
              <a:t>If s &lt;&lt; 1/(2</a:t>
            </a:r>
            <a:r>
              <a:rPr lang="en-US" sz="2000" i="1" dirty="0"/>
              <a:t>N</a:t>
            </a:r>
            <a:r>
              <a:rPr lang="en-US" sz="2000" i="1" baseline="-25000" dirty="0"/>
              <a:t>e</a:t>
            </a:r>
            <a:r>
              <a:rPr lang="en-US" sz="2000" dirty="0"/>
              <a:t>), then mutations are effectively neutral and drift will dominate.</a:t>
            </a:r>
          </a:p>
          <a:p>
            <a:pPr>
              <a:lnSpc>
                <a:spcPct val="120000"/>
              </a:lnSpc>
            </a:pPr>
            <a:endParaRPr lang="en-US" sz="1200" dirty="0"/>
          </a:p>
          <a:p>
            <a:pPr>
              <a:lnSpc>
                <a:spcPct val="120000"/>
              </a:lnSpc>
            </a:pPr>
            <a:r>
              <a:rPr lang="en-US" sz="2000" dirty="0"/>
              <a:t>If s &gt;&gt; 1/(2</a:t>
            </a:r>
            <a:r>
              <a:rPr lang="en-US" sz="2000" i="1" dirty="0"/>
              <a:t>N</a:t>
            </a:r>
            <a:r>
              <a:rPr lang="en-US" sz="2000" i="1" baseline="-25000" dirty="0"/>
              <a:t>e</a:t>
            </a:r>
            <a:r>
              <a:rPr lang="en-US" sz="2000" dirty="0"/>
              <a:t>), then selection will dominate.</a:t>
            </a:r>
          </a:p>
        </p:txBody>
      </p:sp>
      <p:pic>
        <p:nvPicPr>
          <p:cNvPr id="5" name="Picture 8"/>
          <p:cNvPicPr>
            <a:picLocks noChangeAspect="1" noChangeArrowheads="1"/>
          </p:cNvPicPr>
          <p:nvPr/>
        </p:nvPicPr>
        <p:blipFill>
          <a:blip r:embed="rId2" cstate="print"/>
          <a:srcRect/>
          <a:stretch>
            <a:fillRect/>
          </a:stretch>
        </p:blipFill>
        <p:spPr bwMode="auto">
          <a:xfrm>
            <a:off x="7181850" y="274638"/>
            <a:ext cx="1504950" cy="1981200"/>
          </a:xfrm>
          <a:prstGeom prst="rect">
            <a:avLst/>
          </a:prstGeom>
          <a:noFill/>
          <a:ln w="9525">
            <a:noFill/>
            <a:miter lim="800000"/>
            <a:headEnd/>
            <a:tailEnd/>
          </a:ln>
        </p:spPr>
      </p:pic>
      <p:sp>
        <p:nvSpPr>
          <p:cNvPr id="6" name="Rectangle 5"/>
          <p:cNvSpPr/>
          <p:nvPr/>
        </p:nvSpPr>
        <p:spPr>
          <a:xfrm>
            <a:off x="7113155" y="2248079"/>
            <a:ext cx="1670457" cy="333617"/>
          </a:xfrm>
          <a:prstGeom prst="rect">
            <a:avLst/>
          </a:prstGeom>
        </p:spPr>
        <p:txBody>
          <a:bodyPr wrap="none">
            <a:spAutoFit/>
          </a:bodyPr>
          <a:lstStyle/>
          <a:p>
            <a:pPr>
              <a:lnSpc>
                <a:spcPct val="120000"/>
              </a:lnSpc>
            </a:pPr>
            <a:r>
              <a:rPr lang="en-US" sz="1400" dirty="0"/>
              <a:t>Tomoko </a:t>
            </a:r>
            <a:r>
              <a:rPr lang="en-US" sz="1400" dirty="0" err="1"/>
              <a:t>Ohta</a:t>
            </a:r>
            <a:r>
              <a:rPr lang="en-US" sz="1400" dirty="0"/>
              <a:t> (1973)</a:t>
            </a:r>
          </a:p>
        </p:txBody>
      </p:sp>
    </p:spTree>
    <p:extLst>
      <p:ext uri="{BB962C8B-B14F-4D97-AF65-F5344CB8AC3E}">
        <p14:creationId xmlns:p14="http://schemas.microsoft.com/office/powerpoint/2010/main" val="1750391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73364" y="1727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2525764" y="20323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830564" y="2413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525764" y="2565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754364" y="3099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982964" y="1727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440164" y="1956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982964" y="2032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897366" y="18799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630664" y="16323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106789" y="2622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830564" y="2794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678164" y="1803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668764" y="22609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440164" y="2565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516364" y="2870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906764" y="3556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63964" y="3099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668764" y="3251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287764" y="3480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287764" y="21847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63964" y="1651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821164" y="395492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087739" y="319442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135364" y="37849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flipH="1">
            <a:off x="2144764" y="1460875"/>
            <a:ext cx="1" cy="2038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44764" y="1460875"/>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202164" y="1460875"/>
            <a:ext cx="2" cy="2038350"/>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1447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23733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26019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28305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30591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32877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35163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7449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21447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23733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26019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28305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30591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32877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35163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37449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p:nvPr/>
        </p:nvCxnSpPr>
        <p:spPr>
          <a:xfrm>
            <a:off x="4202164" y="3499225"/>
            <a:ext cx="0"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44763" y="3499225"/>
            <a:ext cx="0" cy="819150"/>
          </a:xfrm>
          <a:prstGeom prst="line">
            <a:avLst/>
          </a:prstGeom>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287764" y="4013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2525764" y="3480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2373364" y="3099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3821164" y="2870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2830564" y="3861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3592564" y="3632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2297164" y="2794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2297164" y="2337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897364" y="24895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3897364" y="3327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21447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23733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26019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28305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30591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32877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5163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37449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21447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23733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26019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28305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30591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32877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35163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37449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39735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39735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39735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39735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5040366" y="21085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3059164" y="4089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0" name="Straight Arrow Connector 79"/>
          <p:cNvCxnSpPr/>
          <p:nvPr/>
        </p:nvCxnSpPr>
        <p:spPr>
          <a:xfrm>
            <a:off x="3135364" y="4623175"/>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5040368" y="1727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5192767" y="1967843"/>
            <a:ext cx="269176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 Deleterious mutation</a:t>
            </a:r>
          </a:p>
        </p:txBody>
      </p:sp>
      <p:sp>
        <p:nvSpPr>
          <p:cNvPr id="83" name="TextBox 82"/>
          <p:cNvSpPr txBox="1"/>
          <p:nvPr/>
        </p:nvSpPr>
        <p:spPr>
          <a:xfrm>
            <a:off x="5192766" y="1575175"/>
            <a:ext cx="172194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 No mutation</a:t>
            </a:r>
          </a:p>
        </p:txBody>
      </p:sp>
      <p:sp>
        <p:nvSpPr>
          <p:cNvPr id="84" name="Oval 83"/>
          <p:cNvSpPr/>
          <p:nvPr/>
        </p:nvSpPr>
        <p:spPr>
          <a:xfrm>
            <a:off x="2373363" y="3937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2601963" y="4089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3592563" y="4089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Content Placeholder 2"/>
          <p:cNvSpPr txBox="1">
            <a:spLocks/>
          </p:cNvSpPr>
          <p:nvPr/>
        </p:nvSpPr>
        <p:spPr>
          <a:xfrm>
            <a:off x="4659363" y="3861374"/>
            <a:ext cx="3352800" cy="914400"/>
          </a:xfrm>
          <a:prstGeom prst="rect">
            <a:avLst/>
          </a:prstGeom>
        </p:spPr>
        <p:txBody>
          <a:bodyPr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2000" dirty="0">
                <a:latin typeface="Arial" pitchFamily="34" charset="0"/>
                <a:ea typeface="Tahoma" pitchFamily="34" charset="0"/>
                <a:cs typeface="Arial" pitchFamily="34" charset="0"/>
              </a:rPr>
              <a:t>No bottleneck</a:t>
            </a:r>
          </a:p>
          <a:p>
            <a:pPr marL="0" indent="0">
              <a:buFont typeface="Arial"/>
              <a:buNone/>
              <a:defRPr/>
            </a:pPr>
            <a:r>
              <a:rPr lang="en-US" sz="2000" dirty="0">
                <a:latin typeface="Arial" pitchFamily="34" charset="0"/>
                <a:ea typeface="Tahoma" pitchFamily="34" charset="0"/>
                <a:cs typeface="Arial" pitchFamily="34" charset="0"/>
              </a:rPr>
              <a:t>Effective pop size : </a:t>
            </a:r>
            <a:r>
              <a:rPr lang="en-US" sz="2000" i="1" dirty="0">
                <a:latin typeface="Arial" pitchFamily="34" charset="0"/>
                <a:ea typeface="Tahoma" pitchFamily="34" charset="0"/>
                <a:cs typeface="Arial" pitchFamily="34" charset="0"/>
              </a:rPr>
              <a:t>N</a:t>
            </a:r>
            <a:r>
              <a:rPr lang="en-US" sz="2000" i="1" baseline="-25000" dirty="0">
                <a:latin typeface="Arial" pitchFamily="34" charset="0"/>
                <a:ea typeface="Tahoma" pitchFamily="34" charset="0"/>
                <a:cs typeface="Arial" pitchFamily="34" charset="0"/>
              </a:rPr>
              <a:t>e</a:t>
            </a:r>
            <a:r>
              <a:rPr lang="en-US" sz="2000" dirty="0">
                <a:latin typeface="Arial" pitchFamily="34" charset="0"/>
                <a:ea typeface="Tahoma" pitchFamily="34" charset="0"/>
                <a:cs typeface="Arial" pitchFamily="34" charset="0"/>
              </a:rPr>
              <a:t> &gt;&gt; 1</a:t>
            </a:r>
          </a:p>
          <a:p>
            <a:pPr marL="0" indent="0">
              <a:buFont typeface="Arial"/>
              <a:buNone/>
              <a:defRPr/>
            </a:pPr>
            <a:endParaRPr lang="en-US" sz="2000" dirty="0">
              <a:latin typeface="Arial" pitchFamily="34" charset="0"/>
              <a:ea typeface="Tahoma" pitchFamily="34" charset="0"/>
              <a:cs typeface="Arial" pitchFamily="34" charset="0"/>
            </a:endParaRPr>
          </a:p>
          <a:p>
            <a:pPr marL="0" indent="0">
              <a:buFont typeface="Arial"/>
              <a:buNone/>
              <a:defRPr/>
            </a:pPr>
            <a:r>
              <a:rPr lang="en-US" sz="2000" dirty="0">
                <a:latin typeface="Arial" pitchFamily="34" charset="0"/>
                <a:ea typeface="Tahoma" pitchFamily="34" charset="0"/>
                <a:cs typeface="Arial" pitchFamily="34" charset="0"/>
              </a:rPr>
              <a:t>Organisms with deleterious mutation has to compete, selection determines fate.</a:t>
            </a:r>
          </a:p>
        </p:txBody>
      </p:sp>
      <p:sp>
        <p:nvSpPr>
          <p:cNvPr id="88" name="Text Box 4"/>
          <p:cNvSpPr txBox="1">
            <a:spLocks noChangeArrowheads="1"/>
          </p:cNvSpPr>
          <p:nvPr/>
        </p:nvSpPr>
        <p:spPr bwMode="auto">
          <a:xfrm>
            <a:off x="1048879" y="203575"/>
            <a:ext cx="4179838" cy="707886"/>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latin typeface="Arial" charset="0"/>
              </a:rPr>
              <a:t>If </a:t>
            </a:r>
            <a:r>
              <a:rPr lang="en-US" sz="2000" i="1" dirty="0">
                <a:latin typeface="Arial" charset="0"/>
              </a:rPr>
              <a:t>N</a:t>
            </a:r>
            <a:r>
              <a:rPr lang="en-US" sz="2000" i="1" baseline="-25000" dirty="0">
                <a:latin typeface="Arial" charset="0"/>
              </a:rPr>
              <a:t>e</a:t>
            </a:r>
            <a:r>
              <a:rPr lang="en-US" sz="2000" dirty="0">
                <a:latin typeface="Arial" charset="0"/>
              </a:rPr>
              <a:t> is Large, Selection Determines Fate of Mutations</a:t>
            </a:r>
            <a:endParaRPr lang="en-US" sz="2000" i="1" baseline="-25000" dirty="0">
              <a:latin typeface="Arial" charset="0"/>
            </a:endParaRPr>
          </a:p>
        </p:txBody>
      </p:sp>
      <p:cxnSp>
        <p:nvCxnSpPr>
          <p:cNvPr id="89" name="Straight Arrow Connector 88"/>
          <p:cNvCxnSpPr/>
          <p:nvPr/>
        </p:nvCxnSpPr>
        <p:spPr>
          <a:xfrm>
            <a:off x="3744963" y="4623175"/>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525763" y="4623175"/>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79531" y="6211104"/>
            <a:ext cx="3603533" cy="369332"/>
          </a:xfrm>
          <a:prstGeom prst="rect">
            <a:avLst/>
          </a:prstGeom>
          <a:noFill/>
        </p:spPr>
        <p:txBody>
          <a:bodyPr wrap="none" rtlCol="0">
            <a:spAutoFit/>
          </a:bodyPr>
          <a:lstStyle/>
          <a:p>
            <a:r>
              <a:rPr lang="en-US" dirty="0"/>
              <a:t>Credit: Way Sung, Indiana University</a:t>
            </a:r>
          </a:p>
        </p:txBody>
      </p:sp>
    </p:spTree>
    <p:extLst>
      <p:ext uri="{BB962C8B-B14F-4D97-AF65-F5344CB8AC3E}">
        <p14:creationId xmlns:p14="http://schemas.microsoft.com/office/powerpoint/2010/main" val="252638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54339"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2706739" y="2133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3011539" y="2514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706739" y="266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935339"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163939"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621139" y="205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163939"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078341"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811639" y="17335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287764" y="27241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011539"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859139"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849739"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621139" y="266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697339"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087739"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544939"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849739"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468739" y="358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468739" y="2286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544939" y="1752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240139" y="44958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268714" y="329565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316339"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flipH="1">
            <a:off x="2325739" y="1562100"/>
            <a:ext cx="1" cy="2038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25739" y="1562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383139" y="1562100"/>
            <a:ext cx="2" cy="2038350"/>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3257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25543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27829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30115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32401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34687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36973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9259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23257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25543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27829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30115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32401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34687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36973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39259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p:nvPr/>
        </p:nvCxnSpPr>
        <p:spPr>
          <a:xfrm flipH="1">
            <a:off x="3468739" y="3600450"/>
            <a:ext cx="9144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63939" y="4495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68739" y="4495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25739" y="3600450"/>
            <a:ext cx="838201" cy="895350"/>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68739"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2706739" y="358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2554339"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4002139"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3011539" y="3962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3773539"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2478139"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2478139"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4078339" y="25908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4078339" y="3429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23257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25543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27829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30115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2401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34687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6973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39259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23257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25543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27829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30115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32401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34687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36973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39259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41545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41545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41545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41545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5221341" y="22098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3240139"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Arrow Connector 81"/>
          <p:cNvCxnSpPr/>
          <p:nvPr/>
        </p:nvCxnSpPr>
        <p:spPr>
          <a:xfrm>
            <a:off x="3316339" y="47244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221343"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5373741" y="2069068"/>
            <a:ext cx="2677336" cy="40011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Deleterious mutation</a:t>
            </a:r>
          </a:p>
        </p:txBody>
      </p:sp>
      <p:sp>
        <p:nvSpPr>
          <p:cNvPr id="85" name="TextBox 84"/>
          <p:cNvSpPr txBox="1"/>
          <p:nvPr/>
        </p:nvSpPr>
        <p:spPr>
          <a:xfrm>
            <a:off x="5373742" y="1676400"/>
            <a:ext cx="1707519" cy="40011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No mutation</a:t>
            </a:r>
          </a:p>
        </p:txBody>
      </p:sp>
      <p:sp>
        <p:nvSpPr>
          <p:cNvPr id="86" name="Content Placeholder 2"/>
          <p:cNvSpPr txBox="1">
            <a:spLocks/>
          </p:cNvSpPr>
          <p:nvPr/>
        </p:nvSpPr>
        <p:spPr>
          <a:xfrm>
            <a:off x="4840338" y="3962599"/>
            <a:ext cx="3352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dirty="0">
                <a:latin typeface="Arial" pitchFamily="34" charset="0"/>
                <a:ea typeface="Tahoma" pitchFamily="34" charset="0"/>
                <a:cs typeface="Arial" pitchFamily="34" charset="0"/>
              </a:rPr>
              <a:t>Bottleneck</a:t>
            </a:r>
          </a:p>
          <a:p>
            <a:pPr marL="0" indent="0">
              <a:buNone/>
              <a:defRPr/>
            </a:pPr>
            <a:r>
              <a:rPr lang="en-US" sz="2000" dirty="0">
                <a:latin typeface="Arial" pitchFamily="34" charset="0"/>
                <a:ea typeface="Tahoma" pitchFamily="34" charset="0"/>
                <a:cs typeface="Arial" pitchFamily="34" charset="0"/>
              </a:rPr>
              <a:t>Effective pop size : </a:t>
            </a:r>
            <a:r>
              <a:rPr lang="en-US" sz="2000" i="1" dirty="0">
                <a:latin typeface="Arial" pitchFamily="34" charset="0"/>
                <a:ea typeface="Tahoma" pitchFamily="34" charset="0"/>
                <a:cs typeface="Arial" pitchFamily="34" charset="0"/>
              </a:rPr>
              <a:t>N</a:t>
            </a:r>
            <a:r>
              <a:rPr lang="en-US" sz="2000" i="1" baseline="-25000" dirty="0">
                <a:latin typeface="Arial" pitchFamily="34" charset="0"/>
                <a:ea typeface="Tahoma" pitchFamily="34" charset="0"/>
                <a:cs typeface="Arial" pitchFamily="34" charset="0"/>
              </a:rPr>
              <a:t>e</a:t>
            </a:r>
            <a:r>
              <a:rPr lang="en-US" sz="2000" dirty="0">
                <a:latin typeface="Arial" pitchFamily="34" charset="0"/>
                <a:ea typeface="Tahoma" pitchFamily="34" charset="0"/>
                <a:cs typeface="Arial" pitchFamily="34" charset="0"/>
              </a:rPr>
              <a:t> = 1</a:t>
            </a:r>
          </a:p>
          <a:p>
            <a:pPr marL="0" indent="0">
              <a:buNone/>
              <a:defRPr/>
            </a:pPr>
            <a:endParaRPr lang="en-US" sz="2000" dirty="0">
              <a:latin typeface="Arial" pitchFamily="34" charset="0"/>
              <a:ea typeface="Tahoma" pitchFamily="34" charset="0"/>
              <a:cs typeface="Arial" pitchFamily="34" charset="0"/>
            </a:endParaRPr>
          </a:p>
          <a:p>
            <a:pPr marL="0" indent="0">
              <a:buNone/>
              <a:defRPr/>
            </a:pPr>
            <a:r>
              <a:rPr lang="en-US" sz="2000" dirty="0">
                <a:latin typeface="Arial" pitchFamily="34" charset="0"/>
                <a:ea typeface="Tahoma" pitchFamily="34" charset="0"/>
                <a:cs typeface="Arial" pitchFamily="34" charset="0"/>
              </a:rPr>
              <a:t>Organisms with deleterious mutation does not have to compete, drift not selection determines fate.</a:t>
            </a:r>
          </a:p>
        </p:txBody>
      </p:sp>
      <p:sp>
        <p:nvSpPr>
          <p:cNvPr id="87" name="Text Box 4"/>
          <p:cNvSpPr txBox="1">
            <a:spLocks noChangeArrowheads="1"/>
          </p:cNvSpPr>
          <p:nvPr/>
        </p:nvSpPr>
        <p:spPr bwMode="auto">
          <a:xfrm>
            <a:off x="1487538" y="304800"/>
            <a:ext cx="4179838" cy="707886"/>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latin typeface="Arial" charset="0"/>
              </a:rPr>
              <a:t>If </a:t>
            </a:r>
            <a:r>
              <a:rPr lang="en-US" sz="2000" i="1" dirty="0">
                <a:latin typeface="Arial" charset="0"/>
              </a:rPr>
              <a:t>N</a:t>
            </a:r>
            <a:r>
              <a:rPr lang="en-US" sz="2000" i="1" baseline="-25000" dirty="0">
                <a:latin typeface="Arial" charset="0"/>
              </a:rPr>
              <a:t>e</a:t>
            </a:r>
            <a:r>
              <a:rPr lang="en-US" sz="2000" dirty="0">
                <a:latin typeface="Arial" charset="0"/>
              </a:rPr>
              <a:t> is Small, Drift Determines Fate of Mutations</a:t>
            </a:r>
            <a:endParaRPr lang="en-US" sz="2000" i="1" baseline="-25000" dirty="0">
              <a:latin typeface="Arial" charset="0"/>
            </a:endParaRPr>
          </a:p>
        </p:txBody>
      </p:sp>
      <p:sp>
        <p:nvSpPr>
          <p:cNvPr id="89" name="TextBox 88"/>
          <p:cNvSpPr txBox="1"/>
          <p:nvPr/>
        </p:nvSpPr>
        <p:spPr>
          <a:xfrm>
            <a:off x="179531" y="6211104"/>
            <a:ext cx="3603533" cy="369332"/>
          </a:xfrm>
          <a:prstGeom prst="rect">
            <a:avLst/>
          </a:prstGeom>
          <a:noFill/>
        </p:spPr>
        <p:txBody>
          <a:bodyPr wrap="none" rtlCol="0">
            <a:spAutoFit/>
          </a:bodyPr>
          <a:lstStyle/>
          <a:p>
            <a:r>
              <a:rPr lang="en-US" dirty="0"/>
              <a:t>Credit: Way Sung, Indiana University</a:t>
            </a:r>
          </a:p>
        </p:txBody>
      </p:sp>
    </p:spTree>
    <p:extLst>
      <p:ext uri="{BB962C8B-B14F-4D97-AF65-F5344CB8AC3E}">
        <p14:creationId xmlns:p14="http://schemas.microsoft.com/office/powerpoint/2010/main" val="854719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74381" y="5632060"/>
            <a:ext cx="8240357" cy="613955"/>
          </a:xfrm>
        </p:spPr>
        <p:txBody>
          <a:bodyPr>
            <a:normAutofit/>
          </a:bodyPr>
          <a:lstStyle/>
          <a:p>
            <a:pPr marL="0" indent="0">
              <a:lnSpc>
                <a:spcPct val="90000"/>
              </a:lnSpc>
              <a:buNone/>
            </a:pPr>
            <a:r>
              <a:rPr lang="en-US" sz="1800" dirty="0"/>
              <a:t>Population size is negatively correlated with generation time.  Species with short generation time will have large N</a:t>
            </a:r>
            <a:r>
              <a:rPr lang="en-US" sz="1800" baseline="-25000" dirty="0"/>
              <a:t>e</a:t>
            </a:r>
            <a:r>
              <a:rPr lang="en-US" sz="1800" dirty="0"/>
              <a:t>.</a:t>
            </a:r>
          </a:p>
          <a:p>
            <a:pPr>
              <a:lnSpc>
                <a:spcPct val="90000"/>
              </a:lnSpc>
            </a:pPr>
            <a:endParaRPr lang="en-US" sz="1800" dirty="0"/>
          </a:p>
        </p:txBody>
      </p:sp>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8998" b="4199"/>
          <a:stretch>
            <a:fillRect/>
          </a:stretch>
        </p:blipFill>
        <p:spPr bwMode="auto">
          <a:xfrm>
            <a:off x="2327016" y="1562548"/>
            <a:ext cx="4535089" cy="3634740"/>
          </a:xfrm>
          <a:prstGeom prst="rect">
            <a:avLst/>
          </a:prstGeom>
          <a:noFill/>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3827034" y="1562548"/>
            <a:ext cx="19104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350" dirty="0"/>
              <a:t>Selection more effective; fewer </a:t>
            </a:r>
            <a:r>
              <a:rPr lang="en-US" sz="1350" i="1" dirty="0"/>
              <a:t>effectively neutral</a:t>
            </a:r>
            <a:r>
              <a:rPr lang="en-US" sz="1350" dirty="0"/>
              <a:t> mutations</a:t>
            </a:r>
          </a:p>
        </p:txBody>
      </p:sp>
      <p:sp>
        <p:nvSpPr>
          <p:cNvPr id="16392" name="Text Box 8"/>
          <p:cNvSpPr txBox="1">
            <a:spLocks noChangeArrowheads="1"/>
          </p:cNvSpPr>
          <p:nvPr/>
        </p:nvSpPr>
        <p:spPr bwMode="auto">
          <a:xfrm>
            <a:off x="6333853" y="3744993"/>
            <a:ext cx="194310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350" dirty="0"/>
              <a:t>Selection less effective, more </a:t>
            </a:r>
            <a:r>
              <a:rPr lang="en-US" sz="1350" i="1" dirty="0"/>
              <a:t>effectively</a:t>
            </a:r>
          </a:p>
          <a:p>
            <a:r>
              <a:rPr lang="en-US" sz="1350" i="1" dirty="0"/>
              <a:t>neutral</a:t>
            </a:r>
            <a:r>
              <a:rPr lang="en-US" sz="1350" dirty="0"/>
              <a:t> mutations</a:t>
            </a:r>
          </a:p>
        </p:txBody>
      </p:sp>
      <p:sp>
        <p:nvSpPr>
          <p:cNvPr id="6" name="Rectangle 2"/>
          <p:cNvSpPr>
            <a:spLocks noGrp="1" noChangeArrowheads="1"/>
          </p:cNvSpPr>
          <p:nvPr>
            <p:ph type="title"/>
          </p:nvPr>
        </p:nvSpPr>
        <p:spPr>
          <a:xfrm>
            <a:off x="628650" y="464330"/>
            <a:ext cx="7886700" cy="571005"/>
          </a:xfrm>
        </p:spPr>
        <p:txBody>
          <a:bodyPr>
            <a:normAutofit fontScale="90000"/>
          </a:bodyPr>
          <a:lstStyle/>
          <a:p>
            <a:r>
              <a:rPr lang="en-US" dirty="0"/>
              <a:t>Nearly Neutral Theory</a:t>
            </a:r>
          </a:p>
        </p:txBody>
      </p:sp>
    </p:spTree>
    <p:extLst>
      <p:ext uri="{BB962C8B-B14F-4D97-AF65-F5344CB8AC3E}">
        <p14:creationId xmlns:p14="http://schemas.microsoft.com/office/powerpoint/2010/main" val="17735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Neo-Darwinism &amp; Neutralism</a:t>
            </a:r>
          </a:p>
        </p:txBody>
      </p:sp>
      <p:sp>
        <p:nvSpPr>
          <p:cNvPr id="3" name="Content Placeholder 2"/>
          <p:cNvSpPr>
            <a:spLocks noGrp="1"/>
          </p:cNvSpPr>
          <p:nvPr>
            <p:ph idx="1"/>
          </p:nvPr>
        </p:nvSpPr>
        <p:spPr/>
        <p:txBody>
          <a:bodyPr>
            <a:normAutofit/>
          </a:bodyPr>
          <a:lstStyle/>
          <a:p>
            <a:r>
              <a:rPr lang="en-US" sz="2800" dirty="0">
                <a:latin typeface="Calibri"/>
                <a:cs typeface="Calibri"/>
              </a:rPr>
              <a:t>Natural selection for advantageous mutations that improve fitness is primary source of genetic variation</a:t>
            </a:r>
          </a:p>
          <a:p>
            <a:pPr marL="346075" indent="0">
              <a:buNone/>
            </a:pPr>
            <a:r>
              <a:rPr lang="en-US" sz="2800" dirty="0">
                <a:latin typeface="Calibri"/>
                <a:cs typeface="Calibri"/>
                <a:sym typeface="Wingdings"/>
              </a:rPr>
              <a:t> </a:t>
            </a:r>
            <a:r>
              <a:rPr lang="en-US" sz="2800" dirty="0">
                <a:latin typeface="Calibri"/>
                <a:cs typeface="Calibri"/>
              </a:rPr>
              <a:t>“</a:t>
            </a:r>
            <a:r>
              <a:rPr lang="en-US" sz="2800" i="1" dirty="0">
                <a:latin typeface="Calibri"/>
                <a:cs typeface="Calibri"/>
              </a:rPr>
              <a:t>Survival of the fittest”</a:t>
            </a:r>
          </a:p>
          <a:p>
            <a:endParaRPr lang="en-US" sz="1400" i="1" dirty="0">
              <a:latin typeface="Calibri"/>
              <a:cs typeface="Calibri"/>
            </a:endParaRPr>
          </a:p>
          <a:p>
            <a:r>
              <a:rPr lang="en-US" sz="2800" dirty="0">
                <a:latin typeface="Calibri"/>
                <a:cs typeface="Calibri"/>
              </a:rPr>
              <a:t>At molecular level, most evolutionary changes occur by random genetic drift of alleles which are selectively neutral (or nearly neutral) </a:t>
            </a:r>
          </a:p>
          <a:p>
            <a:pPr marL="803275" indent="-457200">
              <a:buFont typeface="Wingdings" charset="0"/>
              <a:buChar char="à"/>
            </a:pPr>
            <a:r>
              <a:rPr lang="en-US" sz="2800" dirty="0">
                <a:latin typeface="Calibri"/>
                <a:cs typeface="Calibri"/>
              </a:rPr>
              <a:t>“</a:t>
            </a:r>
            <a:r>
              <a:rPr lang="en-US" sz="2800" i="1" dirty="0">
                <a:latin typeface="Calibri"/>
                <a:cs typeface="Calibri"/>
              </a:rPr>
              <a:t>Survival of the luckiest”</a:t>
            </a:r>
          </a:p>
          <a:p>
            <a:pPr marL="346075" indent="0">
              <a:buNone/>
            </a:pPr>
            <a:endParaRPr lang="en-US" sz="1400" dirty="0">
              <a:latin typeface="Calibri"/>
              <a:cs typeface="Calibri"/>
            </a:endParaRPr>
          </a:p>
          <a:p>
            <a:pPr marL="0" indent="0">
              <a:buNone/>
            </a:pPr>
            <a:endParaRPr lang="en-US" dirty="0">
              <a:solidFill>
                <a:srgbClr val="FF3300"/>
              </a:solidFill>
              <a:latin typeface="Calibri"/>
              <a:cs typeface="Calibri"/>
            </a:endParaRPr>
          </a:p>
          <a:p>
            <a:endParaRPr lang="en-US" b="1"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3268496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p:cNvPicPr>
            <a:picLocks noChangeAspect="1" noChangeArrowheads="1"/>
          </p:cNvPicPr>
          <p:nvPr/>
        </p:nvPicPr>
        <p:blipFill>
          <a:blip r:embed="rId3" cstate="print"/>
          <a:srcRect/>
          <a:stretch>
            <a:fillRect/>
          </a:stretch>
        </p:blipFill>
        <p:spPr bwMode="auto">
          <a:xfrm>
            <a:off x="2496696" y="1564601"/>
            <a:ext cx="3695097" cy="280002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6324" name="Text Box 5"/>
              <p:cNvSpPr txBox="1">
                <a:spLocks noChangeArrowheads="1"/>
              </p:cNvSpPr>
              <p:nvPr/>
            </p:nvSpPr>
            <p:spPr bwMode="auto">
              <a:xfrm rot="16200000">
                <a:off x="1842753" y="2784477"/>
                <a:ext cx="1789336" cy="300082"/>
              </a:xfrm>
              <a:prstGeom prst="rect">
                <a:avLst/>
              </a:prstGeom>
              <a:solidFill>
                <a:schemeClr val="bg1"/>
              </a:solidFill>
              <a:ln w="9525">
                <a:noFill/>
                <a:miter lim="800000"/>
                <a:headEnd/>
                <a:tailEnd/>
              </a:ln>
            </p:spPr>
            <p:txBody>
              <a:bodyPr wrap="none">
                <a:spAutoFit/>
              </a:bodyPr>
              <a:lstStyle/>
              <a:p>
                <a:r>
                  <a:rPr lang="en-US" sz="1350" dirty="0"/>
                  <a:t>Fixation probability (</a:t>
                </a:r>
                <a14:m>
                  <m:oMath xmlns:m="http://schemas.openxmlformats.org/officeDocument/2006/math">
                    <m:r>
                      <a:rPr lang="en-US" sz="1350" i="1">
                        <a:latin typeface="Cambria Math" panose="02040503050406030204" pitchFamily="18" charset="0"/>
                      </a:rPr>
                      <m:t>𝑢</m:t>
                    </m:r>
                  </m:oMath>
                </a14:m>
                <a:r>
                  <a:rPr lang="en-US" sz="1350" dirty="0"/>
                  <a:t>)</a:t>
                </a:r>
              </a:p>
            </p:txBody>
          </p:sp>
        </mc:Choice>
        <mc:Fallback xmlns="">
          <p:sp>
            <p:nvSpPr>
              <p:cNvPr id="56324" name="Text Box 5"/>
              <p:cNvSpPr txBox="1">
                <a:spLocks noRot="1" noChangeAspect="1" noMove="1" noResize="1" noEditPoints="1" noAdjustHandles="1" noChangeArrowheads="1" noChangeShapeType="1" noTextEdit="1"/>
              </p:cNvSpPr>
              <p:nvPr/>
            </p:nvSpPr>
            <p:spPr bwMode="auto">
              <a:xfrm rot="16200000">
                <a:off x="1842753" y="2784477"/>
                <a:ext cx="1789336" cy="300082"/>
              </a:xfrm>
              <a:prstGeom prst="rect">
                <a:avLst/>
              </a:prstGeom>
              <a:blipFill>
                <a:blip r:embed="rId4"/>
                <a:stretch>
                  <a:fillRect r="-20000" b="-70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341080" y="4490958"/>
                <a:ext cx="1307007" cy="923330"/>
              </a:xfrm>
              <a:prstGeom prst="rect">
                <a:avLst/>
              </a:prstGeom>
              <a:noFill/>
              <a:ln>
                <a:solidFill>
                  <a:schemeClr val="tx1"/>
                </a:solidFill>
              </a:ln>
            </p:spPr>
            <p:txBody>
              <a:bodyPr wrap="square" rtlCol="0">
                <a:spAutoFit/>
              </a:bodyPr>
              <a:lstStyle/>
              <a:p>
                <a:r>
                  <a:rPr lang="en-US" sz="1350" dirty="0"/>
                  <a:t>When </a:t>
                </a:r>
                <a14:m>
                  <m:oMath xmlns:m="http://schemas.openxmlformats.org/officeDocument/2006/math">
                    <m:r>
                      <a:rPr lang="en-US" sz="1350" i="1">
                        <a:latin typeface="Cambria Math" panose="02040503050406030204" pitchFamily="18" charset="0"/>
                      </a:rPr>
                      <m:t>2</m:t>
                    </m:r>
                    <m:r>
                      <a:rPr lang="en-US" sz="1350" i="1">
                        <a:latin typeface="Cambria Math" panose="02040503050406030204" pitchFamily="18" charset="0"/>
                      </a:rPr>
                      <m:t>𝑁𝑠</m:t>
                    </m:r>
                    <m:r>
                      <a:rPr lang="en-US" sz="1350" i="1">
                        <a:latin typeface="Cambria Math" panose="02040503050406030204" pitchFamily="18" charset="0"/>
                      </a:rPr>
                      <m:t>&gt;1,</m:t>
                    </m:r>
                  </m:oMath>
                </a14:m>
                <a:r>
                  <a:rPr lang="en-US" sz="1350" dirty="0"/>
                  <a:t> </a:t>
                </a:r>
                <a14:m>
                  <m:oMath xmlns:m="http://schemas.openxmlformats.org/officeDocument/2006/math">
                    <m:r>
                      <a:rPr lang="en-US" sz="1350" i="1">
                        <a:latin typeface="Cambria Math" panose="02040503050406030204" pitchFamily="18" charset="0"/>
                      </a:rPr>
                      <m:t>𝑢</m:t>
                    </m:r>
                    <m:r>
                      <a:rPr lang="en-US" sz="1350" i="1">
                        <a:latin typeface="Cambria Math" panose="02040503050406030204" pitchFamily="18" charset="0"/>
                        <a:ea typeface="Cambria Math" panose="02040503050406030204" pitchFamily="18" charset="0"/>
                      </a:rPr>
                      <m:t>≈2</m:t>
                    </m:r>
                    <m:r>
                      <a:rPr lang="en-US" sz="1350" i="1">
                        <a:latin typeface="Cambria Math" panose="02040503050406030204" pitchFamily="18" charset="0"/>
                        <a:ea typeface="Cambria Math" panose="02040503050406030204" pitchFamily="18" charset="0"/>
                      </a:rPr>
                      <m:t>𝑠</m:t>
                    </m:r>
                  </m:oMath>
                </a14:m>
                <a:r>
                  <a:rPr lang="en-US" sz="1350" dirty="0"/>
                  <a:t>; </a:t>
                </a:r>
                <a:r>
                  <a:rPr lang="en-US" sz="1350" i="1" dirty="0"/>
                  <a:t>Strongly advantageous</a:t>
                </a:r>
                <a:endParaRPr lang="en-US" sz="1350" dirty="0"/>
              </a:p>
            </p:txBody>
          </p:sp>
        </mc:Choice>
        <mc:Fallback xmlns="">
          <p:sp>
            <p:nvSpPr>
              <p:cNvPr id="12" name="TextBox 11"/>
              <p:cNvSpPr txBox="1">
                <a:spLocks noRot="1" noChangeAspect="1" noMove="1" noResize="1" noEditPoints="1" noAdjustHandles="1" noChangeArrowheads="1" noChangeShapeType="1" noTextEdit="1"/>
              </p:cNvSpPr>
              <p:nvPr/>
            </p:nvSpPr>
            <p:spPr>
              <a:xfrm>
                <a:off x="5341080" y="4490958"/>
                <a:ext cx="1307007" cy="923330"/>
              </a:xfrm>
              <a:prstGeom prst="rect">
                <a:avLst/>
              </a:prstGeom>
              <a:blipFill>
                <a:blip r:embed="rId5"/>
                <a:stretch>
                  <a:fillRect l="-952" t="-1351" b="-540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99846" y="4507592"/>
                <a:ext cx="1393718" cy="923330"/>
              </a:xfrm>
              <a:prstGeom prst="rect">
                <a:avLst/>
              </a:prstGeom>
              <a:noFill/>
              <a:ln>
                <a:solidFill>
                  <a:schemeClr val="tx1"/>
                </a:solidFill>
              </a:ln>
            </p:spPr>
            <p:txBody>
              <a:bodyPr wrap="square" rtlCol="0">
                <a:spAutoFit/>
              </a:bodyPr>
              <a:lstStyle/>
              <a:p>
                <a:pPr algn="ctr"/>
                <a:r>
                  <a:rPr lang="en-US" sz="1350" dirty="0"/>
                  <a:t>When </a:t>
                </a:r>
                <a14:m>
                  <m:oMath xmlns:m="http://schemas.openxmlformats.org/officeDocument/2006/math">
                    <m:r>
                      <a:rPr lang="en-US" sz="1350" i="1">
                        <a:latin typeface="Cambria Math" panose="02040503050406030204" pitchFamily="18" charset="0"/>
                      </a:rPr>
                      <m:t>2</m:t>
                    </m:r>
                    <m:r>
                      <a:rPr lang="en-US" sz="1350" i="1">
                        <a:latin typeface="Cambria Math" panose="02040503050406030204" pitchFamily="18" charset="0"/>
                      </a:rPr>
                      <m:t>𝑁𝑠</m:t>
                    </m:r>
                    <m:r>
                      <a:rPr lang="en-US" sz="1350" i="1">
                        <a:latin typeface="Cambria Math" panose="02040503050406030204" pitchFamily="18" charset="0"/>
                      </a:rPr>
                      <m:t>&lt;−1</m:t>
                    </m:r>
                  </m:oMath>
                </a14:m>
                <a:r>
                  <a:rPr lang="en-US" sz="1350" i="1" dirty="0"/>
                  <a:t>, </a:t>
                </a:r>
                <a14:m>
                  <m:oMath xmlns:m="http://schemas.openxmlformats.org/officeDocument/2006/math">
                    <m:r>
                      <a:rPr lang="en-US" sz="1350" i="1">
                        <a:latin typeface="Cambria Math" panose="02040503050406030204" pitchFamily="18" charset="0"/>
                      </a:rPr>
                      <m:t>𝑢</m:t>
                    </m:r>
                    <m:r>
                      <a:rPr lang="en-US" sz="1350" i="1">
                        <a:latin typeface="Cambria Math" panose="02040503050406030204" pitchFamily="18" charset="0"/>
                        <a:ea typeface="Cambria Math" panose="02040503050406030204" pitchFamily="18" charset="0"/>
                      </a:rPr>
                      <m:t>≈0</m:t>
                    </m:r>
                  </m:oMath>
                </a14:m>
                <a:r>
                  <a:rPr lang="en-US" sz="1350" i="1" dirty="0"/>
                  <a:t>; Strongly deleterious</a:t>
                </a:r>
              </a:p>
            </p:txBody>
          </p:sp>
        </mc:Choice>
        <mc:Fallback xmlns="">
          <p:sp>
            <p:nvSpPr>
              <p:cNvPr id="13" name="TextBox 12"/>
              <p:cNvSpPr txBox="1">
                <a:spLocks noRot="1" noChangeAspect="1" noMove="1" noResize="1" noEditPoints="1" noAdjustHandles="1" noChangeArrowheads="1" noChangeShapeType="1" noTextEdit="1"/>
              </p:cNvSpPr>
              <p:nvPr/>
            </p:nvSpPr>
            <p:spPr>
              <a:xfrm>
                <a:off x="2199846" y="4507592"/>
                <a:ext cx="1393718" cy="923330"/>
              </a:xfrm>
              <a:prstGeom prst="rect">
                <a:avLst/>
              </a:prstGeom>
              <a:blipFill>
                <a:blip r:embed="rId6"/>
                <a:stretch>
                  <a:fillRect b="-5333"/>
                </a:stretch>
              </a:blipFill>
              <a:ln>
                <a:solidFill>
                  <a:schemeClr val="tx1"/>
                </a:solidFill>
              </a:ln>
            </p:spPr>
            <p:txBody>
              <a:bodyPr/>
              <a:lstStyle/>
              <a:p>
                <a:r>
                  <a:rPr lang="en-US">
                    <a:noFill/>
                  </a:rPr>
                  <a:t> </a:t>
                </a:r>
              </a:p>
            </p:txBody>
          </p:sp>
        </mc:Fallback>
      </mc:AlternateContent>
      <p:sp>
        <p:nvSpPr>
          <p:cNvPr id="16" name="Right Brace 15"/>
          <p:cNvSpPr/>
          <p:nvPr/>
        </p:nvSpPr>
        <p:spPr>
          <a:xfrm rot="5400000">
            <a:off x="3514309" y="3874543"/>
            <a:ext cx="71165" cy="98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7" name="TextBox 16"/>
              <p:cNvSpPr txBox="1"/>
              <p:nvPr/>
            </p:nvSpPr>
            <p:spPr>
              <a:xfrm>
                <a:off x="3797747" y="4583246"/>
                <a:ext cx="1339149" cy="1008994"/>
              </a:xfrm>
              <a:prstGeom prst="rect">
                <a:avLst/>
              </a:prstGeom>
              <a:noFill/>
              <a:ln>
                <a:solidFill>
                  <a:schemeClr val="tx1"/>
                </a:solidFill>
              </a:ln>
            </p:spPr>
            <p:txBody>
              <a:bodyPr wrap="none" rtlCol="0">
                <a:spAutoFit/>
              </a:bodyPr>
              <a:lstStyle/>
              <a:p>
                <a:pPr algn="ctr"/>
                <a:r>
                  <a:rPr lang="en-US" sz="1350" dirty="0"/>
                  <a:t>When </a:t>
                </a:r>
                <a:endParaRPr lang="en-US" sz="1350" dirty="0">
                  <a:latin typeface="Cambria Math" panose="02040503050406030204" pitchFamily="18" charset="0"/>
                </a:endParaRPr>
              </a:p>
              <a:p>
                <a:pPr algn="ctr"/>
                <a14:m>
                  <m:oMath xmlns:m="http://schemas.openxmlformats.org/officeDocument/2006/math">
                    <m:r>
                      <a:rPr lang="en-US" sz="1350">
                        <a:latin typeface="Cambria Math" panose="02040503050406030204" pitchFamily="18" charset="0"/>
                      </a:rPr>
                      <m:t>−1&lt;</m:t>
                    </m:r>
                    <m:r>
                      <a:rPr lang="en-US" sz="1350" i="1">
                        <a:latin typeface="Cambria Math" panose="02040503050406030204" pitchFamily="18" charset="0"/>
                      </a:rPr>
                      <m:t>2</m:t>
                    </m:r>
                    <m:r>
                      <a:rPr lang="en-US" sz="1350" i="1">
                        <a:latin typeface="Cambria Math" panose="02040503050406030204" pitchFamily="18" charset="0"/>
                      </a:rPr>
                      <m:t>𝑁𝑠</m:t>
                    </m:r>
                    <m:r>
                      <a:rPr lang="en-US" sz="1350" i="1">
                        <a:latin typeface="Cambria Math" panose="02040503050406030204" pitchFamily="18" charset="0"/>
                      </a:rPr>
                      <m:t>&lt;1,</m:t>
                    </m:r>
                  </m:oMath>
                </a14:m>
                <a:r>
                  <a:rPr lang="en-US" sz="1350" dirty="0"/>
                  <a:t> </a:t>
                </a:r>
              </a:p>
              <a:p>
                <a:pPr algn="ctr"/>
                <a14:m>
                  <m:oMath xmlns:m="http://schemas.openxmlformats.org/officeDocument/2006/math">
                    <m:r>
                      <a:rPr lang="en-US" sz="1350" i="1">
                        <a:latin typeface="Cambria Math" panose="02040503050406030204" pitchFamily="18" charset="0"/>
                      </a:rPr>
                      <m:t>𝑢</m:t>
                    </m:r>
                    <m:r>
                      <a:rPr lang="en-US" sz="1350" i="1">
                        <a:latin typeface="Cambria Math" panose="02040503050406030204" pitchFamily="18" charset="0"/>
                        <a:ea typeface="Cambria Math" panose="02040503050406030204" pitchFamily="18" charset="0"/>
                      </a:rPr>
                      <m:t>≈</m:t>
                    </m:r>
                    <m:f>
                      <m:fPr>
                        <m:ctrlPr>
                          <a:rPr lang="en-US" sz="1350" i="1">
                            <a:latin typeface="Cambria Math" panose="02040503050406030204" pitchFamily="18" charset="0"/>
                            <a:ea typeface="Cambria Math" panose="02040503050406030204" pitchFamily="18" charset="0"/>
                          </a:rPr>
                        </m:ctrlPr>
                      </m:fPr>
                      <m:num>
                        <m:r>
                          <a:rPr lang="en-US" sz="1350" i="1">
                            <a:latin typeface="Cambria Math" panose="02040503050406030204" pitchFamily="18" charset="0"/>
                            <a:ea typeface="Cambria Math" panose="02040503050406030204" pitchFamily="18" charset="0"/>
                          </a:rPr>
                          <m:t>1</m:t>
                        </m:r>
                      </m:num>
                      <m:den>
                        <m:r>
                          <a:rPr lang="en-US" sz="1350" i="1">
                            <a:latin typeface="Cambria Math" panose="02040503050406030204" pitchFamily="18" charset="0"/>
                            <a:ea typeface="Cambria Math" panose="02040503050406030204" pitchFamily="18" charset="0"/>
                          </a:rPr>
                          <m:t>2</m:t>
                        </m:r>
                        <m:r>
                          <a:rPr lang="en-US" sz="1350" i="1">
                            <a:latin typeface="Cambria Math" panose="02040503050406030204" pitchFamily="18" charset="0"/>
                            <a:ea typeface="Cambria Math" panose="02040503050406030204" pitchFamily="18" charset="0"/>
                          </a:rPr>
                          <m:t>𝑁</m:t>
                        </m:r>
                      </m:den>
                    </m:f>
                  </m:oMath>
                </a14:m>
                <a:r>
                  <a:rPr lang="en-US" sz="1350" dirty="0"/>
                  <a:t>; </a:t>
                </a:r>
              </a:p>
              <a:p>
                <a:pPr algn="ctr"/>
                <a:r>
                  <a:rPr lang="en-US" sz="1350" i="1" dirty="0"/>
                  <a:t>Nearly neutral</a:t>
                </a:r>
                <a:endParaRPr lang="en-US" sz="1350" dirty="0"/>
              </a:p>
            </p:txBody>
          </p:sp>
        </mc:Choice>
        <mc:Fallback xmlns="">
          <p:sp>
            <p:nvSpPr>
              <p:cNvPr id="17" name="TextBox 16"/>
              <p:cNvSpPr txBox="1">
                <a:spLocks noRot="1" noChangeAspect="1" noMove="1" noResize="1" noEditPoints="1" noAdjustHandles="1" noChangeArrowheads="1" noChangeShapeType="1" noTextEdit="1"/>
              </p:cNvSpPr>
              <p:nvPr/>
            </p:nvSpPr>
            <p:spPr>
              <a:xfrm>
                <a:off x="3797747" y="4583246"/>
                <a:ext cx="1339149" cy="1008994"/>
              </a:xfrm>
              <a:prstGeom prst="rect">
                <a:avLst/>
              </a:prstGeom>
              <a:blipFill>
                <a:blip r:embed="rId7"/>
                <a:stretch>
                  <a:fillRect b="-4938"/>
                </a:stretch>
              </a:blipFill>
              <a:ln>
                <a:solidFill>
                  <a:schemeClr val="tx1"/>
                </a:solidFill>
              </a:ln>
            </p:spPr>
            <p:txBody>
              <a:bodyPr/>
              <a:lstStyle/>
              <a:p>
                <a:r>
                  <a:rPr lang="en-US">
                    <a:noFill/>
                  </a:rPr>
                  <a:t> </a:t>
                </a:r>
              </a:p>
            </p:txBody>
          </p:sp>
        </mc:Fallback>
      </mc:AlternateContent>
      <p:sp>
        <p:nvSpPr>
          <p:cNvPr id="18" name="Right Brace 17"/>
          <p:cNvSpPr/>
          <p:nvPr/>
        </p:nvSpPr>
        <p:spPr>
          <a:xfrm rot="5400000">
            <a:off x="5353142" y="3857554"/>
            <a:ext cx="83390" cy="10325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19" name="Right Brace 18"/>
          <p:cNvSpPr/>
          <p:nvPr/>
        </p:nvSpPr>
        <p:spPr>
          <a:xfrm rot="5400000">
            <a:off x="4425937" y="4151751"/>
            <a:ext cx="82771" cy="6784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21" name="Rectangle 2"/>
          <p:cNvSpPr txBox="1">
            <a:spLocks noChangeArrowheads="1"/>
          </p:cNvSpPr>
          <p:nvPr/>
        </p:nvSpPr>
        <p:spPr>
          <a:xfrm>
            <a:off x="628650" y="1031826"/>
            <a:ext cx="7886700" cy="50732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sz="2100" dirty="0"/>
              <a:t>Fixation probability of nearly neutral mutations (</a:t>
            </a:r>
            <a:r>
              <a:rPr lang="en-US" sz="2100" i="1" dirty="0"/>
              <a:t>u</a:t>
            </a:r>
            <a:r>
              <a:rPr lang="en-US" sz="2100" dirty="0"/>
              <a:t> = substitution rate)</a:t>
            </a:r>
          </a:p>
        </p:txBody>
      </p:sp>
    </p:spTree>
    <p:extLst>
      <p:ext uri="{BB962C8B-B14F-4D97-AF65-F5344CB8AC3E}">
        <p14:creationId xmlns:p14="http://schemas.microsoft.com/office/powerpoint/2010/main" val="10286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850" y="1074545"/>
            <a:ext cx="8197950" cy="1600438"/>
          </a:xfrm>
          <a:prstGeom prst="rect">
            <a:avLst/>
          </a:prstGeom>
          <a:solidFill>
            <a:schemeClr val="accent1">
              <a:lumMod val="40000"/>
              <a:lumOff val="60000"/>
            </a:schemeClr>
          </a:solidFill>
        </p:spPr>
        <p:txBody>
          <a:bodyPr wrap="square">
            <a:spAutoFit/>
          </a:bodyPr>
          <a:lstStyle/>
          <a:p>
            <a:r>
              <a:rPr lang="en-US" sz="1400" dirty="0"/>
              <a:t>The distribution of fitness effects of random mutations in vesicular stomatitis virus. Random mutations introduced into virus; fitness measured relative to wild type. </a:t>
            </a:r>
          </a:p>
          <a:p>
            <a:endParaRPr lang="en-US" sz="1400" dirty="0"/>
          </a:p>
          <a:p>
            <a:r>
              <a:rPr lang="en-US" sz="1400" dirty="0"/>
              <a:t>Fitness = 0 indicates lethality --- most new mutations were lethal.</a:t>
            </a:r>
          </a:p>
          <a:p>
            <a:r>
              <a:rPr lang="en-US" sz="1400" dirty="0"/>
              <a:t>Fitness &gt;0 but &lt;1 = deleterious or slightly deleterious.</a:t>
            </a:r>
          </a:p>
          <a:p>
            <a:r>
              <a:rPr lang="en-US" sz="1400" dirty="0"/>
              <a:t>Fitness = 1 indicates complete neutrality.</a:t>
            </a:r>
          </a:p>
          <a:p>
            <a:r>
              <a:rPr lang="en-US" sz="1400" dirty="0"/>
              <a:t>Fitness &gt; 1 indicates was advantageous.</a:t>
            </a:r>
          </a:p>
        </p:txBody>
      </p:sp>
      <p:pic>
        <p:nvPicPr>
          <p:cNvPr id="64517" name="Picture 4"/>
          <p:cNvPicPr>
            <a:picLocks noChangeAspect="1"/>
          </p:cNvPicPr>
          <p:nvPr/>
        </p:nvPicPr>
        <p:blipFill>
          <a:blip r:embed="rId2" cstate="print"/>
          <a:srcRect/>
          <a:stretch>
            <a:fillRect/>
          </a:stretch>
        </p:blipFill>
        <p:spPr bwMode="auto">
          <a:xfrm>
            <a:off x="6096000" y="3345625"/>
            <a:ext cx="2590800" cy="1925638"/>
          </a:xfrm>
          <a:prstGeom prst="rect">
            <a:avLst/>
          </a:prstGeom>
          <a:noFill/>
          <a:ln w="9525">
            <a:noFill/>
            <a:miter lim="800000"/>
            <a:headEnd/>
            <a:tailEnd/>
          </a:ln>
        </p:spPr>
      </p:pic>
      <p:sp>
        <p:nvSpPr>
          <p:cNvPr id="2" name="TextBox 1"/>
          <p:cNvSpPr txBox="1"/>
          <p:nvPr/>
        </p:nvSpPr>
        <p:spPr>
          <a:xfrm>
            <a:off x="2333328" y="233376"/>
            <a:ext cx="4501954" cy="523220"/>
          </a:xfrm>
          <a:prstGeom prst="rect">
            <a:avLst/>
          </a:prstGeom>
          <a:noFill/>
        </p:spPr>
        <p:txBody>
          <a:bodyPr wrap="none" rtlCol="0">
            <a:spAutoFit/>
          </a:bodyPr>
          <a:lstStyle/>
          <a:p>
            <a:r>
              <a:rPr lang="en-US" sz="2800" dirty="0"/>
              <a:t>Beneficial mutations are rare.</a:t>
            </a:r>
          </a:p>
        </p:txBody>
      </p:sp>
      <p:pic>
        <p:nvPicPr>
          <p:cNvPr id="64515" name="Picture 52" descr="nrg2146-f1"/>
          <p:cNvPicPr>
            <a:picLocks noChangeAspect="1" noChangeArrowheads="1"/>
          </p:cNvPicPr>
          <p:nvPr/>
        </p:nvPicPr>
        <p:blipFill>
          <a:blip r:embed="rId3" cstate="print"/>
          <a:srcRect/>
          <a:stretch>
            <a:fillRect/>
          </a:stretch>
        </p:blipFill>
        <p:spPr bwMode="auto">
          <a:xfrm>
            <a:off x="510656" y="3840300"/>
            <a:ext cx="3269928" cy="2286000"/>
          </a:xfrm>
          <a:prstGeom prst="rect">
            <a:avLst/>
          </a:prstGeom>
          <a:noFill/>
          <a:ln w="9525">
            <a:noFill/>
            <a:miter lim="800000"/>
            <a:headEnd/>
            <a:tailEnd/>
          </a:ln>
        </p:spPr>
      </p:pic>
      <p:cxnSp>
        <p:nvCxnSpPr>
          <p:cNvPr id="5" name="Straight Arrow Connector 4"/>
          <p:cNvCxnSpPr/>
          <p:nvPr/>
        </p:nvCxnSpPr>
        <p:spPr>
          <a:xfrm>
            <a:off x="3478606" y="3345625"/>
            <a:ext cx="0" cy="51307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658614" y="4766796"/>
            <a:ext cx="997936" cy="43031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922772" y="3327221"/>
            <a:ext cx="0" cy="51307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43420" y="2939485"/>
            <a:ext cx="758704" cy="369332"/>
          </a:xfrm>
          <a:prstGeom prst="rect">
            <a:avLst/>
          </a:prstGeom>
          <a:noFill/>
        </p:spPr>
        <p:txBody>
          <a:bodyPr wrap="none" rtlCol="0">
            <a:spAutoFit/>
          </a:bodyPr>
          <a:lstStyle/>
          <a:p>
            <a:r>
              <a:rPr lang="en-US" dirty="0"/>
              <a:t>Lethal</a:t>
            </a:r>
          </a:p>
        </p:txBody>
      </p:sp>
      <p:sp>
        <p:nvSpPr>
          <p:cNvPr id="13" name="TextBox 12"/>
          <p:cNvSpPr txBox="1"/>
          <p:nvPr/>
        </p:nvSpPr>
        <p:spPr>
          <a:xfrm>
            <a:off x="3038280" y="2957889"/>
            <a:ext cx="891139" cy="369332"/>
          </a:xfrm>
          <a:prstGeom prst="rect">
            <a:avLst/>
          </a:prstGeom>
          <a:noFill/>
        </p:spPr>
        <p:txBody>
          <a:bodyPr wrap="none" rtlCol="0">
            <a:spAutoFit/>
          </a:bodyPr>
          <a:lstStyle/>
          <a:p>
            <a:r>
              <a:rPr lang="en-US" dirty="0"/>
              <a:t>Neutral</a:t>
            </a:r>
          </a:p>
        </p:txBody>
      </p:sp>
      <p:sp>
        <p:nvSpPr>
          <p:cNvPr id="14" name="TextBox 13"/>
          <p:cNvSpPr txBox="1"/>
          <p:nvPr/>
        </p:nvSpPr>
        <p:spPr>
          <a:xfrm>
            <a:off x="4831266" y="4582130"/>
            <a:ext cx="1097514" cy="369332"/>
          </a:xfrm>
          <a:prstGeom prst="rect">
            <a:avLst/>
          </a:prstGeom>
          <a:noFill/>
        </p:spPr>
        <p:txBody>
          <a:bodyPr wrap="none" rtlCol="0">
            <a:spAutoFit/>
          </a:bodyPr>
          <a:lstStyle/>
          <a:p>
            <a:r>
              <a:rPr lang="en-US" dirty="0"/>
              <a:t>Beneficial</a:t>
            </a:r>
          </a:p>
        </p:txBody>
      </p:sp>
      <p:cxnSp>
        <p:nvCxnSpPr>
          <p:cNvPr id="12" name="Straight Connector 11"/>
          <p:cNvCxnSpPr/>
          <p:nvPr/>
        </p:nvCxnSpPr>
        <p:spPr>
          <a:xfrm flipV="1">
            <a:off x="1030699" y="3496881"/>
            <a:ext cx="2328274" cy="9202"/>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88850" y="6224932"/>
            <a:ext cx="8197950" cy="292388"/>
          </a:xfrm>
          <a:prstGeom prst="rect">
            <a:avLst/>
          </a:prstGeom>
        </p:spPr>
        <p:txBody>
          <a:bodyPr wrap="square">
            <a:spAutoFit/>
          </a:bodyPr>
          <a:lstStyle/>
          <a:p>
            <a:r>
              <a:rPr lang="en-US" sz="1300" dirty="0"/>
              <a:t>Eyre-Walker A, </a:t>
            </a:r>
            <a:r>
              <a:rPr lang="en-US" sz="1300" dirty="0" err="1"/>
              <a:t>Keightley</a:t>
            </a:r>
            <a:r>
              <a:rPr lang="en-US" sz="1300" dirty="0"/>
              <a:t> PD. 2007. The distribution of fitness effects of new mutations. Nature Rev. Genet. 8:610-618.</a:t>
            </a:r>
          </a:p>
        </p:txBody>
      </p:sp>
    </p:spTree>
    <p:extLst>
      <p:ext uri="{BB962C8B-B14F-4D97-AF65-F5344CB8AC3E}">
        <p14:creationId xmlns:p14="http://schemas.microsoft.com/office/powerpoint/2010/main" val="361127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ADF79-B8CC-1B43-8B99-4855D0D822AC}"/>
              </a:ext>
            </a:extLst>
          </p:cNvPr>
          <p:cNvPicPr>
            <a:picLocks noChangeAspect="1"/>
          </p:cNvPicPr>
          <p:nvPr/>
        </p:nvPicPr>
        <p:blipFill>
          <a:blip r:embed="rId2"/>
          <a:stretch>
            <a:fillRect/>
          </a:stretch>
        </p:blipFill>
        <p:spPr>
          <a:xfrm>
            <a:off x="364385" y="293914"/>
            <a:ext cx="8587110" cy="5366944"/>
          </a:xfrm>
          <a:prstGeom prst="rect">
            <a:avLst/>
          </a:prstGeom>
        </p:spPr>
      </p:pic>
      <p:sp>
        <p:nvSpPr>
          <p:cNvPr id="4" name="TextBox 3">
            <a:extLst>
              <a:ext uri="{FF2B5EF4-FFF2-40B4-BE49-F238E27FC236}">
                <a16:creationId xmlns:a16="http://schemas.microsoft.com/office/drawing/2014/main" id="{87DEA0B5-35D7-164A-A349-E833286FA4CF}"/>
              </a:ext>
            </a:extLst>
          </p:cNvPr>
          <p:cNvSpPr txBox="1"/>
          <p:nvPr/>
        </p:nvSpPr>
        <p:spPr>
          <a:xfrm>
            <a:off x="364386" y="6043290"/>
            <a:ext cx="8532108" cy="338554"/>
          </a:xfrm>
          <a:prstGeom prst="rect">
            <a:avLst/>
          </a:prstGeom>
          <a:noFill/>
        </p:spPr>
        <p:txBody>
          <a:bodyPr wrap="square" rtlCol="0">
            <a:spAutoFit/>
          </a:bodyPr>
          <a:lstStyle/>
          <a:p>
            <a:pPr algn="ctr"/>
            <a:r>
              <a:rPr lang="en-US" sz="1600" dirty="0"/>
              <a:t>Casillas, S. and </a:t>
            </a:r>
            <a:r>
              <a:rPr lang="en-US" sz="1600" dirty="0" err="1"/>
              <a:t>Barbadilla</a:t>
            </a:r>
            <a:r>
              <a:rPr lang="en-US" sz="1600" dirty="0"/>
              <a:t>, A., 2017. Molecular population genetics. </a:t>
            </a:r>
            <a:r>
              <a:rPr lang="en-US" sz="1600" i="1" dirty="0"/>
              <a:t>Genetics</a:t>
            </a:r>
            <a:r>
              <a:rPr lang="en-US" sz="1600" dirty="0"/>
              <a:t>, </a:t>
            </a:r>
            <a:r>
              <a:rPr lang="en-US" sz="1600" i="1" dirty="0"/>
              <a:t>205</a:t>
            </a:r>
            <a:r>
              <a:rPr lang="en-US" sz="1600" dirty="0"/>
              <a:t>(3), pp.1003-1035.</a:t>
            </a:r>
          </a:p>
        </p:txBody>
      </p:sp>
    </p:spTree>
    <p:extLst>
      <p:ext uri="{BB962C8B-B14F-4D97-AF65-F5344CB8AC3E}">
        <p14:creationId xmlns:p14="http://schemas.microsoft.com/office/powerpoint/2010/main" val="3863740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92" y="1153381"/>
            <a:ext cx="7718575" cy="2339102"/>
          </a:xfrm>
          <a:prstGeom prst="rect">
            <a:avLst/>
          </a:prstGeom>
          <a:noFill/>
          <a:ln>
            <a:noFill/>
          </a:ln>
        </p:spPr>
        <p:txBody>
          <a:bodyPr wrap="square" rtlCol="0">
            <a:spAutoFit/>
          </a:bodyPr>
          <a:lstStyle/>
          <a:p>
            <a:r>
              <a:rPr lang="en-US" dirty="0"/>
              <a:t>With accounting for generation time, we should expect to see greater nucleotide diversity in larger populations, and we do.</a:t>
            </a:r>
          </a:p>
          <a:p>
            <a:endParaRPr lang="en-US" dirty="0"/>
          </a:p>
          <a:p>
            <a:r>
              <a:rPr lang="en-US" dirty="0"/>
              <a:t>But we don’t see as much as predicted by the neutral parameter </a:t>
            </a:r>
            <a:r>
              <a:rPr lang="en-US" dirty="0">
                <a:latin typeface="Symbol" charset="2"/>
                <a:cs typeface="Symbol" charset="2"/>
              </a:rPr>
              <a:t>q</a:t>
            </a:r>
            <a:r>
              <a:rPr lang="en-US" dirty="0"/>
              <a:t> = 4N</a:t>
            </a:r>
            <a:r>
              <a:rPr lang="en-US" baseline="-25000" dirty="0"/>
              <a:t>e</a:t>
            </a:r>
            <a:r>
              <a:rPr lang="en-US" dirty="0">
                <a:latin typeface="Symbol" charset="2"/>
                <a:cs typeface="Symbol" charset="2"/>
              </a:rPr>
              <a:t>m</a:t>
            </a:r>
          </a:p>
          <a:p>
            <a:endParaRPr lang="en-US" dirty="0"/>
          </a:p>
          <a:p>
            <a:r>
              <a:rPr lang="en-US" sz="2000" b="1" dirty="0"/>
              <a:t>This is </a:t>
            </a:r>
            <a:r>
              <a:rPr lang="en-US" sz="2000" b="1" dirty="0" err="1"/>
              <a:t>Lewontin’s</a:t>
            </a:r>
            <a:r>
              <a:rPr lang="en-US" sz="2000" b="1" dirty="0"/>
              <a:t> Paradox.</a:t>
            </a:r>
          </a:p>
          <a:p>
            <a:endParaRPr lang="en-US" dirty="0"/>
          </a:p>
          <a:p>
            <a:r>
              <a:rPr lang="en-US" dirty="0"/>
              <a:t>10-fold increase in N</a:t>
            </a:r>
            <a:r>
              <a:rPr lang="en-US" baseline="-25000" dirty="0"/>
              <a:t>e</a:t>
            </a:r>
            <a:r>
              <a:rPr lang="en-US" dirty="0"/>
              <a:t> results in much smaller increase in </a:t>
            </a:r>
            <a:r>
              <a:rPr lang="en-US" dirty="0">
                <a:latin typeface="Symbol" charset="2"/>
                <a:cs typeface="Symbol" charset="2"/>
              </a:rPr>
              <a:t>p</a:t>
            </a:r>
            <a:r>
              <a:rPr lang="en-US" dirty="0"/>
              <a:t>.</a:t>
            </a:r>
          </a:p>
        </p:txBody>
      </p:sp>
      <p:sp>
        <p:nvSpPr>
          <p:cNvPr id="3" name="Rectangle 2"/>
          <p:cNvSpPr txBox="1">
            <a:spLocks noChangeArrowheads="1"/>
          </p:cNvSpPr>
          <p:nvPr/>
        </p:nvSpPr>
        <p:spPr>
          <a:xfrm>
            <a:off x="662540" y="331752"/>
            <a:ext cx="8188389"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t>Genetic Diversity vs. Population Size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93073" y="3667546"/>
            <a:ext cx="2514142" cy="1967135"/>
          </a:xfrm>
          <a:prstGeom prst="rect">
            <a:avLst/>
          </a:prstGeom>
        </p:spPr>
      </p:pic>
      <p:sp>
        <p:nvSpPr>
          <p:cNvPr id="5" name="Rectangle 4"/>
          <p:cNvSpPr/>
          <p:nvPr/>
        </p:nvSpPr>
        <p:spPr>
          <a:xfrm>
            <a:off x="662539" y="5733536"/>
            <a:ext cx="7866595" cy="738664"/>
          </a:xfrm>
          <a:prstGeom prst="rect">
            <a:avLst/>
          </a:prstGeom>
        </p:spPr>
        <p:txBody>
          <a:bodyPr wrap="square">
            <a:spAutoFit/>
          </a:bodyPr>
          <a:lstStyle/>
          <a:p>
            <a:r>
              <a:rPr lang="en-US" sz="1400" dirty="0"/>
              <a:t>Relationship between </a:t>
            </a:r>
            <a:r>
              <a:rPr lang="en-US" sz="1400" i="1" dirty="0"/>
              <a:t>N</a:t>
            </a:r>
            <a:r>
              <a:rPr lang="en-US" sz="1400" dirty="0"/>
              <a:t> and </a:t>
            </a:r>
            <a:r>
              <a:rPr lang="en-US" sz="1400" i="1" dirty="0"/>
              <a:t>π</a:t>
            </a:r>
            <a:r>
              <a:rPr lang="en-US" sz="1400" dirty="0"/>
              <a:t> (proportion of variable sites) at 3,200 </a:t>
            </a:r>
            <a:r>
              <a:rPr lang="en-US" sz="1400" dirty="0" err="1"/>
              <a:t>ddRAD</a:t>
            </a:r>
            <a:r>
              <a:rPr lang="en-US" sz="1400" dirty="0"/>
              <a:t> loci from 41 species of ducks (1 individual/species). The dashed lines are the relationships expected from three different mutation rates - Jeff Peters, Wright State University. </a:t>
            </a:r>
          </a:p>
        </p:txBody>
      </p:sp>
    </p:spTree>
    <p:extLst>
      <p:ext uri="{BB962C8B-B14F-4D97-AF65-F5344CB8AC3E}">
        <p14:creationId xmlns:p14="http://schemas.microsoft.com/office/powerpoint/2010/main" val="68457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026" descr="l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770063"/>
            <a:ext cx="8948738" cy="327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6" name="Text Box 1027"/>
          <p:cNvSpPr txBox="1">
            <a:spLocks noChangeArrowheads="1"/>
          </p:cNvSpPr>
          <p:nvPr/>
        </p:nvSpPr>
        <p:spPr bwMode="auto">
          <a:xfrm>
            <a:off x="5784851" y="5067300"/>
            <a:ext cx="325633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a:t>Peters, J. L. et al. (2014)  Mito-nuclear discord in six congeneric lineages of Holarctic ducks (genus </a:t>
            </a:r>
            <a:r>
              <a:rPr lang="en-US" sz="1200" b="0" i="1" dirty="0"/>
              <a:t>Anas</a:t>
            </a:r>
            <a:r>
              <a:rPr lang="en-US" sz="1200" b="0" dirty="0"/>
              <a:t>).  Molecular Ecology 23:2961-2974.</a:t>
            </a:r>
          </a:p>
        </p:txBody>
      </p:sp>
      <p:cxnSp>
        <p:nvCxnSpPr>
          <p:cNvPr id="3" name="Straight Arrow Connector 2"/>
          <p:cNvCxnSpPr/>
          <p:nvPr/>
        </p:nvCxnSpPr>
        <p:spPr>
          <a:xfrm flipV="1">
            <a:off x="1397756" y="5176132"/>
            <a:ext cx="0" cy="40796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4304501" y="5176132"/>
            <a:ext cx="0" cy="40796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55858" y="5684482"/>
            <a:ext cx="1484482" cy="923330"/>
          </a:xfrm>
          <a:prstGeom prst="rect">
            <a:avLst/>
          </a:prstGeom>
          <a:noFill/>
        </p:spPr>
        <p:txBody>
          <a:bodyPr wrap="square" rtlCol="0">
            <a:spAutoFit/>
          </a:bodyPr>
          <a:lstStyle/>
          <a:p>
            <a:pPr algn="ctr"/>
            <a:r>
              <a:rPr lang="en-US" dirty="0"/>
              <a:t>Sorted</a:t>
            </a:r>
          </a:p>
          <a:p>
            <a:pPr algn="ctr"/>
            <a:r>
              <a:rPr lang="en-US" dirty="0"/>
              <a:t>Directional or Purifying?</a:t>
            </a:r>
          </a:p>
        </p:txBody>
      </p:sp>
      <p:sp>
        <p:nvSpPr>
          <p:cNvPr id="8" name="TextBox 7"/>
          <p:cNvSpPr txBox="1"/>
          <p:nvPr/>
        </p:nvSpPr>
        <p:spPr>
          <a:xfrm>
            <a:off x="3306365" y="5684482"/>
            <a:ext cx="1996272" cy="923330"/>
          </a:xfrm>
          <a:prstGeom prst="rect">
            <a:avLst/>
          </a:prstGeom>
          <a:noFill/>
        </p:spPr>
        <p:txBody>
          <a:bodyPr wrap="none" rtlCol="0">
            <a:spAutoFit/>
          </a:bodyPr>
          <a:lstStyle/>
          <a:p>
            <a:pPr algn="ctr"/>
            <a:r>
              <a:rPr lang="en-US" dirty="0"/>
              <a:t>Not Sorted</a:t>
            </a:r>
          </a:p>
          <a:p>
            <a:pPr algn="ctr"/>
            <a:r>
              <a:rPr lang="en-US" dirty="0"/>
              <a:t>Balancing Selection</a:t>
            </a:r>
          </a:p>
          <a:p>
            <a:pPr algn="ctr"/>
            <a:r>
              <a:rPr lang="en-US" dirty="0"/>
              <a:t>or Neutral?</a:t>
            </a:r>
          </a:p>
        </p:txBody>
      </p:sp>
    </p:spTree>
    <p:extLst>
      <p:ext uri="{BB962C8B-B14F-4D97-AF65-F5344CB8AC3E}">
        <p14:creationId xmlns:p14="http://schemas.microsoft.com/office/powerpoint/2010/main" val="1344180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_vs_di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1752600"/>
            <a:ext cx="6413500" cy="362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2762250" y="457200"/>
            <a:ext cx="551021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pPr algn="ctr"/>
            <a:r>
              <a:rPr lang="en-US" b="0" dirty="0" err="1"/>
              <a:t>Lewontin’s</a:t>
            </a:r>
            <a:r>
              <a:rPr lang="en-US" b="0" dirty="0"/>
              <a:t> Paradox</a:t>
            </a:r>
          </a:p>
          <a:p>
            <a:pPr algn="ctr"/>
            <a:endParaRPr lang="en-US" b="0" dirty="0"/>
          </a:p>
          <a:p>
            <a:pPr algn="ctr"/>
            <a:r>
              <a:rPr lang="en-US" b="0" dirty="0"/>
              <a:t>Selection Constrains Variation in Larger Populations</a:t>
            </a:r>
          </a:p>
        </p:txBody>
      </p:sp>
      <p:sp>
        <p:nvSpPr>
          <p:cNvPr id="4" name="Rectangle 3"/>
          <p:cNvSpPr>
            <a:spLocks noChangeArrowheads="1"/>
          </p:cNvSpPr>
          <p:nvPr/>
        </p:nvSpPr>
        <p:spPr bwMode="auto">
          <a:xfrm>
            <a:off x="3786188" y="5867400"/>
            <a:ext cx="4572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b="0"/>
              <a:t>http://www.trevorbedford.com/tree_topology/</a:t>
            </a:r>
          </a:p>
        </p:txBody>
      </p:sp>
      <p:pic>
        <p:nvPicPr>
          <p:cNvPr id="5" name="Picture 1" descr="Richard-Lewont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89865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04800" y="4777230"/>
            <a:ext cx="2649641" cy="1477328"/>
          </a:xfrm>
          <a:prstGeom prst="rect">
            <a:avLst/>
          </a:prstGeom>
          <a:noFill/>
          <a:ln>
            <a:solidFill>
              <a:schemeClr val="tx1"/>
            </a:solidFill>
          </a:ln>
        </p:spPr>
        <p:txBody>
          <a:bodyPr wrap="square" rtlCol="0">
            <a:spAutoFit/>
          </a:bodyPr>
          <a:lstStyle/>
          <a:p>
            <a:r>
              <a:rPr lang="en-US" dirty="0"/>
              <a:t>Effects of selection are locus specific, and consistent across species within loci, but variable among loci. </a:t>
            </a:r>
          </a:p>
        </p:txBody>
      </p:sp>
    </p:spTree>
    <p:extLst>
      <p:ext uri="{BB962C8B-B14F-4D97-AF65-F5344CB8AC3E}">
        <p14:creationId xmlns:p14="http://schemas.microsoft.com/office/powerpoint/2010/main" val="702778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2-20loci-b&amp;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59" y="405670"/>
            <a:ext cx="8686800" cy="5089352"/>
          </a:xfrm>
          <a:prstGeom prst="rect">
            <a:avLst/>
          </a:prstGeom>
        </p:spPr>
      </p:pic>
      <p:sp>
        <p:nvSpPr>
          <p:cNvPr id="5" name="TextBox 4"/>
          <p:cNvSpPr txBox="1"/>
          <p:nvPr/>
        </p:nvSpPr>
        <p:spPr>
          <a:xfrm>
            <a:off x="226460" y="5724596"/>
            <a:ext cx="8637060" cy="523220"/>
          </a:xfrm>
          <a:prstGeom prst="rect">
            <a:avLst/>
          </a:prstGeom>
          <a:noFill/>
        </p:spPr>
        <p:txBody>
          <a:bodyPr wrap="square" rtlCol="0">
            <a:spAutoFit/>
          </a:bodyPr>
          <a:lstStyle/>
          <a:p>
            <a:pPr algn="ctr"/>
            <a:r>
              <a:rPr lang="en-US" sz="1400" dirty="0"/>
              <a:t>Peters, J. L. et al. (2012) Heterogeneity in genetic diversity among non-coding loci fails to fit neutral coalescent models of population history. </a:t>
            </a:r>
            <a:r>
              <a:rPr lang="en-US" sz="1400" dirty="0" err="1"/>
              <a:t>PLoS</a:t>
            </a:r>
            <a:r>
              <a:rPr lang="en-US" sz="1400" dirty="0"/>
              <a:t> ONE 7:e31972.</a:t>
            </a:r>
          </a:p>
        </p:txBody>
      </p:sp>
    </p:spTree>
    <p:extLst>
      <p:ext uri="{BB962C8B-B14F-4D97-AF65-F5344CB8AC3E}">
        <p14:creationId xmlns:p14="http://schemas.microsoft.com/office/powerpoint/2010/main" val="2777370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74809" y="1102182"/>
            <a:ext cx="4583678" cy="4457700"/>
          </a:xfrm>
          <a:prstGeom prst="rect">
            <a:avLst/>
          </a:prstGeom>
        </p:spPr>
      </p:pic>
      <p:sp>
        <p:nvSpPr>
          <p:cNvPr id="6" name="Rectangle 5"/>
          <p:cNvSpPr/>
          <p:nvPr/>
        </p:nvSpPr>
        <p:spPr>
          <a:xfrm>
            <a:off x="3887181" y="963682"/>
            <a:ext cx="2623282" cy="300082"/>
          </a:xfrm>
          <a:prstGeom prst="rect">
            <a:avLst/>
          </a:prstGeom>
        </p:spPr>
        <p:txBody>
          <a:bodyPr wrap="none">
            <a:spAutoFit/>
          </a:bodyPr>
          <a:lstStyle/>
          <a:p>
            <a:pPr algn="ctr"/>
            <a:r>
              <a:rPr lang="en-US" sz="1350" i="1" dirty="0"/>
              <a:t>Drosophila melanogaster</a:t>
            </a:r>
            <a:r>
              <a:rPr lang="en-US" sz="1350" dirty="0"/>
              <a:t>; Large</a:t>
            </a:r>
            <a:r>
              <a:rPr lang="en-US" sz="1350" i="1" dirty="0"/>
              <a:t> N</a:t>
            </a:r>
            <a:r>
              <a:rPr lang="en-US" sz="1350" i="1" baseline="-25000" dirty="0"/>
              <a:t>e</a:t>
            </a:r>
            <a:endParaRPr lang="en-US" sz="1350" baseline="-25000" dirty="0"/>
          </a:p>
        </p:txBody>
      </p:sp>
      <p:sp>
        <p:nvSpPr>
          <p:cNvPr id="7" name="Rectangle 6"/>
          <p:cNvSpPr/>
          <p:nvPr/>
        </p:nvSpPr>
        <p:spPr>
          <a:xfrm>
            <a:off x="3885200" y="3261782"/>
            <a:ext cx="2517357" cy="300082"/>
          </a:xfrm>
          <a:prstGeom prst="rect">
            <a:avLst/>
          </a:prstGeom>
        </p:spPr>
        <p:txBody>
          <a:bodyPr wrap="none">
            <a:spAutoFit/>
          </a:bodyPr>
          <a:lstStyle/>
          <a:p>
            <a:pPr algn="ctr"/>
            <a:r>
              <a:rPr lang="en-US" sz="1350" i="1" dirty="0" err="1"/>
              <a:t>Equus</a:t>
            </a:r>
            <a:r>
              <a:rPr lang="en-US" sz="1350" i="1" dirty="0"/>
              <a:t> </a:t>
            </a:r>
            <a:r>
              <a:rPr lang="en-US" sz="1350" i="1" dirty="0" err="1"/>
              <a:t>ferus</a:t>
            </a:r>
            <a:r>
              <a:rPr lang="en-US" sz="1350" i="1" dirty="0"/>
              <a:t> </a:t>
            </a:r>
            <a:r>
              <a:rPr lang="en-US" sz="1350" i="1" dirty="0" err="1"/>
              <a:t>przewalskii</a:t>
            </a:r>
            <a:r>
              <a:rPr lang="en-US" sz="1350" i="1" dirty="0"/>
              <a:t> </a:t>
            </a:r>
            <a:r>
              <a:rPr lang="en-US" sz="1350" dirty="0"/>
              <a:t>; Small</a:t>
            </a:r>
            <a:r>
              <a:rPr lang="en-US" sz="1350" i="1" dirty="0"/>
              <a:t> N</a:t>
            </a:r>
            <a:r>
              <a:rPr lang="en-US" sz="1350" i="1" baseline="-25000" dirty="0"/>
              <a:t>e</a:t>
            </a:r>
            <a:endParaRPr lang="en-US" sz="1350" baseline="-25000" dirty="0"/>
          </a:p>
        </p:txBody>
      </p:sp>
      <p:pic>
        <p:nvPicPr>
          <p:cNvPr id="8" name="Picture 7"/>
          <p:cNvPicPr>
            <a:picLocks noChangeAspect="1"/>
          </p:cNvPicPr>
          <p:nvPr/>
        </p:nvPicPr>
        <p:blipFill rotWithShape="1">
          <a:blip r:embed="rId3"/>
          <a:srcRect r="37809"/>
          <a:stretch/>
        </p:blipFill>
        <p:spPr>
          <a:xfrm>
            <a:off x="7598599" y="1923803"/>
            <a:ext cx="990095" cy="891540"/>
          </a:xfrm>
          <a:prstGeom prst="rect">
            <a:avLst/>
          </a:prstGeom>
        </p:spPr>
      </p:pic>
      <p:pic>
        <p:nvPicPr>
          <p:cNvPr id="10" name="Picture 9"/>
          <p:cNvPicPr>
            <a:picLocks noChangeAspect="1"/>
          </p:cNvPicPr>
          <p:nvPr/>
        </p:nvPicPr>
        <p:blipFill rotWithShape="1">
          <a:blip r:embed="rId4"/>
          <a:srcRect t="15609" r="17861"/>
          <a:stretch/>
        </p:blipFill>
        <p:spPr>
          <a:xfrm>
            <a:off x="7598599" y="3261782"/>
            <a:ext cx="1404287" cy="960120"/>
          </a:xfrm>
          <a:prstGeom prst="rect">
            <a:avLst/>
          </a:prstGeom>
        </p:spPr>
      </p:pic>
      <p:sp>
        <p:nvSpPr>
          <p:cNvPr id="11" name="Rectangle 10"/>
          <p:cNvSpPr/>
          <p:nvPr/>
        </p:nvSpPr>
        <p:spPr>
          <a:xfrm>
            <a:off x="3991087" y="5698382"/>
            <a:ext cx="5011799" cy="415498"/>
          </a:xfrm>
          <a:prstGeom prst="rect">
            <a:avLst/>
          </a:prstGeom>
        </p:spPr>
        <p:txBody>
          <a:bodyPr wrap="square">
            <a:spAutoFit/>
          </a:bodyPr>
          <a:lstStyle/>
          <a:p>
            <a:r>
              <a:rPr lang="en-US" sz="1050" dirty="0"/>
              <a:t>Corbett-</a:t>
            </a:r>
            <a:r>
              <a:rPr lang="en-US" sz="1050" dirty="0" err="1"/>
              <a:t>Detig</a:t>
            </a:r>
            <a:r>
              <a:rPr lang="en-US" sz="1050" dirty="0"/>
              <a:t> RB, </a:t>
            </a:r>
            <a:r>
              <a:rPr lang="en-US" sz="1050" dirty="0" err="1"/>
              <a:t>Hartl</a:t>
            </a:r>
            <a:r>
              <a:rPr lang="en-US" sz="1050" dirty="0"/>
              <a:t> DL, </a:t>
            </a:r>
            <a:r>
              <a:rPr lang="en-US" sz="1050" dirty="0" err="1"/>
              <a:t>Sackton</a:t>
            </a:r>
            <a:r>
              <a:rPr lang="en-US" sz="1050" dirty="0"/>
              <a:t> TB (2015) Natural Selection Constrains Neutral Diversity across A Wide Range of Species. </a:t>
            </a:r>
            <a:r>
              <a:rPr lang="en-US" sz="1050" dirty="0" err="1"/>
              <a:t>PLoS</a:t>
            </a:r>
            <a:r>
              <a:rPr lang="en-US" sz="1050" dirty="0"/>
              <a:t> </a:t>
            </a:r>
            <a:r>
              <a:rPr lang="en-US" sz="1050" dirty="0" err="1"/>
              <a:t>Biol</a:t>
            </a:r>
            <a:r>
              <a:rPr lang="en-US" sz="1050" dirty="0"/>
              <a:t> 13</a:t>
            </a:r>
          </a:p>
        </p:txBody>
      </p:sp>
      <p:sp>
        <p:nvSpPr>
          <p:cNvPr id="12" name="Rectangle 11"/>
          <p:cNvSpPr/>
          <p:nvPr/>
        </p:nvSpPr>
        <p:spPr>
          <a:xfrm>
            <a:off x="256424" y="993247"/>
            <a:ext cx="8332269" cy="369332"/>
          </a:xfrm>
          <a:prstGeom prst="rect">
            <a:avLst/>
          </a:prstGeom>
        </p:spPr>
        <p:txBody>
          <a:bodyPr wrap="square">
            <a:spAutoFit/>
          </a:bodyPr>
          <a:lstStyle/>
          <a:p>
            <a:r>
              <a:rPr lang="en-US" b="1" dirty="0"/>
              <a:t>Answer to </a:t>
            </a:r>
            <a:r>
              <a:rPr lang="en-US" b="1" dirty="0" err="1"/>
              <a:t>Lewontin’s</a:t>
            </a:r>
            <a:r>
              <a:rPr lang="en-US" b="1" dirty="0"/>
              <a:t> Paradox</a:t>
            </a:r>
          </a:p>
        </p:txBody>
      </p:sp>
      <p:sp>
        <p:nvSpPr>
          <p:cNvPr id="13" name="TextBox 12"/>
          <p:cNvSpPr txBox="1"/>
          <p:nvPr/>
        </p:nvSpPr>
        <p:spPr>
          <a:xfrm>
            <a:off x="309545" y="1495915"/>
            <a:ext cx="2797629" cy="5434821"/>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US" sz="1600" dirty="0"/>
              <a:t>Selection removes linked variation (background selection, genetic hitchhiking).</a:t>
            </a:r>
          </a:p>
          <a:p>
            <a:pPr marL="257175" indent="-257175">
              <a:spcAft>
                <a:spcPts val="450"/>
              </a:spcAft>
              <a:buFont typeface="Arial" panose="020B0604020202020204" pitchFamily="34" charset="0"/>
              <a:buChar char="•"/>
            </a:pPr>
            <a:endParaRPr lang="en-US" sz="1600" dirty="0"/>
          </a:p>
          <a:p>
            <a:pPr marL="257175" indent="-257175">
              <a:spcAft>
                <a:spcPts val="450"/>
              </a:spcAft>
              <a:buFont typeface="Arial" panose="020B0604020202020204" pitchFamily="34" charset="0"/>
              <a:buChar char="•"/>
            </a:pPr>
            <a:r>
              <a:rPr lang="en-US" sz="1600" dirty="0"/>
              <a:t>Genetic variation is reduced in regions of DNA with low recombination rates.</a:t>
            </a:r>
          </a:p>
          <a:p>
            <a:pPr marL="600075" lvl="1" indent="-257175">
              <a:spcAft>
                <a:spcPts val="450"/>
              </a:spcAft>
              <a:buFont typeface="Arial" panose="020B0604020202020204" pitchFamily="34" charset="0"/>
              <a:buChar char="•"/>
            </a:pPr>
            <a:r>
              <a:rPr lang="en-US" sz="1600" dirty="0"/>
              <a:t>The reduction in variation is much more pronounced in species with a large </a:t>
            </a:r>
            <a:r>
              <a:rPr lang="en-US" sz="1600" i="1" dirty="0"/>
              <a:t>N</a:t>
            </a:r>
            <a:r>
              <a:rPr lang="en-US" sz="1600" dirty="0"/>
              <a:t>.</a:t>
            </a:r>
          </a:p>
          <a:p>
            <a:pPr marL="600075" lvl="1" indent="-257175">
              <a:spcAft>
                <a:spcPts val="450"/>
              </a:spcAft>
              <a:buFont typeface="Arial" panose="020B0604020202020204" pitchFamily="34" charset="0"/>
              <a:buChar char="•"/>
            </a:pPr>
            <a:endParaRPr lang="en-US" sz="1600" dirty="0"/>
          </a:p>
          <a:p>
            <a:pPr marL="257175" indent="-257175">
              <a:spcAft>
                <a:spcPts val="450"/>
              </a:spcAft>
              <a:buFont typeface="Arial" panose="020B0604020202020204" pitchFamily="34" charset="0"/>
              <a:buChar char="•"/>
            </a:pPr>
            <a:r>
              <a:rPr lang="en-US" sz="1600" dirty="0"/>
              <a:t>Genetic variation at regions with high recombination rates is closer to the predicted neutral diversity based on </a:t>
            </a:r>
            <a:r>
              <a:rPr lang="en-US" sz="1600" i="1" dirty="0"/>
              <a:t>N</a:t>
            </a:r>
            <a:r>
              <a:rPr lang="en-US" sz="1600" dirty="0"/>
              <a:t>.</a:t>
            </a:r>
          </a:p>
          <a:p>
            <a:pPr marL="257175" indent="-257175">
              <a:spcAft>
                <a:spcPts val="450"/>
              </a:spcAft>
              <a:buFont typeface="Arial" panose="020B0604020202020204" pitchFamily="34" charset="0"/>
              <a:buChar char="•"/>
            </a:pPr>
            <a:endParaRPr lang="en-US" sz="1500" dirty="0"/>
          </a:p>
          <a:p>
            <a:pPr marL="257175" indent="-257175">
              <a:spcAft>
                <a:spcPts val="45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5878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rotWithShape="1">
          <a:blip r:embed="rId2" cstate="print"/>
          <a:srcRect b="82580"/>
          <a:stretch/>
        </p:blipFill>
        <p:spPr bwMode="auto">
          <a:xfrm>
            <a:off x="83566" y="1687808"/>
            <a:ext cx="4259154" cy="442024"/>
          </a:xfrm>
          <a:prstGeom prst="rect">
            <a:avLst/>
          </a:prstGeom>
          <a:noFill/>
          <a:ln w="9525">
            <a:noFill/>
            <a:miter lim="800000"/>
            <a:headEnd/>
            <a:tailEnd/>
          </a:ln>
          <a:effectLst/>
        </p:spPr>
      </p:pic>
      <p:sp>
        <p:nvSpPr>
          <p:cNvPr id="392195" name="Text Box 3"/>
          <p:cNvSpPr txBox="1">
            <a:spLocks noChangeArrowheads="1"/>
          </p:cNvSpPr>
          <p:nvPr/>
        </p:nvSpPr>
        <p:spPr bwMode="auto">
          <a:xfrm>
            <a:off x="256607" y="5294430"/>
            <a:ext cx="3041765" cy="415498"/>
          </a:xfrm>
          <a:prstGeom prst="rect">
            <a:avLst/>
          </a:prstGeom>
          <a:noFill/>
          <a:ln w="9525">
            <a:noFill/>
            <a:miter lim="800000"/>
            <a:headEnd/>
            <a:tailEnd/>
          </a:ln>
          <a:effectLst/>
        </p:spPr>
        <p:txBody>
          <a:bodyPr wrap="square">
            <a:spAutoFit/>
          </a:bodyPr>
          <a:lstStyle/>
          <a:p>
            <a:pPr eaLnBrk="1" hangingPunct="1"/>
            <a:r>
              <a:rPr lang="en-US" sz="1050" dirty="0" err="1">
                <a:latin typeface="Arial" charset="0"/>
              </a:rPr>
              <a:t>Bromham</a:t>
            </a:r>
            <a:r>
              <a:rPr lang="en-US" sz="1050" dirty="0">
                <a:latin typeface="Arial" charset="0"/>
              </a:rPr>
              <a:t> &amp; Penny “The modern molecular clock” </a:t>
            </a:r>
            <a:r>
              <a:rPr lang="en-US" sz="1050" i="1" dirty="0">
                <a:latin typeface="Arial" charset="0"/>
              </a:rPr>
              <a:t>Nature Rev Genet</a:t>
            </a:r>
            <a:r>
              <a:rPr lang="en-US" sz="1050" dirty="0">
                <a:latin typeface="Arial" charset="0"/>
              </a:rPr>
              <a:t> 4:216, 2003</a:t>
            </a:r>
          </a:p>
        </p:txBody>
      </p:sp>
      <p:sp>
        <p:nvSpPr>
          <p:cNvPr id="392196" name="Text Box 4"/>
          <p:cNvSpPr txBox="1">
            <a:spLocks noChangeArrowheads="1"/>
          </p:cNvSpPr>
          <p:nvPr/>
        </p:nvSpPr>
        <p:spPr bwMode="auto">
          <a:xfrm>
            <a:off x="4342720" y="1672358"/>
            <a:ext cx="4259154" cy="553998"/>
          </a:xfrm>
          <a:prstGeom prst="rect">
            <a:avLst/>
          </a:prstGeom>
          <a:noFill/>
          <a:ln w="9525">
            <a:noFill/>
            <a:miter lim="800000"/>
            <a:headEnd/>
            <a:tailEnd/>
          </a:ln>
          <a:effectLst/>
        </p:spPr>
        <p:txBody>
          <a:bodyPr wrap="square">
            <a:spAutoFit/>
          </a:bodyPr>
          <a:lstStyle/>
          <a:p>
            <a:pPr eaLnBrk="1" hangingPunct="1"/>
            <a:r>
              <a:rPr lang="en-US" sz="1500" b="1" dirty="0" err="1"/>
              <a:t>Selectionist</a:t>
            </a:r>
            <a:r>
              <a:rPr lang="en-US" sz="1500" b="1" dirty="0"/>
              <a:t> theory</a:t>
            </a:r>
            <a:r>
              <a:rPr lang="en-US" sz="1500" dirty="0"/>
              <a:t>: all mutations affect fitness; most mutations are deleterious</a:t>
            </a:r>
          </a:p>
        </p:txBody>
      </p:sp>
      <p:sp>
        <p:nvSpPr>
          <p:cNvPr id="392197" name="Text Box 5"/>
          <p:cNvSpPr txBox="1">
            <a:spLocks noChangeArrowheads="1"/>
          </p:cNvSpPr>
          <p:nvPr/>
        </p:nvSpPr>
        <p:spPr bwMode="auto">
          <a:xfrm>
            <a:off x="4342720" y="2481800"/>
            <a:ext cx="3865109" cy="1015663"/>
          </a:xfrm>
          <a:prstGeom prst="rect">
            <a:avLst/>
          </a:prstGeom>
          <a:noFill/>
          <a:ln w="9525">
            <a:noFill/>
            <a:miter lim="800000"/>
            <a:headEnd/>
            <a:tailEnd/>
          </a:ln>
          <a:effectLst/>
        </p:spPr>
        <p:txBody>
          <a:bodyPr wrap="square">
            <a:spAutoFit/>
          </a:bodyPr>
          <a:lstStyle/>
          <a:p>
            <a:pPr eaLnBrk="1" hangingPunct="1"/>
            <a:r>
              <a:rPr lang="en-US" sz="1500" b="1" dirty="0"/>
              <a:t>Neutral theory: </a:t>
            </a:r>
            <a:r>
              <a:rPr lang="en-US" sz="1500" dirty="0"/>
              <a:t>most mutations are either deleterious or neutral; advantageous mutations are rare. More neutral sites would produce a faster overall rate of change.</a:t>
            </a:r>
          </a:p>
        </p:txBody>
      </p:sp>
      <p:sp>
        <p:nvSpPr>
          <p:cNvPr id="392198" name="Text Box 6"/>
          <p:cNvSpPr txBox="1">
            <a:spLocks noChangeArrowheads="1"/>
          </p:cNvSpPr>
          <p:nvPr/>
        </p:nvSpPr>
        <p:spPr bwMode="auto">
          <a:xfrm>
            <a:off x="4310063" y="3720753"/>
            <a:ext cx="4474709" cy="784830"/>
          </a:xfrm>
          <a:prstGeom prst="rect">
            <a:avLst/>
          </a:prstGeom>
          <a:noFill/>
          <a:ln w="9525">
            <a:noFill/>
            <a:miter lim="800000"/>
            <a:headEnd/>
            <a:tailEnd/>
          </a:ln>
          <a:effectLst/>
        </p:spPr>
        <p:txBody>
          <a:bodyPr wrap="square">
            <a:spAutoFit/>
          </a:bodyPr>
          <a:lstStyle/>
          <a:p>
            <a:pPr eaLnBrk="1" hangingPunct="1"/>
            <a:r>
              <a:rPr lang="en-US" sz="1500" b="1" dirty="0"/>
              <a:t>Nearly neutral theory: </a:t>
            </a:r>
            <a:r>
              <a:rPr lang="en-US" sz="1500" dirty="0"/>
              <a:t>most mutations are deleterious, neutral, or “nearly” neutral; few are advantageous. Fate of mutations will depend on population size.</a:t>
            </a:r>
          </a:p>
        </p:txBody>
      </p:sp>
      <p:sp>
        <p:nvSpPr>
          <p:cNvPr id="392199" name="Rectangle 7"/>
          <p:cNvSpPr>
            <a:spLocks noGrp="1" noChangeArrowheads="1"/>
          </p:cNvSpPr>
          <p:nvPr>
            <p:ph type="title"/>
          </p:nvPr>
        </p:nvSpPr>
        <p:spPr>
          <a:xfrm>
            <a:off x="1452563" y="971550"/>
            <a:ext cx="6172200" cy="661988"/>
          </a:xfrm>
        </p:spPr>
        <p:txBody>
          <a:bodyPr>
            <a:normAutofit/>
          </a:bodyPr>
          <a:lstStyle/>
          <a:p>
            <a:r>
              <a:rPr lang="en-US" sz="3000" dirty="0"/>
              <a:t>Summary</a:t>
            </a:r>
            <a:endParaRPr lang="en-CA" sz="3000" dirty="0"/>
          </a:p>
        </p:txBody>
      </p:sp>
      <p:pic>
        <p:nvPicPr>
          <p:cNvPr id="9" name="Picture 2"/>
          <p:cNvPicPr>
            <a:picLocks noChangeAspect="1" noChangeArrowheads="1"/>
          </p:cNvPicPr>
          <p:nvPr/>
        </p:nvPicPr>
        <p:blipFill rotWithShape="1">
          <a:blip r:embed="rId2" cstate="print"/>
          <a:srcRect l="256" t="21879" r="-256" b="60701"/>
          <a:stretch/>
        </p:blipFill>
        <p:spPr bwMode="auto">
          <a:xfrm>
            <a:off x="83566" y="2757079"/>
            <a:ext cx="4259154" cy="442024"/>
          </a:xfrm>
          <a:prstGeom prst="rect">
            <a:avLst/>
          </a:prstGeom>
          <a:noFill/>
          <a:ln w="9525">
            <a:noFill/>
            <a:miter lim="800000"/>
            <a:headEnd/>
            <a:tailEnd/>
          </a:ln>
          <a:effectLst/>
        </p:spPr>
      </p:pic>
      <p:pic>
        <p:nvPicPr>
          <p:cNvPr id="10" name="Picture 2"/>
          <p:cNvPicPr>
            <a:picLocks noChangeAspect="1" noChangeArrowheads="1"/>
          </p:cNvPicPr>
          <p:nvPr/>
        </p:nvPicPr>
        <p:blipFill rotWithShape="1">
          <a:blip r:embed="rId2" cstate="print"/>
          <a:srcRect l="-255" t="43329" r="255" b="3822"/>
          <a:stretch/>
        </p:blipFill>
        <p:spPr bwMode="auto">
          <a:xfrm>
            <a:off x="50909" y="3858856"/>
            <a:ext cx="4259154" cy="1341036"/>
          </a:xfrm>
          <a:prstGeom prst="rect">
            <a:avLst/>
          </a:prstGeom>
          <a:noFill/>
          <a:ln w="9525">
            <a:noFill/>
            <a:miter lim="800000"/>
            <a:headEnd/>
            <a:tailEnd/>
          </a:ln>
          <a:effectLst/>
        </p:spPr>
      </p:pic>
    </p:spTree>
    <p:extLst>
      <p:ext uri="{BB962C8B-B14F-4D97-AF65-F5344CB8AC3E}">
        <p14:creationId xmlns:p14="http://schemas.microsoft.com/office/powerpoint/2010/main" val="83350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Motoo</a:t>
            </a:r>
            <a:r>
              <a:rPr lang="en-US" dirty="0"/>
              <a:t> Kimura</a:t>
            </a:r>
          </a:p>
        </p:txBody>
      </p:sp>
      <p:sp>
        <p:nvSpPr>
          <p:cNvPr id="3" name="Content Placeholder 2"/>
          <p:cNvSpPr>
            <a:spLocks noGrp="1"/>
          </p:cNvSpPr>
          <p:nvPr>
            <p:ph idx="1"/>
          </p:nvPr>
        </p:nvSpPr>
        <p:spPr>
          <a:xfrm>
            <a:off x="457200" y="1600200"/>
            <a:ext cx="6096000" cy="4525963"/>
          </a:xfrm>
        </p:spPr>
        <p:txBody>
          <a:bodyPr>
            <a:normAutofit/>
          </a:bodyPr>
          <a:lstStyle/>
          <a:p>
            <a:pPr marL="0" indent="0">
              <a:buNone/>
            </a:pPr>
            <a:r>
              <a:rPr lang="en-US" i="1" dirty="0"/>
              <a:t>“The vast majority of substitutions in DNA and proteins, and polymorphism within species, are caused not by positive Darwinian selection, but by random drift of alleles that are selectively neutral or nearly so.”</a:t>
            </a:r>
          </a:p>
          <a:p>
            <a:endParaRPr lang="en-US" dirty="0"/>
          </a:p>
        </p:txBody>
      </p:sp>
      <p:pic>
        <p:nvPicPr>
          <p:cNvPr id="5" name="Picture 4" descr="Kimura_Motoo_md"/>
          <p:cNvPicPr>
            <a:picLocks noChangeAspect="1" noChangeArrowheads="1"/>
          </p:cNvPicPr>
          <p:nvPr/>
        </p:nvPicPr>
        <p:blipFill>
          <a:blip r:embed="rId2" cstate="print"/>
          <a:srcRect l="16000" t="9056" r="16000" b="18491"/>
          <a:stretch>
            <a:fillRect/>
          </a:stretch>
        </p:blipFill>
        <p:spPr>
          <a:xfrm>
            <a:off x="6905625" y="457200"/>
            <a:ext cx="1781175" cy="2514600"/>
          </a:xfrm>
          <a:prstGeom prst="rect">
            <a:avLst/>
          </a:prstGeom>
          <a:noFill/>
          <a:ln/>
        </p:spPr>
      </p:pic>
    </p:spTree>
    <p:extLst>
      <p:ext uri="{BB962C8B-B14F-4D97-AF65-F5344CB8AC3E}">
        <p14:creationId xmlns:p14="http://schemas.microsoft.com/office/powerpoint/2010/main" val="180209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65760" y="228600"/>
            <a:ext cx="8310880" cy="1524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schemeClr val="tx1"/>
                </a:solidFill>
                <a:effectLst/>
                <a:uLnTx/>
                <a:uFillTx/>
                <a:latin typeface="Calibri"/>
                <a:ea typeface="+mj-ea"/>
                <a:cs typeface="Calibri"/>
              </a:rPr>
              <a:t>The Neutral Theory of Molecular Evolution</a:t>
            </a:r>
          </a:p>
        </p:txBody>
      </p:sp>
      <p:sp>
        <p:nvSpPr>
          <p:cNvPr id="5" name="Rectangle 3"/>
          <p:cNvSpPr txBox="1">
            <a:spLocks noChangeArrowheads="1"/>
          </p:cNvSpPr>
          <p:nvPr/>
        </p:nvSpPr>
        <p:spPr>
          <a:xfrm>
            <a:off x="577215" y="1600200"/>
            <a:ext cx="7989570" cy="3657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High levels of polymorphism (variation) in protein and DNA sequences among individuals and species.</a:t>
            </a: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endParaRPr lang="en-US" sz="1700" dirty="0">
              <a:latin typeface="Calibri"/>
              <a:cs typeface="Calibri"/>
            </a:endParaRPr>
          </a:p>
          <a:p>
            <a:pPr marL="342900" indent="-342900" defTabSz="914400">
              <a:lnSpc>
                <a:spcPct val="90000"/>
              </a:lnSpc>
              <a:spcBef>
                <a:spcPct val="20000"/>
              </a:spcBef>
              <a:buFont typeface="Arial"/>
              <a:buChar char="•"/>
              <a:defRPr/>
            </a:pPr>
            <a:r>
              <a:rPr lang="en-US" sz="1700" dirty="0">
                <a:cs typeface="Times New Roman" charset="0"/>
              </a:rPr>
              <a:t>Discovery of the </a:t>
            </a:r>
            <a:r>
              <a:rPr lang="en-US" sz="1700" u="sng" dirty="0">
                <a:cs typeface="Times New Roman" charset="0"/>
              </a:rPr>
              <a:t>molecular clock</a:t>
            </a:r>
            <a:r>
              <a:rPr lang="en-US" sz="1700" dirty="0">
                <a:cs typeface="Times New Roman" charset="0"/>
              </a:rPr>
              <a:t>, that substitutions occur at a constant rate over time by Jukes &amp; King 1969.</a:t>
            </a:r>
          </a:p>
          <a:p>
            <a:pPr marR="0" lvl="0" algn="l" defTabSz="914400" rtl="0" eaLnBrk="1" fontAlgn="auto" latinLnBrk="0" hangingPunct="1">
              <a:lnSpc>
                <a:spcPct val="90000"/>
              </a:lnSpc>
              <a:spcBef>
                <a:spcPct val="20000"/>
              </a:spcBef>
              <a:spcAft>
                <a:spcPts val="0"/>
              </a:spcAft>
              <a:buClrTx/>
              <a:buSzTx/>
              <a:tabLst/>
              <a:defRPr/>
            </a:pPr>
            <a:endParaRPr kumimoji="0" lang="en-US" sz="1700" b="0" i="0" u="none" strike="noStrike" kern="1200" cap="none" spc="0" normalizeH="0" baseline="0" noProof="0" dirty="0">
              <a:ln>
                <a:noFill/>
              </a:ln>
              <a:solidFill>
                <a:schemeClr val="tx1"/>
              </a:solidFill>
              <a:effectLst/>
              <a:uLnTx/>
              <a:uFillTx/>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Difficult to reconcile with mutation-selection equilibrium.</a:t>
            </a: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endParaRPr lang="en-US" sz="1700" dirty="0">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Can be explained by mutation &amp; drift alone.</a:t>
            </a: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endParaRPr kumimoji="0" lang="en-US" sz="1700" b="0" i="0" u="none" strike="noStrike" kern="1200" cap="none" spc="0" normalizeH="0" baseline="0" noProof="0" dirty="0">
              <a:ln>
                <a:noFill/>
              </a:ln>
              <a:solidFill>
                <a:schemeClr val="tx1"/>
              </a:solidFill>
              <a:effectLst/>
              <a:uLnTx/>
              <a:uFillTx/>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Most mutations affecting fitness are deleterious, hence quickly eliminated by selection.</a:t>
            </a:r>
          </a:p>
          <a:p>
            <a:pPr lvl="0">
              <a:lnSpc>
                <a:spcPct val="90000"/>
              </a:lnSpc>
              <a:spcBef>
                <a:spcPct val="20000"/>
              </a:spcBef>
              <a:defRPr/>
            </a:pPr>
            <a:endParaRPr kumimoji="0" lang="en-US" sz="1700" b="0" i="1" u="none" strike="noStrike" kern="1200" cap="none" spc="0" normalizeH="0" baseline="0" noProof="0" dirty="0">
              <a:ln>
                <a:noFill/>
              </a:ln>
              <a:solidFill>
                <a:schemeClr val="tx1"/>
              </a:solidFill>
              <a:effectLst/>
              <a:uLnTx/>
              <a:uFillTx/>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u="none" strike="noStrike" kern="1200" cap="none" spc="0" normalizeH="0" baseline="0" noProof="0" dirty="0">
                <a:ln>
                  <a:noFill/>
                </a:ln>
                <a:solidFill>
                  <a:schemeClr val="tx1"/>
                </a:solidFill>
                <a:effectLst/>
                <a:uLnTx/>
                <a:uFillTx/>
                <a:latin typeface="Calibri"/>
                <a:cs typeface="Calibri"/>
              </a:rPr>
              <a:t>Therefore, </a:t>
            </a:r>
            <a:r>
              <a:rPr lang="en-US" sz="1700" dirty="0" err="1">
                <a:latin typeface="Calibri"/>
                <a:cs typeface="Calibri"/>
              </a:rPr>
              <a:t>ess</a:t>
            </a:r>
            <a:r>
              <a:rPr kumimoji="0" lang="en-US" sz="1700" b="0" i="0" u="none" strike="noStrike" kern="1200" cap="none" spc="0" normalizeH="0" baseline="0" noProof="0" dirty="0" err="1">
                <a:ln>
                  <a:noFill/>
                </a:ln>
                <a:solidFill>
                  <a:schemeClr val="tx1"/>
                </a:solidFill>
                <a:effectLst/>
                <a:uLnTx/>
                <a:uFillTx/>
                <a:latin typeface="Calibri"/>
                <a:cs typeface="Calibri"/>
              </a:rPr>
              <a:t>entially</a:t>
            </a:r>
            <a:r>
              <a:rPr kumimoji="0" lang="en-US" sz="1700" b="0" i="0" u="none" strike="noStrike" kern="1200" cap="none" spc="0" normalizeH="0" baseline="0" noProof="0" dirty="0">
                <a:ln>
                  <a:noFill/>
                </a:ln>
                <a:solidFill>
                  <a:schemeClr val="tx1"/>
                </a:solidFill>
                <a:effectLst/>
                <a:uLnTx/>
                <a:uFillTx/>
                <a:latin typeface="Calibri"/>
                <a:cs typeface="Calibri"/>
              </a:rPr>
              <a:t> all new mutations that become fixed are neutral, and evolve by genetic drift.</a:t>
            </a: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endParaRPr lang="en-US" sz="1700" dirty="0">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Bold idea, considering the importance of selection.</a:t>
            </a:r>
          </a:p>
        </p:txBody>
      </p:sp>
    </p:spTree>
    <p:extLst>
      <p:ext uri="{BB962C8B-B14F-4D97-AF65-F5344CB8AC3E}">
        <p14:creationId xmlns:p14="http://schemas.microsoft.com/office/powerpoint/2010/main" val="278665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488" y="396240"/>
            <a:ext cx="8909499" cy="1200329"/>
          </a:xfrm>
          <a:prstGeom prst="rect">
            <a:avLst/>
          </a:prstGeom>
          <a:noFill/>
        </p:spPr>
        <p:txBody>
          <a:bodyPr wrap="square" rtlCol="0">
            <a:spAutoFit/>
          </a:bodyPr>
          <a:lstStyle/>
          <a:p>
            <a:r>
              <a:rPr lang="en-US" sz="3600" dirty="0"/>
              <a:t>Two Sources of Data: #1 </a:t>
            </a:r>
          </a:p>
          <a:p>
            <a:r>
              <a:rPr lang="en-US" sz="3600" dirty="0"/>
              <a:t>Observed relationship for diversity and Ne.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90" y="1643232"/>
            <a:ext cx="6527759" cy="4142232"/>
          </a:xfrm>
          <a:prstGeom prst="rect">
            <a:avLst/>
          </a:prstGeom>
          <a:noFill/>
          <a:ln>
            <a:noFill/>
          </a:ln>
          <a:scene3d>
            <a:camera prst="orthographicFront">
              <a:rot lat="0" lon="0" rev="2155200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956707" y="6048647"/>
            <a:ext cx="42894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err="1"/>
              <a:t>Hartl</a:t>
            </a:r>
            <a:r>
              <a:rPr lang="en-US" sz="1200" b="0" dirty="0"/>
              <a:t> &amp; Clark (1997) Principles of Population Genetics</a:t>
            </a:r>
          </a:p>
        </p:txBody>
      </p:sp>
    </p:spTree>
    <p:extLst>
      <p:ext uri="{BB962C8B-B14F-4D97-AF65-F5344CB8AC3E}">
        <p14:creationId xmlns:p14="http://schemas.microsoft.com/office/powerpoint/2010/main" val="43488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488" y="396240"/>
            <a:ext cx="8909499" cy="1200329"/>
          </a:xfrm>
          <a:prstGeom prst="rect">
            <a:avLst/>
          </a:prstGeom>
          <a:noFill/>
        </p:spPr>
        <p:txBody>
          <a:bodyPr wrap="square" rtlCol="0">
            <a:spAutoFit/>
          </a:bodyPr>
          <a:lstStyle/>
          <a:p>
            <a:r>
              <a:rPr lang="en-US" sz="3600" dirty="0"/>
              <a:t>Two Sources of Data: #1 </a:t>
            </a:r>
          </a:p>
          <a:p>
            <a:r>
              <a:rPr lang="en-US" sz="3600" dirty="0"/>
              <a:t>Observed relationship for diversity and Ne.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90" y="1643232"/>
            <a:ext cx="6527759" cy="4142232"/>
          </a:xfrm>
          <a:prstGeom prst="rect">
            <a:avLst/>
          </a:prstGeom>
          <a:noFill/>
          <a:ln>
            <a:noFill/>
          </a:ln>
          <a:scene3d>
            <a:camera prst="orthographicFront">
              <a:rot lat="0" lon="0" rev="2155200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956707" y="6048647"/>
            <a:ext cx="42894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err="1"/>
              <a:t>Hartl</a:t>
            </a:r>
            <a:r>
              <a:rPr lang="en-US" sz="1200" b="0" dirty="0"/>
              <a:t> &amp; Clark (1997) Principles of Population Genetics</a:t>
            </a:r>
          </a:p>
        </p:txBody>
      </p:sp>
      <p:sp>
        <p:nvSpPr>
          <p:cNvPr id="2" name="TextBox 1">
            <a:extLst>
              <a:ext uri="{FF2B5EF4-FFF2-40B4-BE49-F238E27FC236}">
                <a16:creationId xmlns:a16="http://schemas.microsoft.com/office/drawing/2014/main" id="{CE7F4042-6633-88A3-64C6-F00E54DCAED3}"/>
              </a:ext>
            </a:extLst>
          </p:cNvPr>
          <p:cNvSpPr txBox="1"/>
          <p:nvPr/>
        </p:nvSpPr>
        <p:spPr>
          <a:xfrm>
            <a:off x="1258989" y="1958833"/>
            <a:ext cx="2952206" cy="923330"/>
          </a:xfrm>
          <a:prstGeom prst="rect">
            <a:avLst/>
          </a:prstGeom>
          <a:solidFill>
            <a:schemeClr val="bg1"/>
          </a:solidFill>
          <a:ln>
            <a:solidFill>
              <a:schemeClr val="tx1"/>
            </a:solidFill>
          </a:ln>
        </p:spPr>
        <p:txBody>
          <a:bodyPr wrap="square" rtlCol="0">
            <a:spAutoFit/>
          </a:bodyPr>
          <a:lstStyle/>
          <a:p>
            <a:r>
              <a:rPr lang="en-US" dirty="0"/>
              <a:t>High levels of heterozygosity unexpected under mutation-selection balance.</a:t>
            </a:r>
          </a:p>
        </p:txBody>
      </p:sp>
      <p:sp>
        <p:nvSpPr>
          <p:cNvPr id="3" name="TextBox 2">
            <a:extLst>
              <a:ext uri="{FF2B5EF4-FFF2-40B4-BE49-F238E27FC236}">
                <a16:creationId xmlns:a16="http://schemas.microsoft.com/office/drawing/2014/main" id="{0CE9F7EA-B581-540B-0EE1-1A3371587D25}"/>
              </a:ext>
            </a:extLst>
          </p:cNvPr>
          <p:cNvSpPr txBox="1"/>
          <p:nvPr/>
        </p:nvSpPr>
        <p:spPr>
          <a:xfrm>
            <a:off x="6150051" y="3323442"/>
            <a:ext cx="2881936" cy="1200329"/>
          </a:xfrm>
          <a:prstGeom prst="rect">
            <a:avLst/>
          </a:prstGeom>
          <a:noFill/>
          <a:ln>
            <a:solidFill>
              <a:schemeClr val="tx1"/>
            </a:solidFill>
          </a:ln>
        </p:spPr>
        <p:txBody>
          <a:bodyPr wrap="square" rtlCol="0">
            <a:spAutoFit/>
          </a:bodyPr>
          <a:lstStyle/>
          <a:p>
            <a:r>
              <a:rPr lang="en-US" dirty="0"/>
              <a:t>Positive correlation between Ne &amp; heterozygosity is expected at drift-mutation equilibrium.</a:t>
            </a:r>
          </a:p>
        </p:txBody>
      </p:sp>
      <p:sp>
        <p:nvSpPr>
          <p:cNvPr id="8" name="Rectangle 7">
            <a:extLst>
              <a:ext uri="{FF2B5EF4-FFF2-40B4-BE49-F238E27FC236}">
                <a16:creationId xmlns:a16="http://schemas.microsoft.com/office/drawing/2014/main" id="{78D6DC3F-34CC-7E4C-AD80-7AAD25903341}"/>
              </a:ext>
            </a:extLst>
          </p:cNvPr>
          <p:cNvSpPr/>
          <p:nvPr/>
        </p:nvSpPr>
        <p:spPr>
          <a:xfrm>
            <a:off x="552211" y="5856309"/>
            <a:ext cx="8279817" cy="646331"/>
          </a:xfrm>
          <a:prstGeom prst="rect">
            <a:avLst/>
          </a:prstGeom>
          <a:solidFill>
            <a:schemeClr val="bg1"/>
          </a:solidFill>
        </p:spPr>
        <p:txBody>
          <a:bodyPr wrap="square">
            <a:spAutoFit/>
          </a:bodyPr>
          <a:lstStyle/>
          <a:p>
            <a:pPr lvl="1">
              <a:spcAft>
                <a:spcPts val="600"/>
              </a:spcAft>
              <a:defRPr/>
            </a:pPr>
            <a:r>
              <a:rPr lang="en-US" dirty="0">
                <a:cs typeface="Times New Roman" charset="0"/>
              </a:rPr>
              <a:t>Kimura reasoned that there were too many substitutions to be tolerable within the </a:t>
            </a:r>
            <a:r>
              <a:rPr lang="en-US" dirty="0" err="1">
                <a:cs typeface="Times New Roman" charset="0"/>
              </a:rPr>
              <a:t>selectionist</a:t>
            </a:r>
            <a:r>
              <a:rPr lang="en-US" dirty="0">
                <a:cs typeface="Times New Roman" charset="0"/>
              </a:rPr>
              <a:t> theory of natural selection.</a:t>
            </a:r>
          </a:p>
        </p:txBody>
      </p:sp>
    </p:spTree>
    <p:extLst>
      <p:ext uri="{BB962C8B-B14F-4D97-AF65-F5344CB8AC3E}">
        <p14:creationId xmlns:p14="http://schemas.microsoft.com/office/powerpoint/2010/main" val="26128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6096" y="1820747"/>
            <a:ext cx="9144000" cy="4135437"/>
          </a:xfrm>
          <a:prstGeom prst="rect">
            <a:avLst/>
          </a:prstGeom>
          <a:noFill/>
        </p:spPr>
      </p:pic>
      <p:sp>
        <p:nvSpPr>
          <p:cNvPr id="5" name="TextBox 4"/>
          <p:cNvSpPr txBox="1"/>
          <p:nvPr/>
        </p:nvSpPr>
        <p:spPr>
          <a:xfrm>
            <a:off x="122488" y="396240"/>
            <a:ext cx="8909499" cy="1200329"/>
          </a:xfrm>
          <a:prstGeom prst="rect">
            <a:avLst/>
          </a:prstGeom>
          <a:noFill/>
        </p:spPr>
        <p:txBody>
          <a:bodyPr wrap="square" rtlCol="0">
            <a:spAutoFit/>
          </a:bodyPr>
          <a:lstStyle/>
          <a:p>
            <a:r>
              <a:rPr lang="en-US" sz="3600" dirty="0"/>
              <a:t>Two Sources of Data: #2 </a:t>
            </a:r>
          </a:p>
          <a:p>
            <a:r>
              <a:rPr lang="en-US" sz="3600" dirty="0"/>
              <a:t>Constant rate of evolution within gene families</a:t>
            </a:r>
          </a:p>
        </p:txBody>
      </p:sp>
    </p:spTree>
    <p:extLst>
      <p:ext uri="{BB962C8B-B14F-4D97-AF65-F5344CB8AC3E}">
        <p14:creationId xmlns:p14="http://schemas.microsoft.com/office/powerpoint/2010/main" val="260229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6096" y="1820747"/>
            <a:ext cx="9144000" cy="4135437"/>
          </a:xfrm>
          <a:prstGeom prst="rect">
            <a:avLst/>
          </a:prstGeom>
          <a:noFill/>
        </p:spPr>
      </p:pic>
      <p:sp>
        <p:nvSpPr>
          <p:cNvPr id="5" name="TextBox 4"/>
          <p:cNvSpPr txBox="1"/>
          <p:nvPr/>
        </p:nvSpPr>
        <p:spPr>
          <a:xfrm>
            <a:off x="122488" y="396240"/>
            <a:ext cx="8909499" cy="1200329"/>
          </a:xfrm>
          <a:prstGeom prst="rect">
            <a:avLst/>
          </a:prstGeom>
          <a:noFill/>
        </p:spPr>
        <p:txBody>
          <a:bodyPr wrap="square" rtlCol="0">
            <a:spAutoFit/>
          </a:bodyPr>
          <a:lstStyle/>
          <a:p>
            <a:r>
              <a:rPr lang="en-US" sz="3600" dirty="0"/>
              <a:t>Two Sources of Data: #2 </a:t>
            </a:r>
          </a:p>
          <a:p>
            <a:r>
              <a:rPr lang="en-US" sz="3600" dirty="0"/>
              <a:t>Constant rate of evolution within gene families</a:t>
            </a:r>
          </a:p>
        </p:txBody>
      </p:sp>
      <p:sp>
        <p:nvSpPr>
          <p:cNvPr id="2" name="TextBox 1">
            <a:extLst>
              <a:ext uri="{FF2B5EF4-FFF2-40B4-BE49-F238E27FC236}">
                <a16:creationId xmlns:a16="http://schemas.microsoft.com/office/drawing/2014/main" id="{496DADA8-D6B9-1F5B-DC0C-9428D4C6B12E}"/>
              </a:ext>
            </a:extLst>
          </p:cNvPr>
          <p:cNvSpPr txBox="1"/>
          <p:nvPr/>
        </p:nvSpPr>
        <p:spPr>
          <a:xfrm>
            <a:off x="4654476" y="1863779"/>
            <a:ext cx="3887096" cy="923330"/>
          </a:xfrm>
          <a:prstGeom prst="rect">
            <a:avLst/>
          </a:prstGeom>
          <a:solidFill>
            <a:schemeClr val="bg1"/>
          </a:solidFill>
          <a:ln>
            <a:solidFill>
              <a:schemeClr val="tx1"/>
            </a:solidFill>
          </a:ln>
        </p:spPr>
        <p:txBody>
          <a:bodyPr wrap="square" rtlCol="0">
            <a:spAutoFit/>
          </a:bodyPr>
          <a:lstStyle/>
          <a:p>
            <a:r>
              <a:rPr lang="en-US" dirty="0"/>
              <a:t>The slopes of the lines give the average rate of change (molecular clock) in amino acid substitutions</a:t>
            </a:r>
          </a:p>
        </p:txBody>
      </p:sp>
      <p:sp>
        <p:nvSpPr>
          <p:cNvPr id="3" name="TextBox 2">
            <a:extLst>
              <a:ext uri="{FF2B5EF4-FFF2-40B4-BE49-F238E27FC236}">
                <a16:creationId xmlns:a16="http://schemas.microsoft.com/office/drawing/2014/main" id="{86B4EFA0-0A76-B0F5-D064-07902EB732F9}"/>
              </a:ext>
            </a:extLst>
          </p:cNvPr>
          <p:cNvSpPr txBox="1"/>
          <p:nvPr/>
        </p:nvSpPr>
        <p:spPr>
          <a:xfrm>
            <a:off x="6507610" y="6035089"/>
            <a:ext cx="1828642" cy="369332"/>
          </a:xfrm>
          <a:prstGeom prst="rect">
            <a:avLst/>
          </a:prstGeom>
          <a:noFill/>
          <a:ln>
            <a:solidFill>
              <a:schemeClr val="tx1"/>
            </a:solidFill>
          </a:ln>
        </p:spPr>
        <p:txBody>
          <a:bodyPr wrap="none" rtlCol="0">
            <a:spAutoFit/>
          </a:bodyPr>
          <a:lstStyle/>
          <a:p>
            <a:r>
              <a:rPr lang="en-US" dirty="0"/>
              <a:t>Fossil calibrations</a:t>
            </a:r>
          </a:p>
        </p:txBody>
      </p:sp>
      <p:sp>
        <p:nvSpPr>
          <p:cNvPr id="6" name="TextBox 5">
            <a:extLst>
              <a:ext uri="{FF2B5EF4-FFF2-40B4-BE49-F238E27FC236}">
                <a16:creationId xmlns:a16="http://schemas.microsoft.com/office/drawing/2014/main" id="{51B1BCCE-2B15-BF73-7C7A-011C54B082EB}"/>
              </a:ext>
            </a:extLst>
          </p:cNvPr>
          <p:cNvSpPr txBox="1"/>
          <p:nvPr/>
        </p:nvSpPr>
        <p:spPr>
          <a:xfrm>
            <a:off x="473337" y="6035089"/>
            <a:ext cx="5809129" cy="646331"/>
          </a:xfrm>
          <a:prstGeom prst="rect">
            <a:avLst/>
          </a:prstGeom>
          <a:noFill/>
          <a:ln>
            <a:solidFill>
              <a:schemeClr val="tx1"/>
            </a:solidFill>
          </a:ln>
        </p:spPr>
        <p:txBody>
          <a:bodyPr wrap="square" rtlCol="0">
            <a:spAutoFit/>
          </a:bodyPr>
          <a:lstStyle/>
          <a:p>
            <a:r>
              <a:rPr lang="en-US" dirty="0"/>
              <a:t>Kimura argued that this relationship reflects the actions of genetic drift and mutation.</a:t>
            </a:r>
          </a:p>
        </p:txBody>
      </p:sp>
    </p:spTree>
    <p:extLst>
      <p:ext uri="{BB962C8B-B14F-4D97-AF65-F5344CB8AC3E}">
        <p14:creationId xmlns:p14="http://schemas.microsoft.com/office/powerpoint/2010/main" val="363518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4432</TotalTime>
  <Words>2141</Words>
  <Application>Microsoft Macintosh PowerPoint</Application>
  <PresentationFormat>On-screen Show (4:3)</PresentationFormat>
  <Paragraphs>242</Paragraphs>
  <Slides>38</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Arial</vt:lpstr>
      <vt:lpstr>Calibri</vt:lpstr>
      <vt:lpstr>Cambria Math</vt:lpstr>
      <vt:lpstr>Courier New</vt:lpstr>
      <vt:lpstr>Symbol</vt:lpstr>
      <vt:lpstr>Verdana</vt:lpstr>
      <vt:lpstr>Wingdings</vt:lpstr>
      <vt:lpstr>Office Theme</vt:lpstr>
      <vt:lpstr>Equation</vt:lpstr>
      <vt:lpstr>Neutral Theory &amp; Nearly Neutral Theory of Molecular Evolution</vt:lpstr>
      <vt:lpstr>A debate over the importance of selection versus drift</vt:lpstr>
      <vt:lpstr>Neo-Darwinism &amp; Neutralism</vt:lpstr>
      <vt:lpstr>Motoo Kimura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Evolution by Genetic Drift</vt:lpstr>
      <vt:lpstr>Testing for Neutrality</vt:lpstr>
      <vt:lpstr>Testing for Neutrality</vt:lpstr>
      <vt:lpstr>HKA Test</vt:lpstr>
      <vt:lpstr>Synonymous  substitutions accumulate faster than nonsynonymous  substitutions</vt:lpstr>
      <vt:lpstr>McDonald-Kreitman Test</vt:lpstr>
      <vt:lpstr>PowerPoint Presentation</vt:lpstr>
      <vt:lpstr>Prediction under neutral theory: changes that do not affect the function of the protein will occur more frequently.</vt:lpstr>
      <vt:lpstr>Summary</vt:lpstr>
      <vt:lpstr>Problems with Neutral Theory</vt:lpstr>
      <vt:lpstr>PowerPoint Presentation</vt:lpstr>
      <vt:lpstr>Generation Time vs. Population Size</vt:lpstr>
      <vt:lpstr>Nearly Neutral Theory</vt:lpstr>
      <vt:lpstr>PowerPoint Presentation</vt:lpstr>
      <vt:lpstr>PowerPoint Presentation</vt:lpstr>
      <vt:lpstr>Nearly Neutral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of Population Genetics</dc:title>
  <dc:creator>Kevin McCracken</dc:creator>
  <cp:lastModifiedBy>Kevin McCracken</cp:lastModifiedBy>
  <cp:revision>506</cp:revision>
  <cp:lastPrinted>2017-03-20T13:31:01Z</cp:lastPrinted>
  <dcterms:created xsi:type="dcterms:W3CDTF">2017-01-09T21:19:33Z</dcterms:created>
  <dcterms:modified xsi:type="dcterms:W3CDTF">2023-10-12T16:05:32Z</dcterms:modified>
</cp:coreProperties>
</file>