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450" r:id="rId3"/>
    <p:sldId id="451" r:id="rId4"/>
    <p:sldId id="295" r:id="rId5"/>
    <p:sldId id="296" r:id="rId6"/>
    <p:sldId id="452" r:id="rId7"/>
    <p:sldId id="297" r:id="rId8"/>
    <p:sldId id="298" r:id="rId9"/>
    <p:sldId id="457" r:id="rId10"/>
    <p:sldId id="458" r:id="rId11"/>
    <p:sldId id="455" r:id="rId12"/>
    <p:sldId id="259" r:id="rId13"/>
    <p:sldId id="300" r:id="rId14"/>
    <p:sldId id="301" r:id="rId15"/>
    <p:sldId id="302" r:id="rId16"/>
    <p:sldId id="303" r:id="rId17"/>
    <p:sldId id="318" r:id="rId18"/>
    <p:sldId id="275" r:id="rId19"/>
    <p:sldId id="274" r:id="rId20"/>
    <p:sldId id="272" r:id="rId21"/>
    <p:sldId id="459" r:id="rId22"/>
    <p:sldId id="461" r:id="rId23"/>
    <p:sldId id="465" r:id="rId24"/>
    <p:sldId id="305" r:id="rId25"/>
    <p:sldId id="304" r:id="rId26"/>
    <p:sldId id="306" r:id="rId27"/>
    <p:sldId id="463" r:id="rId28"/>
    <p:sldId id="476" r:id="rId29"/>
    <p:sldId id="467" r:id="rId30"/>
    <p:sldId id="474" r:id="rId31"/>
    <p:sldId id="468" r:id="rId32"/>
    <p:sldId id="469" r:id="rId33"/>
    <p:sldId id="470" r:id="rId34"/>
    <p:sldId id="471" r:id="rId35"/>
    <p:sldId id="472" r:id="rId36"/>
    <p:sldId id="473" r:id="rId37"/>
    <p:sldId id="475" r:id="rId38"/>
    <p:sldId id="28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7" autoAdjust="0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83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4A230ED9-CFB7-784F-9E98-6B97218A30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ABE04A5-2AD5-B24D-8330-3724407D1906}" type="slidenum">
              <a:rPr lang="en-US" altLang="en-US" sz="1300" smtClean="0">
                <a:latin typeface="Times New Roman" panose="02020603050405020304" pitchFamily="18" charset="0"/>
              </a:rPr>
              <a:pPr/>
              <a:t>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8D32F50D-74B5-CB4A-8EF5-0564787EC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3BA8128-DDE0-E94D-850A-71CB160BB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8197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E5F757FC-D4C2-604F-BFD7-28E0C384C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6CDDEAE-CDAE-A147-B601-D96843011DE1}" type="slidenum">
              <a:rPr lang="en-US" altLang="en-US" sz="1300" smtClean="0">
                <a:latin typeface="Times New Roman" panose="02020603050405020304" pitchFamily="18" charset="0"/>
              </a:rPr>
              <a:pPr/>
              <a:t>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00C50623-ECDD-1246-92C7-BEC5CD653A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8A4FD34-B99A-2242-970D-CD8ADD2CE5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7229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F2D42F44-F775-C745-B6C8-B4A909360B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0F98A40B-1647-6044-B123-E5720242FA39}" type="slidenum">
              <a:rPr lang="en-US" altLang="en-US" sz="1300" smtClean="0">
                <a:latin typeface="Times New Roman" panose="02020603050405020304" pitchFamily="18" charset="0"/>
              </a:rPr>
              <a:pPr/>
              <a:t>11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EDF6C7D1-3A0A-DF4D-ABC6-E6CA5DD1CA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3807556-4FA5-5844-8617-9FD5FE1678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707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167B944-0ED7-A348-8E49-8A36B1C4C4EC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D2CE394A-D01B-1F43-8A33-9B4B37E9D1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690C590-29FD-2A48-AC79-295CF660EACF}" type="slidenum">
              <a:rPr lang="en-US" altLang="en-US" sz="1200" smtClean="0">
                <a:latin typeface="Times" pitchFamily="2" charset="0"/>
              </a:rPr>
              <a:pPr/>
              <a:t>23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8A0CDA3E-D81F-D144-A8CB-CF7EF38726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99A3425-A5A0-D34A-98CC-63DD2CD77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267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6CE2B5AB-06DC-ED4C-89B4-06CAF79C1E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F55B624B-B9EF-0946-9AD8-0B9744F22D77}" type="slidenum">
              <a:rPr lang="en-US" altLang="en-US" sz="1300" smtClean="0">
                <a:latin typeface="Times New Roman" panose="02020603050405020304" pitchFamily="18" charset="0"/>
              </a:rPr>
              <a:pPr/>
              <a:t>27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2ED467DD-C18A-7048-9299-3FAC4AD5B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8FB182F-42C4-9F4A-AF98-D767E6513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7382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78AF5AA6-6D45-8446-B9F2-52E9CB5FA7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39BBA63F-288A-4241-A6F0-375866D1F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Important not to interpret the sequence of species as a linear ancestor-descendant relationship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02FC35E8-05B9-7B42-AA67-B860CD168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01FE1CDA-89F4-4A4F-A218-4798929E874B}" type="slidenum">
              <a:rPr lang="en-US" altLang="en-US" sz="1300" smtClean="0">
                <a:latin typeface="Times New Roman" panose="02020603050405020304" pitchFamily="18" charset="0"/>
              </a:rPr>
              <a:pPr/>
              <a:t>29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57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E0CC396A-F24C-2B4C-A34A-F6698F1A66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F3A7D7-F413-9F47-A6FB-2EDAE9965CB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3052A4A1-0673-FD45-A692-E4984534B1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7605EC7-7824-F646-9E9E-74B7D6817E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All are paraphyletic groups</a:t>
            </a:r>
          </a:p>
        </p:txBody>
      </p:sp>
    </p:spTree>
    <p:extLst>
      <p:ext uri="{BB962C8B-B14F-4D97-AF65-F5344CB8AC3E}">
        <p14:creationId xmlns:p14="http://schemas.microsoft.com/office/powerpoint/2010/main" val="251277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olweb.org/tree/phylogeny.html" TargetMode="Externa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ersetoday.com/36302/atoms-in-the-universe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ted.com/talks/prosanta_chakrabarty_four_billion_years_of_evolution_in_six_minutes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Phylogeny </a:t>
            </a:r>
            <a:r>
              <a:rPr lang="en-US"/>
              <a:t>&amp; Systematics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/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Fall 2023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>
            <a:extLst>
              <a:ext uri="{FF2B5EF4-FFF2-40B4-BE49-F238E27FC236}">
                <a16:creationId xmlns:a16="http://schemas.microsoft.com/office/drawing/2014/main" id="{CB6B78F9-2652-5A40-B8C7-8A37B86BD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0"/>
            <a:ext cx="521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2">
            <a:extLst>
              <a:ext uri="{FF2B5EF4-FFF2-40B4-BE49-F238E27FC236}">
                <a16:creationId xmlns:a16="http://schemas.microsoft.com/office/drawing/2014/main" id="{3BAF3264-9204-D94F-83B9-8B86C3687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495800"/>
            <a:ext cx="3535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Hug et al. Nature Microbiology 1:16048(2016)</a:t>
            </a:r>
          </a:p>
        </p:txBody>
      </p:sp>
    </p:spTree>
    <p:extLst>
      <p:ext uri="{BB962C8B-B14F-4D97-AF65-F5344CB8AC3E}">
        <p14:creationId xmlns:p14="http://schemas.microsoft.com/office/powerpoint/2010/main" val="2346624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toloverview">
            <a:hlinkClick r:id="rId3" action="ppaction://hlinksldjump"/>
            <a:extLst>
              <a:ext uri="{FF2B5EF4-FFF2-40B4-BE49-F238E27FC236}">
                <a16:creationId xmlns:a16="http://schemas.microsoft.com/office/drawing/2014/main" id="{61FADE93-8957-C344-A324-A77E1700F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37909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D9A3F753-CFCA-0D4E-9BA9-10CD744F3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867400"/>
            <a:ext cx="573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hlinkClick r:id="rId5"/>
              </a:rPr>
              <a:t>http://tolweb.org/tree/phylogeny.html</a:t>
            </a:r>
            <a:endParaRPr lang="en-US" altLang="en-US" dirty="0"/>
          </a:p>
        </p:txBody>
      </p:sp>
      <p:sp>
        <p:nvSpPr>
          <p:cNvPr id="21507" name="Text Box 6">
            <a:extLst>
              <a:ext uri="{FF2B5EF4-FFF2-40B4-BE49-F238E27FC236}">
                <a16:creationId xmlns:a16="http://schemas.microsoft.com/office/drawing/2014/main" id="{E0049B39-A681-DE4C-83D9-B7F3A3E89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579438"/>
            <a:ext cx="3844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Tree of Life Web Project</a:t>
            </a:r>
          </a:p>
        </p:txBody>
      </p:sp>
    </p:spTree>
    <p:extLst>
      <p:ext uri="{BB962C8B-B14F-4D97-AF65-F5344CB8AC3E}">
        <p14:creationId xmlns:p14="http://schemas.microsoft.com/office/powerpoint/2010/main" val="688658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/>
              <a:t>Simplest phylogenetic trees</a:t>
            </a:r>
            <a:r>
              <a:rPr lang="en-US" dirty="0"/>
              <a:t>:</a:t>
            </a:r>
          </a:p>
          <a:p>
            <a:pPr marL="457200" indent="-457200">
              <a:defRPr/>
            </a:pPr>
            <a:endParaRPr lang="en-US" dirty="0"/>
          </a:p>
          <a:p>
            <a:pPr marL="457200" indent="-457200">
              <a:buFont typeface="Times" charset="0"/>
              <a:buChar char="•"/>
              <a:defRPr/>
            </a:pPr>
            <a:r>
              <a:rPr lang="en-US" dirty="0"/>
              <a:t>Branching patterns (trees) depict genealogical relationships</a:t>
            </a:r>
          </a:p>
          <a:p>
            <a:pPr marL="571500" lvl="1">
              <a:defRPr/>
            </a:pPr>
            <a:endParaRPr lang="en-US" dirty="0"/>
          </a:p>
          <a:p>
            <a:pPr marL="1028700" lvl="1" indent="-457200">
              <a:buFont typeface="Times" charset="0"/>
              <a:buChar char="•"/>
              <a:defRPr/>
            </a:pPr>
            <a:r>
              <a:rPr lang="en-US" dirty="0"/>
              <a:t>Useful for molecular/non-molecular data</a:t>
            </a:r>
          </a:p>
          <a:p>
            <a:pPr marL="457200" indent="-457200">
              <a:buFont typeface="Times" charset="0"/>
              <a:buChar char="•"/>
              <a:defRPr/>
            </a:pPr>
            <a:endParaRPr lang="en-US" dirty="0"/>
          </a:p>
          <a:p>
            <a:pPr marL="457200" indent="-457200">
              <a:buFont typeface="Times" charset="0"/>
              <a:buChar char="•"/>
              <a:defRPr/>
            </a:pPr>
            <a:r>
              <a:rPr lang="en-US" u="sng" dirty="0"/>
              <a:t>The 3-taxon example</a:t>
            </a:r>
            <a:r>
              <a:rPr lang="en-US" dirty="0"/>
              <a:t>:</a:t>
            </a:r>
          </a:p>
          <a:p>
            <a:pPr marL="457200" indent="-457200">
              <a:buFont typeface="Times" charset="0"/>
              <a:buChar char="•"/>
              <a:defRPr/>
            </a:pPr>
            <a:endParaRPr lang="en-US" dirty="0"/>
          </a:p>
          <a:p>
            <a:pPr marL="457200" indent="-457200">
              <a:buFont typeface="Times" charset="0"/>
              <a:buNone/>
              <a:defRPr/>
            </a:pPr>
            <a:r>
              <a:rPr lang="en-US" dirty="0"/>
              <a:t>	</a:t>
            </a:r>
          </a:p>
        </p:txBody>
      </p:sp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8"/>
          <a:stretch>
            <a:fillRect/>
          </a:stretch>
        </p:blipFill>
        <p:spPr bwMode="auto">
          <a:xfrm>
            <a:off x="152400" y="2667000"/>
            <a:ext cx="88392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800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5" y="1131759"/>
            <a:ext cx="6060176" cy="4040117"/>
          </a:xfrm>
          <a:prstGeom prst="rect">
            <a:avLst/>
          </a:prstGeom>
        </p:spPr>
      </p:pic>
      <p:pic>
        <p:nvPicPr>
          <p:cNvPr id="3" name="Picture 2" descr="eq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43" y="4582088"/>
            <a:ext cx="3387287" cy="1841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362" y="315917"/>
            <a:ext cx="849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dirty="0"/>
              <a:t>The # of possible </a:t>
            </a:r>
            <a:r>
              <a:rPr lang="en-US" sz="2400" dirty="0" err="1"/>
              <a:t>unrooted</a:t>
            </a:r>
            <a:r>
              <a:rPr lang="en-US" sz="2400" dirty="0"/>
              <a:t> trees grow by factorial:</a:t>
            </a:r>
          </a:p>
        </p:txBody>
      </p:sp>
    </p:spTree>
    <p:extLst>
      <p:ext uri="{BB962C8B-B14F-4D97-AF65-F5344CB8AC3E}">
        <p14:creationId xmlns:p14="http://schemas.microsoft.com/office/powerpoint/2010/main" val="28353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6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6" y="460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79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5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54" y="1055988"/>
            <a:ext cx="6400800" cy="49486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362" y="335657"/>
            <a:ext cx="849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2400" dirty="0"/>
              <a:t>3 </a:t>
            </a:r>
            <a:r>
              <a:rPr lang="en-US" sz="2400" dirty="0" err="1"/>
              <a:t>unrooted</a:t>
            </a:r>
            <a:r>
              <a:rPr lang="en-US" sz="2400" dirty="0"/>
              <a:t> trees, each rooted to produce 5 trees = 15 trees total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4139" y="6270735"/>
            <a:ext cx="4751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https://</a:t>
            </a:r>
            <a:r>
              <a:rPr lang="en-US" sz="1000" dirty="0" err="1"/>
              <a:t>www.ctu.edu.vn</a:t>
            </a:r>
            <a:r>
              <a:rPr lang="en-US" sz="1000" dirty="0"/>
              <a:t>/~</a:t>
            </a:r>
            <a:r>
              <a:rPr lang="en-US" sz="1000" dirty="0" err="1"/>
              <a:t>dvxe</a:t>
            </a:r>
            <a:r>
              <a:rPr lang="en-US" sz="1000" dirty="0"/>
              <a:t>/</a:t>
            </a:r>
            <a:r>
              <a:rPr lang="en-US" sz="1000" dirty="0" err="1"/>
              <a:t>Bioinformatic</a:t>
            </a:r>
            <a:r>
              <a:rPr lang="en-US" sz="1000" dirty="0"/>
              <a:t>/Software/BIT%20Software/</a:t>
            </a:r>
            <a:r>
              <a:rPr lang="en-US" sz="1000" dirty="0" err="1"/>
              <a:t>Phylogen.htm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5394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ylogenetic-analysis-1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00" y="697480"/>
            <a:ext cx="7315200" cy="45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6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ic0805c-1024x6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2" y="484877"/>
            <a:ext cx="5952366" cy="392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362" y="4560716"/>
            <a:ext cx="595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78</a:t>
            </a:r>
            <a:r>
              <a:rPr lang="en-US" b="1" dirty="0"/>
              <a:t> to 10</a:t>
            </a:r>
            <a:r>
              <a:rPr lang="en-US" b="1" baseline="30000" dirty="0"/>
              <a:t>82</a:t>
            </a:r>
            <a:r>
              <a:rPr lang="en-US" b="1" dirty="0"/>
              <a:t> atoms </a:t>
            </a:r>
            <a:r>
              <a:rPr lang="en-US" dirty="0"/>
              <a:t>in the known, observable universe = between ten quadrillion </a:t>
            </a:r>
            <a:r>
              <a:rPr lang="en-US" dirty="0" err="1"/>
              <a:t>vigintillion</a:t>
            </a:r>
            <a:r>
              <a:rPr lang="en-US" dirty="0"/>
              <a:t> &amp; one-hundred thousand quadrillion </a:t>
            </a:r>
            <a:r>
              <a:rPr lang="en-US" dirty="0" err="1"/>
              <a:t>vigintillion</a:t>
            </a:r>
            <a:r>
              <a:rPr lang="en-US" dirty="0"/>
              <a:t> atoms.</a:t>
            </a:r>
          </a:p>
          <a:p>
            <a:r>
              <a:rPr lang="en-US" sz="1400" dirty="0">
                <a:hlinkClick r:id="rId3"/>
              </a:rPr>
              <a:t>http://www.universetoday.com/36302/atoms-in-the-universe/</a:t>
            </a:r>
            <a:endParaRPr lang="en-US" sz="1400" dirty="0"/>
          </a:p>
          <a:p>
            <a:endParaRPr lang="en-US" sz="1400" b="1" dirty="0"/>
          </a:p>
          <a:p>
            <a:r>
              <a:rPr lang="en-US" b="1" dirty="0"/>
              <a:t>For 100 taxa there are 10</a:t>
            </a:r>
            <a:r>
              <a:rPr lang="en-US" b="1" baseline="30000" dirty="0"/>
              <a:t>182</a:t>
            </a:r>
            <a:r>
              <a:rPr lang="en-US" b="1" dirty="0"/>
              <a:t> possible </a:t>
            </a:r>
            <a:r>
              <a:rPr lang="en-US" b="1" dirty="0" err="1"/>
              <a:t>unrooted</a:t>
            </a:r>
            <a:r>
              <a:rPr lang="en-US" b="1" dirty="0"/>
              <a:t> trees!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013426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" y="33558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86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1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" y="25004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04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4">
            <a:extLst>
              <a:ext uri="{FF2B5EF4-FFF2-40B4-BE49-F238E27FC236}">
                <a16:creationId xmlns:a16="http://schemas.microsoft.com/office/drawing/2014/main" id="{4F2A0E1D-A145-8349-A5D8-765CF7721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22238"/>
            <a:ext cx="8896987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u="sng" dirty="0"/>
          </a:p>
          <a:p>
            <a:endParaRPr lang="en-US" altLang="en-US" u="sng" dirty="0"/>
          </a:p>
          <a:p>
            <a:r>
              <a:rPr lang="en-US" altLang="en-US" u="sng" dirty="0"/>
              <a:t>Outline of topics</a:t>
            </a:r>
          </a:p>
          <a:p>
            <a:endParaRPr lang="en-US" altLang="en-US" u="sng" dirty="0"/>
          </a:p>
          <a:p>
            <a:pPr>
              <a:buFontTx/>
              <a:buAutoNum type="romanUcPeriod"/>
            </a:pPr>
            <a:r>
              <a:rPr lang="en-US" altLang="en-US" sz="1800" dirty="0"/>
              <a:t>Phylogeny</a:t>
            </a:r>
          </a:p>
          <a:p>
            <a:r>
              <a:rPr lang="en-US" altLang="en-US" sz="1800" dirty="0"/>
              <a:t>	A. Definitions of Phylogenetics and Systematics</a:t>
            </a:r>
          </a:p>
          <a:p>
            <a:r>
              <a:rPr lang="en-US" altLang="en-US" sz="1800" dirty="0"/>
              <a:t>	B. Basic terms to describe phylogenetic trees</a:t>
            </a:r>
          </a:p>
          <a:p>
            <a:r>
              <a:rPr lang="en-US" altLang="en-US" sz="1800" dirty="0"/>
              <a:t>	C. A Phylogeny is an hypothesis</a:t>
            </a:r>
          </a:p>
          <a:p>
            <a:r>
              <a:rPr lang="en-US" altLang="en-US" sz="1800" dirty="0"/>
              <a:t>	D. Determination of characters</a:t>
            </a:r>
          </a:p>
          <a:p>
            <a:r>
              <a:rPr lang="en-US" altLang="en-US" sz="1800" dirty="0"/>
              <a:t>		1. Types (Morphological &amp; Genetic)</a:t>
            </a:r>
          </a:p>
          <a:p>
            <a:r>
              <a:rPr lang="en-US" altLang="en-US" sz="1800" dirty="0"/>
              <a:t>		2. Attractive properties of good characters (independent &amp; homologous)</a:t>
            </a:r>
          </a:p>
          <a:p>
            <a:r>
              <a:rPr lang="en-US" altLang="en-US" sz="1800" dirty="0"/>
              <a:t>	E. Philosophy</a:t>
            </a:r>
          </a:p>
          <a:p>
            <a:r>
              <a:rPr lang="en-US" altLang="en-US" sz="1800" dirty="0"/>
              <a:t>		1. phenetics</a:t>
            </a:r>
          </a:p>
          <a:p>
            <a:r>
              <a:rPr lang="en-US" altLang="en-US" sz="1800" dirty="0"/>
              <a:t>		2. cladistics</a:t>
            </a:r>
          </a:p>
          <a:p>
            <a:r>
              <a:rPr lang="en-US" altLang="en-US" sz="1800" dirty="0"/>
              <a:t>	F. Defining homoplasy and homology based on trees</a:t>
            </a:r>
          </a:p>
          <a:p>
            <a:r>
              <a:rPr lang="en-US" altLang="en-US" sz="1800" dirty="0"/>
              <a:t>	G. Outgroup analysis</a:t>
            </a:r>
          </a:p>
          <a:p>
            <a:r>
              <a:rPr lang="en-US" altLang="en-US" sz="1800" dirty="0"/>
              <a:t>	H. Constructing trees and maximum parsimony</a:t>
            </a:r>
          </a:p>
          <a:p>
            <a:pPr>
              <a:buFontTx/>
              <a:buAutoNum type="romanUcPeriod"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026451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18850" r="26152" b="24007"/>
          <a:stretch/>
        </p:blipFill>
        <p:spPr bwMode="auto">
          <a:xfrm>
            <a:off x="936251" y="1368199"/>
            <a:ext cx="7315200" cy="467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845809" y="341542"/>
            <a:ext cx="54506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3200" dirty="0">
                <a:latin typeface="Calibri"/>
                <a:cs typeface="Calibri"/>
              </a:rPr>
              <a:t>Types of Tree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788702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18FE-5DCC-0C47-95B1-9091A94A780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Reading a phylogenetic tree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0C473AA-9AF4-0B48-AD17-35725B8AB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4500563"/>
            <a:ext cx="411003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Taxa can be rotated around nodes and still depict the same relationships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E46BDC-999A-A64D-95BD-568A8EE71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0213"/>
            <a:ext cx="8856663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BDA59E1-318C-FE47-9049-0EF5DC7B7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1347788"/>
            <a:ext cx="12303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Terminal node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3C32E2-C918-CD4B-AE86-797C93ADC3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7988" y="1617663"/>
            <a:ext cx="352425" cy="38893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68307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ovéPole 36">
            <a:extLst>
              <a:ext uri="{FF2B5EF4-FFF2-40B4-BE49-F238E27FC236}">
                <a16:creationId xmlns:a16="http://schemas.microsoft.com/office/drawing/2014/main" id="{28E8F156-560B-3D42-BEBD-400AAFB45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425" y="608013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These are the same</a:t>
            </a:r>
            <a:endParaRPr lang="cs-CZ" altLang="en-US"/>
          </a:p>
        </p:txBody>
      </p:sp>
      <p:grpSp>
        <p:nvGrpSpPr>
          <p:cNvPr id="28674" name="Skupina 21">
            <a:extLst>
              <a:ext uri="{FF2B5EF4-FFF2-40B4-BE49-F238E27FC236}">
                <a16:creationId xmlns:a16="http://schemas.microsoft.com/office/drawing/2014/main" id="{ED64F945-1FD3-914D-891D-1455032096A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128419" y="1683544"/>
            <a:ext cx="1082675" cy="1036637"/>
            <a:chOff x="1524000" y="1676400"/>
            <a:chExt cx="1082040" cy="1036320"/>
          </a:xfrm>
        </p:grpSpPr>
        <p:cxnSp>
          <p:nvCxnSpPr>
            <p:cNvPr id="3" name="Přímá spojovací čára 2">
              <a:extLst>
                <a:ext uri="{FF2B5EF4-FFF2-40B4-BE49-F238E27FC236}">
                  <a16:creationId xmlns:a16="http://schemas.microsoft.com/office/drawing/2014/main" id="{71A40624-0D25-394C-8D96-61B54E4F16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0" cy="5189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Přímá spojovací čára 5">
              <a:extLst>
                <a:ext uri="{FF2B5EF4-FFF2-40B4-BE49-F238E27FC236}">
                  <a16:creationId xmlns:a16="http://schemas.microsoft.com/office/drawing/2014/main" id="{8EFBE460-7915-5E49-A569-88D26AD19B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087" y="1676400"/>
              <a:ext cx="0" cy="5189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Přímá spojovací čára 7">
              <a:extLst>
                <a:ext uri="{FF2B5EF4-FFF2-40B4-BE49-F238E27FC236}">
                  <a16:creationId xmlns:a16="http://schemas.microsoft.com/office/drawing/2014/main" id="{7806382C-53C7-474C-837B-658B9DE66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2193767"/>
              <a:ext cx="5330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Přímá spojovací čára 9">
              <a:extLst>
                <a:ext uri="{FF2B5EF4-FFF2-40B4-BE49-F238E27FC236}">
                  <a16:creationId xmlns:a16="http://schemas.microsoft.com/office/drawing/2014/main" id="{0EC7DCFA-B598-9044-BE9B-CB31CDCA641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98477" y="2193767"/>
              <a:ext cx="15866" cy="51736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Přímá spojovací čára 11">
              <a:extLst>
                <a:ext uri="{FF2B5EF4-FFF2-40B4-BE49-F238E27FC236}">
                  <a16:creationId xmlns:a16="http://schemas.microsoft.com/office/drawing/2014/main" id="{7BB10039-4EA1-FB40-A504-6E9C326139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175" y="1692271"/>
              <a:ext cx="15866" cy="10204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Přímá spojovací čára 14">
              <a:extLst>
                <a:ext uri="{FF2B5EF4-FFF2-40B4-BE49-F238E27FC236}">
                  <a16:creationId xmlns:a16="http://schemas.microsoft.com/office/drawing/2014/main" id="{D4D27279-BF01-DC49-A330-922F165827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8477" y="2711133"/>
              <a:ext cx="79169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5" name="Skupina 45">
            <a:extLst>
              <a:ext uri="{FF2B5EF4-FFF2-40B4-BE49-F238E27FC236}">
                <a16:creationId xmlns:a16="http://schemas.microsoft.com/office/drawing/2014/main" id="{0D8E1DD0-3456-CD4F-9E59-44D501EC9C22}"/>
              </a:ext>
            </a:extLst>
          </p:cNvPr>
          <p:cNvGrpSpPr>
            <a:grpSpLocks/>
          </p:cNvGrpSpPr>
          <p:nvPr/>
        </p:nvGrpSpPr>
        <p:grpSpPr bwMode="auto">
          <a:xfrm>
            <a:off x="2636838" y="1711325"/>
            <a:ext cx="1752600" cy="1301750"/>
            <a:chOff x="3642360" y="1691640"/>
            <a:chExt cx="1752600" cy="1303020"/>
          </a:xfrm>
        </p:grpSpPr>
        <p:cxnSp>
          <p:nvCxnSpPr>
            <p:cNvPr id="17" name="Přímá spojovací čára 16">
              <a:extLst>
                <a:ext uri="{FF2B5EF4-FFF2-40B4-BE49-F238E27FC236}">
                  <a16:creationId xmlns:a16="http://schemas.microsoft.com/office/drawing/2014/main" id="{42E224AA-6B6C-8A4C-B2B5-E276BAF955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2360" y="1699586"/>
              <a:ext cx="746125" cy="129507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Přímá spojovací čára 18">
              <a:extLst>
                <a:ext uri="{FF2B5EF4-FFF2-40B4-BE49-F238E27FC236}">
                  <a16:creationId xmlns:a16="http://schemas.microsoft.com/office/drawing/2014/main" id="{E9634ABE-4F70-F44F-B340-28823A4A9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8485" y="1691640"/>
              <a:ext cx="1006475" cy="12950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Přímá spojovací čára 20">
              <a:extLst>
                <a:ext uri="{FF2B5EF4-FFF2-40B4-BE49-F238E27FC236}">
                  <a16:creationId xmlns:a16="http://schemas.microsoft.com/office/drawing/2014/main" id="{AF15A530-F780-9A44-87CD-FF969F884F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77322" y="1691640"/>
              <a:ext cx="411163" cy="50213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6" name="Skupina 38">
            <a:extLst>
              <a:ext uri="{FF2B5EF4-FFF2-40B4-BE49-F238E27FC236}">
                <a16:creationId xmlns:a16="http://schemas.microsoft.com/office/drawing/2014/main" id="{C832BBA2-735B-B64E-8501-AA73AEF11DCD}"/>
              </a:ext>
            </a:extLst>
          </p:cNvPr>
          <p:cNvGrpSpPr>
            <a:grpSpLocks/>
          </p:cNvGrpSpPr>
          <p:nvPr/>
        </p:nvGrpSpPr>
        <p:grpSpPr bwMode="auto">
          <a:xfrm>
            <a:off x="854075" y="1844675"/>
            <a:ext cx="1081088" cy="1035050"/>
            <a:chOff x="1524000" y="1676400"/>
            <a:chExt cx="1082040" cy="1036320"/>
          </a:xfrm>
        </p:grpSpPr>
        <p:cxnSp>
          <p:nvCxnSpPr>
            <p:cNvPr id="40" name="Přímá spojovací čára 39">
              <a:extLst>
                <a:ext uri="{FF2B5EF4-FFF2-40B4-BE49-F238E27FC236}">
                  <a16:creationId xmlns:a16="http://schemas.microsoft.com/office/drawing/2014/main" id="{90338316-7844-5149-AC01-F21DE8C323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Přímá spojovací čára 40">
              <a:extLst>
                <a:ext uri="{FF2B5EF4-FFF2-40B4-BE49-F238E27FC236}">
                  <a16:creationId xmlns:a16="http://schemas.microsoft.com/office/drawing/2014/main" id="{67DD4DEF-CCD5-634E-9091-2BCA00C152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870" y="1676400"/>
              <a:ext cx="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Přímá spojovací čára 41">
              <a:extLst>
                <a:ext uri="{FF2B5EF4-FFF2-40B4-BE49-F238E27FC236}">
                  <a16:creationId xmlns:a16="http://schemas.microsoft.com/office/drawing/2014/main" id="{18444BCD-EE58-CA4D-BAAF-74ED2FFB59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2194560"/>
              <a:ext cx="53387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Přímá spojovací čára 42">
              <a:extLst>
                <a:ext uri="{FF2B5EF4-FFF2-40B4-BE49-F238E27FC236}">
                  <a16:creationId xmlns:a16="http://schemas.microsoft.com/office/drawing/2014/main" id="{4870E7AB-670C-F740-9E63-20E1CFADA8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98880" y="2194560"/>
              <a:ext cx="1430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Přímá spojovací čára 43">
              <a:extLst>
                <a:ext uri="{FF2B5EF4-FFF2-40B4-BE49-F238E27FC236}">
                  <a16:creationId xmlns:a16="http://schemas.microsoft.com/office/drawing/2014/main" id="{F2BC1BCE-EA0A-D048-9E39-5678845FEF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151" y="1692294"/>
              <a:ext cx="15889" cy="102042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Přímá spojovací čára 44">
              <a:extLst>
                <a:ext uri="{FF2B5EF4-FFF2-40B4-BE49-F238E27FC236}">
                  <a16:creationId xmlns:a16="http://schemas.microsoft.com/office/drawing/2014/main" id="{71422FCF-54A2-8243-8A51-30A5C10F6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8880" y="2712720"/>
              <a:ext cx="791271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7" name="Skupina 46">
            <a:extLst>
              <a:ext uri="{FF2B5EF4-FFF2-40B4-BE49-F238E27FC236}">
                <a16:creationId xmlns:a16="http://schemas.microsoft.com/office/drawing/2014/main" id="{6F724ECD-A764-5043-99DE-076CF771EAE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477000" y="1719263"/>
            <a:ext cx="1752600" cy="1301750"/>
            <a:chOff x="3642360" y="1691640"/>
            <a:chExt cx="1752600" cy="1303020"/>
          </a:xfrm>
        </p:grpSpPr>
        <p:cxnSp>
          <p:nvCxnSpPr>
            <p:cNvPr id="48" name="Přímá spojovací čára 47">
              <a:extLst>
                <a:ext uri="{FF2B5EF4-FFF2-40B4-BE49-F238E27FC236}">
                  <a16:creationId xmlns:a16="http://schemas.microsoft.com/office/drawing/2014/main" id="{0E0B11A9-609A-C34C-8F71-685966D667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2361" y="1701175"/>
              <a:ext cx="746125" cy="129507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Přímá spojovací čára 48">
              <a:extLst>
                <a:ext uri="{FF2B5EF4-FFF2-40B4-BE49-F238E27FC236}">
                  <a16:creationId xmlns:a16="http://schemas.microsoft.com/office/drawing/2014/main" id="{8C938831-4433-0F4F-B1BC-FF843EB4AC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8485" y="1693229"/>
              <a:ext cx="1006475" cy="12950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Přímá spojovací čára 49">
              <a:extLst>
                <a:ext uri="{FF2B5EF4-FFF2-40B4-BE49-F238E27FC236}">
                  <a16:creationId xmlns:a16="http://schemas.microsoft.com/office/drawing/2014/main" id="{E8E4FAD3-1009-FD46-8985-DDEF6334A3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77323" y="1691641"/>
              <a:ext cx="411163" cy="50213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78" name="TextovéPole 50">
            <a:extLst>
              <a:ext uri="{FF2B5EF4-FFF2-40B4-BE49-F238E27FC236}">
                <a16:creationId xmlns:a16="http://schemas.microsoft.com/office/drawing/2014/main" id="{ACDE8695-2DC7-0A47-8700-4DCC91D7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1319213"/>
            <a:ext cx="409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79" name="TextovéPole 51">
            <a:extLst>
              <a:ext uri="{FF2B5EF4-FFF2-40B4-BE49-F238E27FC236}">
                <a16:creationId xmlns:a16="http://schemas.microsoft.com/office/drawing/2014/main" id="{8D172202-24BA-D142-B8CF-EC35CC2BF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1458913"/>
            <a:ext cx="31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80" name="TextovéPole 52">
            <a:extLst>
              <a:ext uri="{FF2B5EF4-FFF2-40B4-BE49-F238E27FC236}">
                <a16:creationId xmlns:a16="http://schemas.microsoft.com/office/drawing/2014/main" id="{DCF9867B-8BBE-A342-A519-375823062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2028825"/>
            <a:ext cx="309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81" name="TextovéPole 53">
            <a:extLst>
              <a:ext uri="{FF2B5EF4-FFF2-40B4-BE49-F238E27FC236}">
                <a16:creationId xmlns:a16="http://schemas.microsoft.com/office/drawing/2014/main" id="{5107A344-87FE-E14A-89E9-528480BD0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2559050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82" name="TextovéPole 54">
            <a:extLst>
              <a:ext uri="{FF2B5EF4-FFF2-40B4-BE49-F238E27FC236}">
                <a16:creationId xmlns:a16="http://schemas.microsoft.com/office/drawing/2014/main" id="{229ED135-B792-614E-BD7D-8F0DAC0E8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825" y="13081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83" name="TextovéPole 55">
            <a:extLst>
              <a:ext uri="{FF2B5EF4-FFF2-40B4-BE49-F238E27FC236}">
                <a16:creationId xmlns:a16="http://schemas.microsoft.com/office/drawing/2014/main" id="{9202FE4F-4A80-6D48-ACE5-9EBF24A3A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21780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84" name="TextovéPole 56">
            <a:extLst>
              <a:ext uri="{FF2B5EF4-FFF2-40B4-BE49-F238E27FC236}">
                <a16:creationId xmlns:a16="http://schemas.microsoft.com/office/drawing/2014/main" id="{6FB50937-71B2-064B-86C2-96E4AB593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50" y="3246438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grpSp>
        <p:nvGrpSpPr>
          <p:cNvPr id="28685" name="Skupina 81">
            <a:extLst>
              <a:ext uri="{FF2B5EF4-FFF2-40B4-BE49-F238E27FC236}">
                <a16:creationId xmlns:a16="http://schemas.microsoft.com/office/drawing/2014/main" id="{9F1D4807-8887-AD48-B2A8-DBCF49E59F3A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4511675"/>
            <a:ext cx="6253162" cy="1385888"/>
            <a:chOff x="1554480" y="4511040"/>
            <a:chExt cx="6252210" cy="1386840"/>
          </a:xfrm>
        </p:grpSpPr>
        <p:grpSp>
          <p:nvGrpSpPr>
            <p:cNvPr id="28705" name="Skupina 22">
              <a:extLst>
                <a:ext uri="{FF2B5EF4-FFF2-40B4-BE49-F238E27FC236}">
                  <a16:creationId xmlns:a16="http://schemas.microsoft.com/office/drawing/2014/main" id="{CB436246-C70A-4844-9026-05B470EA825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669280" y="4511040"/>
              <a:ext cx="1082040" cy="1036320"/>
              <a:chOff x="1524000" y="1676400"/>
              <a:chExt cx="1082040" cy="1036320"/>
            </a:xfrm>
          </p:grpSpPr>
          <p:cxnSp>
            <p:nvCxnSpPr>
              <p:cNvPr id="24" name="Přímá spojovací čára 23">
                <a:extLst>
                  <a:ext uri="{FF2B5EF4-FFF2-40B4-BE49-F238E27FC236}">
                    <a16:creationId xmlns:a16="http://schemas.microsoft.com/office/drawing/2014/main" id="{6EA17964-AB7B-2C49-868E-D90EDFF5BCD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157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Přímá spojovací čára 24">
                <a:extLst>
                  <a:ext uri="{FF2B5EF4-FFF2-40B4-BE49-F238E27FC236}">
                    <a16:creationId xmlns:a16="http://schemas.microsoft.com/office/drawing/2014/main" id="{A562560C-EC66-7240-A0AF-7D5981E7C4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57476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Přímá spojovací čára 25">
                <a:extLst>
                  <a:ext uri="{FF2B5EF4-FFF2-40B4-BE49-F238E27FC236}">
                    <a16:creationId xmlns:a16="http://schemas.microsoft.com/office/drawing/2014/main" id="{57318C86-C783-BE47-815E-A543D963C0E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157" y="2194280"/>
                <a:ext cx="533319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Přímá spojovací čára 26">
                <a:extLst>
                  <a:ext uri="{FF2B5EF4-FFF2-40B4-BE49-F238E27FC236}">
                    <a16:creationId xmlns:a16="http://schemas.microsoft.com/office/drawing/2014/main" id="{E14B481C-AFD2-3D42-87FC-9E10362B187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8753" y="2194280"/>
                <a:ext cx="15873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Přímá spojovací čára 27">
                <a:extLst>
                  <a:ext uri="{FF2B5EF4-FFF2-40B4-BE49-F238E27FC236}">
                    <a16:creationId xmlns:a16="http://schemas.microsoft.com/office/drawing/2014/main" id="{4D756F25-5DBE-8249-9B97-F7E8A14EB20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0794" y="1692286"/>
                <a:ext cx="15873" cy="101987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Přímá spojovací čára 28">
                <a:extLst>
                  <a:ext uri="{FF2B5EF4-FFF2-40B4-BE49-F238E27FC236}">
                    <a16:creationId xmlns:a16="http://schemas.microsoft.com/office/drawing/2014/main" id="{0100F85D-7959-0242-9CBC-B886C087D09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98753" y="2712161"/>
                <a:ext cx="792041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6" name="Skupina 29">
              <a:extLst>
                <a:ext uri="{FF2B5EF4-FFF2-40B4-BE49-F238E27FC236}">
                  <a16:creationId xmlns:a16="http://schemas.microsoft.com/office/drawing/2014/main" id="{2E50B77E-3012-4846-A241-3B5DB83489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4480" y="4511040"/>
              <a:ext cx="1082040" cy="1036320"/>
              <a:chOff x="1524000" y="1676400"/>
              <a:chExt cx="1082040" cy="1036320"/>
            </a:xfrm>
          </p:grpSpPr>
          <p:cxnSp>
            <p:nvCxnSpPr>
              <p:cNvPr id="31" name="Přímá spojovací čára 30">
                <a:extLst>
                  <a:ext uri="{FF2B5EF4-FFF2-40B4-BE49-F238E27FC236}">
                    <a16:creationId xmlns:a16="http://schemas.microsoft.com/office/drawing/2014/main" id="{B60921EE-AE48-C34A-B24B-9B59D0C873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0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Přímá spojovací čára 31">
                <a:extLst>
                  <a:ext uri="{FF2B5EF4-FFF2-40B4-BE49-F238E27FC236}">
                    <a16:creationId xmlns:a16="http://schemas.microsoft.com/office/drawing/2014/main" id="{27342459-A969-5442-AA33-8F1E943E87B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57319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Přímá spojovací čára 32">
                <a:extLst>
                  <a:ext uri="{FF2B5EF4-FFF2-40B4-BE49-F238E27FC236}">
                    <a16:creationId xmlns:a16="http://schemas.microsoft.com/office/drawing/2014/main" id="{6853AD3B-3A1F-DA48-811D-EDDEFD59E2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0" y="2194280"/>
                <a:ext cx="533319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Přímá spojovací čára 33">
                <a:extLst>
                  <a:ext uri="{FF2B5EF4-FFF2-40B4-BE49-F238E27FC236}">
                    <a16:creationId xmlns:a16="http://schemas.microsoft.com/office/drawing/2014/main" id="{2EF40325-FE65-D546-A6ED-F683531B04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8595" y="2194280"/>
                <a:ext cx="15873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Přímá spojovací čára 34">
                <a:extLst>
                  <a:ext uri="{FF2B5EF4-FFF2-40B4-BE49-F238E27FC236}">
                    <a16:creationId xmlns:a16="http://schemas.microsoft.com/office/drawing/2014/main" id="{05B38009-FCC5-064F-B8ED-1B8B4FE7BB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0637" y="1692286"/>
                <a:ext cx="15873" cy="101987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Přímá spojovací čára 35">
                <a:extLst>
                  <a:ext uri="{FF2B5EF4-FFF2-40B4-BE49-F238E27FC236}">
                    <a16:creationId xmlns:a16="http://schemas.microsoft.com/office/drawing/2014/main" id="{93054D58-FADD-0B45-8E26-468A7D7511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98595" y="2712161"/>
                <a:ext cx="792042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7" name="Skupina 67">
              <a:extLst>
                <a:ext uri="{FF2B5EF4-FFF2-40B4-BE49-F238E27FC236}">
                  <a16:creationId xmlns:a16="http://schemas.microsoft.com/office/drawing/2014/main" id="{91787CFB-9785-DC41-AE87-F95A1518A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3280" y="4511040"/>
              <a:ext cx="518160" cy="1371600"/>
              <a:chOff x="3383280" y="4511040"/>
              <a:chExt cx="518160" cy="1371600"/>
            </a:xfrm>
          </p:grpSpPr>
          <p:cxnSp>
            <p:nvCxnSpPr>
              <p:cNvPr id="60" name="Přímá spojovací čára 59">
                <a:extLst>
                  <a:ext uri="{FF2B5EF4-FFF2-40B4-BE49-F238E27FC236}">
                    <a16:creationId xmlns:a16="http://schemas.microsoft.com/office/drawing/2014/main" id="{477936F2-80EA-1E45-964F-3DEE1450CC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002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Přímá spojovací čára 60">
                <a:extLst>
                  <a:ext uri="{FF2B5EF4-FFF2-40B4-BE49-F238E27FC236}">
                    <a16:creationId xmlns:a16="http://schemas.microsoft.com/office/drawing/2014/main" id="{6979FA7F-014F-F446-97FC-72B6F764E7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2035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Přímá spojovací čára 64">
                <a:extLst>
                  <a:ext uri="{FF2B5EF4-FFF2-40B4-BE49-F238E27FC236}">
                    <a16:creationId xmlns:a16="http://schemas.microsoft.com/office/drawing/2014/main" id="{B023DC0C-8A36-C647-9E31-05D29D3E2C2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002" y="5028921"/>
                <a:ext cx="519033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Přímá spojovací čára 66">
                <a:extLst>
                  <a:ext uri="{FF2B5EF4-FFF2-40B4-BE49-F238E27FC236}">
                    <a16:creationId xmlns:a16="http://schemas.microsoft.com/office/drawing/2014/main" id="{9EC010DE-64F7-144A-844E-5A7B076BE0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7597" y="5028921"/>
                <a:ext cx="30158" cy="8530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8" name="Skupina 68">
              <a:extLst>
                <a:ext uri="{FF2B5EF4-FFF2-40B4-BE49-F238E27FC236}">
                  <a16:creationId xmlns:a16="http://schemas.microsoft.com/office/drawing/2014/main" id="{E0F10B59-B48A-3C47-AF8F-9A103737D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88530" y="4511040"/>
              <a:ext cx="518160" cy="1371600"/>
              <a:chOff x="3383280" y="4511040"/>
              <a:chExt cx="518160" cy="1371600"/>
            </a:xfrm>
          </p:grpSpPr>
          <p:cxnSp>
            <p:nvCxnSpPr>
              <p:cNvPr id="70" name="Přímá spojovací čára 69">
                <a:extLst>
                  <a:ext uri="{FF2B5EF4-FFF2-40B4-BE49-F238E27FC236}">
                    <a16:creationId xmlns:a16="http://schemas.microsoft.com/office/drawing/2014/main" id="{8B1B3DD8-5E4F-114E-B5F5-AFCB7F0673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994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Přímá spojovací čára 70">
                <a:extLst>
                  <a:ext uri="{FF2B5EF4-FFF2-40B4-BE49-F238E27FC236}">
                    <a16:creationId xmlns:a16="http://schemas.microsoft.com/office/drawing/2014/main" id="{726ED37C-331F-4443-8056-23229B64D54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1440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Přímá spojovací čára 71">
                <a:extLst>
                  <a:ext uri="{FF2B5EF4-FFF2-40B4-BE49-F238E27FC236}">
                    <a16:creationId xmlns:a16="http://schemas.microsoft.com/office/drawing/2014/main" id="{8876097F-7641-164A-93C4-E910608EE80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994" y="5028921"/>
                <a:ext cx="517446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Přímá spojovací čára 72">
                <a:extLst>
                  <a:ext uri="{FF2B5EF4-FFF2-40B4-BE49-F238E27FC236}">
                    <a16:creationId xmlns:a16="http://schemas.microsoft.com/office/drawing/2014/main" id="{221D6774-92BF-2A4D-941D-5A90B206369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8590" y="5028921"/>
                <a:ext cx="30157" cy="8530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75" name="Přímá spojovací čára 74">
              <a:extLst>
                <a:ext uri="{FF2B5EF4-FFF2-40B4-BE49-F238E27FC236}">
                  <a16:creationId xmlns:a16="http://schemas.microsoft.com/office/drawing/2014/main" id="{155D05C8-C273-A84B-B9D3-4397669A3D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84616" y="5546801"/>
              <a:ext cx="0" cy="35107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Přímá spojovací čára 76">
              <a:extLst>
                <a:ext uri="{FF2B5EF4-FFF2-40B4-BE49-F238E27FC236}">
                  <a16:creationId xmlns:a16="http://schemas.microsoft.com/office/drawing/2014/main" id="{9702383F-C91E-CC45-93E4-80BABA52FC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68639" y="5546801"/>
              <a:ext cx="0" cy="33519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Přímá spojovací čára 78">
              <a:extLst>
                <a:ext uri="{FF2B5EF4-FFF2-40B4-BE49-F238E27FC236}">
                  <a16:creationId xmlns:a16="http://schemas.microsoft.com/office/drawing/2014/main" id="{329BBE4B-BAC4-1542-B94F-9FF978A6E6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84616" y="5881994"/>
              <a:ext cx="1303140" cy="158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Přímá spojovací čára 80">
              <a:extLst>
                <a:ext uri="{FF2B5EF4-FFF2-40B4-BE49-F238E27FC236}">
                  <a16:creationId xmlns:a16="http://schemas.microsoft.com/office/drawing/2014/main" id="{308FBA9C-2536-EE49-B5B1-2E2C816421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01972" y="5881994"/>
              <a:ext cx="1392025" cy="158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6" name="TextovéPole 85">
            <a:extLst>
              <a:ext uri="{FF2B5EF4-FFF2-40B4-BE49-F238E27FC236}">
                <a16:creationId xmlns:a16="http://schemas.microsoft.com/office/drawing/2014/main" id="{493C7A87-BF04-C142-9086-D31CFDEA8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3614738"/>
            <a:ext cx="982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Rotation</a:t>
            </a:r>
            <a:endParaRPr lang="cs-CZ" altLang="en-US"/>
          </a:p>
        </p:txBody>
      </p:sp>
      <p:cxnSp>
        <p:nvCxnSpPr>
          <p:cNvPr id="88" name="Přímá spojovací šipka 87">
            <a:extLst>
              <a:ext uri="{FF2B5EF4-FFF2-40B4-BE49-F238E27FC236}">
                <a16:creationId xmlns:a16="http://schemas.microsoft.com/office/drawing/2014/main" id="{64151CC7-E7DC-7B47-A2E9-0B8FBC4C04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1363" y="5029200"/>
            <a:ext cx="600075" cy="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Přímá spojovací šipka 89">
            <a:extLst>
              <a:ext uri="{FF2B5EF4-FFF2-40B4-BE49-F238E27FC236}">
                <a16:creationId xmlns:a16="http://schemas.microsoft.com/office/drawing/2014/main" id="{F47311A8-C501-7A48-9A66-A915EE83EC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51363" y="5546725"/>
            <a:ext cx="600075" cy="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ovéPole 90">
            <a:extLst>
              <a:ext uri="{FF2B5EF4-FFF2-40B4-BE49-F238E27FC236}">
                <a16:creationId xmlns:a16="http://schemas.microsoft.com/office/drawing/2014/main" id="{8B1F8092-74B0-5F46-A2F2-5B6D94FC0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525" y="6086475"/>
            <a:ext cx="1703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Congruent trees</a:t>
            </a:r>
            <a:endParaRPr lang="cs-CZ" altLang="en-US"/>
          </a:p>
        </p:txBody>
      </p:sp>
      <p:sp>
        <p:nvSpPr>
          <p:cNvPr id="28690" name="TextovéPole 50">
            <a:extLst>
              <a:ext uri="{FF2B5EF4-FFF2-40B4-BE49-F238E27FC236}">
                <a16:creationId xmlns:a16="http://schemas.microsoft.com/office/drawing/2014/main" id="{ED33864F-5FCA-644D-AC7E-AA6DC154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1447800"/>
            <a:ext cx="409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91" name="TextovéPole 52">
            <a:extLst>
              <a:ext uri="{FF2B5EF4-FFF2-40B4-BE49-F238E27FC236}">
                <a16:creationId xmlns:a16="http://schemas.microsoft.com/office/drawing/2014/main" id="{F0AD8D83-F0AE-8D46-8C0E-F8681F6D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447800"/>
            <a:ext cx="309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2" name="TextovéPole 52">
            <a:extLst>
              <a:ext uri="{FF2B5EF4-FFF2-40B4-BE49-F238E27FC236}">
                <a16:creationId xmlns:a16="http://schemas.microsoft.com/office/drawing/2014/main" id="{7F27A922-1FA0-4842-A6F6-613594F8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1309688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3" name="TextovéPole 53">
            <a:extLst>
              <a:ext uri="{FF2B5EF4-FFF2-40B4-BE49-F238E27FC236}">
                <a16:creationId xmlns:a16="http://schemas.microsoft.com/office/drawing/2014/main" id="{4340EDEE-F4BA-2749-B967-1BFAB65F9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8" y="1308100"/>
            <a:ext cx="307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4" name="TextovéPole 53">
            <a:extLst>
              <a:ext uri="{FF2B5EF4-FFF2-40B4-BE49-F238E27FC236}">
                <a16:creationId xmlns:a16="http://schemas.microsoft.com/office/drawing/2014/main" id="{702DB0EE-2D4A-1A4D-A6DB-A4BE0E47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44303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5" name="TextovéPole 54">
            <a:extLst>
              <a:ext uri="{FF2B5EF4-FFF2-40B4-BE49-F238E27FC236}">
                <a16:creationId xmlns:a16="http://schemas.microsoft.com/office/drawing/2014/main" id="{B0AF134A-8FE3-0242-8B5A-683DF6BA3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41148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96" name="TextovéPole 52">
            <a:extLst>
              <a:ext uri="{FF2B5EF4-FFF2-40B4-BE49-F238E27FC236}">
                <a16:creationId xmlns:a16="http://schemas.microsoft.com/office/drawing/2014/main" id="{D43722D1-3DFC-FF45-8869-B5F352B80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4111625"/>
            <a:ext cx="309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7" name="TextovéPole 53">
            <a:extLst>
              <a:ext uri="{FF2B5EF4-FFF2-40B4-BE49-F238E27FC236}">
                <a16:creationId xmlns:a16="http://schemas.microsoft.com/office/drawing/2014/main" id="{94185789-693D-7843-84B5-A3E523C36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4083050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8" name="TextovéPole 53">
            <a:extLst>
              <a:ext uri="{FF2B5EF4-FFF2-40B4-BE49-F238E27FC236}">
                <a16:creationId xmlns:a16="http://schemas.microsoft.com/office/drawing/2014/main" id="{63A50885-4146-C34F-B828-591F7859E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083050"/>
            <a:ext cx="40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D</a:t>
            </a:r>
            <a:endParaRPr lang="cs-CZ" altLang="en-US"/>
          </a:p>
        </p:txBody>
      </p:sp>
      <p:sp>
        <p:nvSpPr>
          <p:cNvPr id="28699" name="TextovéPole 53">
            <a:extLst>
              <a:ext uri="{FF2B5EF4-FFF2-40B4-BE49-F238E27FC236}">
                <a16:creationId xmlns:a16="http://schemas.microsoft.com/office/drawing/2014/main" id="{BEE6D8C0-3461-D948-8879-48E457A3D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63" y="4079875"/>
            <a:ext cx="376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</a:t>
            </a:r>
            <a:endParaRPr lang="cs-CZ" altLang="en-US"/>
          </a:p>
        </p:txBody>
      </p:sp>
      <p:sp>
        <p:nvSpPr>
          <p:cNvPr id="28700" name="TextovéPole 54">
            <a:extLst>
              <a:ext uri="{FF2B5EF4-FFF2-40B4-BE49-F238E27FC236}">
                <a16:creationId xmlns:a16="http://schemas.microsoft.com/office/drawing/2014/main" id="{8E3E7C53-BCC3-F949-A485-48E667FC2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4071938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701" name="TextovéPole 52">
            <a:extLst>
              <a:ext uri="{FF2B5EF4-FFF2-40B4-BE49-F238E27FC236}">
                <a16:creationId xmlns:a16="http://schemas.microsoft.com/office/drawing/2014/main" id="{6315EA35-162E-2C4C-8EDB-7B8F9D9C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40830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702" name="TextovéPole 53">
            <a:extLst>
              <a:ext uri="{FF2B5EF4-FFF2-40B4-BE49-F238E27FC236}">
                <a16:creationId xmlns:a16="http://schemas.microsoft.com/office/drawing/2014/main" id="{0FB2A1F0-01FA-7A49-8895-9E6BB4791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411638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703" name="TextovéPole 53">
            <a:extLst>
              <a:ext uri="{FF2B5EF4-FFF2-40B4-BE49-F238E27FC236}">
                <a16:creationId xmlns:a16="http://schemas.microsoft.com/office/drawing/2014/main" id="{56205414-8857-344B-8125-977E8DC5A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188" y="4079875"/>
            <a:ext cx="407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D</a:t>
            </a:r>
            <a:endParaRPr lang="cs-CZ" altLang="en-US"/>
          </a:p>
        </p:txBody>
      </p:sp>
      <p:sp>
        <p:nvSpPr>
          <p:cNvPr id="28704" name="TextovéPole 53">
            <a:extLst>
              <a:ext uri="{FF2B5EF4-FFF2-40B4-BE49-F238E27FC236}">
                <a16:creationId xmlns:a16="http://schemas.microsoft.com/office/drawing/2014/main" id="{DC2BE3F8-0C18-F844-8877-DE9CFB7F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400" y="4084638"/>
            <a:ext cx="376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</a:t>
            </a:r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28276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CA56BC42-2C86-D54B-AB94-C7A85F4B74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52400" y="0"/>
            <a:ext cx="19812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1200">
                <a:latin typeface="Arial" panose="020B0604020202020204" pitchFamily="34" charset="0"/>
                <a:ea typeface="ＭＳ Ｐゴシック" panose="020B0600070205080204" pitchFamily="34" charset="-128"/>
              </a:rPr>
              <a:t>Figure 4-5</a:t>
            </a:r>
          </a:p>
        </p:txBody>
      </p:sp>
      <p:pic>
        <p:nvPicPr>
          <p:cNvPr id="31746" name="Picture 7" descr="Figure_06_05_L">
            <a:extLst>
              <a:ext uri="{FF2B5EF4-FFF2-40B4-BE49-F238E27FC236}">
                <a16:creationId xmlns:a16="http://schemas.microsoft.com/office/drawing/2014/main" id="{3A4872D7-FBA1-AA4A-A3DF-9EDFC9B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684213"/>
            <a:ext cx="61722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>
            <a:extLst>
              <a:ext uri="{FF2B5EF4-FFF2-40B4-BE49-F238E27FC236}">
                <a16:creationId xmlns:a16="http://schemas.microsoft.com/office/drawing/2014/main" id="{6ABCA7AD-32ED-914B-99E3-813B836F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74613"/>
            <a:ext cx="249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All the same topology</a:t>
            </a:r>
          </a:p>
        </p:txBody>
      </p:sp>
    </p:spTree>
    <p:extLst>
      <p:ext uri="{BB962C8B-B14F-4D97-AF65-F5344CB8AC3E}">
        <p14:creationId xmlns:p14="http://schemas.microsoft.com/office/powerpoint/2010/main" val="1422826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62196" y="-6580"/>
            <a:ext cx="5005203" cy="6858000"/>
            <a:chOff x="1548956" y="0"/>
            <a:chExt cx="5005203" cy="6858000"/>
          </a:xfrm>
        </p:grpSpPr>
        <p:pic>
          <p:nvPicPr>
            <p:cNvPr id="2" name="Picture 1" descr="random_branch_length_tre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56" y="0"/>
              <a:ext cx="2432937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77574" y="776013"/>
              <a:ext cx="2276585" cy="5355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equal branch lengths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proportional branches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 err="1"/>
                <a:t>ultrametric</a:t>
              </a:r>
              <a:r>
                <a:rPr lang="en-US" dirty="0"/>
                <a:t> branches</a:t>
              </a:r>
            </a:p>
            <a:p>
              <a:pPr algn="ctr"/>
              <a:r>
                <a:rPr lang="en-US" dirty="0"/>
                <a:t>(UPGMA)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08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341" y="6408915"/>
            <a:ext cx="3441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http://</a:t>
            </a:r>
            <a:r>
              <a:rPr lang="en-US" sz="1000" dirty="0" err="1"/>
              <a:t>bio.slu.edu</a:t>
            </a:r>
            <a:r>
              <a:rPr lang="en-US" sz="1000" dirty="0"/>
              <a:t>/</a:t>
            </a:r>
            <a:r>
              <a:rPr lang="en-US" sz="1000" dirty="0" err="1"/>
              <a:t>mayden</a:t>
            </a:r>
            <a:r>
              <a:rPr lang="en-US" sz="1000" dirty="0"/>
              <a:t>/systematics/bsc420520lect12.html</a:t>
            </a:r>
          </a:p>
        </p:txBody>
      </p:sp>
      <p:pic>
        <p:nvPicPr>
          <p:cNvPr id="5" name="Picture 4" descr="Fig.7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32" y="1006741"/>
            <a:ext cx="5029200" cy="5109156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98981" y="183622"/>
            <a:ext cx="29570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3200" dirty="0">
                <a:latin typeface="Calibri"/>
                <a:cs typeface="Calibri"/>
              </a:rPr>
              <a:t>Consensus Trees</a:t>
            </a:r>
          </a:p>
        </p:txBody>
      </p:sp>
    </p:spTree>
    <p:extLst>
      <p:ext uri="{BB962C8B-B14F-4D97-AF65-F5344CB8AC3E}">
        <p14:creationId xmlns:p14="http://schemas.microsoft.com/office/powerpoint/2010/main" val="988566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712" y="375060"/>
            <a:ext cx="824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Branch Support – Clade Credibility Values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12" y="5744336"/>
            <a:ext cx="824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Jenner, R. A., </a:t>
            </a:r>
            <a:r>
              <a:rPr lang="en-US" sz="1400" dirty="0" err="1"/>
              <a:t>Dhubhghaill</a:t>
            </a:r>
            <a:r>
              <a:rPr lang="en-US" sz="1400" dirty="0"/>
              <a:t>, C. N., </a:t>
            </a:r>
            <a:r>
              <a:rPr lang="en-US" sz="1400" dirty="0" err="1"/>
              <a:t>Ferla</a:t>
            </a:r>
            <a:r>
              <a:rPr lang="en-US" sz="1400" dirty="0"/>
              <a:t>, M. P., &amp; Wills, M. A. (2009) </a:t>
            </a:r>
            <a:r>
              <a:rPr lang="en-US" sz="1400" dirty="0" err="1"/>
              <a:t>Eumalacostracan</a:t>
            </a:r>
            <a:r>
              <a:rPr lang="en-US" sz="1400" dirty="0"/>
              <a:t> phylogeny and total evidence: limitations of the usual suspects. </a:t>
            </a:r>
            <a:r>
              <a:rPr lang="en-US" sz="1400" i="1" dirty="0"/>
              <a:t>BMC Evolutionary Biology</a:t>
            </a:r>
            <a:r>
              <a:rPr lang="en-US" sz="1400" dirty="0"/>
              <a:t>, 9:21.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Bayesian-phylogeny-of-Eumalacostraca-based-on-combined-18S-rRNA-28S-rRNA-cytochrome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8" y="1397358"/>
            <a:ext cx="3467762" cy="41035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276936" y="1717584"/>
            <a:ext cx="1895096" cy="70405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276936" y="2421643"/>
            <a:ext cx="1770073" cy="16556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276936" y="2421643"/>
            <a:ext cx="2027758" cy="15089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276936" y="2421643"/>
            <a:ext cx="1718488" cy="10812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76936" y="2421643"/>
            <a:ext cx="1718489" cy="207588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598" y="1459880"/>
            <a:ext cx="28163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 on branches</a:t>
            </a:r>
          </a:p>
          <a:p>
            <a:r>
              <a:rPr lang="en-US" sz="1400" dirty="0"/>
              <a:t>indicate proportion (%) of trees in posterior sample (i.e., </a:t>
            </a:r>
            <a:r>
              <a:rPr lang="en-US" sz="1400" i="1" dirty="0"/>
              <a:t>n</a:t>
            </a:r>
            <a:r>
              <a:rPr lang="en-US" sz="1400" dirty="0"/>
              <a:t> = 1000 from </a:t>
            </a:r>
            <a:r>
              <a:rPr lang="en-US" sz="1400" dirty="0" err="1"/>
              <a:t>MrBayes</a:t>
            </a:r>
            <a:r>
              <a:rPr lang="en-US" sz="1400" dirty="0"/>
              <a:t> analysis) supporting the particular clade.</a:t>
            </a:r>
          </a:p>
          <a:p>
            <a:endParaRPr lang="en-US" sz="1400" dirty="0"/>
          </a:p>
          <a:p>
            <a:r>
              <a:rPr lang="en-US" sz="1400" dirty="0"/>
              <a:t>A Bayesian approach</a:t>
            </a:r>
          </a:p>
          <a:p>
            <a:endParaRPr lang="en-US" sz="1400" dirty="0"/>
          </a:p>
          <a:p>
            <a:r>
              <a:rPr lang="en-US" sz="1400" dirty="0"/>
              <a:t>Clade support value is a posterior probability</a:t>
            </a:r>
          </a:p>
          <a:p>
            <a:endParaRPr lang="en-US" sz="1400" dirty="0"/>
          </a:p>
          <a:p>
            <a:r>
              <a:rPr lang="en-US" sz="1400" dirty="0"/>
              <a:t>Drawn from a set of trees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err="1"/>
              <a:t>Pr</a:t>
            </a:r>
            <a:r>
              <a:rPr lang="en-US" sz="1400" dirty="0"/>
              <a:t> (Clade | Set of Trees)</a:t>
            </a:r>
          </a:p>
          <a:p>
            <a:r>
              <a:rPr lang="en-US" sz="1400" dirty="0"/>
              <a:t>=&gt; set of trees can obtained using search criterion such as maximum likelihood</a:t>
            </a:r>
          </a:p>
        </p:txBody>
      </p:sp>
    </p:spTree>
    <p:extLst>
      <p:ext uri="{BB962C8B-B14F-4D97-AF65-F5344CB8AC3E}">
        <p14:creationId xmlns:p14="http://schemas.microsoft.com/office/powerpoint/2010/main" val="3452315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5">
            <a:extLst>
              <a:ext uri="{FF2B5EF4-FFF2-40B4-BE49-F238E27FC236}">
                <a16:creationId xmlns:a16="http://schemas.microsoft.com/office/drawing/2014/main" id="{A8202B0D-C3F9-4B40-9681-BFFE61E02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382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Consider a phylogeny as an hypothesis that can be tested using additional data - either molecular or morphological. </a:t>
            </a:r>
          </a:p>
        </p:txBody>
      </p:sp>
      <p:pic>
        <p:nvPicPr>
          <p:cNvPr id="33794" name="Picture 6" descr="FG02_10">
            <a:extLst>
              <a:ext uri="{FF2B5EF4-FFF2-40B4-BE49-F238E27FC236}">
                <a16:creationId xmlns:a16="http://schemas.microsoft.com/office/drawing/2014/main" id="{EC77446B-2DD7-E545-AED4-19E469BC6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668463"/>
            <a:ext cx="60960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790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7BD675-9DFB-8F2F-69FF-9891A08D367F}"/>
              </a:ext>
            </a:extLst>
          </p:cNvPr>
          <p:cNvSpPr txBox="1"/>
          <p:nvPr/>
        </p:nvSpPr>
        <p:spPr>
          <a:xfrm>
            <a:off x="919779" y="5524117"/>
            <a:ext cx="7352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Winkler, D.W. and Sheldon, F.H., 1993. Evolution of nest construction in swallows (Hirundinidae): a molecular phylogenetic perspective. </a:t>
            </a:r>
            <a:r>
              <a:rPr lang="en-US" i="1" dirty="0"/>
              <a:t>Proceedings of the National Academy of Sciences</a:t>
            </a:r>
            <a:r>
              <a:rPr lang="en-US" dirty="0"/>
              <a:t>, </a:t>
            </a:r>
            <a:r>
              <a:rPr lang="en-US" i="1" dirty="0"/>
              <a:t>90</a:t>
            </a:r>
            <a:r>
              <a:rPr lang="en-US" dirty="0"/>
              <a:t>(12), pp.5705-5707.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ACCF5-3B78-CFDE-0162-906304E3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2003385"/>
            <a:ext cx="7772400" cy="21858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7AFA9F-0DA8-921E-BD7C-E9F3F5648E70}"/>
              </a:ext>
            </a:extLst>
          </p:cNvPr>
          <p:cNvSpPr/>
          <p:nvPr/>
        </p:nvSpPr>
        <p:spPr>
          <a:xfrm>
            <a:off x="1021976" y="3472032"/>
            <a:ext cx="355003" cy="760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0AE8E0-EC0F-A86A-78AA-F584ADE76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09" y="2681060"/>
            <a:ext cx="1964167" cy="10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29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CB0CB-A270-9942-8D8F-C6F5AB15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No currently existing species is ancestral to any other</a:t>
            </a:r>
          </a:p>
        </p:txBody>
      </p:sp>
      <p:pic>
        <p:nvPicPr>
          <p:cNvPr id="35842" name="Picture 3" descr="04.08.png">
            <a:extLst>
              <a:ext uri="{FF2B5EF4-FFF2-40B4-BE49-F238E27FC236}">
                <a16:creationId xmlns:a16="http://schemas.microsoft.com/office/drawing/2014/main" id="{9AFB5692-243B-4042-96F2-70DF024B3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519238"/>
            <a:ext cx="65373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BB8B9-DFF4-F64E-8EC7-931E3BCC1AA5}"/>
              </a:ext>
            </a:extLst>
          </p:cNvPr>
          <p:cNvSpPr txBox="1"/>
          <p:nvPr/>
        </p:nvSpPr>
        <p:spPr>
          <a:xfrm>
            <a:off x="154502" y="5259376"/>
            <a:ext cx="2487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individuals represented at the tips of the tree are sampled at the same point in time. </a:t>
            </a:r>
          </a:p>
        </p:txBody>
      </p:sp>
    </p:spTree>
    <p:extLst>
      <p:ext uri="{BB962C8B-B14F-4D97-AF65-F5344CB8AC3E}">
        <p14:creationId xmlns:p14="http://schemas.microsoft.com/office/powerpoint/2010/main" val="3866738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4">
            <a:extLst>
              <a:ext uri="{FF2B5EF4-FFF2-40B4-BE49-F238E27FC236}">
                <a16:creationId xmlns:a16="http://schemas.microsoft.com/office/drawing/2014/main" id="{EEB03CE6-9CE6-3940-B5AD-DB9C373DD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/>
              <a:t>Phylogenetics</a:t>
            </a:r>
          </a:p>
          <a:p>
            <a:endParaRPr lang="en-US" altLang="en-US" sz="3200" dirty="0"/>
          </a:p>
          <a:p>
            <a:r>
              <a:rPr lang="en-US" altLang="en-US" dirty="0"/>
              <a:t>Determining the relationships within and among groups</a:t>
            </a:r>
          </a:p>
          <a:p>
            <a:endParaRPr lang="en-US" altLang="en-US" dirty="0"/>
          </a:p>
          <a:p>
            <a:r>
              <a:rPr lang="en-US" altLang="en-US" sz="3200" dirty="0"/>
              <a:t>Systematics</a:t>
            </a:r>
          </a:p>
          <a:p>
            <a:endParaRPr lang="en-US" altLang="en-US" sz="3200" dirty="0"/>
          </a:p>
          <a:p>
            <a:r>
              <a:rPr lang="en-US" altLang="en-US" dirty="0"/>
              <a:t>Classification of organisms into a hierarchical series of groups emphasizing their historical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524783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543B93-92DA-8649-8308-B4430033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28" y="1733835"/>
            <a:ext cx="4803018" cy="44367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FC0552-7285-6141-B747-84141B7F2A44}"/>
              </a:ext>
            </a:extLst>
          </p:cNvPr>
          <p:cNvSpPr/>
          <p:nvPr/>
        </p:nvSpPr>
        <p:spPr>
          <a:xfrm>
            <a:off x="641237" y="617062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www.sciencephoto.com</a:t>
            </a:r>
            <a:r>
              <a:rPr lang="en-US" sz="1000" dirty="0"/>
              <a:t>/media/700972/view/evolution-of-fishes-illustration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2D0D4-8199-C94B-AFCD-44CE374AA6CD}"/>
              </a:ext>
            </a:extLst>
          </p:cNvPr>
          <p:cNvSpPr txBox="1"/>
          <p:nvPr/>
        </p:nvSpPr>
        <p:spPr>
          <a:xfrm>
            <a:off x="431974" y="379618"/>
            <a:ext cx="8163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Modern sharks may appear similar morphologically to </a:t>
            </a:r>
            <a:r>
              <a:rPr lang="en-US" sz="2200"/>
              <a:t>their distant </a:t>
            </a:r>
            <a:r>
              <a:rPr lang="en-US" sz="2200" dirty="0"/>
              <a:t>ancestors, but they are no less present day extant organisms than modern ray-finned fish. </a:t>
            </a:r>
          </a:p>
        </p:txBody>
      </p:sp>
    </p:spTree>
    <p:extLst>
      <p:ext uri="{BB962C8B-B14F-4D97-AF65-F5344CB8AC3E}">
        <p14:creationId xmlns:p14="http://schemas.microsoft.com/office/powerpoint/2010/main" val="1830846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7EC71D8E-943A-5C40-8ECB-FF9DE23AFA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7025" y="274638"/>
            <a:ext cx="85121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en-US" sz="3800" dirty="0"/>
              <a:t>Trees can be drawn with fewer species</a:t>
            </a:r>
            <a:br>
              <a:rPr lang="en-US" altLang="en-US" sz="3800" dirty="0"/>
            </a:br>
            <a:r>
              <a:rPr lang="en-US" altLang="en-US" sz="3800" dirty="0"/>
              <a:t>to simplify a complex diagram</a:t>
            </a:r>
          </a:p>
        </p:txBody>
      </p:sp>
      <p:pic>
        <p:nvPicPr>
          <p:cNvPr id="37890" name="Picture 3" descr="04.09.png">
            <a:extLst>
              <a:ext uri="{FF2B5EF4-FFF2-40B4-BE49-F238E27FC236}">
                <a16:creationId xmlns:a16="http://schemas.microsoft.com/office/drawing/2014/main" id="{A81F488F-1D57-894D-8C12-F02533056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417638"/>
            <a:ext cx="5248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599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F0A7E726-55C1-0B43-AAB7-6ECA4E0C3D5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7963" y="274638"/>
            <a:ext cx="863123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en-US" sz="3800" dirty="0"/>
              <a:t>Trait evolution is organized in a nested hierarchy</a:t>
            </a:r>
          </a:p>
        </p:txBody>
      </p:sp>
      <p:pic>
        <p:nvPicPr>
          <p:cNvPr id="38914" name="Picture 3" descr="04.10.png">
            <a:extLst>
              <a:ext uri="{FF2B5EF4-FFF2-40B4-BE49-F238E27FC236}">
                <a16:creationId xmlns:a16="http://schemas.microsoft.com/office/drawing/2014/main" id="{CE9784CB-0006-CA4F-BD78-8A1EDF1A6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1417638"/>
            <a:ext cx="45751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333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C586E-ABE7-8345-82E5-FC45149A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Taxonomic units are “legitimate” only if they represent a clade</a:t>
            </a:r>
          </a:p>
        </p:txBody>
      </p:sp>
      <p:sp>
        <p:nvSpPr>
          <p:cNvPr id="39938" name="TextBox 4">
            <a:extLst>
              <a:ext uri="{FF2B5EF4-FFF2-40B4-BE49-F238E27FC236}">
                <a16:creationId xmlns:a16="http://schemas.microsoft.com/office/drawing/2014/main" id="{4B4473CA-8932-2845-8F01-8468F285C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438" y="6021388"/>
            <a:ext cx="64563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latin typeface="Arial" panose="020B0604020202020204" pitchFamily="34" charset="0"/>
              </a:rPr>
              <a:t>Clades are </a:t>
            </a:r>
            <a:r>
              <a:rPr lang="en-US" altLang="en-US" sz="3200" b="1">
                <a:latin typeface="Arial" panose="020B0604020202020204" pitchFamily="34" charset="0"/>
              </a:rPr>
              <a:t>monophyletic groups</a:t>
            </a:r>
            <a:endParaRPr lang="en-US" altLang="en-US" sz="3200">
              <a:latin typeface="Arial" panose="020B0604020202020204" pitchFamily="34" charset="0"/>
            </a:endParaRP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F954B502-12F4-E34B-A6D6-3DC25A092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579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Evolution-Fig-03-02-0">
            <a:extLst>
              <a:ext uri="{FF2B5EF4-FFF2-40B4-BE49-F238E27FC236}">
                <a16:creationId xmlns:a16="http://schemas.microsoft.com/office/drawing/2014/main" id="{201518E7-2FA8-A248-A46D-4E908D136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5">
            <a:extLst>
              <a:ext uri="{FF2B5EF4-FFF2-40B4-BE49-F238E27FC236}">
                <a16:creationId xmlns:a16="http://schemas.microsoft.com/office/drawing/2014/main" id="{DA724029-1B4E-3946-BA74-F84824843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144463"/>
            <a:ext cx="8839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u="sng"/>
              <a:t>Monophyletic</a:t>
            </a:r>
            <a:r>
              <a:rPr lang="en-US" altLang="en-US" sz="1800"/>
              <a:t> – a group consisting of all species descended from a single common ancestor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 u="sng"/>
              <a:t>Paraphyletic</a:t>
            </a:r>
            <a:r>
              <a:rPr lang="en-US" altLang="en-US" sz="1800"/>
              <a:t> – a group all descended from a common ancestor, but that does not contain all of the descendants from that ancestor</a:t>
            </a:r>
          </a:p>
          <a:p>
            <a:pPr eaLnBrk="1" hangingPunct="1"/>
            <a:endParaRPr lang="en-US" altLang="en-US" sz="1800" u="sng"/>
          </a:p>
          <a:p>
            <a:pPr eaLnBrk="1" hangingPunct="1"/>
            <a:r>
              <a:rPr lang="en-US" altLang="en-US" sz="1800" u="sng"/>
              <a:t>Polyphyletic</a:t>
            </a:r>
            <a:r>
              <a:rPr lang="en-US" altLang="en-US" sz="1800"/>
              <a:t> – a group composed of members that do not share a common ancestor</a:t>
            </a:r>
          </a:p>
        </p:txBody>
      </p:sp>
    </p:spTree>
    <p:extLst>
      <p:ext uri="{BB962C8B-B14F-4D97-AF65-F5344CB8AC3E}">
        <p14:creationId xmlns:p14="http://schemas.microsoft.com/office/powerpoint/2010/main" val="4022328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9695-05E2-3749-A303-62697144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Some Linnaean classifications are not monophyletic</a:t>
            </a:r>
          </a:p>
        </p:txBody>
      </p:sp>
      <p:pic>
        <p:nvPicPr>
          <p:cNvPr id="41986" name="Picture 3" descr="04.12.png">
            <a:extLst>
              <a:ext uri="{FF2B5EF4-FFF2-40B4-BE49-F238E27FC236}">
                <a16:creationId xmlns:a16="http://schemas.microsoft.com/office/drawing/2014/main" id="{2967E95F-E46B-1F41-B5B3-0F336E34F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712913"/>
            <a:ext cx="77216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73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6" descr="FG14_10c">
            <a:extLst>
              <a:ext uri="{FF2B5EF4-FFF2-40B4-BE49-F238E27FC236}">
                <a16:creationId xmlns:a16="http://schemas.microsoft.com/office/drawing/2014/main" id="{3CB1F4A2-172A-DD49-B76E-C393363A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41313"/>
            <a:ext cx="7275513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1">
            <a:extLst>
              <a:ext uri="{FF2B5EF4-FFF2-40B4-BE49-F238E27FC236}">
                <a16:creationId xmlns:a16="http://schemas.microsoft.com/office/drawing/2014/main" id="{8F851999-EA32-324E-A9BE-EA24E4E17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953000"/>
            <a:ext cx="353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Additional  paraphyletic groups</a:t>
            </a:r>
          </a:p>
        </p:txBody>
      </p:sp>
    </p:spTree>
    <p:extLst>
      <p:ext uri="{BB962C8B-B14F-4D97-AF65-F5344CB8AC3E}">
        <p14:creationId xmlns:p14="http://schemas.microsoft.com/office/powerpoint/2010/main" val="3106266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F52456-1B89-3DBC-2356-E9331870FFB1}"/>
              </a:ext>
            </a:extLst>
          </p:cNvPr>
          <p:cNvSpPr txBox="1"/>
          <p:nvPr/>
        </p:nvSpPr>
        <p:spPr>
          <a:xfrm>
            <a:off x="209774" y="5722623"/>
            <a:ext cx="8724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https://www.ted.com/talks/prosanta_chakrabarty_four_billion_years_of_evolution_in_six_minutes</a:t>
            </a:r>
            <a:endParaRPr lang="en-US" sz="1600" dirty="0"/>
          </a:p>
          <a:p>
            <a:pPr algn="ctr"/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A7AB5-9D1C-A0FB-EC6A-D4FC5156D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07" y="516367"/>
            <a:ext cx="7426166" cy="4172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5E9FE7-C990-BF09-7A84-45EFEDB88734}"/>
              </a:ext>
            </a:extLst>
          </p:cNvPr>
          <p:cNvSpPr txBox="1"/>
          <p:nvPr/>
        </p:nvSpPr>
        <p:spPr>
          <a:xfrm>
            <a:off x="2286000" y="4774609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Four billion years of evolution in six minutes</a:t>
            </a:r>
          </a:p>
          <a:p>
            <a:pPr algn="ctr"/>
            <a:r>
              <a:rPr lang="en-US" b="1" dirty="0" err="1"/>
              <a:t>Prosanta</a:t>
            </a:r>
            <a:r>
              <a:rPr lang="en-US" b="1" dirty="0"/>
              <a:t> Chakrabarty</a:t>
            </a:r>
          </a:p>
          <a:p>
            <a:pPr algn="ctr"/>
            <a:r>
              <a:rPr lang="en-US" dirty="0"/>
              <a:t>Ichthyologist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1218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24" y="375060"/>
            <a:ext cx="82353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Next lecture topics</a:t>
            </a:r>
          </a:p>
          <a:p>
            <a:endParaRPr lang="en-US" sz="2800" dirty="0"/>
          </a:p>
          <a:p>
            <a:r>
              <a:rPr lang="en-US" sz="2800" dirty="0"/>
              <a:t>How do we code trees and character data into data files?</a:t>
            </a:r>
          </a:p>
          <a:p>
            <a:endParaRPr lang="en-US" sz="2800" dirty="0"/>
          </a:p>
          <a:p>
            <a:r>
              <a:rPr lang="en-US" sz="2800" dirty="0"/>
              <a:t>How do we search tree space to find the best trees(s)?</a:t>
            </a:r>
          </a:p>
          <a:p>
            <a:endParaRPr lang="en-US" sz="2800" dirty="0"/>
          </a:p>
          <a:p>
            <a:r>
              <a:rPr lang="en-US" sz="2800" dirty="0"/>
              <a:t>=&gt; This is a Big Computational Problem!</a:t>
            </a:r>
          </a:p>
          <a:p>
            <a:endParaRPr lang="en-US" sz="14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6CB02-6B8B-BC4A-959C-6C0986FDF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31" y="4386930"/>
            <a:ext cx="3436883" cy="143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31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223350"/>
            <a:ext cx="3157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Concept of phylogenetic tree goes back to Ernst Haeckel 1866</a:t>
            </a:r>
          </a:p>
        </p:txBody>
      </p:sp>
      <p:pic>
        <p:nvPicPr>
          <p:cNvPr id="5" name="Picture 4" descr="Haeckel_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45" y="201292"/>
            <a:ext cx="3847240" cy="6493232"/>
          </a:xfrm>
          <a:prstGeom prst="rect">
            <a:avLst/>
          </a:prstGeom>
        </p:spPr>
      </p:pic>
      <p:pic>
        <p:nvPicPr>
          <p:cNvPr id="7" name="Picture 6" descr="ernst-haecke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26" y="3106865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78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1065863"/>
            <a:ext cx="4038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Charles Darwin probably illustrated the first phylogenetic tree in 1837</a:t>
            </a:r>
          </a:p>
        </p:txBody>
      </p:sp>
      <p:pic>
        <p:nvPicPr>
          <p:cNvPr id="7" name="Picture 6" descr="DarwinArchive_1837_NotebookB_CUL-DAR121.-_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84" y="465664"/>
            <a:ext cx="3532794" cy="5953786"/>
          </a:xfrm>
          <a:prstGeom prst="rect">
            <a:avLst/>
          </a:prstGeom>
        </p:spPr>
      </p:pic>
      <p:pic>
        <p:nvPicPr>
          <p:cNvPr id="8" name="Picture 7" descr="Charles_Darwin_se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9" y="3355080"/>
            <a:ext cx="1579802" cy="22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52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arwin">
            <a:extLst>
              <a:ext uri="{FF2B5EF4-FFF2-40B4-BE49-F238E27FC236}">
                <a16:creationId xmlns:a16="http://schemas.microsoft.com/office/drawing/2014/main" id="{49207FB2-8F30-4C47-A392-5EE7727C3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421" y="1048407"/>
            <a:ext cx="4383088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558C209-B632-F345-B206-60F9A3C3E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421" y="4417192"/>
            <a:ext cx="44085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/>
              <a:t>Only figure in </a:t>
            </a:r>
            <a:r>
              <a:rPr lang="en-US" altLang="en-US" sz="1800" i="1" dirty="0"/>
              <a:t>On the Origin of Species</a:t>
            </a:r>
          </a:p>
          <a:p>
            <a:pPr algn="ctr"/>
            <a:r>
              <a:rPr lang="en-US" altLang="en-US" sz="1800" dirty="0"/>
              <a:t>1859</a:t>
            </a:r>
          </a:p>
        </p:txBody>
      </p:sp>
    </p:spTree>
    <p:extLst>
      <p:ext uri="{BB962C8B-B14F-4D97-AF65-F5344CB8AC3E}">
        <p14:creationId xmlns:p14="http://schemas.microsoft.com/office/powerpoint/2010/main" val="855503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2034226b058ac6adbcb20b242ed395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56" y="394472"/>
            <a:ext cx="3108960" cy="380181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967163"/>
            <a:ext cx="4038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George Gaylord Simpson - Illustrated this tree depicting evolution of the horse in 1951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simp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97" y="3871075"/>
            <a:ext cx="1850560" cy="25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70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03ti-116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53"/>
            <a:ext cx="9144000" cy="34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63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C64A4FFB-77B3-D34A-B125-71850D4CA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5721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2">
            <a:extLst>
              <a:ext uri="{FF2B5EF4-FFF2-40B4-BE49-F238E27FC236}">
                <a16:creationId xmlns:a16="http://schemas.microsoft.com/office/drawing/2014/main" id="{580881DD-72FC-E441-9C73-02BEF1C66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648200"/>
            <a:ext cx="3535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Hug et al. Nature Microbiology 1:16048(2016)</a:t>
            </a:r>
          </a:p>
        </p:txBody>
      </p:sp>
    </p:spTree>
    <p:extLst>
      <p:ext uri="{BB962C8B-B14F-4D97-AF65-F5344CB8AC3E}">
        <p14:creationId xmlns:p14="http://schemas.microsoft.com/office/powerpoint/2010/main" val="822556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2485</TotalTime>
  <Words>845</Words>
  <Application>Microsoft Macintosh PowerPoint</Application>
  <PresentationFormat>On-screen Show (4:3)</PresentationFormat>
  <Paragraphs>156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Comic Sans MS</vt:lpstr>
      <vt:lpstr>Times</vt:lpstr>
      <vt:lpstr>Times New Roman</vt:lpstr>
      <vt:lpstr>Verdana</vt:lpstr>
      <vt:lpstr>Office Theme</vt:lpstr>
      <vt:lpstr>Phylogeny &amp; Systematics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4-5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currently existing species is ancestral to any other</vt:lpstr>
      <vt:lpstr>PowerPoint Presentation</vt:lpstr>
      <vt:lpstr>Trees can be drawn with fewer species to simplify a complex diagram</vt:lpstr>
      <vt:lpstr>Trait evolution is organized in a nested hierarchy</vt:lpstr>
      <vt:lpstr>Taxonomic units are “legitimate” only if they represent a clade</vt:lpstr>
      <vt:lpstr>PowerPoint Presentation</vt:lpstr>
      <vt:lpstr>Some Linnaean classifications are not monophyletic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313</cp:revision>
  <dcterms:created xsi:type="dcterms:W3CDTF">2017-01-09T21:19:33Z</dcterms:created>
  <dcterms:modified xsi:type="dcterms:W3CDTF">2023-10-19T19:30:40Z</dcterms:modified>
</cp:coreProperties>
</file>