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92" r:id="rId3"/>
    <p:sldId id="293" r:id="rId4"/>
    <p:sldId id="257" r:id="rId5"/>
    <p:sldId id="258" r:id="rId6"/>
    <p:sldId id="294" r:id="rId7"/>
    <p:sldId id="295" r:id="rId8"/>
    <p:sldId id="259" r:id="rId9"/>
    <p:sldId id="304" r:id="rId10"/>
    <p:sldId id="260" r:id="rId11"/>
    <p:sldId id="261" r:id="rId12"/>
    <p:sldId id="296" r:id="rId13"/>
    <p:sldId id="301" r:id="rId14"/>
    <p:sldId id="297" r:id="rId15"/>
    <p:sldId id="262" r:id="rId16"/>
    <p:sldId id="303" r:id="rId17"/>
    <p:sldId id="302" r:id="rId18"/>
    <p:sldId id="298" r:id="rId19"/>
    <p:sldId id="263" r:id="rId20"/>
    <p:sldId id="264" r:id="rId21"/>
    <p:sldId id="265" r:id="rId22"/>
    <p:sldId id="267" r:id="rId23"/>
    <p:sldId id="269" r:id="rId24"/>
    <p:sldId id="268" r:id="rId25"/>
    <p:sldId id="270" r:id="rId26"/>
    <p:sldId id="278" r:id="rId27"/>
    <p:sldId id="299" r:id="rId28"/>
    <p:sldId id="305" r:id="rId29"/>
    <p:sldId id="306" r:id="rId30"/>
    <p:sldId id="289" r:id="rId31"/>
    <p:sldId id="288" r:id="rId32"/>
    <p:sldId id="330" r:id="rId33"/>
    <p:sldId id="319" r:id="rId34"/>
    <p:sldId id="279" r:id="rId35"/>
    <p:sldId id="277" r:id="rId36"/>
    <p:sldId id="287" r:id="rId37"/>
    <p:sldId id="290" r:id="rId38"/>
    <p:sldId id="280" r:id="rId39"/>
    <p:sldId id="281" r:id="rId40"/>
    <p:sldId id="291" r:id="rId41"/>
    <p:sldId id="286" r:id="rId42"/>
    <p:sldId id="300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299" autoAdjust="0"/>
    <p:restoredTop sz="94685"/>
  </p:normalViewPr>
  <p:slideViewPr>
    <p:cSldViewPr snapToGrid="0" snapToObjects="1">
      <p:cViewPr varScale="1">
        <p:scale>
          <a:sx n="202" d="100"/>
          <a:sy n="202" d="100"/>
        </p:scale>
        <p:origin x="159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7F922-569D-634F-BB3B-51A0E68E7064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6E469-A527-8A45-AE36-F77C5323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79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50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fld id="{3F34A93B-85BD-8449-AF3F-A92455FB5E28}" type="slidenum">
              <a:rPr lang="en-US" sz="1200"/>
              <a:pPr/>
              <a:t>5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6E469-A527-8A45-AE36-F77C5323F62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428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6E469-A527-8A45-AE36-F77C5323F62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080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CBE example bout</a:t>
            </a:r>
            <a:r>
              <a:rPr lang="en-US" baseline="0" dirty="0"/>
              <a:t> lemming </a:t>
            </a:r>
            <a:r>
              <a:rPr lang="en-US" baseline="0"/>
              <a:t>committing suicide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0A103-CA56-0B4E-A37B-081E7E10BB3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225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6E469-A527-8A45-AE36-F77C5323F62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324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6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8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2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1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4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4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12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0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8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1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5F534-3BE0-CE4E-A01D-B758576C6A46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3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36297"/>
            <a:ext cx="7772400" cy="1470025"/>
          </a:xfrm>
        </p:spPr>
        <p:txBody>
          <a:bodyPr>
            <a:normAutofit/>
          </a:bodyPr>
          <a:lstStyle/>
          <a:p>
            <a:r>
              <a:rPr lang="en-US"/>
              <a:t>Interactions </a:t>
            </a:r>
            <a:r>
              <a:rPr lang="en-US" dirty="0"/>
              <a:t>&amp; Conflict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92072"/>
            <a:ext cx="6400800" cy="1752600"/>
          </a:xfrm>
        </p:spPr>
        <p:txBody>
          <a:bodyPr/>
          <a:lstStyle/>
          <a:p>
            <a:r>
              <a:rPr lang="en-US" dirty="0"/>
              <a:t>University of Miami</a:t>
            </a:r>
          </a:p>
          <a:p>
            <a:r>
              <a:rPr lang="en-US" dirty="0"/>
              <a:t>Fall 2024</a:t>
            </a:r>
          </a:p>
        </p:txBody>
      </p:sp>
    </p:spTree>
    <p:extLst>
      <p:ext uri="{BB962C8B-B14F-4D97-AF65-F5344CB8AC3E}">
        <p14:creationId xmlns:p14="http://schemas.microsoft.com/office/powerpoint/2010/main" val="1049117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57200" y="645978"/>
            <a:ext cx="8229600" cy="548018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/>
              <a:t>We can also see examples of epistasis within the same protein coded by the same gene(s).</a:t>
            </a:r>
          </a:p>
          <a:p>
            <a:endParaRPr lang="en-US" sz="1400" dirty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50567" y="6058721"/>
            <a:ext cx="81362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Natarajan</a:t>
            </a:r>
            <a:r>
              <a:rPr lang="en-US" sz="1400" dirty="0"/>
              <a:t>, C., </a:t>
            </a:r>
            <a:r>
              <a:rPr lang="en-US" sz="1400" dirty="0" err="1"/>
              <a:t>Inoguchi</a:t>
            </a:r>
            <a:r>
              <a:rPr lang="en-US" sz="1400" dirty="0"/>
              <a:t>, N., Weber, R. E., </a:t>
            </a:r>
            <a:r>
              <a:rPr lang="en-US" sz="1400" dirty="0" err="1"/>
              <a:t>Fago</a:t>
            </a:r>
            <a:r>
              <a:rPr lang="en-US" sz="1400" dirty="0"/>
              <a:t>, A., Moriyama, H., &amp; Storz, J. F. (2013). Epistasis among adaptive mutations in deer mouse hemoglobin. Science, 340(6138), 1324-1327.</a:t>
            </a:r>
          </a:p>
        </p:txBody>
      </p:sp>
      <p:pic>
        <p:nvPicPr>
          <p:cNvPr id="4" name="Picture 3" descr="F1.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67" y="2232364"/>
            <a:ext cx="3901440" cy="2919984"/>
          </a:xfrm>
          <a:prstGeom prst="rect">
            <a:avLst/>
          </a:prstGeom>
        </p:spPr>
      </p:pic>
      <p:pic>
        <p:nvPicPr>
          <p:cNvPr id="5" name="Picture 4" descr="F2.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198" y="3026437"/>
            <a:ext cx="3767990" cy="2926080"/>
          </a:xfrm>
          <a:prstGeom prst="rect">
            <a:avLst/>
          </a:prstGeom>
        </p:spPr>
      </p:pic>
      <p:pic>
        <p:nvPicPr>
          <p:cNvPr id="7" name="Picture 6" descr="6a00d8341bf67c53ef014e5f897ad2970c-800w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694" y="1336019"/>
            <a:ext cx="2350563" cy="169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150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409" y="5622935"/>
            <a:ext cx="83686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Tufts, D.M., </a:t>
            </a:r>
            <a:r>
              <a:rPr lang="en-US" sz="1400" dirty="0" err="1"/>
              <a:t>Natarajan</a:t>
            </a:r>
            <a:r>
              <a:rPr lang="en-US" sz="1400" dirty="0"/>
              <a:t>, C., </a:t>
            </a:r>
            <a:r>
              <a:rPr lang="en-US" sz="1400" dirty="0" err="1"/>
              <a:t>Revsbech</a:t>
            </a:r>
            <a:r>
              <a:rPr lang="en-US" sz="1400" dirty="0"/>
              <a:t>, I.G., </a:t>
            </a:r>
            <a:r>
              <a:rPr lang="en-US" sz="1400" dirty="0" err="1"/>
              <a:t>Projecto</a:t>
            </a:r>
            <a:r>
              <a:rPr lang="en-US" sz="1400" dirty="0"/>
              <a:t>-Garcia, J., Hoffmann, F.G., Weber, R.E., </a:t>
            </a:r>
            <a:r>
              <a:rPr lang="en-US" sz="1400" dirty="0" err="1"/>
              <a:t>Fago</a:t>
            </a:r>
            <a:r>
              <a:rPr lang="en-US" sz="1400" dirty="0"/>
              <a:t>, A., Moriyama, H. and Storz, J.F., (2015) Epistasis constrains mutational pathways of hemoglobin adaptation in high-altitude </a:t>
            </a:r>
            <a:r>
              <a:rPr lang="en-US" sz="1400" dirty="0" err="1"/>
              <a:t>pikas</a:t>
            </a:r>
            <a:r>
              <a:rPr lang="en-US" sz="1400" dirty="0"/>
              <a:t>. </a:t>
            </a:r>
            <a:r>
              <a:rPr lang="en-US" sz="1400" i="1" dirty="0"/>
              <a:t>Molecular Biology and Evolution</a:t>
            </a:r>
            <a:r>
              <a:rPr lang="en-US" sz="1400" dirty="0"/>
              <a:t>, 32:287-298.</a:t>
            </a:r>
          </a:p>
          <a:p>
            <a:endParaRPr lang="en-US" sz="1400" dirty="0"/>
          </a:p>
        </p:txBody>
      </p:sp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22" y="495156"/>
            <a:ext cx="6126480" cy="2337736"/>
          </a:xfrm>
          <a:prstGeom prst="rect">
            <a:avLst/>
          </a:prstGeom>
        </p:spPr>
      </p:pic>
      <p:pic>
        <p:nvPicPr>
          <p:cNvPr id="6" name="Picture 5" descr="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452" y="3159130"/>
            <a:ext cx="6400800" cy="2236635"/>
          </a:xfrm>
          <a:prstGeom prst="rect">
            <a:avLst/>
          </a:prstGeom>
        </p:spPr>
      </p:pic>
      <p:pic>
        <p:nvPicPr>
          <p:cNvPr id="7" name="Picture 6" descr="enhanced-buzz-20589-1362937779-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118" y="286285"/>
            <a:ext cx="2202268" cy="13777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40CFBB-2869-254F-92E9-430B20A51C3D}"/>
              </a:ext>
            </a:extLst>
          </p:cNvPr>
          <p:cNvSpPr txBox="1"/>
          <p:nvPr/>
        </p:nvSpPr>
        <p:spPr>
          <a:xfrm>
            <a:off x="6162610" y="1990262"/>
            <a:ext cx="2912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all mutational pathways have the same effect on phenotype.</a:t>
            </a:r>
          </a:p>
        </p:txBody>
      </p:sp>
    </p:spTree>
    <p:extLst>
      <p:ext uri="{BB962C8B-B14F-4D97-AF65-F5344CB8AC3E}">
        <p14:creationId xmlns:p14="http://schemas.microsoft.com/office/powerpoint/2010/main" val="3283182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B4A5A7-73C4-954D-B800-A5AECD9CB66E}"/>
              </a:ext>
            </a:extLst>
          </p:cNvPr>
          <p:cNvSpPr txBox="1"/>
          <p:nvPr/>
        </p:nvSpPr>
        <p:spPr>
          <a:xfrm>
            <a:off x="649817" y="1269403"/>
            <a:ext cx="78541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The point of the previous slide…</a:t>
            </a:r>
          </a:p>
          <a:p>
            <a:pPr algn="ctr"/>
            <a:r>
              <a:rPr lang="en-US" sz="3600" dirty="0"/>
              <a:t>There are more evolutionary dead ends, than viable paths to change the </a:t>
            </a:r>
            <a:r>
              <a:rPr lang="en-US" sz="3600" dirty="0" err="1"/>
              <a:t>pika’s</a:t>
            </a:r>
            <a:r>
              <a:rPr lang="en-US" sz="3600" dirty="0"/>
              <a:t> Hb-O</a:t>
            </a:r>
            <a:r>
              <a:rPr lang="en-US" sz="3600" baseline="-25000" dirty="0"/>
              <a:t>2</a:t>
            </a:r>
            <a:r>
              <a:rPr lang="en-US" sz="3600" dirty="0"/>
              <a:t> affinity at high altitude.</a:t>
            </a:r>
          </a:p>
          <a:p>
            <a:pPr algn="ctr"/>
            <a:r>
              <a:rPr lang="en-US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7194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6C1107-8DED-B943-A2FA-574F97DCA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1206500"/>
            <a:ext cx="67818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794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0F1EC1-1172-E847-9E13-CB71BC03F675}"/>
              </a:ext>
            </a:extLst>
          </p:cNvPr>
          <p:cNvSpPr txBox="1"/>
          <p:nvPr/>
        </p:nvSpPr>
        <p:spPr>
          <a:xfrm>
            <a:off x="644948" y="286110"/>
            <a:ext cx="7854103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Convergent phenotypes are predictable!</a:t>
            </a:r>
          </a:p>
          <a:p>
            <a:endParaRPr lang="en-US" sz="3600" dirty="0"/>
          </a:p>
          <a:p>
            <a:pPr marL="571500" indent="-571500">
              <a:buFont typeface="Wingdings" pitchFamily="2" charset="2"/>
              <a:buChar char="ü"/>
            </a:pPr>
            <a:r>
              <a:rPr lang="en-US" sz="3200" dirty="0"/>
              <a:t>For example, most high-altitude birds and mammals have high-affinity </a:t>
            </a:r>
            <a:r>
              <a:rPr lang="en-US" sz="3200" dirty="0" err="1"/>
              <a:t>hemoglobins</a:t>
            </a:r>
            <a:r>
              <a:rPr lang="en-US" sz="3200" dirty="0"/>
              <a:t> [PHENOTYPE IS SAME].</a:t>
            </a:r>
          </a:p>
          <a:p>
            <a:pPr marL="571500" indent="-571500">
              <a:buFont typeface="Wingdings" pitchFamily="2" charset="2"/>
              <a:buChar char="ü"/>
            </a:pPr>
            <a:endParaRPr lang="en-US" sz="3200" dirty="0"/>
          </a:p>
          <a:p>
            <a:pPr marL="571500" indent="-571500">
              <a:buFont typeface="Wingdings" pitchFamily="2" charset="2"/>
              <a:buChar char="ü"/>
            </a:pPr>
            <a:r>
              <a:rPr lang="en-US" sz="3200" dirty="0"/>
              <a:t>But DNA substitutions are idiosyncratic and not so predictable [GENOTYPES DIFFER].</a:t>
            </a:r>
          </a:p>
          <a:p>
            <a:pPr marL="571500" indent="-571500">
              <a:buFont typeface="Wingdings" pitchFamily="2" charset="2"/>
              <a:buChar char="ü"/>
            </a:pPr>
            <a:endParaRPr lang="en-US" sz="3200" dirty="0"/>
          </a:p>
          <a:p>
            <a:pPr marL="571500" indent="-571500">
              <a:buFont typeface="Wingdings" pitchFamily="2" charset="2"/>
              <a:buChar char="ü"/>
            </a:pPr>
            <a:r>
              <a:rPr lang="en-US" sz="3200" dirty="0"/>
              <a:t>The specific amino acid changes observed are usually different.</a:t>
            </a:r>
          </a:p>
        </p:txBody>
      </p:sp>
    </p:spTree>
    <p:extLst>
      <p:ext uri="{BB962C8B-B14F-4D97-AF65-F5344CB8AC3E}">
        <p14:creationId xmlns:p14="http://schemas.microsoft.com/office/powerpoint/2010/main" val="1852708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100" dirty="0"/>
              <a:t>How does epistasis influence recombination rate?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8788" lvl="1" indent="-457200">
              <a:buFont typeface="Arial"/>
              <a:buChar char="•"/>
            </a:pPr>
            <a:r>
              <a:rPr lang="en-US" dirty="0"/>
              <a:t>If interactions between two genes are favorable (we call this positive epistasis), then recombination rate may be selected against, and decrease.</a:t>
            </a:r>
          </a:p>
          <a:p>
            <a:pPr marL="458788" lvl="1" indent="-457200">
              <a:buFont typeface="Arial"/>
              <a:buChar char="•"/>
            </a:pPr>
            <a:endParaRPr lang="en-US" sz="1400" dirty="0"/>
          </a:p>
          <a:p>
            <a:pPr marL="458788" lvl="1" indent="-457200">
              <a:buFont typeface="Arial"/>
              <a:buChar char="•"/>
            </a:pPr>
            <a:r>
              <a:rPr lang="en-US" dirty="0"/>
              <a:t>If the interactions are deleterious (negative epistasis), then recombination rate may be favored, and increase.</a:t>
            </a:r>
          </a:p>
          <a:p>
            <a:pPr marL="458788" lvl="1" indent="-457200">
              <a:buFont typeface="Arial"/>
              <a:buChar char="•"/>
            </a:pPr>
            <a:endParaRPr lang="en-US" sz="1400" dirty="0"/>
          </a:p>
          <a:p>
            <a:pPr marL="458788" lvl="1" indent="-457200">
              <a:buFont typeface="Arial"/>
              <a:buChar char="•"/>
            </a:pPr>
            <a:r>
              <a:rPr lang="en-US" dirty="0"/>
              <a:t>Recombination rates (like everything else) are subject to selection and evolve up or down.</a:t>
            </a:r>
            <a:endParaRPr lang="en-US" u="sng" dirty="0"/>
          </a:p>
          <a:p>
            <a:pPr marL="458788" lvl="1" indent="-457200">
              <a:buFont typeface="Arial"/>
              <a:buChar char="•"/>
            </a:pPr>
            <a:endParaRPr lang="en-US" dirty="0"/>
          </a:p>
          <a:p>
            <a:pPr marL="458788" lvl="1" indent="-457200">
              <a:buFont typeface="Arial"/>
              <a:buChar char="•"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6928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0F24E8-E445-AE47-9AFE-BB3716C5A15F}"/>
              </a:ext>
            </a:extLst>
          </p:cNvPr>
          <p:cNvCxnSpPr/>
          <p:nvPr/>
        </p:nvCxnSpPr>
        <p:spPr>
          <a:xfrm>
            <a:off x="5155325" y="2264977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F2E2D4E-89FA-1E43-8E18-AD98410FC04E}"/>
              </a:ext>
            </a:extLst>
          </p:cNvPr>
          <p:cNvCxnSpPr/>
          <p:nvPr/>
        </p:nvCxnSpPr>
        <p:spPr>
          <a:xfrm>
            <a:off x="578070" y="2233447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03E72043-7B88-C64F-915B-EE8896B2B8AD}"/>
              </a:ext>
            </a:extLst>
          </p:cNvPr>
          <p:cNvSpPr/>
          <p:nvPr/>
        </p:nvSpPr>
        <p:spPr>
          <a:xfrm>
            <a:off x="2737945" y="1981198"/>
            <a:ext cx="541282" cy="536028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AB35BCF-E3DC-A54C-86D2-EEF176819A14}"/>
              </a:ext>
            </a:extLst>
          </p:cNvPr>
          <p:cNvSpPr/>
          <p:nvPr/>
        </p:nvSpPr>
        <p:spPr>
          <a:xfrm>
            <a:off x="1085194" y="1965433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27F49D-7423-5E40-9E8A-84EBC1E7A845}"/>
              </a:ext>
            </a:extLst>
          </p:cNvPr>
          <p:cNvSpPr txBox="1"/>
          <p:nvPr/>
        </p:nvSpPr>
        <p:spPr>
          <a:xfrm>
            <a:off x="454573" y="265862"/>
            <a:ext cx="8212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Brief primer on recombination…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FA22694-831E-8F44-8DC0-B28D27978823}"/>
              </a:ext>
            </a:extLst>
          </p:cNvPr>
          <p:cNvSpPr/>
          <p:nvPr/>
        </p:nvSpPr>
        <p:spPr>
          <a:xfrm>
            <a:off x="7294179" y="1996963"/>
            <a:ext cx="541282" cy="536028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55CF556-A928-DB40-B997-0D9D44516E29}"/>
              </a:ext>
            </a:extLst>
          </p:cNvPr>
          <p:cNvSpPr/>
          <p:nvPr/>
        </p:nvSpPr>
        <p:spPr>
          <a:xfrm>
            <a:off x="5641428" y="1981198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D0EF21-D3BD-574C-82F4-7AECBF5804C7}"/>
              </a:ext>
            </a:extLst>
          </p:cNvPr>
          <p:cNvCxnSpPr/>
          <p:nvPr/>
        </p:nvCxnSpPr>
        <p:spPr>
          <a:xfrm>
            <a:off x="578070" y="2914470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6E56C6E0-81CF-0F41-9EBD-D7B4365371B3}"/>
              </a:ext>
            </a:extLst>
          </p:cNvPr>
          <p:cNvSpPr/>
          <p:nvPr/>
        </p:nvSpPr>
        <p:spPr>
          <a:xfrm>
            <a:off x="2737945" y="2662221"/>
            <a:ext cx="541282" cy="536028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6804C3-3941-974E-8416-DA2588FFE8BD}"/>
              </a:ext>
            </a:extLst>
          </p:cNvPr>
          <p:cNvSpPr/>
          <p:nvPr/>
        </p:nvSpPr>
        <p:spPr>
          <a:xfrm>
            <a:off x="1085194" y="2646456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2EC88E-8477-A349-975B-7A4F5B875D1D}"/>
              </a:ext>
            </a:extLst>
          </p:cNvPr>
          <p:cNvCxnSpPr/>
          <p:nvPr/>
        </p:nvCxnSpPr>
        <p:spPr>
          <a:xfrm>
            <a:off x="5155325" y="2930235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8AFFCC95-D945-BD44-949C-3E4F91B79145}"/>
              </a:ext>
            </a:extLst>
          </p:cNvPr>
          <p:cNvSpPr/>
          <p:nvPr/>
        </p:nvSpPr>
        <p:spPr>
          <a:xfrm>
            <a:off x="7294179" y="2662221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1823DB5-BB15-EA42-A363-DF7A0650FE9C}"/>
              </a:ext>
            </a:extLst>
          </p:cNvPr>
          <p:cNvSpPr/>
          <p:nvPr/>
        </p:nvSpPr>
        <p:spPr>
          <a:xfrm>
            <a:off x="5641428" y="2646456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09A039-DDEF-DD44-B148-B01CA5E9860C}"/>
              </a:ext>
            </a:extLst>
          </p:cNvPr>
          <p:cNvCxnSpPr/>
          <p:nvPr/>
        </p:nvCxnSpPr>
        <p:spPr>
          <a:xfrm>
            <a:off x="578070" y="3847167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03556BFB-81E2-0A43-8595-0228B1802A0D}"/>
              </a:ext>
            </a:extLst>
          </p:cNvPr>
          <p:cNvSpPr/>
          <p:nvPr/>
        </p:nvSpPr>
        <p:spPr>
          <a:xfrm>
            <a:off x="2737945" y="3594918"/>
            <a:ext cx="541282" cy="536028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3B4A055-193C-F644-9BD0-566380DE7EAB}"/>
              </a:ext>
            </a:extLst>
          </p:cNvPr>
          <p:cNvSpPr/>
          <p:nvPr/>
        </p:nvSpPr>
        <p:spPr>
          <a:xfrm>
            <a:off x="1085194" y="3579153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1F9DF2D-D564-2440-BB71-87443DEEAF63}"/>
              </a:ext>
            </a:extLst>
          </p:cNvPr>
          <p:cNvCxnSpPr/>
          <p:nvPr/>
        </p:nvCxnSpPr>
        <p:spPr>
          <a:xfrm>
            <a:off x="578070" y="4528190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6BB6D40C-F627-614A-A76B-87FBF3198FB7}"/>
              </a:ext>
            </a:extLst>
          </p:cNvPr>
          <p:cNvSpPr/>
          <p:nvPr/>
        </p:nvSpPr>
        <p:spPr>
          <a:xfrm>
            <a:off x="2737945" y="4275941"/>
            <a:ext cx="541282" cy="536028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4B61DDF-E227-724B-93AF-759831CA0B9E}"/>
              </a:ext>
            </a:extLst>
          </p:cNvPr>
          <p:cNvSpPr/>
          <p:nvPr/>
        </p:nvSpPr>
        <p:spPr>
          <a:xfrm>
            <a:off x="1085194" y="4260176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516425B-A6EA-7343-8966-815B13476169}"/>
              </a:ext>
            </a:extLst>
          </p:cNvPr>
          <p:cNvCxnSpPr/>
          <p:nvPr/>
        </p:nvCxnSpPr>
        <p:spPr>
          <a:xfrm>
            <a:off x="5155325" y="3878697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78435A9E-F484-2E41-A87A-51C24BFBF886}"/>
              </a:ext>
            </a:extLst>
          </p:cNvPr>
          <p:cNvSpPr/>
          <p:nvPr/>
        </p:nvSpPr>
        <p:spPr>
          <a:xfrm>
            <a:off x="7294179" y="3610683"/>
            <a:ext cx="541282" cy="53602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24500C7-3DA1-AA4D-BA90-12799610E2F5}"/>
              </a:ext>
            </a:extLst>
          </p:cNvPr>
          <p:cNvSpPr/>
          <p:nvPr/>
        </p:nvSpPr>
        <p:spPr>
          <a:xfrm>
            <a:off x="5641428" y="3594918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A2ACF7A-D0BB-E34D-8349-9FF36B7C7FA4}"/>
              </a:ext>
            </a:extLst>
          </p:cNvPr>
          <p:cNvCxnSpPr/>
          <p:nvPr/>
        </p:nvCxnSpPr>
        <p:spPr>
          <a:xfrm>
            <a:off x="5155325" y="4543955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2259EE4E-E896-1E48-845A-DE4324DA2C14}"/>
              </a:ext>
            </a:extLst>
          </p:cNvPr>
          <p:cNvSpPr/>
          <p:nvPr/>
        </p:nvSpPr>
        <p:spPr>
          <a:xfrm>
            <a:off x="7294179" y="4275941"/>
            <a:ext cx="541282" cy="536028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3E4CA2F-BE1D-5944-BBA2-3694053993DB}"/>
              </a:ext>
            </a:extLst>
          </p:cNvPr>
          <p:cNvSpPr/>
          <p:nvPr/>
        </p:nvSpPr>
        <p:spPr>
          <a:xfrm>
            <a:off x="5641428" y="4260176"/>
            <a:ext cx="541282" cy="53602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2806EEE5-3CF3-B648-ACFC-DDD2877377F9}"/>
              </a:ext>
            </a:extLst>
          </p:cNvPr>
          <p:cNvSpPr/>
          <p:nvPr/>
        </p:nvSpPr>
        <p:spPr>
          <a:xfrm>
            <a:off x="2012732" y="3114170"/>
            <a:ext cx="336331" cy="514521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own Arrow 30">
            <a:extLst>
              <a:ext uri="{FF2B5EF4-FFF2-40B4-BE49-F238E27FC236}">
                <a16:creationId xmlns:a16="http://schemas.microsoft.com/office/drawing/2014/main" id="{8786EA0D-1FBC-8448-8B43-F74DFFF2DEA7}"/>
              </a:ext>
            </a:extLst>
          </p:cNvPr>
          <p:cNvSpPr/>
          <p:nvPr/>
        </p:nvSpPr>
        <p:spPr>
          <a:xfrm>
            <a:off x="6626773" y="3114170"/>
            <a:ext cx="336331" cy="514521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4CCED3F-2C0A-7D43-A082-E834826887CB}"/>
              </a:ext>
            </a:extLst>
          </p:cNvPr>
          <p:cNvSpPr txBox="1"/>
          <p:nvPr/>
        </p:nvSpPr>
        <p:spPr>
          <a:xfrm>
            <a:off x="6591898" y="3821056"/>
            <a:ext cx="46358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/>
              <a:t>X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4B5B640-89FD-F74C-B41B-10BC6696E4F2}"/>
              </a:ext>
            </a:extLst>
          </p:cNvPr>
          <p:cNvSpPr txBox="1"/>
          <p:nvPr/>
        </p:nvSpPr>
        <p:spPr>
          <a:xfrm>
            <a:off x="1949103" y="3828390"/>
            <a:ext cx="46358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>
                <a:solidFill>
                  <a:schemeClr val="bg1">
                    <a:lumMod val="50000"/>
                  </a:schemeClr>
                </a:solidFill>
              </a:rPr>
              <a:t>X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1B75E55-D3CA-2740-97D8-10D20044AF7E}"/>
              </a:ext>
            </a:extLst>
          </p:cNvPr>
          <p:cNvSpPr txBox="1"/>
          <p:nvPr/>
        </p:nvSpPr>
        <p:spPr>
          <a:xfrm>
            <a:off x="877014" y="5063642"/>
            <a:ext cx="2607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Did recombination occur?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80F3113-754D-A740-93F7-BC7774CAFA30}"/>
              </a:ext>
            </a:extLst>
          </p:cNvPr>
          <p:cNvSpPr txBox="1"/>
          <p:nvPr/>
        </p:nvSpPr>
        <p:spPr>
          <a:xfrm>
            <a:off x="5520872" y="5063642"/>
            <a:ext cx="2607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Heterozygosity is required to detect recombination</a:t>
            </a:r>
          </a:p>
        </p:txBody>
      </p:sp>
    </p:spTree>
    <p:extLst>
      <p:ext uri="{BB962C8B-B14F-4D97-AF65-F5344CB8AC3E}">
        <p14:creationId xmlns:p14="http://schemas.microsoft.com/office/powerpoint/2010/main" val="497982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63E9959-0109-5D4D-9A6A-42B1B02AED49}"/>
              </a:ext>
            </a:extLst>
          </p:cNvPr>
          <p:cNvCxnSpPr/>
          <p:nvPr/>
        </p:nvCxnSpPr>
        <p:spPr>
          <a:xfrm>
            <a:off x="5155325" y="2264977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959F86-36C4-8243-8DFB-9660346AE6E8}"/>
              </a:ext>
            </a:extLst>
          </p:cNvPr>
          <p:cNvCxnSpPr/>
          <p:nvPr/>
        </p:nvCxnSpPr>
        <p:spPr>
          <a:xfrm>
            <a:off x="578070" y="2233447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55E8B960-13A0-0643-AC45-FB90A527C4D3}"/>
              </a:ext>
            </a:extLst>
          </p:cNvPr>
          <p:cNvSpPr/>
          <p:nvPr/>
        </p:nvSpPr>
        <p:spPr>
          <a:xfrm>
            <a:off x="2737945" y="1981198"/>
            <a:ext cx="541282" cy="536028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01B5FC8-A1B4-8743-977B-3C2366C5D50B}"/>
              </a:ext>
            </a:extLst>
          </p:cNvPr>
          <p:cNvSpPr/>
          <p:nvPr/>
        </p:nvSpPr>
        <p:spPr>
          <a:xfrm>
            <a:off x="1085194" y="1965433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A47F6C-08B5-8D47-9246-CE4A028CFA29}"/>
              </a:ext>
            </a:extLst>
          </p:cNvPr>
          <p:cNvSpPr txBox="1"/>
          <p:nvPr/>
        </p:nvSpPr>
        <p:spPr>
          <a:xfrm>
            <a:off x="454573" y="265862"/>
            <a:ext cx="82123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For two linked loci interacting in pathway to produce the same phenotype…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52F13FF-95CD-3147-9377-9649E80F5817}"/>
              </a:ext>
            </a:extLst>
          </p:cNvPr>
          <p:cNvSpPr/>
          <p:nvPr/>
        </p:nvSpPr>
        <p:spPr>
          <a:xfrm>
            <a:off x="7294179" y="1996963"/>
            <a:ext cx="541282" cy="536028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403525A-C236-8C4E-BA42-025AB4DC7AFA}"/>
              </a:ext>
            </a:extLst>
          </p:cNvPr>
          <p:cNvSpPr/>
          <p:nvPr/>
        </p:nvSpPr>
        <p:spPr>
          <a:xfrm>
            <a:off x="5641428" y="1981198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1AD741B-0819-A640-BFA7-5B1F48954BA7}"/>
              </a:ext>
            </a:extLst>
          </p:cNvPr>
          <p:cNvCxnSpPr/>
          <p:nvPr/>
        </p:nvCxnSpPr>
        <p:spPr>
          <a:xfrm>
            <a:off x="578070" y="2914470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84F3C6D6-5F37-DF45-90CD-00A0CE6C26F8}"/>
              </a:ext>
            </a:extLst>
          </p:cNvPr>
          <p:cNvSpPr/>
          <p:nvPr/>
        </p:nvSpPr>
        <p:spPr>
          <a:xfrm>
            <a:off x="2737945" y="2662221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2B4386E-1422-A343-80FB-05E3E0CCF695}"/>
              </a:ext>
            </a:extLst>
          </p:cNvPr>
          <p:cNvSpPr/>
          <p:nvPr/>
        </p:nvSpPr>
        <p:spPr>
          <a:xfrm>
            <a:off x="1085194" y="2646456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C2D0438-0A6B-914F-AFA4-AB8E29BE27DB}"/>
              </a:ext>
            </a:extLst>
          </p:cNvPr>
          <p:cNvCxnSpPr/>
          <p:nvPr/>
        </p:nvCxnSpPr>
        <p:spPr>
          <a:xfrm>
            <a:off x="5155325" y="2930235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E10442B6-B033-2D48-9D9E-96274C918FD9}"/>
              </a:ext>
            </a:extLst>
          </p:cNvPr>
          <p:cNvSpPr/>
          <p:nvPr/>
        </p:nvSpPr>
        <p:spPr>
          <a:xfrm>
            <a:off x="7294179" y="2662221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839D482-F5BE-DB4A-9DCD-D6138429EC7F}"/>
              </a:ext>
            </a:extLst>
          </p:cNvPr>
          <p:cNvSpPr/>
          <p:nvPr/>
        </p:nvSpPr>
        <p:spPr>
          <a:xfrm>
            <a:off x="5641428" y="2646456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2F72AC1-F504-1047-8673-51768639388A}"/>
              </a:ext>
            </a:extLst>
          </p:cNvPr>
          <p:cNvCxnSpPr/>
          <p:nvPr/>
        </p:nvCxnSpPr>
        <p:spPr>
          <a:xfrm>
            <a:off x="578070" y="5444356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A8ADD1AE-2223-A242-840E-6E96CCD064CB}"/>
              </a:ext>
            </a:extLst>
          </p:cNvPr>
          <p:cNvSpPr/>
          <p:nvPr/>
        </p:nvSpPr>
        <p:spPr>
          <a:xfrm>
            <a:off x="2737945" y="5192107"/>
            <a:ext cx="541282" cy="536028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9780C43-4535-4945-A483-14CD806D7902}"/>
              </a:ext>
            </a:extLst>
          </p:cNvPr>
          <p:cNvSpPr/>
          <p:nvPr/>
        </p:nvSpPr>
        <p:spPr>
          <a:xfrm>
            <a:off x="1085194" y="5176342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EC6D185-DCD7-F245-8FF8-BA7DB510412A}"/>
              </a:ext>
            </a:extLst>
          </p:cNvPr>
          <p:cNvCxnSpPr/>
          <p:nvPr/>
        </p:nvCxnSpPr>
        <p:spPr>
          <a:xfrm>
            <a:off x="578070" y="6125379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C2664E40-30B7-B645-B04B-CC161EF83126}"/>
              </a:ext>
            </a:extLst>
          </p:cNvPr>
          <p:cNvSpPr/>
          <p:nvPr/>
        </p:nvSpPr>
        <p:spPr>
          <a:xfrm>
            <a:off x="2737945" y="5873130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0A4883B-7E28-9942-AC73-DF805565B356}"/>
              </a:ext>
            </a:extLst>
          </p:cNvPr>
          <p:cNvSpPr/>
          <p:nvPr/>
        </p:nvSpPr>
        <p:spPr>
          <a:xfrm>
            <a:off x="1085194" y="5857365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02BD5B3-FA08-2E43-A24D-483A3F7F81CC}"/>
              </a:ext>
            </a:extLst>
          </p:cNvPr>
          <p:cNvCxnSpPr/>
          <p:nvPr/>
        </p:nvCxnSpPr>
        <p:spPr>
          <a:xfrm>
            <a:off x="5161059" y="5460121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0B54CAFA-E305-1247-9DFE-5056AECEF4FB}"/>
              </a:ext>
            </a:extLst>
          </p:cNvPr>
          <p:cNvSpPr/>
          <p:nvPr/>
        </p:nvSpPr>
        <p:spPr>
          <a:xfrm>
            <a:off x="7299913" y="5192107"/>
            <a:ext cx="541282" cy="53602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68BD884-4F46-4C4B-A5E6-C78B27507009}"/>
              </a:ext>
            </a:extLst>
          </p:cNvPr>
          <p:cNvSpPr/>
          <p:nvPr/>
        </p:nvSpPr>
        <p:spPr>
          <a:xfrm>
            <a:off x="5647162" y="5176342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F3FE7AC-C442-BB4E-8660-6C7313EFD034}"/>
              </a:ext>
            </a:extLst>
          </p:cNvPr>
          <p:cNvCxnSpPr/>
          <p:nvPr/>
        </p:nvCxnSpPr>
        <p:spPr>
          <a:xfrm>
            <a:off x="5161059" y="6125379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5B887ADD-24C9-1845-B682-B91B15C4E0EE}"/>
              </a:ext>
            </a:extLst>
          </p:cNvPr>
          <p:cNvSpPr/>
          <p:nvPr/>
        </p:nvSpPr>
        <p:spPr>
          <a:xfrm>
            <a:off x="7299913" y="5857365"/>
            <a:ext cx="541282" cy="536028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D62EBEF-8B9B-0642-90FF-8AED1CB7229E}"/>
              </a:ext>
            </a:extLst>
          </p:cNvPr>
          <p:cNvSpPr/>
          <p:nvPr/>
        </p:nvSpPr>
        <p:spPr>
          <a:xfrm>
            <a:off x="5647162" y="5841600"/>
            <a:ext cx="541282" cy="53602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32">
            <a:extLst>
              <a:ext uri="{FF2B5EF4-FFF2-40B4-BE49-F238E27FC236}">
                <a16:creationId xmlns:a16="http://schemas.microsoft.com/office/drawing/2014/main" id="{C2C6441B-8E73-F144-8BFD-238D24364508}"/>
              </a:ext>
            </a:extLst>
          </p:cNvPr>
          <p:cNvSpPr/>
          <p:nvPr/>
        </p:nvSpPr>
        <p:spPr>
          <a:xfrm>
            <a:off x="2012732" y="3114170"/>
            <a:ext cx="336331" cy="514521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wn Arrow 33">
            <a:extLst>
              <a:ext uri="{FF2B5EF4-FFF2-40B4-BE49-F238E27FC236}">
                <a16:creationId xmlns:a16="http://schemas.microsoft.com/office/drawing/2014/main" id="{89B3016F-C25C-C046-AAE7-9667C460AEA3}"/>
              </a:ext>
            </a:extLst>
          </p:cNvPr>
          <p:cNvSpPr/>
          <p:nvPr/>
        </p:nvSpPr>
        <p:spPr>
          <a:xfrm>
            <a:off x="2012731" y="4121025"/>
            <a:ext cx="336331" cy="514521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A7D1EF0-EBA4-6C4C-8C9A-EAFDE5001605}"/>
              </a:ext>
            </a:extLst>
          </p:cNvPr>
          <p:cNvSpPr txBox="1"/>
          <p:nvPr/>
        </p:nvSpPr>
        <p:spPr>
          <a:xfrm>
            <a:off x="908907" y="3668921"/>
            <a:ext cx="2564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linkage pattern favorable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AED56C0-5F5D-0247-8A32-8B02DD26DF1C}"/>
              </a:ext>
            </a:extLst>
          </p:cNvPr>
          <p:cNvSpPr txBox="1"/>
          <p:nvPr/>
        </p:nvSpPr>
        <p:spPr>
          <a:xfrm>
            <a:off x="840661" y="4687462"/>
            <a:ext cx="2675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recombination suppressed</a:t>
            </a:r>
          </a:p>
        </p:txBody>
      </p:sp>
      <p:sp>
        <p:nvSpPr>
          <p:cNvPr id="37" name="Down Arrow 36">
            <a:extLst>
              <a:ext uri="{FF2B5EF4-FFF2-40B4-BE49-F238E27FC236}">
                <a16:creationId xmlns:a16="http://schemas.microsoft.com/office/drawing/2014/main" id="{9FE67059-25CC-FA4A-AF7A-6ECEB2746D31}"/>
              </a:ext>
            </a:extLst>
          </p:cNvPr>
          <p:cNvSpPr/>
          <p:nvPr/>
        </p:nvSpPr>
        <p:spPr>
          <a:xfrm>
            <a:off x="6597633" y="3098090"/>
            <a:ext cx="336331" cy="514521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own Arrow 37">
            <a:extLst>
              <a:ext uri="{FF2B5EF4-FFF2-40B4-BE49-F238E27FC236}">
                <a16:creationId xmlns:a16="http://schemas.microsoft.com/office/drawing/2014/main" id="{D07077B0-B4AC-AD4B-B667-552BD6145092}"/>
              </a:ext>
            </a:extLst>
          </p:cNvPr>
          <p:cNvSpPr/>
          <p:nvPr/>
        </p:nvSpPr>
        <p:spPr>
          <a:xfrm>
            <a:off x="6597632" y="4104945"/>
            <a:ext cx="336331" cy="514521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7DD038A-7172-294F-A081-351FA96DCC45}"/>
              </a:ext>
            </a:extLst>
          </p:cNvPr>
          <p:cNvSpPr txBox="1"/>
          <p:nvPr/>
        </p:nvSpPr>
        <p:spPr>
          <a:xfrm>
            <a:off x="5493808" y="3652841"/>
            <a:ext cx="276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linkage pattern unfavorable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741CE04-FC1B-8C4C-9439-7E7EC408EDD0}"/>
              </a:ext>
            </a:extLst>
          </p:cNvPr>
          <p:cNvSpPr txBox="1"/>
          <p:nvPr/>
        </p:nvSpPr>
        <p:spPr>
          <a:xfrm>
            <a:off x="5614748" y="4671382"/>
            <a:ext cx="232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recombination favored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CBAA4C7-81DA-0C45-B574-BC913E5C21DA}"/>
              </a:ext>
            </a:extLst>
          </p:cNvPr>
          <p:cNvSpPr txBox="1"/>
          <p:nvPr/>
        </p:nvSpPr>
        <p:spPr>
          <a:xfrm>
            <a:off x="6597632" y="5402480"/>
            <a:ext cx="46358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639883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FBAAAEA-519B-C94F-9DAC-EF3C43757C0F}"/>
              </a:ext>
            </a:extLst>
          </p:cNvPr>
          <p:cNvSpPr txBox="1">
            <a:spLocks/>
          </p:cNvSpPr>
          <p:nvPr/>
        </p:nvSpPr>
        <p:spPr>
          <a:xfrm>
            <a:off x="457200" y="64516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8" lvl="1" indent="0">
              <a:buNone/>
            </a:pPr>
            <a:endParaRPr lang="en-US" sz="1400" dirty="0"/>
          </a:p>
          <a:p>
            <a:pPr marL="1588" lvl="1" indent="0">
              <a:buNone/>
            </a:pPr>
            <a:r>
              <a:rPr lang="en-US" dirty="0"/>
              <a:t>Recombination rates (like everything else) are subject to selection and evolve up or down…</a:t>
            </a:r>
          </a:p>
          <a:p>
            <a:pPr marL="1588" lvl="1" indent="0">
              <a:buNone/>
            </a:pPr>
            <a:endParaRPr lang="en-US" u="sng" dirty="0"/>
          </a:p>
          <a:p>
            <a:pPr marL="1588" lvl="1" indent="0">
              <a:buNone/>
            </a:pPr>
            <a:r>
              <a:rPr lang="en-US" dirty="0"/>
              <a:t>… and this varies across the genome.</a:t>
            </a:r>
          </a:p>
          <a:p>
            <a:pPr marL="458788" lvl="1" indent="-457200">
              <a:buFont typeface="Arial"/>
              <a:buChar char="•"/>
            </a:pPr>
            <a:endParaRPr lang="en-US" dirty="0"/>
          </a:p>
          <a:p>
            <a:pPr marL="458788" lvl="1" indent="-457200">
              <a:buFont typeface="Arial"/>
              <a:buChar char="•"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33B9BF-B44E-AF49-965C-6E03BFE47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740" y="3479483"/>
            <a:ext cx="3672800" cy="262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7402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2"/>
          <p:cNvSpPr txBox="1">
            <a:spLocks noChangeArrowheads="1"/>
          </p:cNvSpPr>
          <p:nvPr/>
        </p:nvSpPr>
        <p:spPr bwMode="auto">
          <a:xfrm>
            <a:off x="517526" y="409575"/>
            <a:ext cx="8181432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3200" b="0" dirty="0"/>
              <a:t>Why is recombination beneficial?</a:t>
            </a:r>
          </a:p>
          <a:p>
            <a:endParaRPr lang="en-US" dirty="0"/>
          </a:p>
          <a:p>
            <a:endParaRPr lang="en-US" b="0" dirty="0"/>
          </a:p>
          <a:p>
            <a:pPr>
              <a:buFont typeface="Times" charset="0"/>
              <a:buAutoNum type="arabicPeriod"/>
            </a:pPr>
            <a:r>
              <a:rPr lang="en-US" b="0" dirty="0"/>
              <a:t>Recombination is not always beneficial.  It can be costly (</a:t>
            </a:r>
            <a:r>
              <a:rPr lang="en-US" b="0" u="sng" dirty="0"/>
              <a:t>recombination load</a:t>
            </a:r>
            <a:r>
              <a:rPr lang="en-US" b="0" dirty="0"/>
              <a:t>) because it reshuffles beneficial combinations of alleles that are well suited to the environment.</a:t>
            </a:r>
          </a:p>
          <a:p>
            <a:pPr>
              <a:buFont typeface="Times" charset="0"/>
              <a:buAutoNum type="arabicPeriod"/>
            </a:pPr>
            <a:endParaRPr lang="en-US" b="0" dirty="0"/>
          </a:p>
          <a:p>
            <a:pPr>
              <a:buFont typeface="Times" charset="0"/>
              <a:buAutoNum type="arabicPeriod"/>
            </a:pPr>
            <a:r>
              <a:rPr lang="en-US" b="0" dirty="0"/>
              <a:t>But environments are variable and changing, so allelic combinations that are well suited to one environment may not be well suited to future environments.</a:t>
            </a:r>
          </a:p>
          <a:p>
            <a:pPr>
              <a:buFont typeface="Times" charset="0"/>
              <a:buAutoNum type="arabicPeriod"/>
            </a:pPr>
            <a:endParaRPr lang="en-US" b="0" dirty="0"/>
          </a:p>
          <a:p>
            <a:pPr>
              <a:buFont typeface="Times" charset="0"/>
              <a:buAutoNum type="arabicPeriod"/>
            </a:pPr>
            <a:r>
              <a:rPr lang="en-US" b="0" dirty="0"/>
              <a:t>A theory for the evolution of sexual reproduction!</a:t>
            </a:r>
          </a:p>
          <a:p>
            <a:pPr marL="457200" lvl="1" indent="0"/>
            <a:endParaRPr lang="en-US" b="0" dirty="0"/>
          </a:p>
        </p:txBody>
      </p:sp>
      <p:pic>
        <p:nvPicPr>
          <p:cNvPr id="3" name="Picture 2" descr="OTTO1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255" y="4581708"/>
            <a:ext cx="1219200" cy="1828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35320" y="6410508"/>
            <a:ext cx="1342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Sally Otto (UBC)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1135" y="5116434"/>
            <a:ext cx="5197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/>
              <a:t>Otto, S. P., &amp; </a:t>
            </a:r>
            <a:r>
              <a:rPr lang="en-US" dirty="0" err="1"/>
              <a:t>Lenormand</a:t>
            </a:r>
            <a:r>
              <a:rPr lang="en-US" dirty="0"/>
              <a:t>, T. (2002). Resolving the paradox of sex and recombination. </a:t>
            </a:r>
            <a:r>
              <a:rPr lang="en-US" i="1" dirty="0"/>
              <a:t>Nature Reviews Genetics, 3, </a:t>
            </a:r>
            <a:r>
              <a:rPr lang="en-US" dirty="0"/>
              <a:t>252-261.</a:t>
            </a:r>
          </a:p>
        </p:txBody>
      </p:sp>
    </p:spTree>
    <p:extLst>
      <p:ext uri="{BB962C8B-B14F-4D97-AF65-F5344CB8AC3E}">
        <p14:creationId xmlns:p14="http://schemas.microsoft.com/office/powerpoint/2010/main" val="3753049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02A12-36F0-3345-9606-FD43CFA5B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 Interactions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D4515-3345-E248-910C-78C0E7EBF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Different genes can interact in a positive or negative way to produce specific trait(s), e.g., quantitative traits.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Gene x environment (G x E) interactions also contribute to phenotype. </a:t>
            </a:r>
          </a:p>
        </p:txBody>
      </p:sp>
    </p:spTree>
    <p:extLst>
      <p:ext uri="{BB962C8B-B14F-4D97-AF65-F5344CB8AC3E}">
        <p14:creationId xmlns:p14="http://schemas.microsoft.com/office/powerpoint/2010/main" val="432866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1.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67" y="440248"/>
            <a:ext cx="6374593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9353" y="5476123"/>
            <a:ext cx="82345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Recombination is favored when selection is strong and epistasis is weak and negative.</a:t>
            </a:r>
          </a:p>
          <a:p>
            <a:endParaRPr lang="en-US" dirty="0"/>
          </a:p>
          <a:p>
            <a:r>
              <a:rPr lang="en-US" sz="1400" dirty="0"/>
              <a:t>Otto, S. P., &amp; Gerstein, A. C. (2006). Why have sex? The population genetics of sex and recombination. Biochemical Society Transactions 34:519-522.</a:t>
            </a:r>
          </a:p>
        </p:txBody>
      </p:sp>
    </p:spTree>
    <p:extLst>
      <p:ext uri="{BB962C8B-B14F-4D97-AF65-F5344CB8AC3E}">
        <p14:creationId xmlns:p14="http://schemas.microsoft.com/office/powerpoint/2010/main" val="10643040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896" y="2192421"/>
            <a:ext cx="82282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Some other concepts of selection that are not explicitly genetic.</a:t>
            </a:r>
          </a:p>
        </p:txBody>
      </p:sp>
    </p:spTree>
    <p:extLst>
      <p:ext uri="{BB962C8B-B14F-4D97-AF65-F5344CB8AC3E}">
        <p14:creationId xmlns:p14="http://schemas.microsoft.com/office/powerpoint/2010/main" val="2729210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17526" y="409575"/>
            <a:ext cx="8181432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3200" b="0" dirty="0"/>
              <a:t>Selection in Niche Space</a:t>
            </a:r>
          </a:p>
          <a:p>
            <a:endParaRPr lang="en-US" sz="2400" b="0" dirty="0"/>
          </a:p>
          <a:p>
            <a:pPr marL="0" indent="0"/>
            <a:endParaRPr lang="en-US" sz="1200" b="0" dirty="0"/>
          </a:p>
          <a:p>
            <a:pPr marL="0" indent="0"/>
            <a:r>
              <a:rPr lang="en-US" sz="2400" b="0" dirty="0">
                <a:latin typeface="Calibri"/>
                <a:cs typeface="Calibri"/>
              </a:rPr>
              <a:t>Species live in heterogeneous environments and each environment has different fitness optima, therefore selection coefficients differ in different environments.</a:t>
            </a:r>
          </a:p>
          <a:p>
            <a:pPr marL="457200" lvl="1" indent="0"/>
            <a:endParaRPr lang="en-US" b="0" dirty="0"/>
          </a:p>
          <a:p>
            <a:pPr marL="457200" lvl="1" indent="0"/>
            <a:endParaRPr lang="en-US" b="0" dirty="0"/>
          </a:p>
        </p:txBody>
      </p:sp>
      <p:pic>
        <p:nvPicPr>
          <p:cNvPr id="3" name="Picture 2" descr="fig13-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59" y="2870368"/>
            <a:ext cx="3534551" cy="3429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51659" y="6381094"/>
            <a:ext cx="55412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www.zo.utexas.edu</a:t>
            </a:r>
            <a:r>
              <a:rPr lang="en-US" sz="1200" dirty="0"/>
              <a:t>/courses/bio301/chapters/Chapter13/Chapter13.html</a:t>
            </a:r>
          </a:p>
        </p:txBody>
      </p:sp>
      <p:pic>
        <p:nvPicPr>
          <p:cNvPr id="5" name="Picture 4" descr="gr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828" y="3346962"/>
            <a:ext cx="3791164" cy="269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5903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17526" y="409575"/>
            <a:ext cx="818143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3200" b="0" dirty="0"/>
              <a:t>Coarse-grained vs. Fine-grained Environmental Selection</a:t>
            </a:r>
            <a:endParaRPr lang="en-US" b="0" dirty="0"/>
          </a:p>
          <a:p>
            <a:pPr marL="457200" lvl="1" indent="0"/>
            <a:endParaRPr lang="en-US" b="0" dirty="0"/>
          </a:p>
        </p:txBody>
      </p:sp>
      <p:pic>
        <p:nvPicPr>
          <p:cNvPr id="3" name="Picture 2" descr="ics084f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64" y="1733014"/>
            <a:ext cx="4291446" cy="457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98729" y="4539351"/>
            <a:ext cx="34856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Sotka</a:t>
            </a:r>
            <a:r>
              <a:rPr lang="en-US" sz="1400" dirty="0"/>
              <a:t>, E. E. (2012). Natural selection, larval dispersal, and the geography of phenotype in the sea. </a:t>
            </a:r>
            <a:r>
              <a:rPr lang="en-US" sz="1400" i="1" dirty="0"/>
              <a:t>Integrative and Comparative Biology</a:t>
            </a:r>
            <a:r>
              <a:rPr lang="en-US" sz="1400" dirty="0"/>
              <a:t>, 52, 538-545.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24579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17526" y="409575"/>
            <a:ext cx="8181432" cy="3539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3200" b="0" dirty="0">
                <a:latin typeface="Calibri"/>
                <a:cs typeface="Calibri"/>
              </a:rPr>
              <a:t>Reaction Norm</a:t>
            </a:r>
          </a:p>
          <a:p>
            <a:endParaRPr lang="en-US" sz="3200" dirty="0"/>
          </a:p>
          <a:p>
            <a:pPr marL="0" indent="0"/>
            <a:r>
              <a:rPr lang="en-US" sz="2400" b="0" dirty="0">
                <a:latin typeface="Calibri"/>
                <a:cs typeface="Calibri"/>
              </a:rPr>
              <a:t>Describes the pattern of phenotypic expression of a genotype across a range of environments, usually describing how different species or populations respond to varying environments.</a:t>
            </a:r>
          </a:p>
          <a:p>
            <a:pPr marL="0" indent="0"/>
            <a:endParaRPr lang="en-US" sz="2400" b="0" dirty="0">
              <a:latin typeface="Calibri"/>
              <a:cs typeface="Calibri"/>
            </a:endParaRPr>
          </a:p>
          <a:p>
            <a:pPr marL="0" indent="0"/>
            <a:r>
              <a:rPr lang="en-US" sz="2400" b="0" dirty="0">
                <a:latin typeface="Calibri"/>
                <a:cs typeface="Calibri"/>
              </a:rPr>
              <a:t>Can be used to determine whether </a:t>
            </a:r>
            <a:r>
              <a:rPr lang="en-US" sz="2400" b="0">
                <a:latin typeface="Calibri"/>
                <a:cs typeface="Calibri"/>
              </a:rPr>
              <a:t>species exhibit plasticity</a:t>
            </a:r>
            <a:r>
              <a:rPr lang="en-US" sz="2400" b="0" dirty="0">
                <a:latin typeface="Calibri"/>
                <a:cs typeface="Calibri"/>
              </a:rPr>
              <a:t>, genetic variation, and gene x environment interactions.   </a:t>
            </a:r>
          </a:p>
          <a:p>
            <a:pPr marL="457200" lvl="1" indent="0"/>
            <a:endParaRPr lang="en-US" b="0" dirty="0"/>
          </a:p>
        </p:txBody>
      </p:sp>
      <p:pic>
        <p:nvPicPr>
          <p:cNvPr id="3" name="Picture 2" descr="Trait-scale-line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52" y="4141679"/>
            <a:ext cx="3973513" cy="196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999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enotypic-plasticity-and-reaction-norms-In-panel-a-phenotype-does-not-vary-with-th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10" y="2169757"/>
            <a:ext cx="7315200" cy="177026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918710" y="594439"/>
            <a:ext cx="884927" cy="0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918710" y="969754"/>
            <a:ext cx="884927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033314" y="375226"/>
            <a:ext cx="66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Pop1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33314" y="758068"/>
            <a:ext cx="66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Pop2</a:t>
            </a:r>
          </a:p>
        </p:txBody>
      </p:sp>
      <p:sp>
        <p:nvSpPr>
          <p:cNvPr id="8" name="Rectangle 7"/>
          <p:cNvSpPr/>
          <p:nvPr/>
        </p:nvSpPr>
        <p:spPr>
          <a:xfrm>
            <a:off x="1157882" y="5591626"/>
            <a:ext cx="70760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www.researchgate.net</a:t>
            </a:r>
            <a:r>
              <a:rPr lang="en-US" sz="1200" dirty="0"/>
              <a:t>/figure/261255912_fig3_Phenotypic-plasticity-and-reaction-norms-In-panel-a-phenotype-does-not-vary-with-the</a:t>
            </a:r>
          </a:p>
        </p:txBody>
      </p:sp>
    </p:spTree>
    <p:extLst>
      <p:ext uri="{BB962C8B-B14F-4D97-AF65-F5344CB8AC3E}">
        <p14:creationId xmlns:p14="http://schemas.microsoft.com/office/powerpoint/2010/main" val="35839682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535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Font typeface="Times" charset="0"/>
              <a:buNone/>
            </a:pPr>
            <a:r>
              <a:rPr lang="en-US" sz="3600" u="sng" dirty="0"/>
              <a:t>Hamilton’s Rule for Kin Selection</a:t>
            </a:r>
          </a:p>
          <a:p>
            <a:endParaRPr lang="en-US" dirty="0"/>
          </a:p>
          <a:p>
            <a:r>
              <a:rPr lang="en-US" dirty="0"/>
              <a:t>Kin selection favors the reproductive success of relatives.</a:t>
            </a:r>
          </a:p>
          <a:p>
            <a:pPr marL="457200" indent="-457200">
              <a:buFont typeface="Wingdings" charset="0"/>
              <a:buChar char="ü"/>
            </a:pPr>
            <a:endParaRPr lang="en-US" dirty="0"/>
          </a:p>
          <a:p>
            <a:r>
              <a:rPr lang="en-US" dirty="0"/>
              <a:t>Can occur even at cost to own survival or reproduction.</a:t>
            </a:r>
          </a:p>
          <a:p>
            <a:pPr marL="457200" indent="-457200">
              <a:buFont typeface="Wingdings" charset="0"/>
              <a:buChar char="ü"/>
            </a:pPr>
            <a:endParaRPr lang="en-US" dirty="0"/>
          </a:p>
          <a:p>
            <a:r>
              <a:rPr lang="en-US" dirty="0"/>
              <a:t>Altruism = act costly to yourself that benefits others.</a:t>
            </a:r>
          </a:p>
          <a:p>
            <a:pPr marL="457200" indent="-457200">
              <a:buFont typeface="Wingdings" charset="0"/>
              <a:buChar char="ü"/>
            </a:pPr>
            <a:endParaRPr lang="en-US" dirty="0"/>
          </a:p>
          <a:p>
            <a:r>
              <a:rPr lang="en-US" dirty="0"/>
              <a:t>Involves inclusive fitness, which includes fitness contribution of kin. </a:t>
            </a:r>
          </a:p>
          <a:p>
            <a:endParaRPr lang="en-US" dirty="0"/>
          </a:p>
          <a:p>
            <a:r>
              <a:rPr lang="en-US" dirty="0"/>
              <a:t>Costly actions should be performed if:</a:t>
            </a:r>
          </a:p>
          <a:p>
            <a:endParaRPr lang="en-US" dirty="0"/>
          </a:p>
          <a:p>
            <a:r>
              <a:rPr lang="en-US" dirty="0"/>
              <a:t>C &lt; r x B </a:t>
            </a:r>
          </a:p>
          <a:p>
            <a:endParaRPr lang="en-US" dirty="0"/>
          </a:p>
          <a:p>
            <a:r>
              <a:rPr lang="en-US" dirty="0"/>
              <a:t>C =  cost to the actor</a:t>
            </a:r>
          </a:p>
          <a:p>
            <a:r>
              <a:rPr lang="en-US" dirty="0"/>
              <a:t>r = relatedness</a:t>
            </a:r>
          </a:p>
          <a:p>
            <a:r>
              <a:rPr lang="en-US" dirty="0"/>
              <a:t>B = benefit to the recipient </a:t>
            </a:r>
          </a:p>
          <a:p>
            <a:pPr marL="457200" indent="-457200">
              <a:buFont typeface="Wingdings" charset="0"/>
              <a:buChar char="ü"/>
            </a:pPr>
            <a:endParaRPr lang="en-US" dirty="0"/>
          </a:p>
        </p:txBody>
      </p:sp>
      <p:pic>
        <p:nvPicPr>
          <p:cNvPr id="5" name="Picture 4" descr="200px-W_D_Hamilt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87" y="233968"/>
            <a:ext cx="1800000" cy="228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49113" y="2554122"/>
            <a:ext cx="1618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W. D. Hamilton</a:t>
            </a:r>
          </a:p>
        </p:txBody>
      </p:sp>
      <p:pic>
        <p:nvPicPr>
          <p:cNvPr id="4" name="Picture 3" descr="1200px-Todd_Huffman_-_Lattice_(by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167" y="4087172"/>
            <a:ext cx="3622558" cy="240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541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559FE5-5F52-394D-B944-C008DF8E5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470" y="1047658"/>
            <a:ext cx="5788660" cy="43460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308C54-B18A-A744-AE17-9FBDD0429A11}"/>
              </a:ext>
            </a:extLst>
          </p:cNvPr>
          <p:cNvSpPr/>
          <p:nvPr/>
        </p:nvSpPr>
        <p:spPr>
          <a:xfrm>
            <a:off x="1677670" y="5393690"/>
            <a:ext cx="59131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https://</a:t>
            </a:r>
            <a:r>
              <a:rPr lang="en-US" sz="1400" dirty="0" err="1"/>
              <a:t>www.slideshare.net</a:t>
            </a:r>
            <a:r>
              <a:rPr lang="en-US" sz="1400" dirty="0"/>
              <a:t>/KASHMEERA-N-A/ethology-</a:t>
            </a:r>
            <a:r>
              <a:rPr lang="en-US" sz="1400" dirty="0" err="1"/>
              <a:t>seminarkashmeera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217816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Individuals often help relatives</a:t>
            </a:r>
          </a:p>
        </p:txBody>
      </p:sp>
      <p:pic>
        <p:nvPicPr>
          <p:cNvPr id="4" name="Picture 3" descr="Table 16.02_fmt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9" r="7333"/>
          <a:stretch/>
        </p:blipFill>
        <p:spPr>
          <a:xfrm>
            <a:off x="0" y="1540935"/>
            <a:ext cx="9008533" cy="33622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199" y="5469467"/>
            <a:ext cx="80094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Haldane famously joking that he would willingly die for two brothers or eight cousins.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C2B5AF-7E85-3D01-E04D-F5AE8483195F}"/>
              </a:ext>
            </a:extLst>
          </p:cNvPr>
          <p:cNvSpPr txBox="1"/>
          <p:nvPr/>
        </p:nvSpPr>
        <p:spPr>
          <a:xfrm>
            <a:off x="8430151" y="6581001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H. Lanier</a:t>
            </a:r>
          </a:p>
        </p:txBody>
      </p:sp>
    </p:spTree>
    <p:extLst>
      <p:ext uri="{BB962C8B-B14F-4D97-AF65-F5344CB8AC3E}">
        <p14:creationId xmlns:p14="http://schemas.microsoft.com/office/powerpoint/2010/main" val="27309867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862D959-24A4-0A4E-B9E6-817FB3843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11" y="245993"/>
            <a:ext cx="4954934" cy="63660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2AADF4-CCF3-2346-9100-95F4B61A6DD6}"/>
              </a:ext>
            </a:extLst>
          </p:cNvPr>
          <p:cNvSpPr txBox="1"/>
          <p:nvPr/>
        </p:nvSpPr>
        <p:spPr>
          <a:xfrm>
            <a:off x="148281" y="245993"/>
            <a:ext cx="34120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Coefficient of relationship</a:t>
            </a:r>
          </a:p>
          <a:p>
            <a:r>
              <a:rPr lang="en-US" sz="2400" dirty="0"/>
              <a:t>---Wikipedia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361F0F1-D2A9-46A1-547A-29E163973583}"/>
              </a:ext>
            </a:extLst>
          </p:cNvPr>
          <p:cNvSpPr/>
          <p:nvPr/>
        </p:nvSpPr>
        <p:spPr>
          <a:xfrm>
            <a:off x="3463871" y="1495587"/>
            <a:ext cx="5339166" cy="325464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BD67C48-C705-7C53-3DED-A16ED84DAD65}"/>
              </a:ext>
            </a:extLst>
          </p:cNvPr>
          <p:cNvSpPr/>
          <p:nvPr/>
        </p:nvSpPr>
        <p:spPr>
          <a:xfrm>
            <a:off x="3463871" y="3662767"/>
            <a:ext cx="5339166" cy="325464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02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E0A778-55D2-224E-AED3-C861E9C33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350" y="333910"/>
            <a:ext cx="6719299" cy="50394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290D28B-0946-7346-B217-4EEB4B145481}"/>
              </a:ext>
            </a:extLst>
          </p:cNvPr>
          <p:cNvSpPr/>
          <p:nvPr/>
        </p:nvSpPr>
        <p:spPr>
          <a:xfrm>
            <a:off x="1212350" y="5499713"/>
            <a:ext cx="644189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111111"/>
                </a:solidFill>
                <a:latin typeface="Roboto"/>
              </a:rPr>
              <a:t>Overview of the hypoxia inducible factor (HIF) pathway.</a:t>
            </a:r>
          </a:p>
          <a:p>
            <a:r>
              <a:rPr lang="en-US" sz="1600" dirty="0">
                <a:solidFill>
                  <a:srgbClr val="111111"/>
                </a:solidFill>
                <a:latin typeface="Roboto"/>
              </a:rPr>
              <a:t>https://</a:t>
            </a:r>
            <a:r>
              <a:rPr lang="en-US" sz="1600" dirty="0" err="1">
                <a:solidFill>
                  <a:srgbClr val="111111"/>
                </a:solidFill>
                <a:latin typeface="Roboto"/>
              </a:rPr>
              <a:t>www.researchgate.net</a:t>
            </a:r>
            <a:r>
              <a:rPr lang="en-US" sz="1600" dirty="0">
                <a:solidFill>
                  <a:srgbClr val="111111"/>
                </a:solidFill>
                <a:latin typeface="Roboto"/>
              </a:rPr>
              <a:t>/figure/Overview-of-the-hypoxia-inducible-factor-HIF-pathway-In-normoxic-conditions-HIF-1a_fig1_222009574 </a:t>
            </a:r>
            <a:endParaRPr lang="en-US" sz="1600" b="0" i="0" u="none" strike="noStrike" dirty="0">
              <a:solidFill>
                <a:srgbClr val="111111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1453021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ctic-ground-squirrel-call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06" y="421006"/>
            <a:ext cx="6191250" cy="42100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1252" y="4874534"/>
            <a:ext cx="61248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Example of Kin Selection:</a:t>
            </a:r>
          </a:p>
          <a:p>
            <a:r>
              <a:rPr lang="en-US" dirty="0"/>
              <a:t>Arctic Ground Squirrel gives an alarm call that puts itself at risk.</a:t>
            </a:r>
          </a:p>
          <a:p>
            <a:r>
              <a:rPr lang="en-US" dirty="0"/>
              <a:t>However, most nearby squirrels are likely closely related.</a:t>
            </a:r>
          </a:p>
          <a:p>
            <a:r>
              <a:rPr lang="en-US" dirty="0"/>
              <a:t>Some squirrels alter the call if no relatives are nearby.</a:t>
            </a:r>
          </a:p>
        </p:txBody>
      </p:sp>
    </p:spTree>
    <p:extLst>
      <p:ext uri="{BB962C8B-B14F-4D97-AF65-F5344CB8AC3E}">
        <p14:creationId xmlns:p14="http://schemas.microsoft.com/office/powerpoint/2010/main" val="20404938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557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Font typeface="Times" charset="0"/>
              <a:buNone/>
            </a:pPr>
            <a:r>
              <a:rPr lang="en-US" sz="3600" u="sng" dirty="0"/>
              <a:t>Group Selection</a:t>
            </a:r>
          </a:p>
          <a:p>
            <a:pPr marL="457200" indent="-457200">
              <a:buFont typeface="Times" charset="0"/>
              <a:buNone/>
            </a:pPr>
            <a:endParaRPr lang="en-US" sz="1200" u="sng" dirty="0"/>
          </a:p>
          <a:p>
            <a:pPr marL="457200" indent="-457200">
              <a:buFont typeface="Times" charset="0"/>
              <a:buNone/>
            </a:pPr>
            <a:r>
              <a:rPr lang="en-US" sz="2000" dirty="0"/>
              <a:t>Selection that acts at the level of the group, not the individual or kin.</a:t>
            </a:r>
          </a:p>
          <a:p>
            <a:pPr marL="457200" indent="-457200">
              <a:buFont typeface="Times" charset="0"/>
              <a:buNone/>
            </a:pPr>
            <a:endParaRPr lang="en-US" sz="1200" dirty="0"/>
          </a:p>
          <a:p>
            <a:pPr marL="457200" indent="-457200">
              <a:buFont typeface="Times" charset="0"/>
              <a:buNone/>
            </a:pPr>
            <a:r>
              <a:rPr lang="en-US" sz="2000" dirty="0"/>
              <a:t>First advocated by V.C. Wynne-Edwards &amp; </a:t>
            </a:r>
            <a:r>
              <a:rPr lang="en-US" sz="2000" dirty="0" err="1"/>
              <a:t>Konrad</a:t>
            </a:r>
            <a:r>
              <a:rPr lang="en-US" sz="2000" dirty="0"/>
              <a:t> Lorenz.</a:t>
            </a:r>
          </a:p>
          <a:p>
            <a:pPr marL="457200" indent="-457200">
              <a:buFont typeface="Times" charset="0"/>
              <a:buNone/>
            </a:pPr>
            <a:endParaRPr lang="en-US" sz="1200" dirty="0"/>
          </a:p>
          <a:p>
            <a:pPr>
              <a:buFont typeface="Times" charset="0"/>
              <a:buNone/>
            </a:pPr>
            <a:r>
              <a:rPr lang="en-US" sz="2000" dirty="0"/>
              <a:t>John Maynard Smith and G. C. Williams cast strong doubt beginning in the 1960s. Renewed interest by David Sloan Wilson, Elliott Sober, and E. O. Wilson in 1990s---arguing that multi-level selection may accommodate aspects of group selection.</a:t>
            </a:r>
          </a:p>
          <a:p>
            <a:pPr>
              <a:buFont typeface="Times" charset="0"/>
              <a:buNone/>
            </a:pPr>
            <a:endParaRPr lang="en-US" sz="1200" dirty="0"/>
          </a:p>
          <a:p>
            <a:pPr>
              <a:buFont typeface="Times" charset="0"/>
              <a:buNone/>
            </a:pPr>
            <a:r>
              <a:rPr lang="en-US" sz="2000" dirty="0"/>
              <a:t>Requires that non-altruistic behavior receive a social penalty. </a:t>
            </a:r>
          </a:p>
          <a:p>
            <a:pPr marL="457200" indent="-457200">
              <a:buFont typeface="Times" charset="0"/>
              <a:buNone/>
            </a:pPr>
            <a:endParaRPr lang="en-US" sz="2200" dirty="0"/>
          </a:p>
          <a:p>
            <a:pPr marL="457200" indent="-457200">
              <a:buFont typeface="Times" charset="0"/>
              <a:buNone/>
            </a:pPr>
            <a:endParaRPr lang="en-US" sz="2200" dirty="0"/>
          </a:p>
          <a:p>
            <a:pPr marL="457200" indent="-457200">
              <a:buFont typeface="Times" charset="0"/>
              <a:buNone/>
            </a:pPr>
            <a:endParaRPr lang="en-US" sz="2200" dirty="0"/>
          </a:p>
          <a:p>
            <a:pPr marL="457200" indent="-457200">
              <a:buFont typeface="Times" charset="0"/>
              <a:buNone/>
            </a:pPr>
            <a:endParaRPr lang="en-US" sz="22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Wilson's_Matryoshka_Doll_Multilevel_Selection_Mod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17" y="4065767"/>
            <a:ext cx="2885790" cy="229891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168791" y="4232871"/>
            <a:ext cx="3225420" cy="1908215"/>
            <a:chOff x="3696331" y="4644766"/>
            <a:chExt cx="3225420" cy="1908215"/>
          </a:xfrm>
        </p:grpSpPr>
        <p:sp>
          <p:nvSpPr>
            <p:cNvPr id="8" name="Rectangle 7"/>
            <p:cNvSpPr/>
            <p:nvPr/>
          </p:nvSpPr>
          <p:spPr>
            <a:xfrm>
              <a:off x="3696331" y="4644766"/>
              <a:ext cx="3192100" cy="19082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/>
                <a:t>Hamilton’s Rule Revised</a:t>
              </a:r>
            </a:p>
            <a:p>
              <a:r>
                <a:rPr lang="en-US" sz="2400" dirty="0"/>
                <a:t>C &lt; </a:t>
              </a:r>
              <a:r>
                <a:rPr lang="en-US" sz="2400" dirty="0" err="1"/>
                <a:t>rB</a:t>
              </a:r>
              <a:r>
                <a:rPr lang="en-US" sz="2400" baseline="-25000" dirty="0" err="1"/>
                <a:t>k</a:t>
              </a:r>
              <a:r>
                <a:rPr lang="en-US" sz="2400" dirty="0"/>
                <a:t> + B</a:t>
              </a:r>
              <a:r>
                <a:rPr lang="en-US" sz="2400" baseline="-25000" dirty="0"/>
                <a:t>e</a:t>
              </a:r>
            </a:p>
            <a:p>
              <a:endParaRPr lang="en-US" sz="2400" baseline="-25000" dirty="0"/>
            </a:p>
            <a:p>
              <a:endParaRPr lang="en-US" sz="2400" baseline="-25000" dirty="0"/>
            </a:p>
            <a:p>
              <a:endParaRPr lang="en-US" sz="1400" dirty="0"/>
            </a:p>
            <a:p>
              <a:r>
                <a:rPr lang="en-US" sz="1400" dirty="0"/>
                <a:t>---but it is not this simple</a:t>
              </a:r>
              <a:r>
                <a:rPr lang="en-US" sz="2400" dirty="0"/>
                <a:t> 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 flipV="1">
              <a:off x="4503352" y="5519351"/>
              <a:ext cx="528594" cy="373564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 flipV="1">
              <a:off x="5239264" y="5519351"/>
              <a:ext cx="308919" cy="219676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5548183" y="5585138"/>
              <a:ext cx="13735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benefit to group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465069" y="5898291"/>
              <a:ext cx="21662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benefit to kin x relatedness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64687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571" y="2933699"/>
            <a:ext cx="4870029" cy="30437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567" y="3064932"/>
            <a:ext cx="3887803" cy="29125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3567" y="256043"/>
            <a:ext cx="881803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 Disney’s 1958 classic, White Wilderness, lemmings were portrayed as undergoing a mass migration when ends when they leap into the Arctic Ocean. While this footage was staged, under what conditions might genes evolve to reduce population size for the good of a species (i.e., “suicide genes”)?  </a:t>
            </a:r>
          </a:p>
        </p:txBody>
      </p:sp>
    </p:spTree>
    <p:extLst>
      <p:ext uri="{BB962C8B-B14F-4D97-AF65-F5344CB8AC3E}">
        <p14:creationId xmlns:p14="http://schemas.microsoft.com/office/powerpoint/2010/main" val="5335206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6954"/>
            <a:ext cx="4587615" cy="54810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32793" y="4574550"/>
            <a:ext cx="28018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“Selfish gene”</a:t>
            </a:r>
          </a:p>
        </p:txBody>
      </p:sp>
      <p:cxnSp>
        <p:nvCxnSpPr>
          <p:cNvPr id="7" name="Straight Arrow Connector 6"/>
          <p:cNvCxnSpPr>
            <a:stCxn id="5" idx="1"/>
          </p:cNvCxnSpPr>
          <p:nvPr/>
        </p:nvCxnSpPr>
        <p:spPr>
          <a:xfrm flipH="1" flipV="1">
            <a:off x="4039349" y="3534184"/>
            <a:ext cx="1193444" cy="13635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951646" y="2595376"/>
            <a:ext cx="41923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Imagine two genes in the population: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32183" y="3897621"/>
            <a:ext cx="2928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“Suicide gene”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4620" y="168294"/>
            <a:ext cx="86850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Suicide can not be an adaptation because suicide genes would be removed from population </a:t>
            </a:r>
          </a:p>
        </p:txBody>
      </p:sp>
    </p:spTree>
    <p:extLst>
      <p:ext uri="{BB962C8B-B14F-4D97-AF65-F5344CB8AC3E}">
        <p14:creationId xmlns:p14="http://schemas.microsoft.com/office/powerpoint/2010/main" val="982094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597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Font typeface="Times" charset="0"/>
              <a:buNone/>
            </a:pPr>
            <a:r>
              <a:rPr lang="en-US" sz="3600" u="sng" dirty="0"/>
              <a:t>Antagonistic </a:t>
            </a:r>
            <a:r>
              <a:rPr lang="en-US" sz="3600" u="sng" dirty="0" err="1"/>
              <a:t>Pleiotropy</a:t>
            </a:r>
            <a:endParaRPr lang="en-US" sz="3600" u="sng" dirty="0"/>
          </a:p>
          <a:p>
            <a:endParaRPr lang="en-US" dirty="0"/>
          </a:p>
          <a:p>
            <a:r>
              <a:rPr lang="en-US" sz="2200" dirty="0"/>
              <a:t>One gene controls more than one trait, and at least one trait is beneficial to fitness and one is detrimental to fitness.</a:t>
            </a:r>
          </a:p>
          <a:p>
            <a:endParaRPr lang="en-US" sz="2200" dirty="0"/>
          </a:p>
          <a:p>
            <a:r>
              <a:rPr lang="en-US" sz="2200" dirty="0"/>
              <a:t>First proposed by G. C. Williams in 1957 as explanation for senescence.</a:t>
            </a:r>
          </a:p>
          <a:p>
            <a:endParaRPr lang="en-US" sz="2200" dirty="0"/>
          </a:p>
          <a:p>
            <a:r>
              <a:rPr lang="en-US" sz="2200" dirty="0"/>
              <a:t>Example of fitness trade-off, preventing organisms from reaching perfection.</a:t>
            </a:r>
          </a:p>
          <a:p>
            <a:endParaRPr lang="en-US" sz="2200" dirty="0"/>
          </a:p>
          <a:p>
            <a:r>
              <a:rPr lang="en-US" sz="2200" dirty="0"/>
              <a:t>Example---high annual mortality in rodents prevents cancer, but the opposite is true in primates.</a:t>
            </a:r>
          </a:p>
          <a:p>
            <a:pPr marL="457200" indent="-457200">
              <a:buFont typeface="Wingdings" charset="0"/>
              <a:buChar char="ü"/>
            </a:pPr>
            <a:endParaRPr lang="en-US" dirty="0"/>
          </a:p>
          <a:p>
            <a:endParaRPr lang="en-US" dirty="0"/>
          </a:p>
          <a:p>
            <a:pPr marL="457200" indent="-457200">
              <a:buFont typeface="Wingdings" charset="0"/>
              <a:buChar char="ü"/>
            </a:pPr>
            <a:endParaRPr lang="en-US" dirty="0"/>
          </a:p>
          <a:p>
            <a:pPr marL="457200" indent="-457200">
              <a:buFont typeface="Wingdings" charset="0"/>
              <a:buChar char="ü"/>
            </a:pPr>
            <a:endParaRPr lang="en-US" dirty="0"/>
          </a:p>
          <a:p>
            <a:pPr marL="457200" indent="-457200">
              <a:buFont typeface="Wingdings" charset="0"/>
              <a:buChar char="ü"/>
            </a:pPr>
            <a:endParaRPr lang="en-US" dirty="0"/>
          </a:p>
          <a:p>
            <a:endParaRPr lang="en-US" dirty="0"/>
          </a:p>
        </p:txBody>
      </p:sp>
      <p:pic>
        <p:nvPicPr>
          <p:cNvPr id="3" name="Picture 2" descr="George_C._William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459" y="4728021"/>
            <a:ext cx="1341120" cy="1828800"/>
          </a:xfrm>
          <a:prstGeom prst="rect">
            <a:avLst/>
          </a:prstGeom>
        </p:spPr>
      </p:pic>
      <p:pic>
        <p:nvPicPr>
          <p:cNvPr id="4" name="Picture 3" descr="Cell-div-illustr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6" y="4836986"/>
            <a:ext cx="3657600" cy="167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8855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400" dirty="0"/>
              <a:t>Resolving Conflicts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Conflict is ubiquitous in evolution, whether for mates of resources.</a:t>
            </a:r>
          </a:p>
          <a:p>
            <a:endParaRPr lang="en-US" sz="2200" dirty="0"/>
          </a:p>
          <a:p>
            <a:r>
              <a:rPr lang="en-US" sz="2200" dirty="0"/>
              <a:t>It can be within the same species or among species.</a:t>
            </a:r>
          </a:p>
          <a:p>
            <a:endParaRPr lang="en-US" dirty="0"/>
          </a:p>
        </p:txBody>
      </p:sp>
      <p:pic>
        <p:nvPicPr>
          <p:cNvPr id="4" name="Picture 3" descr="prisoner's-dilemm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435" y="3250510"/>
            <a:ext cx="4304270" cy="32282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9190" y="3257375"/>
            <a:ext cx="3391246" cy="3323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Game Theory Example</a:t>
            </a:r>
          </a:p>
          <a:p>
            <a:endParaRPr lang="en-US" sz="1200" dirty="0"/>
          </a:p>
          <a:p>
            <a:pPr marL="228600" indent="-228600">
              <a:buAutoNum type="arabicPeriod"/>
            </a:pPr>
            <a:r>
              <a:rPr lang="en-US" sz="1200" dirty="0"/>
              <a:t>If the prisoners always cooperate (p = 0) they are always better off (d).</a:t>
            </a:r>
          </a:p>
          <a:p>
            <a:pPr marL="228600" indent="-228600">
              <a:buAutoNum type="arabicPeriod"/>
            </a:pPr>
            <a:endParaRPr lang="en-US" sz="600" dirty="0"/>
          </a:p>
          <a:p>
            <a:pPr marL="228600" indent="-228600">
              <a:buAutoNum type="arabicPeriod"/>
            </a:pPr>
            <a:r>
              <a:rPr lang="en-US" sz="1200" dirty="0"/>
              <a:t>A mutation that causes prisoners to always betray would increase in frequency, however if every prisoner betrays (p = 1) it would be evolutionary unstable.</a:t>
            </a:r>
          </a:p>
          <a:p>
            <a:pPr marL="228600" indent="-228600">
              <a:buAutoNum type="arabicPeriod"/>
            </a:pPr>
            <a:endParaRPr lang="en-US" sz="600" dirty="0"/>
          </a:p>
          <a:p>
            <a:pPr marL="228600" indent="-228600">
              <a:buAutoNum type="arabicPeriod"/>
            </a:pPr>
            <a:r>
              <a:rPr lang="en-US" sz="1200" dirty="0"/>
              <a:t>To find the ESS of p, in which every individual betrays with probability p, and cooperates with 1 – p.</a:t>
            </a:r>
          </a:p>
          <a:p>
            <a:pPr marL="228600" indent="-228600">
              <a:buAutoNum type="arabicPeriod"/>
            </a:pPr>
            <a:endParaRPr lang="en-US" sz="1200" dirty="0"/>
          </a:p>
          <a:p>
            <a:pPr algn="ctr"/>
            <a:r>
              <a:rPr lang="en-US" sz="1200" dirty="0"/>
              <a:t>G (gain) = p</a:t>
            </a:r>
            <a:r>
              <a:rPr lang="en-US" sz="1200" baseline="30000" dirty="0"/>
              <a:t>2</a:t>
            </a:r>
            <a:r>
              <a:rPr lang="en-US" sz="1200" dirty="0"/>
              <a:t>(–b) + p(1 – p)c + (1 – p)p(0) + (1 – p)</a:t>
            </a:r>
            <a:r>
              <a:rPr lang="en-US" sz="1200" baseline="30000" dirty="0"/>
              <a:t>2</a:t>
            </a:r>
            <a:r>
              <a:rPr lang="en-US" sz="1200" dirty="0"/>
              <a:t>d</a:t>
            </a:r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p = c – d / c – d + 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04703" y="4689388"/>
            <a:ext cx="292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65318" y="5631248"/>
            <a:ext cx="355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-b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07880" y="4692820"/>
            <a:ext cx="288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18433" y="5631248"/>
            <a:ext cx="2744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0551855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615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Font typeface="Times" charset="0"/>
              <a:buNone/>
            </a:pPr>
            <a:r>
              <a:rPr lang="en-US" sz="3600" u="sng" dirty="0"/>
              <a:t>Selfish Genetic Elements</a:t>
            </a:r>
          </a:p>
          <a:p>
            <a:pPr marL="457200" indent="-457200">
              <a:buFont typeface="Times" charset="0"/>
              <a:buNone/>
            </a:pPr>
            <a:endParaRPr lang="en-US" sz="3600" u="sng" dirty="0"/>
          </a:p>
          <a:p>
            <a:r>
              <a:rPr lang="en-US" sz="2200" dirty="0"/>
              <a:t>Some genes cause heterozygotes to produce an excess of games through meiotic drive---Mendel’s Laws do not apply.</a:t>
            </a:r>
          </a:p>
          <a:p>
            <a:pPr>
              <a:buFont typeface="Times" charset="0"/>
              <a:buNone/>
            </a:pPr>
            <a:endParaRPr lang="en-US" sz="2200" dirty="0"/>
          </a:p>
          <a:p>
            <a:pPr>
              <a:buFont typeface="Times" charset="0"/>
              <a:buNone/>
            </a:pPr>
            <a:r>
              <a:rPr lang="en-US" sz="2200" dirty="0"/>
              <a:t>Sperm carrying the normal haplotype become inactivated.</a:t>
            </a:r>
          </a:p>
          <a:p>
            <a:pPr>
              <a:buFont typeface="Times" charset="0"/>
              <a:buNone/>
            </a:pPr>
            <a:endParaRPr lang="en-US" sz="2200" dirty="0"/>
          </a:p>
          <a:p>
            <a:pPr>
              <a:buFont typeface="Times" charset="0"/>
              <a:buNone/>
            </a:pPr>
            <a:r>
              <a:rPr lang="en-US" sz="2200" dirty="0"/>
              <a:t>Can lead to rapid fixation. However, may not become fixed if males homozygous for the driving allele are sterile (e.g., t-haplotype on chromosome 17 in </a:t>
            </a:r>
            <a:r>
              <a:rPr lang="en-US" sz="2200" i="1" dirty="0"/>
              <a:t>Drosophila</a:t>
            </a:r>
            <a:r>
              <a:rPr lang="en-US" sz="2200" dirty="0"/>
              <a:t>).</a:t>
            </a:r>
          </a:p>
          <a:p>
            <a:pPr>
              <a:buFont typeface="Times" charset="0"/>
              <a:buNone/>
            </a:pPr>
            <a:endParaRPr lang="en-US" sz="2200" dirty="0"/>
          </a:p>
          <a:p>
            <a:pPr>
              <a:buFont typeface="Times" charset="0"/>
              <a:buNone/>
            </a:pPr>
            <a:r>
              <a:rPr lang="en-US" sz="2200" dirty="0"/>
              <a:t>Fixation rate depends on strength (r) of the meiotic drive.</a:t>
            </a:r>
          </a:p>
          <a:p>
            <a:pPr>
              <a:buFont typeface="Times" charset="0"/>
              <a:buNone/>
            </a:pPr>
            <a:endParaRPr lang="en-US" sz="2200" dirty="0"/>
          </a:p>
          <a:p>
            <a:pPr>
              <a:buFont typeface="Times" charset="0"/>
              <a:buNone/>
            </a:pPr>
            <a:r>
              <a:rPr lang="en-US" sz="2200" dirty="0"/>
              <a:t>Involves two loci.</a:t>
            </a:r>
          </a:p>
          <a:p>
            <a:pPr>
              <a:buFont typeface="Times" charset="0"/>
              <a:buNone/>
            </a:pPr>
            <a:endParaRPr lang="en-US" sz="22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8314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eioticDriv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51" y="1691653"/>
            <a:ext cx="8229600" cy="287822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791950" y="1041632"/>
            <a:ext cx="7135" cy="147683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4787" y="599295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Driving Locus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164384" y="1369816"/>
            <a:ext cx="568204" cy="1148649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049400" y="715935"/>
            <a:ext cx="1864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Responding Locus</a:t>
            </a:r>
          </a:p>
          <a:p>
            <a:pPr algn="ctr"/>
            <a:r>
              <a:rPr lang="en-US" dirty="0"/>
              <a:t>Sensitive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26223" y="3524425"/>
            <a:ext cx="272862" cy="1045456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14041" y="5480096"/>
            <a:ext cx="66482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Segregation Disorder (SD) System in </a:t>
            </a:r>
            <a:r>
              <a:rPr lang="en-US" sz="2600" i="1" dirty="0"/>
              <a:t>Drosophila</a:t>
            </a:r>
          </a:p>
          <a:p>
            <a:r>
              <a:rPr lang="en-US" sz="1400" dirty="0"/>
              <a:t>http://</a:t>
            </a:r>
            <a:r>
              <a:rPr lang="en-US" sz="1400" dirty="0" err="1"/>
              <a:t>johnmm.bol.ucla.edu</a:t>
            </a:r>
            <a:r>
              <a:rPr lang="en-US" sz="1400" dirty="0"/>
              <a:t>/</a:t>
            </a:r>
            <a:r>
              <a:rPr lang="en-US" sz="1400" dirty="0" err="1"/>
              <a:t>geneDrive.htm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84787" y="4580293"/>
            <a:ext cx="1864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Responding Locus</a:t>
            </a:r>
          </a:p>
          <a:p>
            <a:pPr algn="ctr"/>
            <a:r>
              <a:rPr lang="en-US" dirty="0"/>
              <a:t>Insensitive</a:t>
            </a:r>
          </a:p>
        </p:txBody>
      </p:sp>
    </p:spTree>
    <p:extLst>
      <p:ext uri="{BB962C8B-B14F-4D97-AF65-F5344CB8AC3E}">
        <p14:creationId xmlns:p14="http://schemas.microsoft.com/office/powerpoint/2010/main" val="36763889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5970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Font typeface="Times" charset="0"/>
              <a:buNone/>
            </a:pPr>
            <a:r>
              <a:rPr lang="en-US" sz="3600" u="sng" dirty="0"/>
              <a:t>Evolution of Sex Ratio</a:t>
            </a:r>
          </a:p>
          <a:p>
            <a:endParaRPr lang="en-US" dirty="0"/>
          </a:p>
          <a:p>
            <a:r>
              <a:rPr lang="en-US" sz="2200" dirty="0"/>
              <a:t>First explained by Fisher’s Principle - </a:t>
            </a:r>
            <a:r>
              <a:rPr lang="en-US" sz="2200" i="1" dirty="0" err="1"/>
              <a:t>Genetical</a:t>
            </a:r>
            <a:r>
              <a:rPr lang="en-US" sz="2200" i="1" dirty="0"/>
              <a:t> Theory of Natural Selection </a:t>
            </a:r>
            <a:r>
              <a:rPr lang="en-US" sz="2200" dirty="0"/>
              <a:t>(1930)</a:t>
            </a:r>
            <a:endParaRPr lang="en-US" sz="2200" i="1" dirty="0"/>
          </a:p>
          <a:p>
            <a:endParaRPr lang="en-US" sz="1200" i="1" dirty="0"/>
          </a:p>
          <a:p>
            <a:r>
              <a:rPr lang="en-US" sz="2200" dirty="0"/>
              <a:t>Most species are 1:1, but many </a:t>
            </a:r>
            <a:r>
              <a:rPr lang="en-US" sz="2200" dirty="0" err="1"/>
              <a:t>eusocial</a:t>
            </a:r>
            <a:r>
              <a:rPr lang="en-US" sz="2200" dirty="0"/>
              <a:t> insects are not.</a:t>
            </a:r>
          </a:p>
          <a:p>
            <a:pPr marL="685800" indent="-225425"/>
            <a:endParaRPr lang="en-US" sz="1200" dirty="0"/>
          </a:p>
          <a:p>
            <a:pPr marL="685800" indent="-225425">
              <a:buFont typeface="+mj-lt"/>
              <a:buAutoNum type="arabicPeriod"/>
            </a:pPr>
            <a:r>
              <a:rPr lang="en-US" dirty="0"/>
              <a:t>Suppose male births are less common than female.</a:t>
            </a:r>
          </a:p>
          <a:p>
            <a:pPr marL="685800" indent="-225425">
              <a:buFont typeface="+mj-lt"/>
              <a:buAutoNum type="arabicPeriod"/>
            </a:pPr>
            <a:r>
              <a:rPr lang="en-US" dirty="0"/>
              <a:t>A newborn male then has better mating prospects than a newborn female, and therefore can expect to have more offspring.</a:t>
            </a:r>
          </a:p>
          <a:p>
            <a:pPr marL="685800" indent="-225425">
              <a:buFont typeface="+mj-lt"/>
              <a:buAutoNum type="arabicPeriod"/>
            </a:pPr>
            <a:r>
              <a:rPr lang="en-US" dirty="0"/>
              <a:t>Therefore parents genetically disposed to produce males tend to have more than average numbers of grandchildren born to them.</a:t>
            </a:r>
          </a:p>
          <a:p>
            <a:pPr marL="685800" indent="-225425">
              <a:buFont typeface="+mj-lt"/>
              <a:buAutoNum type="arabicPeriod"/>
            </a:pPr>
            <a:r>
              <a:rPr lang="en-US" dirty="0"/>
              <a:t>Therefore the genes for male-producing tendencies spread, and male births become more common.</a:t>
            </a:r>
          </a:p>
          <a:p>
            <a:pPr marL="685800" indent="-225425">
              <a:buFont typeface="+mj-lt"/>
              <a:buAutoNum type="arabicPeriod"/>
            </a:pPr>
            <a:r>
              <a:rPr lang="en-US" dirty="0"/>
              <a:t>As the 1:1 sex ratio is approached, the advantage associated with producing males dies away.</a:t>
            </a:r>
          </a:p>
          <a:p>
            <a:pPr marL="685800" indent="-225425">
              <a:buFont typeface="+mj-lt"/>
              <a:buAutoNum type="arabicPeriod"/>
            </a:pPr>
            <a:r>
              <a:rPr lang="en-US" dirty="0"/>
              <a:t>The same reasoning holds if females are substituted for males throughout. Therefore 1:1 is the equilibrium ratio.</a:t>
            </a:r>
          </a:p>
          <a:p>
            <a:endParaRPr lang="en-US" sz="1200" dirty="0"/>
          </a:p>
          <a:p>
            <a:r>
              <a:rPr lang="en-US" sz="2200" dirty="0"/>
              <a:t>1:1 is an evolutionary stable strategy (ESS)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2233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Font typeface="Times" charset="0"/>
              <a:buNone/>
            </a:pPr>
            <a:r>
              <a:rPr lang="en-US" sz="3600" u="sng" dirty="0"/>
              <a:t>Evolution of Sex Ratio</a:t>
            </a:r>
          </a:p>
          <a:p>
            <a:endParaRPr lang="en-US" dirty="0"/>
          </a:p>
          <a:p>
            <a:r>
              <a:rPr lang="en-US" sz="2200" dirty="0"/>
              <a:t>In undivided populations, equal proportions generally are favored.</a:t>
            </a:r>
          </a:p>
          <a:p>
            <a:endParaRPr lang="en-US" sz="2200" dirty="0"/>
          </a:p>
          <a:p>
            <a:r>
              <a:rPr lang="en-US" sz="2200" dirty="0"/>
              <a:t>In highly divided populations, female-biased sex rations are often preferred because more offspring can be produced if one male can mate with many females. </a:t>
            </a:r>
          </a:p>
          <a:p>
            <a:endParaRPr lang="en-US" sz="2200" dirty="0"/>
          </a:p>
          <a:p>
            <a:r>
              <a:rPr lang="en-US" sz="2200" dirty="0"/>
              <a:t>If fewer females produce offspring in these divided populations, there is more competition among males and more equal sex ratios evolve.</a:t>
            </a:r>
          </a:p>
          <a:p>
            <a:endParaRPr lang="en-US" dirty="0"/>
          </a:p>
        </p:txBody>
      </p:sp>
      <p:pic>
        <p:nvPicPr>
          <p:cNvPr id="3" name="Picture 2" descr="malefemalebalan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72" y="4289762"/>
            <a:ext cx="3185297" cy="22693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240707" y="6354884"/>
            <a:ext cx="36989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Allison Neal: http://</a:t>
            </a:r>
            <a:r>
              <a:rPr lang="en-US" sz="1200" dirty="0" err="1"/>
              <a:t>www.uvm.edu</a:t>
            </a:r>
            <a:r>
              <a:rPr lang="en-US" sz="1200" dirty="0"/>
              <a:t>/~</a:t>
            </a:r>
            <a:r>
              <a:rPr lang="en-US" sz="1200" dirty="0" err="1"/>
              <a:t>aneal</a:t>
            </a:r>
            <a:r>
              <a:rPr lang="en-US" sz="1200" dirty="0"/>
              <a:t>/</a:t>
            </a:r>
            <a:r>
              <a:rPr lang="en-US" sz="1200" dirty="0" err="1"/>
              <a:t>sexratio.html</a:t>
            </a:r>
            <a:endParaRPr lang="en-US" sz="1200" dirty="0"/>
          </a:p>
        </p:txBody>
      </p:sp>
      <p:pic>
        <p:nvPicPr>
          <p:cNvPr id="5" name="Picture 4" descr="elephant_seal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704" y="4114373"/>
            <a:ext cx="2899185" cy="192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6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Epistasis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Epistasis = a form of gene interaction requiring two or more loci, whereby effect of one gene is dependent on another.</a:t>
            </a:r>
          </a:p>
          <a:p>
            <a:endParaRPr lang="en-US" sz="1400" dirty="0"/>
          </a:p>
          <a:p>
            <a:r>
              <a:rPr lang="en-US" sz="2800" dirty="0"/>
              <a:t>Sometimes you hear the term one gene “masked” by the other, but this is a narrow definition.</a:t>
            </a:r>
          </a:p>
          <a:p>
            <a:endParaRPr lang="en-US" sz="1400" dirty="0"/>
          </a:p>
          <a:p>
            <a:r>
              <a:rPr lang="en-US" sz="2800" dirty="0"/>
              <a:t>One classic example includes the genes controlling mammalian pelage color.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5871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3413" y="489303"/>
            <a:ext cx="5341248" cy="5940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Red Queen Hypothesis for Evolution of Sex</a:t>
            </a:r>
          </a:p>
          <a:p>
            <a:endParaRPr lang="en-US" sz="2200" dirty="0"/>
          </a:p>
          <a:p>
            <a:pPr marL="342900" indent="-342900">
              <a:buFont typeface="Arial"/>
              <a:buChar char="•"/>
            </a:pPr>
            <a:r>
              <a:rPr lang="en-US" sz="2200" dirty="0"/>
              <a:t>First proposed by Leigh Van </a:t>
            </a:r>
            <a:r>
              <a:rPr lang="en-US" sz="2200" dirty="0" err="1"/>
              <a:t>Valen</a:t>
            </a:r>
            <a:r>
              <a:rPr lang="en-US" sz="2200" dirty="0"/>
              <a:t> to explain “Law of Extinction”, then by W. D. Hamilton and others to explain the evolution of sex.</a:t>
            </a:r>
          </a:p>
          <a:p>
            <a:pPr marL="342900" indent="-342900">
              <a:buFont typeface="Arial"/>
              <a:buChar char="•"/>
            </a:pPr>
            <a:endParaRPr lang="en-US" sz="2200" dirty="0"/>
          </a:p>
          <a:p>
            <a:pPr marL="342900" indent="-342900">
              <a:buFont typeface="Arial"/>
              <a:buChar char="•"/>
            </a:pPr>
            <a:r>
              <a:rPr lang="en-US" sz="2200" dirty="0"/>
              <a:t>Sex results in a faster generational response to selection by making offspring unique, more easily adapting to changing conditions.</a:t>
            </a:r>
          </a:p>
          <a:p>
            <a:pPr marL="342900" indent="-342900">
              <a:buFont typeface="Arial"/>
              <a:buChar char="•"/>
            </a:pPr>
            <a:endParaRPr lang="en-US" sz="2200" dirty="0"/>
          </a:p>
          <a:p>
            <a:pPr marL="342900" indent="-342900">
              <a:buFont typeface="Arial"/>
              <a:buChar char="•"/>
            </a:pPr>
            <a:r>
              <a:rPr lang="en-US" sz="2200" dirty="0"/>
              <a:t>Hosts and parasites can coevolve quickly in antagonistic way influencing which become dominant or rare.</a:t>
            </a:r>
          </a:p>
        </p:txBody>
      </p:sp>
      <p:pic>
        <p:nvPicPr>
          <p:cNvPr id="4" name="Picture 3" descr="maxresdefaul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955" y="868508"/>
            <a:ext cx="2971800" cy="2228850"/>
          </a:xfrm>
          <a:prstGeom prst="rect">
            <a:avLst/>
          </a:prstGeom>
        </p:spPr>
      </p:pic>
      <p:pic>
        <p:nvPicPr>
          <p:cNvPr id="5" name="Picture 4" descr="host-parasite-co-evolu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955" y="3573370"/>
            <a:ext cx="2971800" cy="190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110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28600" y="381000"/>
            <a:ext cx="85344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Font typeface="Times" charset="0"/>
              <a:buNone/>
            </a:pPr>
            <a:r>
              <a:rPr lang="en-US" sz="3600" u="sng" dirty="0"/>
              <a:t>Sexual Selection</a:t>
            </a:r>
          </a:p>
          <a:p>
            <a:pPr>
              <a:buFont typeface="Times" charset="0"/>
              <a:buNone/>
            </a:pPr>
            <a:endParaRPr lang="en-US" sz="2200" dirty="0"/>
          </a:p>
          <a:p>
            <a:pPr>
              <a:buFont typeface="Times" charset="0"/>
              <a:buNone/>
            </a:pPr>
            <a:r>
              <a:rPr lang="en-US" sz="2200" dirty="0"/>
              <a:t>One sex chooses mates of the other sex on the basis of phenotypic characteristics and/or perceived genetic information.  </a:t>
            </a:r>
          </a:p>
          <a:p>
            <a:pPr>
              <a:buFont typeface="Times" charset="0"/>
              <a:buNone/>
            </a:pPr>
            <a:endParaRPr lang="en-US" sz="2200" dirty="0"/>
          </a:p>
          <a:p>
            <a:pPr>
              <a:buFont typeface="Times" charset="0"/>
              <a:buNone/>
            </a:pPr>
            <a:r>
              <a:rPr lang="en-US" sz="2200" dirty="0"/>
              <a:t>Some individuals have better reproductive success than others.</a:t>
            </a:r>
          </a:p>
          <a:p>
            <a:pPr>
              <a:buFont typeface="Times" charset="0"/>
              <a:buNone/>
            </a:pPr>
            <a:endParaRPr lang="en-US" sz="2200" dirty="0"/>
          </a:p>
          <a:p>
            <a:pPr>
              <a:buFont typeface="Times" charset="0"/>
              <a:buNone/>
            </a:pPr>
            <a:r>
              <a:rPr lang="en-US" sz="2200" dirty="0"/>
              <a:t>First articulated by Darwin &amp; Wallace and then by Fisher.</a:t>
            </a:r>
          </a:p>
          <a:p>
            <a:pPr>
              <a:buFont typeface="Times" charset="0"/>
              <a:buNone/>
            </a:pPr>
            <a:endParaRPr lang="en-US" sz="2200" dirty="0"/>
          </a:p>
          <a:p>
            <a:pPr>
              <a:buFont typeface="Times" charset="0"/>
              <a:buNone/>
            </a:pPr>
            <a:r>
              <a:rPr lang="en-US" sz="2200" dirty="0"/>
              <a:t>Do these ornaments signal fitness or are they just attractive?</a:t>
            </a:r>
          </a:p>
          <a:p>
            <a:endParaRPr lang="en-US" dirty="0"/>
          </a:p>
        </p:txBody>
      </p:sp>
      <p:pic>
        <p:nvPicPr>
          <p:cNvPr id="3" name="Picture 2" descr="07be2da83a48d8fdb0be4d9263b6a47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1" y="4451511"/>
            <a:ext cx="1293295" cy="1828800"/>
          </a:xfrm>
          <a:prstGeom prst="rect">
            <a:avLst/>
          </a:prstGeom>
        </p:spPr>
      </p:pic>
      <p:pic>
        <p:nvPicPr>
          <p:cNvPr id="4" name="Picture 3" descr="wilsons-bird-of-paradis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246" y="4451511"/>
            <a:ext cx="2741154" cy="1828800"/>
          </a:xfrm>
          <a:prstGeom prst="rect">
            <a:avLst/>
          </a:prstGeom>
        </p:spPr>
      </p:pic>
      <p:pic>
        <p:nvPicPr>
          <p:cNvPr id="5" name="Picture 4" descr="e3b84f79b6dbc6b5e0a96b43c9d9daa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513" y="4451511"/>
            <a:ext cx="3251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158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E7432C-0785-0F44-B90A-ECBD41F4D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145" y="413764"/>
            <a:ext cx="3775710" cy="57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08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507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u="sng" dirty="0">
                <a:ea typeface="ＭＳ Ｐゴシック" charset="0"/>
                <a:cs typeface="ＭＳ Ｐゴシック" charset="0"/>
              </a:rPr>
              <a:t>Epistasis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 marL="457200" indent="-457200">
              <a:buFont typeface="Times" charset="0"/>
              <a:buAutoNum type="arabicPeriod" startAt="2"/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  <a:p>
            <a:pPr marL="457200" indent="-457200">
              <a:buFont typeface="Wingdings" charset="0"/>
              <a:buChar char="ü"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No new phenotype is produced, but one gene (</a:t>
            </a:r>
            <a:r>
              <a:rPr lang="en-US" u="sng" dirty="0" err="1">
                <a:ea typeface="ＭＳ Ｐゴシック" charset="0"/>
                <a:cs typeface="ＭＳ Ｐゴシック" charset="0"/>
              </a:rPr>
              <a:t>epistatic</a:t>
            </a:r>
            <a:r>
              <a:rPr lang="en-US" dirty="0">
                <a:ea typeface="ＭＳ Ｐゴシック" charset="0"/>
                <a:cs typeface="ＭＳ Ｐゴシック" charset="0"/>
              </a:rPr>
              <a:t>) masks the phenotypic expression of another gene (</a:t>
            </a:r>
            <a:r>
              <a:rPr lang="en-US" u="sng" dirty="0">
                <a:ea typeface="ＭＳ Ｐゴシック" charset="0"/>
                <a:cs typeface="ＭＳ Ｐゴシック" charset="0"/>
              </a:rPr>
              <a:t>hypostatic</a:t>
            </a:r>
            <a:r>
              <a:rPr lang="en-US" dirty="0">
                <a:ea typeface="ＭＳ Ｐゴシック" charset="0"/>
                <a:cs typeface="ＭＳ Ｐゴシック" charset="0"/>
              </a:rPr>
              <a:t>).</a:t>
            </a:r>
          </a:p>
          <a:p>
            <a:pPr marL="457200" indent="-457200">
              <a:buFont typeface="Wingdings" charset="0"/>
              <a:buChar char="ü"/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  <a:p>
            <a:pPr marL="457200">
              <a:defRPr/>
            </a:pPr>
            <a:r>
              <a:rPr lang="en-US" u="sng" dirty="0">
                <a:ea typeface="ＭＳ Ｐゴシック" charset="0"/>
                <a:cs typeface="ＭＳ Ｐゴシック" charset="0"/>
              </a:rPr>
              <a:t>Dominant epistasis</a:t>
            </a:r>
            <a:r>
              <a:rPr lang="en-US" dirty="0">
                <a:ea typeface="ＭＳ Ｐゴシック" charset="0"/>
                <a:cs typeface="ＭＳ Ｐゴシック" charset="0"/>
              </a:rPr>
              <a:t>, A masks the effect of B.</a:t>
            </a:r>
          </a:p>
          <a:p>
            <a:pPr marL="457200" indent="-457200">
              <a:buFont typeface="Wingdings" charset="0"/>
              <a:buChar char="ü"/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  <a:p>
            <a:pPr marL="457200" indent="-457200">
              <a:buFont typeface="Times" charset="0"/>
              <a:buNone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	</a:t>
            </a:r>
            <a:r>
              <a:rPr lang="en-US" u="sng" dirty="0">
                <a:ea typeface="ＭＳ Ｐゴシック" charset="0"/>
                <a:cs typeface="ＭＳ Ｐゴシック" charset="0"/>
              </a:rPr>
              <a:t>Recessive epistasis</a:t>
            </a:r>
            <a:r>
              <a:rPr lang="en-US" dirty="0">
                <a:ea typeface="ＭＳ Ｐゴシック" charset="0"/>
                <a:cs typeface="ＭＳ Ｐゴシック" charset="0"/>
              </a:rPr>
              <a:t>, caused by recessive alleles,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aa</a:t>
            </a:r>
            <a:r>
              <a:rPr lang="en-US" dirty="0">
                <a:ea typeface="ＭＳ Ｐゴシック" charset="0"/>
                <a:cs typeface="ＭＳ Ｐゴシック" charset="0"/>
              </a:rPr>
              <a:t> masks the effect of B at another locus.</a:t>
            </a:r>
          </a:p>
          <a:p>
            <a:pPr marL="457200" indent="-457200">
              <a:buFont typeface="Times" charset="0"/>
              <a:buChar char="ü"/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  <a:p>
            <a:pPr marL="457200" indent="-457200">
              <a:buFont typeface="Times" charset="0"/>
              <a:buNone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	Can occur with two genes, requiring A and B to produce a phenotype (duplicate dominant or recessive epistasis).</a:t>
            </a:r>
          </a:p>
          <a:p>
            <a:pPr marL="457200" indent="-457200">
              <a:buFont typeface="Times" charset="0"/>
              <a:buChar char="ü"/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  <a:p>
            <a:pPr marL="457200" indent="-457200">
              <a:buFont typeface="Times" charset="0"/>
              <a:buNone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	</a:t>
            </a:r>
          </a:p>
          <a:p>
            <a:pPr marL="457200" indent="-457200">
              <a:buFont typeface="Wingdings" charset="0"/>
              <a:buChar char="ü"/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  <a:p>
            <a:pPr marL="457200" indent="-457200">
              <a:buFont typeface="Wingdings" charset="0"/>
              <a:buNone/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  <a:p>
            <a:pPr marL="457200" indent="-457200">
              <a:buFont typeface="Wingdings" charset="0"/>
              <a:buChar char="ü"/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  <a:p>
            <a:pPr marL="457200" indent="-457200">
              <a:buFont typeface="Wingdings" charset="0"/>
              <a:buNone/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44034" name="Picture 2" descr="epistasis.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86200"/>
            <a:ext cx="41275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810000"/>
            <a:ext cx="2832100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4815626" y="5857837"/>
            <a:ext cx="741430" cy="3009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338469" y="6225750"/>
            <a:ext cx="3061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The gene for baldness is </a:t>
            </a:r>
            <a:r>
              <a:rPr lang="en-US" sz="1600" dirty="0" err="1"/>
              <a:t>epistatic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42935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5F002B-2839-1046-A974-A8D8F8F22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478" y="1524000"/>
            <a:ext cx="5842000" cy="381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FD6690-D247-D94B-8870-00A2D76BBF4A}"/>
              </a:ext>
            </a:extLst>
          </p:cNvPr>
          <p:cNvSpPr txBox="1"/>
          <p:nvPr/>
        </p:nvSpPr>
        <p:spPr>
          <a:xfrm>
            <a:off x="6605196" y="1524000"/>
            <a:ext cx="2237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the male, one allele is sufficient to produce the ”hair loss” phenotype.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86230E-C5B2-8546-BABB-E85856F90189}"/>
              </a:ext>
            </a:extLst>
          </p:cNvPr>
          <p:cNvSpPr txBox="1"/>
          <p:nvPr/>
        </p:nvSpPr>
        <p:spPr>
          <a:xfrm>
            <a:off x="6605196" y="3533507"/>
            <a:ext cx="2237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the female, two “hair loss” alleles are required.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831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07EFA0-D371-434B-B042-BF2779742F5F}"/>
              </a:ext>
            </a:extLst>
          </p:cNvPr>
          <p:cNvSpPr txBox="1"/>
          <p:nvPr/>
        </p:nvSpPr>
        <p:spPr>
          <a:xfrm>
            <a:off x="474531" y="268941"/>
            <a:ext cx="84855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Testosterone levels have been shown to be interacting factor!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89D2DC-91B8-934B-BAFC-F49892A30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275" y="1129554"/>
            <a:ext cx="4184725" cy="26154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42EAB9-4ECA-924D-ACDD-B09ED10A1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756" y="1529079"/>
            <a:ext cx="2245753" cy="33266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4659AC-06F3-2A44-81E8-384F5F31A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101" y="4156486"/>
            <a:ext cx="4238513" cy="242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752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ChangeArrowheads="1"/>
          </p:cNvSpPr>
          <p:nvPr/>
        </p:nvSpPr>
        <p:spPr bwMode="auto">
          <a:xfrm>
            <a:off x="228600" y="381000"/>
            <a:ext cx="8077200" cy="452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Font typeface="Times" charset="0"/>
              <a:buNone/>
            </a:pPr>
            <a:r>
              <a:rPr lang="en-US" u="sng" dirty="0"/>
              <a:t>Recessive epistasis, coat color determination in rodents:</a:t>
            </a:r>
          </a:p>
          <a:p>
            <a:pPr marL="457200" indent="-457200">
              <a:buFont typeface="Times" charset="0"/>
              <a:buNone/>
            </a:pPr>
            <a:endParaRPr lang="en-US" u="sng" dirty="0"/>
          </a:p>
          <a:p>
            <a:pPr marL="457200" indent="-457200">
              <a:buFont typeface="Times" charset="0"/>
              <a:buNone/>
            </a:pPr>
            <a:r>
              <a:rPr lang="en-US" u="sng" dirty="0"/>
              <a:t>Three loci involved (agouti = color banded hairs, ~grey)</a:t>
            </a:r>
            <a:r>
              <a:rPr lang="en-US" dirty="0"/>
              <a:t>:</a:t>
            </a:r>
          </a:p>
          <a:p>
            <a:pPr marL="457200" indent="-457200">
              <a:buFont typeface="Times" charset="0"/>
              <a:buChar char="•"/>
            </a:pPr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dirty="0"/>
              <a:t>C allele determines pigment 			(C- = pigment, cc = albino)</a:t>
            </a:r>
          </a:p>
          <a:p>
            <a:pPr marL="457200" indent="-457200">
              <a:buFont typeface="Times" charset="0"/>
              <a:buAutoNum type="arabicPeriod"/>
            </a:pPr>
            <a:r>
              <a:rPr lang="en-US" dirty="0"/>
              <a:t>A allele determines agouti factor 		(A- = banded, </a:t>
            </a:r>
            <a:r>
              <a:rPr lang="en-US" dirty="0" err="1"/>
              <a:t>aa</a:t>
            </a:r>
            <a:r>
              <a:rPr lang="en-US" dirty="0"/>
              <a:t> = solid)</a:t>
            </a:r>
          </a:p>
          <a:p>
            <a:pPr marL="457200" indent="-457200">
              <a:buFont typeface="Times" charset="0"/>
              <a:buAutoNum type="arabicPeriod"/>
            </a:pPr>
            <a:r>
              <a:rPr lang="en-US" dirty="0"/>
              <a:t>B allele determines color			(B- = black, bb = brown)</a:t>
            </a:r>
          </a:p>
          <a:p>
            <a:pPr marL="457200" indent="-457200">
              <a:buFont typeface="Times" charset="0"/>
              <a:buAutoNum type="arabicPeriod"/>
            </a:pPr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dirty="0"/>
              <a:t>A allele is </a:t>
            </a:r>
            <a:r>
              <a:rPr lang="en-US" dirty="0" err="1"/>
              <a:t>epistatic</a:t>
            </a:r>
            <a:r>
              <a:rPr lang="en-US" dirty="0"/>
              <a:t> over B locus, inserts bands of color between black and brown (appears grey).</a:t>
            </a:r>
          </a:p>
          <a:p>
            <a:pPr marL="457200" indent="-457200">
              <a:buFont typeface="Times" charset="0"/>
              <a:buAutoNum type="arabicPeriod"/>
            </a:pPr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dirty="0"/>
              <a:t>C allele is </a:t>
            </a:r>
            <a:r>
              <a:rPr lang="en-US" dirty="0" err="1"/>
              <a:t>epistatic</a:t>
            </a:r>
            <a:r>
              <a:rPr lang="en-US" dirty="0"/>
              <a:t> over A and B loci, as cc is albino regardless of its genotype at the A and B loci.</a:t>
            </a:r>
          </a:p>
          <a:p>
            <a:pPr marL="457200" indent="-457200">
              <a:buFont typeface="Times" charset="0"/>
              <a:buAutoNum type="arabicPeriod"/>
            </a:pPr>
            <a:endParaRPr lang="en-US" dirty="0"/>
          </a:p>
          <a:p>
            <a:pPr marL="457200" indent="-457200">
              <a:buFont typeface="Wingdings" charset="0"/>
              <a:buChar char="ü"/>
            </a:pPr>
            <a:endParaRPr lang="en-US" dirty="0"/>
          </a:p>
          <a:p>
            <a:pPr marL="457200" indent="-457200">
              <a:buFont typeface="Wingdings" charset="0"/>
              <a:buNone/>
            </a:pPr>
            <a:endParaRPr lang="en-US" dirty="0"/>
          </a:p>
        </p:txBody>
      </p:sp>
      <p:pic>
        <p:nvPicPr>
          <p:cNvPr id="46082" name="Picture 3" descr="asset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370706"/>
            <a:ext cx="44196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Box 4"/>
          <p:cNvSpPr txBox="1">
            <a:spLocks noChangeArrowheads="1"/>
          </p:cNvSpPr>
          <p:nvPr/>
        </p:nvSpPr>
        <p:spPr bwMode="auto">
          <a:xfrm>
            <a:off x="676275" y="5437506"/>
            <a:ext cx="923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r>
              <a:rPr lang="en-US">
                <a:latin typeface="Courier" charset="0"/>
              </a:rPr>
              <a:t>----cc</a:t>
            </a:r>
          </a:p>
        </p:txBody>
      </p:sp>
      <p:sp>
        <p:nvSpPr>
          <p:cNvPr id="46084" name="TextBox 6"/>
          <p:cNvSpPr txBox="1">
            <a:spLocks noChangeArrowheads="1"/>
          </p:cNvSpPr>
          <p:nvPr/>
        </p:nvSpPr>
        <p:spPr bwMode="auto">
          <a:xfrm>
            <a:off x="2339975" y="5437506"/>
            <a:ext cx="923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r>
              <a:rPr lang="en-US">
                <a:latin typeface="Courier" charset="0"/>
              </a:rPr>
              <a:t>A---C-</a:t>
            </a:r>
          </a:p>
        </p:txBody>
      </p:sp>
      <p:sp>
        <p:nvSpPr>
          <p:cNvPr id="46085" name="TextBox 7"/>
          <p:cNvSpPr txBox="1">
            <a:spLocks noChangeArrowheads="1"/>
          </p:cNvSpPr>
          <p:nvPr/>
        </p:nvSpPr>
        <p:spPr bwMode="auto">
          <a:xfrm>
            <a:off x="4029075" y="5437506"/>
            <a:ext cx="923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r>
              <a:rPr lang="en-US">
                <a:latin typeface="Courier" charset="0"/>
              </a:rPr>
              <a:t>aaB-C-</a:t>
            </a:r>
          </a:p>
        </p:txBody>
      </p:sp>
    </p:spTree>
    <p:extLst>
      <p:ext uri="{BB962C8B-B14F-4D97-AF65-F5344CB8AC3E}">
        <p14:creationId xmlns:p14="http://schemas.microsoft.com/office/powerpoint/2010/main" val="4173299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3A616E-69D1-B64D-815C-3010DD534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554" y="505089"/>
            <a:ext cx="6190891" cy="572204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CD7207-3796-094B-8AC6-FA3C59AF2C2F}"/>
              </a:ext>
            </a:extLst>
          </p:cNvPr>
          <p:cNvSpPr/>
          <p:nvPr/>
        </p:nvSpPr>
        <p:spPr>
          <a:xfrm>
            <a:off x="2130054" y="6352911"/>
            <a:ext cx="56011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rk.md</a:t>
            </a:r>
            <a:r>
              <a:rPr lang="en-US" dirty="0"/>
              <a:t>/2017/oxyhemoglobin-dissociation-curve/</a:t>
            </a:r>
          </a:p>
        </p:txBody>
      </p:sp>
    </p:spTree>
    <p:extLst>
      <p:ext uri="{BB962C8B-B14F-4D97-AF65-F5344CB8AC3E}">
        <p14:creationId xmlns:p14="http://schemas.microsoft.com/office/powerpoint/2010/main" val="17266041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4912</TotalTime>
  <Words>2079</Words>
  <Application>Microsoft Macintosh PowerPoint</Application>
  <PresentationFormat>On-screen Show (4:3)</PresentationFormat>
  <Paragraphs>267</Paragraphs>
  <Slides>42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Calibri</vt:lpstr>
      <vt:lpstr>Courier</vt:lpstr>
      <vt:lpstr>Roboto</vt:lpstr>
      <vt:lpstr>Times</vt:lpstr>
      <vt:lpstr>Verdana</vt:lpstr>
      <vt:lpstr>Wingdings</vt:lpstr>
      <vt:lpstr>Office Theme</vt:lpstr>
      <vt:lpstr>Interactions &amp; Conflict</vt:lpstr>
      <vt:lpstr>Gene Interactions</vt:lpstr>
      <vt:lpstr>PowerPoint Presentation</vt:lpstr>
      <vt:lpstr>Epistasis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Individuals often help relatives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Resolving Conflicts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Alaska Fairbanks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Giants of Population Genetics</dc:title>
  <dc:creator>Kevin McCracken</dc:creator>
  <cp:lastModifiedBy>Kevin McCracken</cp:lastModifiedBy>
  <cp:revision>559</cp:revision>
  <cp:lastPrinted>2017-03-20T13:31:01Z</cp:lastPrinted>
  <dcterms:created xsi:type="dcterms:W3CDTF">2017-01-09T21:19:33Z</dcterms:created>
  <dcterms:modified xsi:type="dcterms:W3CDTF">2024-10-24T14:08:37Z</dcterms:modified>
</cp:coreProperties>
</file>