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28" r:id="rId2"/>
    <p:sldId id="323" r:id="rId3"/>
    <p:sldId id="304" r:id="rId4"/>
    <p:sldId id="32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330" r:id="rId14"/>
    <p:sldId id="273" r:id="rId15"/>
    <p:sldId id="334" r:id="rId16"/>
    <p:sldId id="275" r:id="rId17"/>
    <p:sldId id="276" r:id="rId18"/>
    <p:sldId id="277" r:id="rId19"/>
    <p:sldId id="278" r:id="rId20"/>
    <p:sldId id="279" r:id="rId21"/>
    <p:sldId id="280" r:id="rId22"/>
    <p:sldId id="286" r:id="rId23"/>
    <p:sldId id="287" r:id="rId24"/>
    <p:sldId id="288" r:id="rId25"/>
    <p:sldId id="289" r:id="rId26"/>
    <p:sldId id="331" r:id="rId27"/>
    <p:sldId id="325" r:id="rId28"/>
    <p:sldId id="326" r:id="rId29"/>
    <p:sldId id="332" r:id="rId30"/>
    <p:sldId id="291" r:id="rId31"/>
    <p:sldId id="292" r:id="rId32"/>
    <p:sldId id="293" r:id="rId33"/>
    <p:sldId id="33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3"/>
    <p:restoredTop sz="86447"/>
  </p:normalViewPr>
  <p:slideViewPr>
    <p:cSldViewPr snapToGrid="0" snapToObjects="1" showGuides="1">
      <p:cViewPr varScale="1">
        <p:scale>
          <a:sx n="187" d="100"/>
          <a:sy n="187" d="100"/>
        </p:scale>
        <p:origin x="23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2A906-268F-5945-B6D0-BCC0140DC4E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F3FF1-5E9B-5444-AD42-FCC3AE0C4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2A85821-D8C7-F141-890A-2A3DFBF9D5C6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AFD5B45-546A-AA46-AEDD-5DE4E0A26D59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B975696-FF7A-7748-AD4B-44B997A0B643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3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A77F43C-66FC-5848-B0A8-BE38BEDB51D5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0B4A582-30B0-1C4F-B3B1-1B42101EBFB6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3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6765F7F-16E7-6647-8984-6E4CA76B05EB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65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0D25CA8-5D5B-624E-89D3-6D403CA4A183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29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BFD265E-9337-4044-916A-32717D04A36D}" type="slidenum">
              <a:rPr lang="en-US" sz="1300">
                <a:latin typeface="Arial" charset="0"/>
              </a:rPr>
              <a:pPr eaLnBrk="1" hangingPunct="1"/>
              <a:t>22</a:t>
            </a:fld>
            <a:endParaRPr lang="en-US" sz="1300">
              <a:latin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47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CD90BF7-FACD-0A4D-807C-A60F69CB0CB2}" type="slidenum">
              <a:rPr lang="en-US" sz="1300">
                <a:latin typeface="Arial" charset="0"/>
              </a:rPr>
              <a:pPr eaLnBrk="1" hangingPunct="1"/>
              <a:t>23</a:t>
            </a:fld>
            <a:endParaRPr lang="en-US" sz="130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64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1310397-B425-894C-BA51-FB723155E35A}" type="slidenum">
              <a:rPr lang="en-US" sz="1300">
                <a:latin typeface="Arial" charset="0"/>
              </a:rPr>
              <a:pPr eaLnBrk="1" hangingPunct="1"/>
              <a:t>24</a:t>
            </a:fld>
            <a:endParaRPr lang="en-US" sz="130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7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1D3C331-5F01-4C45-BEF8-B3AF465FF205}" type="slidenum">
              <a:rPr lang="en-US" sz="1300">
                <a:latin typeface="Arial" charset="0"/>
              </a:rPr>
              <a:pPr eaLnBrk="1" hangingPunct="1"/>
              <a:t>25</a:t>
            </a:fld>
            <a:endParaRPr lang="en-US" sz="1300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0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62713CA-029A-BB47-868E-2D8A6AAC479C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1FC1577-75B9-4D4A-BDBB-45E7A19794C6}" type="slidenum">
              <a:rPr lang="en-US" sz="1300">
                <a:latin typeface="Arial" charset="0"/>
              </a:rPr>
              <a:pPr eaLnBrk="1" hangingPunct="1"/>
              <a:t>30</a:t>
            </a:fld>
            <a:endParaRPr lang="en-US" sz="1300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4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EAA6EAB-3EEC-144E-A6B8-9197E58B017E}" type="slidenum">
              <a:rPr lang="en-US" sz="1300">
                <a:latin typeface="Arial" charset="0"/>
              </a:rPr>
              <a:pPr eaLnBrk="1" hangingPunct="1"/>
              <a:t>31</a:t>
            </a:fld>
            <a:endParaRPr lang="en-US" sz="130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42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5241DE5-A57D-E54D-90C2-4D3777454D98}" type="slidenum">
              <a:rPr lang="en-US" sz="1300">
                <a:latin typeface="Arial" charset="0"/>
              </a:rPr>
              <a:pPr eaLnBrk="1" hangingPunct="1"/>
              <a:t>32</a:t>
            </a:fld>
            <a:endParaRPr lang="en-US" sz="130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47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7553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22ACFF7-9EBD-CB4D-B5B7-F074747A7ABF}" type="slidenum">
              <a:rPr lang="en-US" sz="1300">
                <a:latin typeface="Arial" charset="0"/>
              </a:rPr>
              <a:pPr eaLnBrk="1" hangingPunct="1"/>
              <a:t>34</a:t>
            </a:fld>
            <a:endParaRPr lang="en-US" sz="130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67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2899D77-A092-4F4B-9734-2149CD24D246}" type="slidenum">
              <a:rPr lang="en-US" sz="1300">
                <a:latin typeface="Arial" charset="0"/>
              </a:rPr>
              <a:pPr eaLnBrk="1" hangingPunct="1"/>
              <a:t>35</a:t>
            </a:fld>
            <a:endParaRPr lang="en-US" sz="130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20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1F457F7-F14B-F947-8D7F-3373EB57BDCA}" type="slidenum">
              <a:rPr lang="en-US" sz="1300">
                <a:latin typeface="Arial" charset="0"/>
              </a:rPr>
              <a:pPr eaLnBrk="1" hangingPunct="1"/>
              <a:t>36</a:t>
            </a:fld>
            <a:endParaRPr lang="en-US" sz="13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21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50BE20E-F4D5-B542-B0CD-EB7C827652D6}" type="slidenum">
              <a:rPr lang="en-US" sz="1300">
                <a:latin typeface="Arial" charset="0"/>
              </a:rPr>
              <a:pPr eaLnBrk="1" hangingPunct="1"/>
              <a:t>37</a:t>
            </a:fld>
            <a:endParaRPr lang="en-US" sz="13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8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28689BA-025C-4345-A62B-163C72307874}" type="slidenum">
              <a:rPr lang="en-US" sz="1300">
                <a:latin typeface="Arial" charset="0"/>
              </a:rPr>
              <a:pPr eaLnBrk="1" hangingPunct="1"/>
              <a:t>38</a:t>
            </a:fld>
            <a:endParaRPr lang="en-US" sz="13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23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B00B933-135A-CD46-ADDE-89605A3CE35B}" type="slidenum">
              <a:rPr lang="en-US" sz="1300">
                <a:latin typeface="Arial" charset="0"/>
              </a:rPr>
              <a:pPr eaLnBrk="1" hangingPunct="1"/>
              <a:t>39</a:t>
            </a:fld>
            <a:endParaRPr lang="en-US" sz="1300">
              <a:latin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45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9E5D3EC-82C7-8C40-A7D2-F972A87B0F49}" type="slidenum">
              <a:rPr lang="en-US" sz="1300">
                <a:latin typeface="Arial" charset="0"/>
              </a:rPr>
              <a:pPr eaLnBrk="1" hangingPunct="1"/>
              <a:t>40</a:t>
            </a:fld>
            <a:endParaRPr lang="en-US" sz="130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4C888B3-DC9E-5441-9998-2FD43134D44C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76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29057" indent="-280406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162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0276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18927" indent="-224325" defTabSz="912879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8EF9678-D7AC-714C-A4C7-A25EDC2161D1}" type="slidenum">
              <a:rPr lang="en-US" sz="1300">
                <a:latin typeface="Arial" charset="0"/>
              </a:rPr>
              <a:pPr eaLnBrk="1" hangingPunct="1"/>
              <a:t>41</a:t>
            </a:fld>
            <a:endParaRPr lang="en-US" sz="1300">
              <a:latin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3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6B42336-5B34-BB4E-95A3-671A52D58BB1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DABB61A-228A-C64E-88EF-604EE8114E66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3A0E7F6-8571-E848-9A8D-7B098BCA10C7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F9141CE-1B25-7845-BC4C-84CEFEF7BFF7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3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09C6D2-65DA-0A41-A03A-931D34BF8859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ABFE210-4E07-994C-8DCF-C21BAD065B8A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5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7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7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452FF-D648-A34D-8DB5-6F08DCE95D0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A5375-E75F-B748-AA11-774AF1ED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5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36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9.jpg"/><Relationship Id="rId4" Type="http://schemas.openxmlformats.org/officeDocument/2006/relationships/hyperlink" Target="http://www.duckdna.org/reprints/mol-ecol-21-4563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D9963305-E611-2746-BCD1-BFFD00032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200" y="234051"/>
            <a:ext cx="6447599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71475" indent="-3714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828675" indent="-3714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285875" indent="-3714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743075" indent="-3714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A. Species definitions</a:t>
            </a:r>
          </a:p>
          <a:p>
            <a:pPr marL="457200" lvl="1" indent="0" eaLnBrk="1" hangingPunct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1.	Is a Species a cultural construct?</a:t>
            </a:r>
          </a:p>
          <a:p>
            <a:pPr marL="457200" lvl="1" indent="0" eaLnBrk="1" hangingPunct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2.	Species definitions</a:t>
            </a:r>
          </a:p>
          <a:p>
            <a:pPr lvl="2" eaLnBrk="1" hangingPunct="1">
              <a:buFontTx/>
              <a:buAutoNum type="arabicPeriod"/>
            </a:pP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Morphospecies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Concept</a:t>
            </a:r>
          </a:p>
          <a:p>
            <a:pPr lvl="2" eaLnBrk="1" hangingPunct="1">
              <a:buFontTx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Biological Species Concept</a:t>
            </a:r>
          </a:p>
          <a:p>
            <a:pPr lvl="2" eaLnBrk="1" hangingPunct="1">
              <a:buFontTx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Phylogenetic Species Concept</a:t>
            </a:r>
          </a:p>
          <a:p>
            <a:pPr lvl="2" eaLnBrk="1" hangingPunct="1">
              <a:buFontTx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Others</a:t>
            </a:r>
          </a:p>
          <a:p>
            <a:pPr marL="0" indent="0" eaLnBrk="1" hangingPunct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B. Isolating barriers</a:t>
            </a:r>
          </a:p>
          <a:p>
            <a:pPr lvl="1" eaLnBrk="1" hangingPunct="1">
              <a:buFontTx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Prezygotic</a:t>
            </a:r>
          </a:p>
          <a:p>
            <a:pPr lvl="2" eaLnBrk="1" hangingPunct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a. Premating</a:t>
            </a:r>
          </a:p>
          <a:p>
            <a:pPr lvl="2" eaLnBrk="1" hangingPunct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b.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Postmating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1800" dirty="0"/>
              <a:t>2.	Postzygotic</a:t>
            </a:r>
          </a:p>
          <a:p>
            <a:pPr lvl="1" eaLnBrk="1" hangingPunct="1"/>
            <a:r>
              <a:rPr lang="en-US" sz="1800" dirty="0"/>
              <a:t>		a. Dobzhansky-Muller incompatibilities</a:t>
            </a:r>
          </a:p>
          <a:p>
            <a:pPr marL="0" indent="0" eaLnBrk="1" hangingPunct="1"/>
            <a:r>
              <a:rPr lang="en-US" sz="1800" dirty="0"/>
              <a:t>C.	Models of speciation</a:t>
            </a:r>
          </a:p>
          <a:p>
            <a:pPr lvl="1" eaLnBrk="1" hangingPunct="1">
              <a:buFontTx/>
              <a:buAutoNum type="arabicPeriod"/>
            </a:pPr>
            <a:r>
              <a:rPr lang="en-US" sz="1800" dirty="0"/>
              <a:t>Allopatric</a:t>
            </a:r>
          </a:p>
          <a:p>
            <a:pPr lvl="2" eaLnBrk="1" hangingPunct="1">
              <a:buFontTx/>
              <a:buAutoNum type="alphaLcPeriod"/>
            </a:pPr>
            <a:r>
              <a:rPr lang="en-US" sz="1800" dirty="0"/>
              <a:t>Evidence</a:t>
            </a:r>
          </a:p>
          <a:p>
            <a:pPr lvl="2" eaLnBrk="1" hangingPunct="1">
              <a:buFontTx/>
              <a:buAutoNum type="alphaLcPeriod"/>
            </a:pPr>
            <a:r>
              <a:rPr lang="en-US" sz="1800" dirty="0"/>
              <a:t>Mechanisms for evolution of isolating barriers</a:t>
            </a:r>
          </a:p>
          <a:p>
            <a:pPr lvl="3" eaLnBrk="1" hangingPunct="1">
              <a:buFontTx/>
              <a:buAutoNum type="romanLcPeriod"/>
            </a:pPr>
            <a:r>
              <a:rPr lang="en-US" sz="1800" dirty="0"/>
              <a:t>Dobzhansky-Muller incompatibilities</a:t>
            </a:r>
          </a:p>
          <a:p>
            <a:pPr lvl="3" eaLnBrk="1" hangingPunct="1">
              <a:buFontTx/>
              <a:buAutoNum type="romanLcPeriod"/>
            </a:pPr>
            <a:r>
              <a:rPr lang="en-US" sz="1800" dirty="0"/>
              <a:t>Ecological isolation</a:t>
            </a:r>
          </a:p>
          <a:p>
            <a:pPr lvl="3" eaLnBrk="1" hangingPunct="1">
              <a:buFontTx/>
              <a:buAutoNum type="romanLcPeriod"/>
            </a:pPr>
            <a:r>
              <a:rPr lang="en-US" sz="1800" dirty="0"/>
              <a:t>Sexual selection</a:t>
            </a:r>
          </a:p>
          <a:p>
            <a:pPr lvl="3" eaLnBrk="1" hangingPunct="1">
              <a:buFontTx/>
              <a:buAutoNum type="romanLcPeriod"/>
            </a:pPr>
            <a:r>
              <a:rPr lang="en-US" sz="1800" dirty="0"/>
              <a:t>Reinforcement selection</a:t>
            </a:r>
          </a:p>
          <a:p>
            <a:pPr lvl="1" eaLnBrk="1" hangingPunct="1">
              <a:buFontTx/>
              <a:buAutoNum type="arabicPeriod"/>
            </a:pPr>
            <a:r>
              <a:rPr lang="en-US" sz="1800" dirty="0" err="1"/>
              <a:t>Peripatric</a:t>
            </a:r>
            <a:r>
              <a:rPr lang="en-US" sz="1800" dirty="0"/>
              <a:t> </a:t>
            </a:r>
          </a:p>
          <a:p>
            <a:pPr lvl="1" eaLnBrk="1" hangingPunct="1">
              <a:buFontTx/>
              <a:buAutoNum type="arabicPeriod"/>
            </a:pPr>
            <a:r>
              <a:rPr lang="en-US" sz="1800" dirty="0"/>
              <a:t>Sympatric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EC526-DE4A-EB41-AB0B-0C0C7ED14F97}"/>
              </a:ext>
            </a:extLst>
          </p:cNvPr>
          <p:cNvSpPr txBox="1"/>
          <p:nvPr/>
        </p:nvSpPr>
        <p:spPr>
          <a:xfrm rot="16200000">
            <a:off x="-1815548" y="3105834"/>
            <a:ext cx="5025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902030302020204" pitchFamily="66" charset="0"/>
              </a:rPr>
              <a:t>Speciation - Continued</a:t>
            </a:r>
          </a:p>
        </p:txBody>
      </p:sp>
    </p:spTree>
    <p:extLst>
      <p:ext uri="{BB962C8B-B14F-4D97-AF65-F5344CB8AC3E}">
        <p14:creationId xmlns:p14="http://schemas.microsoft.com/office/powerpoint/2010/main" val="233985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Evolution-Fig-16-02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6943641" cy="520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517525" y="579438"/>
            <a:ext cx="8397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Evidence for allopatric speciation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1) Many species show increased incipient reproductive isolation as populations become more geographically separated.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1521303" y="5634754"/>
            <a:ext cx="512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Dusky Salamander (</a:t>
            </a:r>
            <a:r>
              <a:rPr lang="en-US" dirty="0" err="1"/>
              <a:t>Desmognathus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31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57308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Evidence for allopatric speciation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2) Speciation can be related to the geological history of barriers. Contact zones for several species may be in the same geographic area.</a:t>
            </a:r>
          </a:p>
        </p:txBody>
      </p:sp>
      <p:pic>
        <p:nvPicPr>
          <p:cNvPr id="90115" name="Picture 5" descr="Evolution-Fig-16-03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605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7070725" y="5272088"/>
            <a:ext cx="185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Work by John Avise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6842125" y="3036888"/>
            <a:ext cx="2301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/>
              <a:t> Implies similar barriers to gene flow in the past</a:t>
            </a:r>
          </a:p>
          <a:p>
            <a:pPr eaLnBrk="1" hangingPunct="1">
              <a:buFontTx/>
              <a:buChar char="•"/>
            </a:pPr>
            <a:endParaRPr lang="en-US" sz="1600"/>
          </a:p>
          <a:p>
            <a:pPr eaLnBrk="1" hangingPunct="1">
              <a:buFontTx/>
              <a:buChar char="•"/>
            </a:pPr>
            <a:r>
              <a:rPr lang="en-US" sz="1600"/>
              <a:t> Isolation estimated at 3-4 Mya when sea level was higher than at present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BDEB7-A6F0-C340-A25F-EB57D9AC8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904" y="404953"/>
            <a:ext cx="1882914" cy="21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7" descr="Evolution-Fig-16-0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517525" y="304800"/>
            <a:ext cx="8397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Evidence for allopatric speciation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3) In many cases, related species replace each other geographically (Genus </a:t>
            </a:r>
            <a:r>
              <a:rPr lang="en-US" i="1" dirty="0"/>
              <a:t>Rana</a:t>
            </a:r>
            <a:r>
              <a:rPr lang="en-US" dirty="0"/>
              <a:t> ranges do not overlap or overlap only slightly)</a:t>
            </a:r>
          </a:p>
        </p:txBody>
      </p:sp>
      <p:pic>
        <p:nvPicPr>
          <p:cNvPr id="92164" name="Picture 6" descr="Evolution-Fig-16-0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4913"/>
            <a:ext cx="5843588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8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AAC9829-E5A4-C94B-9DD5-9CBC704B4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6" y="304800"/>
            <a:ext cx="811640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Why?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Two species that are complete competitors cannot coexist because they cannot occupy the same niche.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Gause’s</a:t>
            </a:r>
            <a:r>
              <a:rPr lang="en-US" dirty="0"/>
              <a:t> Law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Competitive Exclusion Principle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5A1FF-A338-FE44-A529-8DE5F7CD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59" y="2463415"/>
            <a:ext cx="3063273" cy="364928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9B6CA8-C35C-4A42-AD05-EF466E506B8E}"/>
              </a:ext>
            </a:extLst>
          </p:cNvPr>
          <p:cNvSpPr/>
          <p:nvPr/>
        </p:nvSpPr>
        <p:spPr>
          <a:xfrm>
            <a:off x="5545389" y="6262427"/>
            <a:ext cx="33312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https://</a:t>
            </a:r>
            <a:r>
              <a:rPr lang="en-US" sz="1000" dirty="0" err="1"/>
              <a:t>www.saburchill.com</a:t>
            </a:r>
            <a:r>
              <a:rPr lang="en-US" sz="1000" dirty="0"/>
              <a:t>/</a:t>
            </a:r>
            <a:r>
              <a:rPr lang="en-US" sz="1000" dirty="0" err="1"/>
              <a:t>IBbiology</a:t>
            </a:r>
            <a:r>
              <a:rPr lang="en-US" sz="1000" dirty="0"/>
              <a:t>/chapters02/035.html</a:t>
            </a:r>
          </a:p>
        </p:txBody>
      </p:sp>
    </p:spTree>
    <p:extLst>
      <p:ext uri="{BB962C8B-B14F-4D97-AF65-F5344CB8AC3E}">
        <p14:creationId xmlns:p14="http://schemas.microsoft.com/office/powerpoint/2010/main" val="197507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517525" y="304800"/>
            <a:ext cx="8397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Evidence for allopatric speciation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4) </a:t>
            </a:r>
            <a:r>
              <a:rPr lang="en-US" dirty="0" err="1"/>
              <a:t>Peripatric</a:t>
            </a:r>
            <a:r>
              <a:rPr lang="en-US" dirty="0"/>
              <a:t> evolution in Hawaiian Drosophila</a:t>
            </a:r>
          </a:p>
        </p:txBody>
      </p:sp>
      <p:pic>
        <p:nvPicPr>
          <p:cNvPr id="94211" name="Picture 6" descr="FG15_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1481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7" descr="FG15_0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962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8" descr="p200094feg18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0"/>
            <a:ext cx="17414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6350" indent="-6350" eaLnBrk="1" hangingPunct="1">
              <a:buFontTx/>
              <a:buAutoNum type="arabicParenR"/>
            </a:pPr>
            <a:r>
              <a:rPr lang="en-US" sz="1600" dirty="0"/>
              <a:t> In most cases, nearest relatives reside on different islands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695" y="2907028"/>
            <a:ext cx="34448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2) Almost all species are endemic to a single island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695" y="3493212"/>
            <a:ext cx="3716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arenR"/>
            </a:pPr>
            <a:endParaRPr lang="en-US" sz="1600" dirty="0">
              <a:latin typeface="Comic Sans MS"/>
              <a:cs typeface="Comic Sans MS"/>
            </a:endParaRPr>
          </a:p>
          <a:p>
            <a:r>
              <a:rPr lang="en-US" sz="1600" dirty="0">
                <a:latin typeface="Comic Sans MS"/>
                <a:cs typeface="Comic Sans MS"/>
              </a:rPr>
              <a:t>3) These observations suggest that every colonization event leads to either </a:t>
            </a:r>
            <a:r>
              <a:rPr lang="en-US" sz="1600" dirty="0" err="1">
                <a:latin typeface="Comic Sans MS"/>
                <a:cs typeface="Comic Sans MS"/>
              </a:rPr>
              <a:t>i</a:t>
            </a:r>
            <a:r>
              <a:rPr lang="en-US" sz="1600" dirty="0">
                <a:latin typeface="Comic Sans MS"/>
                <a:cs typeface="Comic Sans MS"/>
              </a:rPr>
              <a:t>) extinction of a colonist or ii) a speciation event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249" y="5077267"/>
            <a:ext cx="3673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4) Relationship b/w phylogeny and island age is consistent with </a:t>
            </a:r>
            <a:r>
              <a:rPr lang="en-US" sz="1600" dirty="0" err="1">
                <a:latin typeface="Comic Sans MS"/>
                <a:cs typeface="Comic Sans MS"/>
              </a:rPr>
              <a:t>peripatric</a:t>
            </a:r>
            <a:r>
              <a:rPr lang="en-US" sz="1600" dirty="0">
                <a:latin typeface="Comic Sans MS"/>
                <a:cs typeface="Comic Sans MS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0594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26FB4-900E-AB76-EFB2-F66CF8FD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93" y="594318"/>
            <a:ext cx="6104014" cy="5669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D1F6D-8088-D4C9-2771-CEE07893AEC4}"/>
              </a:ext>
            </a:extLst>
          </p:cNvPr>
          <p:cNvSpPr txBox="1"/>
          <p:nvPr/>
        </p:nvSpPr>
        <p:spPr>
          <a:xfrm>
            <a:off x="3421118" y="6035080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</a:t>
            </a:r>
            <a:r>
              <a:rPr lang="en-US" sz="1200" dirty="0" err="1"/>
              <a:t>File:Hawaii_hotspot_pl.svg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70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Mechanisms for the evolution of isolating barriers in </a:t>
            </a:r>
            <a:r>
              <a:rPr lang="en-US" dirty="0" err="1"/>
              <a:t>allopatry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1) </a:t>
            </a:r>
            <a:r>
              <a:rPr lang="en-US" dirty="0" err="1"/>
              <a:t>Dobzhansky</a:t>
            </a:r>
            <a:r>
              <a:rPr lang="en-US" dirty="0"/>
              <a:t>-Muller incompatibilities may arise through drift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49E13-C5B6-EF4C-8F85-4F9CA711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0" y="2506496"/>
            <a:ext cx="4111356" cy="26177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176ED0-B48A-0E4A-B1B9-D66186EE1145}"/>
              </a:ext>
            </a:extLst>
          </p:cNvPr>
          <p:cNvSpPr/>
          <p:nvPr/>
        </p:nvSpPr>
        <p:spPr>
          <a:xfrm>
            <a:off x="356460" y="6047601"/>
            <a:ext cx="6168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openi.nlm.nih.gov</a:t>
            </a:r>
            <a:r>
              <a:rPr lang="en-US" sz="1200" dirty="0"/>
              <a:t>/</a:t>
            </a:r>
            <a:r>
              <a:rPr lang="en-US" sz="1200" dirty="0" err="1"/>
              <a:t>detailedresult.php?img</a:t>
            </a:r>
            <a:r>
              <a:rPr lang="en-US" sz="1200" dirty="0"/>
              <a:t>=PMC3515857_biolrep-04-23-g001&amp;req=4</a:t>
            </a:r>
          </a:p>
        </p:txBody>
      </p:sp>
    </p:spTree>
    <p:extLst>
      <p:ext uri="{BB962C8B-B14F-4D97-AF65-F5344CB8AC3E}">
        <p14:creationId xmlns:p14="http://schemas.microsoft.com/office/powerpoint/2010/main" val="72382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Mechanisms for the evolution of isolating barriers in allopatry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2) Reproductive isolation may arise as a byproduct of ecological adaptation</a:t>
            </a:r>
          </a:p>
        </p:txBody>
      </p:sp>
      <p:sp>
        <p:nvSpPr>
          <p:cNvPr id="100360" name="Text Box 11"/>
          <p:cNvSpPr txBox="1">
            <a:spLocks noChangeArrowheads="1"/>
          </p:cNvSpPr>
          <p:nvPr/>
        </p:nvSpPr>
        <p:spPr bwMode="auto">
          <a:xfrm>
            <a:off x="3108325" y="557688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SI = sexual isolation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5859" y="3429000"/>
            <a:ext cx="554754" cy="21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91105" y="4582292"/>
            <a:ext cx="554754" cy="21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32523" y="3792333"/>
            <a:ext cx="554754" cy="21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08324" y="5585182"/>
            <a:ext cx="1863725" cy="22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7" descr="Figure_06_00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3" y="2346530"/>
            <a:ext cx="2989481" cy="235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igure_16_13a_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>
            <a:fillRect/>
          </a:stretch>
        </p:blipFill>
        <p:spPr bwMode="auto">
          <a:xfrm>
            <a:off x="3287277" y="2234085"/>
            <a:ext cx="2690813" cy="381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igure_16_13b_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5"/>
          <a:stretch>
            <a:fillRect/>
          </a:stretch>
        </p:blipFill>
        <p:spPr bwMode="auto">
          <a:xfrm>
            <a:off x="5959195" y="2119178"/>
            <a:ext cx="3056986" cy="401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33" y="5345669"/>
            <a:ext cx="372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Coastal and interior </a:t>
            </a:r>
            <a:r>
              <a:rPr lang="en-US" i="1" dirty="0" err="1"/>
              <a:t>Mimulus</a:t>
            </a:r>
            <a:r>
              <a:rPr lang="en-US" i="1" dirty="0"/>
              <a:t> </a:t>
            </a:r>
            <a:r>
              <a:rPr lang="en-US" i="1" dirty="0" err="1"/>
              <a:t>guttatus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94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Mechanisms for the evolution of isolating barriers in </a:t>
            </a:r>
            <a:r>
              <a:rPr lang="en-US" dirty="0" err="1"/>
              <a:t>allopatry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3) Sexual selection may influence speciation via the evolution of mate recognition or preferences. Comparing sister groups of promiscuous and non-promiscuous  species suggests </a:t>
            </a:r>
            <a:r>
              <a:rPr lang="en-US" u="sng" dirty="0"/>
              <a:t>sexual selection has increased species diversity.</a:t>
            </a:r>
          </a:p>
        </p:txBody>
      </p:sp>
      <p:pic>
        <p:nvPicPr>
          <p:cNvPr id="102403" name="Picture 9" descr="Evolution-Fig-16-0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71863"/>
            <a:ext cx="451485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10" descr="Evolution-Fig-16-09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61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12"/>
          <p:cNvSpPr txBox="1">
            <a:spLocks noChangeArrowheads="1"/>
          </p:cNvSpPr>
          <p:nvPr/>
        </p:nvSpPr>
        <p:spPr bwMode="auto">
          <a:xfrm>
            <a:off x="1708150" y="3276600"/>
            <a:ext cx="118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Promiscuous</a:t>
            </a:r>
          </a:p>
        </p:txBody>
      </p:sp>
      <p:sp>
        <p:nvSpPr>
          <p:cNvPr id="102406" name="Text Box 13"/>
          <p:cNvSpPr txBox="1">
            <a:spLocks noChangeArrowheads="1"/>
          </p:cNvSpPr>
          <p:nvPr/>
        </p:nvSpPr>
        <p:spPr bwMode="auto">
          <a:xfrm>
            <a:off x="3079750" y="3276600"/>
            <a:ext cx="164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Non -promiscuous</a:t>
            </a:r>
          </a:p>
        </p:txBody>
      </p:sp>
      <p:sp>
        <p:nvSpPr>
          <p:cNvPr id="102407" name="Text Box 14"/>
          <p:cNvSpPr txBox="1">
            <a:spLocks noChangeArrowheads="1"/>
          </p:cNvSpPr>
          <p:nvPr/>
        </p:nvSpPr>
        <p:spPr bwMode="auto">
          <a:xfrm>
            <a:off x="5440363" y="3276600"/>
            <a:ext cx="118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Promiscuous</a:t>
            </a:r>
          </a:p>
        </p:txBody>
      </p:sp>
      <p:sp>
        <p:nvSpPr>
          <p:cNvPr id="102408" name="Text Box 15"/>
          <p:cNvSpPr txBox="1">
            <a:spLocks noChangeArrowheads="1"/>
          </p:cNvSpPr>
          <p:nvPr/>
        </p:nvSpPr>
        <p:spPr bwMode="auto">
          <a:xfrm>
            <a:off x="6811963" y="3276600"/>
            <a:ext cx="1646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Non -promiscuous</a:t>
            </a:r>
          </a:p>
        </p:txBody>
      </p:sp>
    </p:spTree>
    <p:extLst>
      <p:ext uri="{BB962C8B-B14F-4D97-AF65-F5344CB8AC3E}">
        <p14:creationId xmlns:p14="http://schemas.microsoft.com/office/powerpoint/2010/main" val="476495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Mechanisms for the evolution of isolating barriers in </a:t>
            </a:r>
            <a:r>
              <a:rPr lang="en-US" dirty="0" err="1"/>
              <a:t>allopatry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4) Reinforcement selection – adaptation to prevent the production of unfit hybrids</a:t>
            </a:r>
          </a:p>
          <a:p>
            <a:pPr eaLnBrk="1" hangingPunct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323" y="2690336"/>
            <a:ext cx="8721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After closely related species evolve some (but not complete) postzygotic reproductive isolation, selective pressures should arise to favor the evolution of prezygotic isolating barriers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00CF0-76C3-044B-B77B-D3489CD46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47" y="4385609"/>
            <a:ext cx="4044627" cy="1582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F32595-274E-A849-8970-F56D38EF4A10}"/>
              </a:ext>
            </a:extLst>
          </p:cNvPr>
          <p:cNvSpPr/>
          <p:nvPr/>
        </p:nvSpPr>
        <p:spPr>
          <a:xfrm>
            <a:off x="402956" y="61861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/wiki/Reinforcement_(speciation)</a:t>
            </a:r>
          </a:p>
        </p:txBody>
      </p:sp>
    </p:spTree>
    <p:extLst>
      <p:ext uri="{BB962C8B-B14F-4D97-AF65-F5344CB8AC3E}">
        <p14:creationId xmlns:p14="http://schemas.microsoft.com/office/powerpoint/2010/main" val="58217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967AA-721D-6D4E-BE84-7C044A3A9A74}"/>
              </a:ext>
            </a:extLst>
          </p:cNvPr>
          <p:cNvSpPr/>
          <p:nvPr/>
        </p:nvSpPr>
        <p:spPr>
          <a:xfrm>
            <a:off x="356050" y="5904744"/>
            <a:ext cx="866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ib.bioninja.com.au</a:t>
            </a:r>
            <a:r>
              <a:rPr lang="en-US" dirty="0"/>
              <a:t>/higher-level/topic-10-genetics-and-evolu/103-gene-pools-and-speciati/isolation-</a:t>
            </a:r>
            <a:r>
              <a:rPr lang="en-US" dirty="0" err="1"/>
              <a:t>barriers.html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BDDFD-0E6F-9342-952D-3DECE8F8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93" y="306925"/>
            <a:ext cx="6783013" cy="54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517525" y="427038"/>
            <a:ext cx="8245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Evidence for reinforcement selection in Green Tree Frogs (</a:t>
            </a:r>
            <a:r>
              <a:rPr lang="en-US" i="1" dirty="0" err="1"/>
              <a:t>Hyla</a:t>
            </a:r>
            <a:r>
              <a:rPr lang="en-US" i="1" dirty="0"/>
              <a:t> </a:t>
            </a:r>
            <a:r>
              <a:rPr lang="en-US" i="1" dirty="0" err="1"/>
              <a:t>cinerea</a:t>
            </a:r>
            <a:r>
              <a:rPr lang="en-US" dirty="0"/>
              <a:t>) &amp; Barking Tree Frogs (</a:t>
            </a:r>
            <a:r>
              <a:rPr lang="en-US" i="1" dirty="0"/>
              <a:t>H. </a:t>
            </a:r>
            <a:r>
              <a:rPr lang="en-US" i="1" dirty="0" err="1"/>
              <a:t>gratiosa</a:t>
            </a:r>
            <a:r>
              <a:rPr lang="en-US" dirty="0"/>
              <a:t>)</a:t>
            </a: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517525" y="1585913"/>
            <a:ext cx="8321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Green and barking frogs sometimes hybridize. When in contact, hybrids have low fitness. </a:t>
            </a:r>
          </a:p>
          <a:p>
            <a:pPr eaLnBrk="1" hangingPunct="1"/>
            <a:r>
              <a:rPr lang="en-US" sz="2000" dirty="0"/>
              <a:t>-&gt; Have behaviors evolved in sympatry to limit hybridization?</a:t>
            </a:r>
          </a:p>
        </p:txBody>
      </p:sp>
      <p:pic>
        <p:nvPicPr>
          <p:cNvPr id="106500" name="Picture 6" descr="Evolution-Fig-16-1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" y="3048794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7"/>
          <p:cNvSpPr txBox="1">
            <a:spLocks noChangeArrowheads="1"/>
          </p:cNvSpPr>
          <p:nvPr/>
        </p:nvSpPr>
        <p:spPr bwMode="auto">
          <a:xfrm>
            <a:off x="4991100" y="2873375"/>
            <a:ext cx="4038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 sympatry, the calls of the two species are more divergent than in </a:t>
            </a:r>
            <a:r>
              <a:rPr lang="en-US" sz="1800" dirty="0" err="1"/>
              <a:t>allopatry</a:t>
            </a:r>
            <a:r>
              <a:rPr lang="en-US" sz="1800" dirty="0"/>
              <a:t> (e.g., song component 1)</a:t>
            </a:r>
          </a:p>
        </p:txBody>
      </p:sp>
      <p:pic>
        <p:nvPicPr>
          <p:cNvPr id="106502" name="Picture 8" descr="hyla_gratiosa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58" y="5181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9" descr="Hyla_cinerea_H2501_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11600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8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6" descr="Evolution-Fig-16-1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 Box 7"/>
          <p:cNvSpPr txBox="1">
            <a:spLocks noChangeArrowheads="1"/>
          </p:cNvSpPr>
          <p:nvPr/>
        </p:nvSpPr>
        <p:spPr bwMode="auto">
          <a:xfrm>
            <a:off x="5394326" y="2227263"/>
            <a:ext cx="344487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Females from sympatric populations prefer conspecific calls more than females from allopatric populations.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Female preferences evolve to reinforce reproductive isolation.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76F0A7B-DF93-6247-8558-4CD6C103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27038"/>
            <a:ext cx="8245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Evidence for reinforcement selection in Green Tree Frogs (</a:t>
            </a:r>
            <a:r>
              <a:rPr lang="en-US" i="1" dirty="0" err="1"/>
              <a:t>Hyla</a:t>
            </a:r>
            <a:r>
              <a:rPr lang="en-US" i="1" dirty="0"/>
              <a:t> </a:t>
            </a:r>
            <a:r>
              <a:rPr lang="en-US" i="1" dirty="0" err="1"/>
              <a:t>cinerea</a:t>
            </a:r>
            <a:r>
              <a:rPr lang="en-US" dirty="0"/>
              <a:t>) &amp; Barking Tree Frogs (</a:t>
            </a:r>
            <a:r>
              <a:rPr lang="en-US" i="1" dirty="0"/>
              <a:t>H. </a:t>
            </a:r>
            <a:r>
              <a:rPr lang="en-US" i="1" dirty="0" err="1"/>
              <a:t>gratiosa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964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304800" y="474663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In allopatry, reproductive isolation can arise because the absence of gene flow between populations allows divergence.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895600" y="1828800"/>
            <a:ext cx="296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Continuum of Gene flow</a:t>
            </a:r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2057400" y="297180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041525" y="2303463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low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6553200" y="2362200"/>
            <a:ext cx="68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high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593725" y="3370263"/>
            <a:ext cx="2198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Allopatric </a:t>
            </a:r>
          </a:p>
          <a:p>
            <a:pPr eaLnBrk="1" hangingPunct="1"/>
            <a:r>
              <a:rPr lang="en-US"/>
              <a:t>(non-overlapping ranges)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744913" y="3352800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Parapatric</a:t>
            </a:r>
          </a:p>
          <a:p>
            <a:pPr eaLnBrk="1" hangingPunct="1"/>
            <a:r>
              <a:rPr lang="en-US"/>
              <a:t>(adjacent ranges)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564313" y="3352800"/>
            <a:ext cx="1843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Sympatric</a:t>
            </a:r>
          </a:p>
          <a:p>
            <a:pPr eaLnBrk="1" hangingPunct="1"/>
            <a:r>
              <a:rPr lang="en-US"/>
              <a:t>(overlapping ranges)</a:t>
            </a: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381000" y="4708525"/>
            <a:ext cx="850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Can populations evolve reproductive isolation in the face of gene flow?</a:t>
            </a:r>
          </a:p>
        </p:txBody>
      </p:sp>
    </p:spTree>
    <p:extLst>
      <p:ext uri="{BB962C8B-B14F-4D97-AF65-F5344CB8AC3E}">
        <p14:creationId xmlns:p14="http://schemas.microsoft.com/office/powerpoint/2010/main" val="138483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356086" y="1576704"/>
            <a:ext cx="8169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 err="1"/>
              <a:t>Parapatric</a:t>
            </a:r>
            <a:r>
              <a:rPr lang="en-US" sz="2000" u="sng" dirty="0"/>
              <a:t> speciation </a:t>
            </a:r>
            <a:r>
              <a:rPr lang="en-US" sz="2000" dirty="0"/>
              <a:t>– evolution of reproductive isolation between 2 populations that exchange genes, but not freely.</a:t>
            </a:r>
          </a:p>
          <a:p>
            <a:pPr eaLnBrk="1" hangingPunct="1"/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6086" y="3577678"/>
            <a:ext cx="8466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Yes, but difficult to prove in nature because we often don’</a:t>
            </a:r>
            <a:r>
              <a:rPr lang="en-US" altLang="ja-JP" sz="2000" dirty="0">
                <a:latin typeface="Comic Sans MS"/>
                <a:cs typeface="Comic Sans MS"/>
              </a:rPr>
              <a:t>t know the historical distributions of populations. For instance, reproductive isolation may have evolved in </a:t>
            </a:r>
            <a:r>
              <a:rPr lang="en-US" altLang="ja-JP" sz="2000" dirty="0" err="1">
                <a:latin typeface="Comic Sans MS"/>
                <a:cs typeface="Comic Sans MS"/>
              </a:rPr>
              <a:t>allopatry</a:t>
            </a:r>
            <a:r>
              <a:rPr lang="en-US" altLang="ja-JP" sz="2000" dirty="0">
                <a:latin typeface="Comic Sans MS"/>
                <a:cs typeface="Comic Sans MS"/>
              </a:rPr>
              <a:t> and subsequently the ranges shifted and are now adjacent.</a:t>
            </a:r>
          </a:p>
          <a:p>
            <a:endParaRPr lang="en-US" altLang="ja-JP" sz="2000" dirty="0">
              <a:latin typeface="Comic Sans MS"/>
              <a:cs typeface="Comic Sans MS"/>
            </a:endParaRPr>
          </a:p>
          <a:p>
            <a:r>
              <a:rPr lang="en-US" altLang="ja-JP" sz="2000" dirty="0">
                <a:latin typeface="Comic Sans MS"/>
                <a:cs typeface="Comic Sans MS"/>
              </a:rPr>
              <a:t>Populations that are </a:t>
            </a:r>
            <a:r>
              <a:rPr lang="en-US" altLang="ja-JP" sz="2000" dirty="0" err="1">
                <a:latin typeface="Comic Sans MS"/>
                <a:cs typeface="Comic Sans MS"/>
              </a:rPr>
              <a:t>parapatric</a:t>
            </a:r>
            <a:r>
              <a:rPr lang="en-US" altLang="ja-JP" sz="2000" dirty="0">
                <a:latin typeface="Comic Sans MS"/>
                <a:cs typeface="Comic Sans MS"/>
              </a:rPr>
              <a:t> now could have been allopatric in the past and now experiencing </a:t>
            </a:r>
            <a:r>
              <a:rPr lang="en-US" altLang="ja-JP" sz="2000" u="sng" dirty="0">
                <a:latin typeface="Comic Sans MS"/>
                <a:cs typeface="Comic Sans MS"/>
              </a:rPr>
              <a:t>secondary contact</a:t>
            </a:r>
            <a:r>
              <a:rPr lang="en-US" altLang="ja-JP" sz="2000" dirty="0">
                <a:latin typeface="Comic Sans MS"/>
                <a:cs typeface="Comic Sans MS"/>
              </a:rPr>
              <a:t>.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5934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365125" y="474663"/>
            <a:ext cx="7002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/>
              <a:t>Example of </a:t>
            </a:r>
            <a:r>
              <a:rPr lang="en-US" sz="2000" u="sng" dirty="0" err="1"/>
              <a:t>parapatric</a:t>
            </a:r>
            <a:r>
              <a:rPr lang="en-US" sz="2000" u="sng" dirty="0"/>
              <a:t> evolution of reproductive isolation</a:t>
            </a: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65125" y="972443"/>
            <a:ext cx="8637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dirty="0" err="1"/>
              <a:t>Anthoxanthum</a:t>
            </a:r>
            <a:r>
              <a:rPr lang="en-US" sz="2000" i="1" dirty="0"/>
              <a:t> </a:t>
            </a:r>
            <a:r>
              <a:rPr lang="en-US" sz="2000" i="1" dirty="0" err="1"/>
              <a:t>odoratum</a:t>
            </a:r>
            <a:r>
              <a:rPr lang="en-US" sz="2000" dirty="0"/>
              <a:t> -  </a:t>
            </a:r>
            <a:r>
              <a:rPr lang="en-US" sz="2000" dirty="0" err="1"/>
              <a:t>McNeilly</a:t>
            </a:r>
            <a:r>
              <a:rPr lang="en-US" sz="2000" dirty="0"/>
              <a:t> &amp; </a:t>
            </a:r>
            <a:r>
              <a:rPr lang="en-US" sz="2000" dirty="0" err="1"/>
              <a:t>Antonovics</a:t>
            </a:r>
            <a:r>
              <a:rPr lang="en-US" sz="2000" dirty="0"/>
              <a:t>. Plants on mine are tolerant of heavy metals</a:t>
            </a:r>
          </a:p>
        </p:txBody>
      </p:sp>
      <p:pic>
        <p:nvPicPr>
          <p:cNvPr id="36867" name="Picture 7" descr="Evolution-Fig-16-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0" descr="antono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71" y="1765735"/>
            <a:ext cx="1463466" cy="23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 descr="anthoxanthum-odoratum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08" y="1765736"/>
            <a:ext cx="25447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2"/>
          <p:cNvSpPr>
            <a:spLocks noChangeArrowheads="1"/>
          </p:cNvSpPr>
          <p:nvPr/>
        </p:nvSpPr>
        <p:spPr bwMode="auto">
          <a:xfrm>
            <a:off x="533400" y="3276600"/>
            <a:ext cx="4114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228600" y="3352800"/>
            <a:ext cx="4283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Cline – a gradual change in an allele frequency or in the mean of a character over a geographic transect</a:t>
            </a:r>
          </a:p>
        </p:txBody>
      </p:sp>
      <p:sp>
        <p:nvSpPr>
          <p:cNvPr id="36873" name="Line 15"/>
          <p:cNvSpPr>
            <a:spLocks noChangeShapeType="1"/>
          </p:cNvSpPr>
          <p:nvPr/>
        </p:nvSpPr>
        <p:spPr bwMode="auto">
          <a:xfrm>
            <a:off x="381000" y="518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6"/>
          <p:cNvSpPr>
            <a:spLocks noChangeShapeType="1"/>
          </p:cNvSpPr>
          <p:nvPr/>
        </p:nvSpPr>
        <p:spPr bwMode="auto">
          <a:xfrm>
            <a:off x="381000" y="6477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7"/>
          <p:cNvSpPr>
            <a:spLocks noChangeShapeType="1"/>
          </p:cNvSpPr>
          <p:nvPr/>
        </p:nvSpPr>
        <p:spPr bwMode="auto">
          <a:xfrm>
            <a:off x="2514600" y="518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8"/>
          <p:cNvSpPr>
            <a:spLocks noChangeShapeType="1"/>
          </p:cNvSpPr>
          <p:nvPr/>
        </p:nvSpPr>
        <p:spPr bwMode="auto">
          <a:xfrm>
            <a:off x="2514600" y="6477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Freeform 22"/>
          <p:cNvSpPr>
            <a:spLocks/>
          </p:cNvSpPr>
          <p:nvPr/>
        </p:nvSpPr>
        <p:spPr bwMode="auto">
          <a:xfrm>
            <a:off x="457200" y="5334000"/>
            <a:ext cx="1612900" cy="1130300"/>
          </a:xfrm>
          <a:custGeom>
            <a:avLst/>
            <a:gdLst>
              <a:gd name="T0" fmla="*/ 0 w 1016"/>
              <a:gd name="T1" fmla="*/ 0 h 712"/>
              <a:gd name="T2" fmla="*/ 1088707500 w 1016"/>
              <a:gd name="T3" fmla="*/ 362902500 h 712"/>
              <a:gd name="T4" fmla="*/ 1451610000 w 1016"/>
              <a:gd name="T5" fmla="*/ 1572577500 h 712"/>
              <a:gd name="T6" fmla="*/ 2147483647 w 1016"/>
              <a:gd name="T7" fmla="*/ 1693545000 h 712"/>
              <a:gd name="T8" fmla="*/ 2147483647 w 1016"/>
              <a:gd name="T9" fmla="*/ 1693545000 h 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6"/>
              <a:gd name="T16" fmla="*/ 0 h 712"/>
              <a:gd name="T17" fmla="*/ 1016 w 1016"/>
              <a:gd name="T18" fmla="*/ 712 h 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6" h="712">
                <a:moveTo>
                  <a:pt x="0" y="0"/>
                </a:moveTo>
                <a:cubicBezTo>
                  <a:pt x="168" y="20"/>
                  <a:pt x="336" y="40"/>
                  <a:pt x="432" y="144"/>
                </a:cubicBezTo>
                <a:cubicBezTo>
                  <a:pt x="528" y="248"/>
                  <a:pt x="488" y="536"/>
                  <a:pt x="576" y="624"/>
                </a:cubicBezTo>
                <a:cubicBezTo>
                  <a:pt x="664" y="712"/>
                  <a:pt x="904" y="664"/>
                  <a:pt x="960" y="672"/>
                </a:cubicBezTo>
                <a:cubicBezTo>
                  <a:pt x="1016" y="680"/>
                  <a:pt x="964" y="676"/>
                  <a:pt x="912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Freeform 23"/>
          <p:cNvSpPr>
            <a:spLocks/>
          </p:cNvSpPr>
          <p:nvPr/>
        </p:nvSpPr>
        <p:spPr bwMode="auto">
          <a:xfrm>
            <a:off x="2667000" y="5334000"/>
            <a:ext cx="1447800" cy="990600"/>
          </a:xfrm>
          <a:custGeom>
            <a:avLst/>
            <a:gdLst>
              <a:gd name="T0" fmla="*/ 0 w 912"/>
              <a:gd name="T1" fmla="*/ 0 h 624"/>
              <a:gd name="T2" fmla="*/ 1330642500 w 912"/>
              <a:gd name="T3" fmla="*/ 967740000 h 624"/>
              <a:gd name="T4" fmla="*/ 2147483647 w 912"/>
              <a:gd name="T5" fmla="*/ 1572577500 h 624"/>
              <a:gd name="T6" fmla="*/ 0 60000 65536"/>
              <a:gd name="T7" fmla="*/ 0 60000 65536"/>
              <a:gd name="T8" fmla="*/ 0 60000 65536"/>
              <a:gd name="T9" fmla="*/ 0 w 912"/>
              <a:gd name="T10" fmla="*/ 0 h 624"/>
              <a:gd name="T11" fmla="*/ 912 w 91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624">
                <a:moveTo>
                  <a:pt x="0" y="0"/>
                </a:moveTo>
                <a:cubicBezTo>
                  <a:pt x="188" y="140"/>
                  <a:pt x="376" y="280"/>
                  <a:pt x="528" y="384"/>
                </a:cubicBezTo>
                <a:cubicBezTo>
                  <a:pt x="680" y="488"/>
                  <a:pt x="848" y="584"/>
                  <a:pt x="912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288925" y="4689475"/>
            <a:ext cx="1379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Steep cline</a:t>
            </a:r>
          </a:p>
        </p:txBody>
      </p:sp>
      <p:sp>
        <p:nvSpPr>
          <p:cNvPr id="36880" name="Text Box 25"/>
          <p:cNvSpPr txBox="1">
            <a:spLocks noChangeArrowheads="1"/>
          </p:cNvSpPr>
          <p:nvPr/>
        </p:nvSpPr>
        <p:spPr bwMode="auto">
          <a:xfrm>
            <a:off x="2506663" y="4724400"/>
            <a:ext cx="152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gradual cline</a:t>
            </a:r>
          </a:p>
        </p:txBody>
      </p:sp>
      <p:sp>
        <p:nvSpPr>
          <p:cNvPr id="36881" name="Text Box 26"/>
          <p:cNvSpPr txBox="1">
            <a:spLocks noChangeArrowheads="1"/>
          </p:cNvSpPr>
          <p:nvPr/>
        </p:nvSpPr>
        <p:spPr bwMode="auto">
          <a:xfrm>
            <a:off x="1431925" y="6465888"/>
            <a:ext cx="981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distance</a:t>
            </a:r>
          </a:p>
        </p:txBody>
      </p:sp>
      <p:sp>
        <p:nvSpPr>
          <p:cNvPr id="36882" name="Text Box 27"/>
          <p:cNvSpPr txBox="1">
            <a:spLocks noChangeArrowheads="1"/>
          </p:cNvSpPr>
          <p:nvPr/>
        </p:nvSpPr>
        <p:spPr bwMode="auto">
          <a:xfrm rot="-5400000">
            <a:off x="-104775" y="56276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trait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7832D-C461-0949-931E-1C39A0169DF6}"/>
              </a:ext>
            </a:extLst>
          </p:cNvPr>
          <p:cNvSpPr txBox="1"/>
          <p:nvPr/>
        </p:nvSpPr>
        <p:spPr>
          <a:xfrm>
            <a:off x="4648200" y="5334000"/>
            <a:ext cx="41990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Clines reflect gene flow!</a:t>
            </a:r>
          </a:p>
          <a:p>
            <a:pPr algn="ctr"/>
            <a:r>
              <a:rPr lang="en-US" sz="2000" dirty="0"/>
              <a:t>(required for </a:t>
            </a:r>
            <a:r>
              <a:rPr lang="en-US" sz="2000" dirty="0" err="1"/>
              <a:t>parapatric</a:t>
            </a:r>
            <a:r>
              <a:rPr lang="en-US" sz="2000" dirty="0"/>
              <a:t> speciation)</a:t>
            </a:r>
          </a:p>
        </p:txBody>
      </p:sp>
    </p:spTree>
    <p:extLst>
      <p:ext uri="{BB962C8B-B14F-4D97-AF65-F5344CB8AC3E}">
        <p14:creationId xmlns:p14="http://schemas.microsoft.com/office/powerpoint/2010/main" val="55148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365125" y="474663"/>
            <a:ext cx="7002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/>
              <a:t>Example of </a:t>
            </a:r>
            <a:r>
              <a:rPr lang="en-US" sz="2000" u="sng" dirty="0" err="1"/>
              <a:t>parapatric</a:t>
            </a:r>
            <a:r>
              <a:rPr lang="en-US" sz="2000" u="sng" dirty="0"/>
              <a:t> evolution of reproductive isolation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65125" y="1236663"/>
            <a:ext cx="608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/>
              <a:t>Anthoxanthum odoratum</a:t>
            </a:r>
            <a:r>
              <a:rPr lang="en-US" sz="2000"/>
              <a:t> -  McNeilly &amp; Antonovics</a:t>
            </a:r>
          </a:p>
        </p:txBody>
      </p:sp>
      <p:pic>
        <p:nvPicPr>
          <p:cNvPr id="38915" name="Picture 4" descr="Evolution-Fig-16-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Evolution-Fig-16-15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14900"/>
            <a:ext cx="2743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708525" y="2098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4191000" y="3622675"/>
            <a:ext cx="487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Spatially correlated changes in flowering time and self fertility across the mine-pasture gradient.</a:t>
            </a:r>
          </a:p>
        </p:txBody>
      </p:sp>
    </p:spTree>
    <p:extLst>
      <p:ext uri="{BB962C8B-B14F-4D97-AF65-F5344CB8AC3E}">
        <p14:creationId xmlns:p14="http://schemas.microsoft.com/office/powerpoint/2010/main" val="137195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614" y="570650"/>
            <a:ext cx="81788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Cline – Narrow </a:t>
            </a:r>
            <a:r>
              <a:rPr lang="en-US" sz="3200"/>
              <a:t>Hybrid Zone Reflects </a:t>
            </a:r>
            <a:r>
              <a:rPr lang="en-US" sz="3200" dirty="0"/>
              <a:t>Parapatry</a:t>
            </a:r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3" y="1510635"/>
            <a:ext cx="2153412" cy="4114800"/>
          </a:xfrm>
          <a:prstGeom prst="rect">
            <a:avLst/>
          </a:prstGeom>
        </p:spPr>
      </p:pic>
      <p:pic>
        <p:nvPicPr>
          <p:cNvPr id="4" name="Picture 3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05" y="1510635"/>
            <a:ext cx="5695122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0666" y="5895811"/>
            <a:ext cx="7975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Carling, MD and RT Brumfield (2008) Haldane’s rule in an avian system: Using cline theory and divergence population genetics to test for differential introgression of mitochondrial, autosomal and sex-linked loci across the </a:t>
            </a:r>
            <a:r>
              <a:rPr lang="en-US" sz="1400" i="1" dirty="0"/>
              <a:t>Passerina</a:t>
            </a:r>
            <a:r>
              <a:rPr lang="en-US" sz="1400" dirty="0"/>
              <a:t> bunting hybrid zone. Evolution 62:2600-2615.</a:t>
            </a:r>
          </a:p>
        </p:txBody>
      </p:sp>
      <p:pic>
        <p:nvPicPr>
          <p:cNvPr id="6" name="Picture 5" descr="lazul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80" y="4683372"/>
            <a:ext cx="1257300" cy="914400"/>
          </a:xfrm>
          <a:prstGeom prst="rect">
            <a:avLst/>
          </a:prstGeom>
        </p:spPr>
      </p:pic>
      <p:pic>
        <p:nvPicPr>
          <p:cNvPr id="7" name="Picture 6" descr="indigo_bunting_breeding_mal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32" y="4683372"/>
            <a:ext cx="1214438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9840" y="5569746"/>
            <a:ext cx="105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Lazuli Bunting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8142" y="5565891"/>
            <a:ext cx="1093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Indigo Bunting</a:t>
            </a:r>
          </a:p>
        </p:txBody>
      </p:sp>
    </p:spTree>
    <p:extLst>
      <p:ext uri="{BB962C8B-B14F-4D97-AF65-F5344CB8AC3E}">
        <p14:creationId xmlns:p14="http://schemas.microsoft.com/office/powerpoint/2010/main" val="2554892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8C775-4EC5-8D47-A5E9-680F9BC4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8" y="540774"/>
            <a:ext cx="4731518" cy="3494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D6342-06C9-4B4F-836C-8F074686F7ED}"/>
              </a:ext>
            </a:extLst>
          </p:cNvPr>
          <p:cNvSpPr txBox="1"/>
          <p:nvPr/>
        </p:nvSpPr>
        <p:spPr>
          <a:xfrm>
            <a:off x="521110" y="4316361"/>
            <a:ext cx="81017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North American &amp; Eurasian populations of Green-winged Teal (</a:t>
            </a:r>
            <a:r>
              <a:rPr lang="en-US" sz="2200" i="1" dirty="0"/>
              <a:t>Anas </a:t>
            </a:r>
            <a:r>
              <a:rPr lang="en-US" sz="2200" i="1" dirty="0" err="1"/>
              <a:t>crecca</a:t>
            </a:r>
            <a:r>
              <a:rPr lang="en-US" sz="2200" dirty="0"/>
              <a:t>) are widely separated across the Atlantic Ocean.</a:t>
            </a:r>
          </a:p>
          <a:p>
            <a:endParaRPr lang="en-US" sz="2200" dirty="0"/>
          </a:p>
          <a:p>
            <a:r>
              <a:rPr lang="en-US" sz="2200" dirty="0"/>
              <a:t>Should be good example of allopatric duck populations right?</a:t>
            </a:r>
          </a:p>
          <a:p>
            <a:r>
              <a:rPr lang="en-US" sz="2200" dirty="0"/>
              <a:t>Two species, one per continent?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5BB01-593B-1B48-93CF-BA7D61D1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869" y="384431"/>
            <a:ext cx="2107659" cy="1400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3BE2AD-E992-6745-AFC7-3642B9A9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560" y="1944047"/>
            <a:ext cx="2100968" cy="14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2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9CB68-1FF3-6B45-9298-5F772FEC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84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F84D1-CE3E-5641-9776-4E2C7C136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2" y="533732"/>
            <a:ext cx="6086168" cy="4049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871871-2C33-0847-9265-B9CFE68D2C78}"/>
              </a:ext>
            </a:extLst>
          </p:cNvPr>
          <p:cNvSpPr/>
          <p:nvPr/>
        </p:nvSpPr>
        <p:spPr>
          <a:xfrm>
            <a:off x="353961" y="4303674"/>
            <a:ext cx="6007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/>
          </a:p>
          <a:p>
            <a:r>
              <a:rPr lang="en-US" sz="1400"/>
              <a:t>(Image: © Bond, J.D. 2019. Paleodrainage map of Beringia. Yukon Geological Survey, Open File 2019-2)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D7F17-6436-E14C-BDFC-E9DF88A2609F}"/>
              </a:ext>
            </a:extLst>
          </p:cNvPr>
          <p:cNvSpPr/>
          <p:nvPr/>
        </p:nvSpPr>
        <p:spPr>
          <a:xfrm>
            <a:off x="353961" y="5350004"/>
            <a:ext cx="8239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Peters, J. L., K. G. McCracken, C. L. Pruett, S. </a:t>
            </a:r>
            <a:r>
              <a:rPr lang="en-US" dirty="0" err="1"/>
              <a:t>Rohwer</a:t>
            </a:r>
            <a:r>
              <a:rPr lang="en-US" dirty="0"/>
              <a:t>, S. V. </a:t>
            </a:r>
            <a:r>
              <a:rPr lang="en-US" dirty="0" err="1"/>
              <a:t>Drovetski</a:t>
            </a:r>
            <a:r>
              <a:rPr lang="en-US" dirty="0"/>
              <a:t>, Y. </a:t>
            </a:r>
            <a:r>
              <a:rPr lang="en-US" dirty="0" err="1"/>
              <a:t>Zhuravlev</a:t>
            </a:r>
            <a:r>
              <a:rPr lang="en-US" dirty="0"/>
              <a:t>, I. </a:t>
            </a:r>
            <a:r>
              <a:rPr lang="en-US" dirty="0" err="1"/>
              <a:t>Kulikova</a:t>
            </a:r>
            <a:r>
              <a:rPr lang="en-US" dirty="0"/>
              <a:t>, D. D. Gibson, and K. Winker. (2012) A </a:t>
            </a:r>
            <a:r>
              <a:rPr lang="en-US" dirty="0" err="1"/>
              <a:t>parapatric</a:t>
            </a:r>
            <a:r>
              <a:rPr lang="en-US" dirty="0"/>
              <a:t> propensity for breeding may preclude the completion of speciation in common teal (</a:t>
            </a:r>
            <a:r>
              <a:rPr lang="en-US" i="1" dirty="0"/>
              <a:t>Anas </a:t>
            </a:r>
            <a:r>
              <a:rPr lang="en-US" i="1" dirty="0" err="1"/>
              <a:t>crecca</a:t>
            </a:r>
            <a:r>
              <a:rPr lang="en-US" dirty="0"/>
              <a:t>, </a:t>
            </a:r>
            <a:r>
              <a:rPr lang="en-US" dirty="0" err="1"/>
              <a:t>sensu</a:t>
            </a:r>
            <a:r>
              <a:rPr lang="en-US" dirty="0"/>
              <a:t> </a:t>
            </a:r>
            <a:r>
              <a:rPr lang="en-US" dirty="0" err="1"/>
              <a:t>lato</a:t>
            </a:r>
            <a:r>
              <a:rPr lang="en-US" dirty="0"/>
              <a:t>). </a:t>
            </a:r>
            <a:r>
              <a:rPr lang="en-US" dirty="0">
                <a:hlinkClick r:id="rId4"/>
              </a:rPr>
              <a:t>Molecular Ecology 21:4563-4577</a:t>
            </a:r>
            <a:r>
              <a:rPr lang="en-US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08EFB-4461-4A49-9757-7CE5427EF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69" y="246524"/>
            <a:ext cx="2808773" cy="1408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10494B-EB5C-6643-876D-847C607B2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651" y="2725612"/>
            <a:ext cx="1570410" cy="1043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DBC3D0-4986-9C4C-A2FA-6C94BECE4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8" y="226065"/>
            <a:ext cx="1563719" cy="10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47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F7048-4EE0-A34B-876A-3F4878ED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13" y="1839528"/>
            <a:ext cx="6608323" cy="3727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CA2F0F-98C2-E744-A739-B7E6D6518FDD}"/>
              </a:ext>
            </a:extLst>
          </p:cNvPr>
          <p:cNvSpPr txBox="1"/>
          <p:nvPr/>
        </p:nvSpPr>
        <p:spPr>
          <a:xfrm>
            <a:off x="1738009" y="201038"/>
            <a:ext cx="566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omic Sans MS" panose="030F0902030302020204" pitchFamily="66" charset="0"/>
              </a:rPr>
              <a:t>Dumbell</a:t>
            </a:r>
            <a:r>
              <a:rPr lang="en-US" sz="3200" b="1" dirty="0">
                <a:latin typeface="Comic Sans MS" panose="030F0902030302020204" pitchFamily="66" charset="0"/>
              </a:rPr>
              <a:t> Model of Speciation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2E0EA-94E4-E34F-972A-9B6F571FBF2B}"/>
              </a:ext>
            </a:extLst>
          </p:cNvPr>
          <p:cNvSpPr txBox="1"/>
          <p:nvPr/>
        </p:nvSpPr>
        <p:spPr>
          <a:xfrm>
            <a:off x="22676" y="1279249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Asia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DFD1D-5E10-D64C-A376-AE5918BD50D4}"/>
              </a:ext>
            </a:extLst>
          </p:cNvPr>
          <p:cNvSpPr txBox="1"/>
          <p:nvPr/>
        </p:nvSpPr>
        <p:spPr>
          <a:xfrm>
            <a:off x="6828943" y="1279250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N. America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1D243-6828-0445-BA85-32F2E2B582EA}"/>
              </a:ext>
            </a:extLst>
          </p:cNvPr>
          <p:cNvSpPr txBox="1"/>
          <p:nvPr/>
        </p:nvSpPr>
        <p:spPr>
          <a:xfrm>
            <a:off x="2782110" y="5674547"/>
            <a:ext cx="3579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omic Sans MS" panose="030F0902030302020204" pitchFamily="66" charset="0"/>
              </a:rPr>
              <a:t>Narrow zone of contact in the North Pacific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B61C68-EBF0-2540-98AC-5555DBF94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59" y="4260714"/>
            <a:ext cx="1789029" cy="1174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A678FC-33A5-FF42-B330-38CF50108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17" y="1839528"/>
            <a:ext cx="1570410" cy="1043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C22E75-16B1-C341-99DC-9B25DA003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2" y="1844692"/>
            <a:ext cx="1563719" cy="10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9E079-F06F-924E-BEDC-3A98D97C8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8" y="1088500"/>
            <a:ext cx="5783689" cy="53277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62F0A0-6577-084E-B01E-92E3A5B7B0F0}"/>
              </a:ext>
            </a:extLst>
          </p:cNvPr>
          <p:cNvSpPr/>
          <p:nvPr/>
        </p:nvSpPr>
        <p:spPr>
          <a:xfrm>
            <a:off x="255721" y="84650"/>
            <a:ext cx="8152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Genetic mechanism for hybrid </a:t>
            </a:r>
            <a:r>
              <a:rPr lang="en-US" dirty="0" err="1">
                <a:latin typeface="Comic Sans MS" panose="030F0902030302020204" pitchFamily="66" charset="0"/>
              </a:rPr>
              <a:t>inviability</a:t>
            </a:r>
            <a:r>
              <a:rPr lang="en-US" dirty="0">
                <a:latin typeface="Comic Sans MS" panose="030F0902030302020204" pitchFamily="66" charset="0"/>
              </a:rPr>
              <a:t> and hybrid sterility:</a:t>
            </a:r>
          </a:p>
          <a:p>
            <a:r>
              <a:rPr lang="en-US" b="1" u="sng" dirty="0">
                <a:latin typeface="Comic Sans MS" panose="030F0902030302020204" pitchFamily="66" charset="0"/>
              </a:rPr>
              <a:t>Dobzhansky-Muller Incompatibilities</a:t>
            </a:r>
            <a:endParaRPr lang="en-US" b="1" dirty="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5A189-371C-8241-B43D-6A1C8D3E33EC}"/>
              </a:ext>
            </a:extLst>
          </p:cNvPr>
          <p:cNvSpPr/>
          <p:nvPr/>
        </p:nvSpPr>
        <p:spPr>
          <a:xfrm>
            <a:off x="6402200" y="1965723"/>
            <a:ext cx="2455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omic Sans MS" panose="030F0902030302020204" pitchFamily="66" charset="0"/>
              </a:rPr>
              <a:t>substitutions must occur at &gt;2 loci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omic Sans MS" panose="030F0902030302020204" pitchFamily="66" charset="0"/>
                <a:ea typeface="Comic Sans MS" charset="0"/>
                <a:cs typeface="Comic Sans MS" charset="0"/>
              </a:rPr>
              <a:t>derived alleles cause incompatibilities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omic Sans MS" panose="030F0902030302020204" pitchFamily="66" charset="0"/>
                <a:ea typeface="Comic Sans MS" charset="0"/>
                <a:cs typeface="Comic Sans MS" charset="0"/>
              </a:rPr>
              <a:t>Incompatibilities are asymmetric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69A93C-8629-F142-B71F-304645712285}"/>
              </a:ext>
            </a:extLst>
          </p:cNvPr>
          <p:cNvSpPr/>
          <p:nvPr/>
        </p:nvSpPr>
        <p:spPr>
          <a:xfrm>
            <a:off x="3561434" y="60627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www.researchgate.net</a:t>
            </a:r>
            <a:r>
              <a:rPr lang="en-US" sz="1200" dirty="0"/>
              <a:t>/figure/A-simple-example-of-a-Dobzhansky-Muller-incompatibility-that-involves-two-loci_fig1_7617070</a:t>
            </a:r>
          </a:p>
        </p:txBody>
      </p:sp>
    </p:spTree>
    <p:extLst>
      <p:ext uri="{BB962C8B-B14F-4D97-AF65-F5344CB8AC3E}">
        <p14:creationId xmlns:p14="http://schemas.microsoft.com/office/powerpoint/2010/main" val="2581293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/>
          <p:cNvSpPr txBox="1">
            <a:spLocks noChangeArrowheads="1"/>
          </p:cNvSpPr>
          <p:nvPr/>
        </p:nvSpPr>
        <p:spPr bwMode="auto">
          <a:xfrm>
            <a:off x="202282" y="1912709"/>
            <a:ext cx="862647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Imagine 2 habitat patches, a species is adapted to red but not blue and has and allele R that confers higher fitness on red. The species prefers to spend time on the red habitat and has an allele P</a:t>
            </a:r>
            <a:r>
              <a:rPr lang="en-US" sz="2000" baseline="-25000" dirty="0"/>
              <a:t>R</a:t>
            </a:r>
            <a:r>
              <a:rPr lang="en-US" sz="2000" dirty="0"/>
              <a:t>: prefers to go to the red habitat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sz="2000" dirty="0"/>
              <a:t>Assume a new allele B arises that allows the species to do well on blue, but not red. </a:t>
            </a:r>
          </a:p>
          <a:p>
            <a:pPr lvl="1" eaLnBrk="1" hangingPunct="1"/>
            <a:r>
              <a:rPr lang="en-US" sz="2000" dirty="0"/>
              <a:t>How does this allele spread? It does not prefer blue.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76109"/>
            <a:ext cx="8235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Comic Sans MS"/>
                <a:cs typeface="Comic Sans MS"/>
              </a:rPr>
              <a:t>Sympatric speciation </a:t>
            </a:r>
            <a:r>
              <a:rPr lang="en-US" sz="2000" dirty="0">
                <a:latin typeface="Comic Sans MS"/>
                <a:cs typeface="Comic Sans MS"/>
              </a:rPr>
              <a:t>– evolution of reproductive isolation among members of an interbreeding population.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630" y="1085361"/>
            <a:ext cx="6551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2 Problems:</a:t>
            </a:r>
          </a:p>
          <a:p>
            <a:r>
              <a:rPr lang="en-US" sz="2000" dirty="0">
                <a:latin typeface="Comic Sans MS"/>
                <a:cs typeface="Comic Sans MS"/>
              </a:rPr>
              <a:t>1) How can reproductive isolation evolve in </a:t>
            </a:r>
            <a:r>
              <a:rPr lang="en-US" sz="2000" dirty="0" err="1">
                <a:latin typeface="Comic Sans MS"/>
                <a:cs typeface="Comic Sans MS"/>
              </a:rPr>
              <a:t>sympatry</a:t>
            </a:r>
            <a:r>
              <a:rPr lang="en-US" sz="2000" dirty="0">
                <a:latin typeface="Comic Sans MS"/>
                <a:cs typeface="Comic Sans MS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13A096-94A7-1448-839C-8296FB143D57}"/>
              </a:ext>
            </a:extLst>
          </p:cNvPr>
          <p:cNvGrpSpPr/>
          <p:nvPr/>
        </p:nvGrpSpPr>
        <p:grpSpPr>
          <a:xfrm>
            <a:off x="651622" y="3032067"/>
            <a:ext cx="6028031" cy="1397086"/>
            <a:chOff x="651622" y="2795693"/>
            <a:chExt cx="6028031" cy="13970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CBA8B6C-1969-7641-A961-6181BA94375A}"/>
                </a:ext>
              </a:extLst>
            </p:cNvPr>
            <p:cNvSpPr/>
            <p:nvPr/>
          </p:nvSpPr>
          <p:spPr>
            <a:xfrm>
              <a:off x="5674078" y="2845288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13C2BE-9364-3241-B518-C2D20943BAB1}"/>
                </a:ext>
              </a:extLst>
            </p:cNvPr>
            <p:cNvSpPr/>
            <p:nvPr/>
          </p:nvSpPr>
          <p:spPr>
            <a:xfrm>
              <a:off x="6293009" y="3823447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CED48D-0E1E-EA4E-A9DC-7F2044830892}"/>
                </a:ext>
              </a:extLst>
            </p:cNvPr>
            <p:cNvSpPr/>
            <p:nvPr/>
          </p:nvSpPr>
          <p:spPr>
            <a:xfrm>
              <a:off x="4306165" y="3814665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3B2DDC-0559-7244-BB3F-F01266F273F3}"/>
                </a:ext>
              </a:extLst>
            </p:cNvPr>
            <p:cNvSpPr/>
            <p:nvPr/>
          </p:nvSpPr>
          <p:spPr>
            <a:xfrm>
              <a:off x="4328796" y="2972472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DD6A02-2223-C448-9457-56DE2BD1784F}"/>
                </a:ext>
              </a:extLst>
            </p:cNvPr>
            <p:cNvSpPr/>
            <p:nvPr/>
          </p:nvSpPr>
          <p:spPr>
            <a:xfrm>
              <a:off x="3341883" y="279569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291E6B-8ABB-4549-9409-658DA1BFEFA3}"/>
                </a:ext>
              </a:extLst>
            </p:cNvPr>
            <p:cNvSpPr/>
            <p:nvPr/>
          </p:nvSpPr>
          <p:spPr>
            <a:xfrm>
              <a:off x="3064332" y="3817507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3B5C00-9124-5944-B2B3-6C078E6F64B4}"/>
                </a:ext>
              </a:extLst>
            </p:cNvPr>
            <p:cNvSpPr/>
            <p:nvPr/>
          </p:nvSpPr>
          <p:spPr>
            <a:xfrm>
              <a:off x="1979922" y="2980359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F19DD7-CB96-EF4F-A07F-79E821799941}"/>
                </a:ext>
              </a:extLst>
            </p:cNvPr>
            <p:cNvSpPr/>
            <p:nvPr/>
          </p:nvSpPr>
          <p:spPr>
            <a:xfrm>
              <a:off x="651622" y="3473322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4352BA-D857-EC42-8C1C-7917F1475F78}"/>
              </a:ext>
            </a:extLst>
          </p:cNvPr>
          <p:cNvGrpSpPr/>
          <p:nvPr/>
        </p:nvGrpSpPr>
        <p:grpSpPr>
          <a:xfrm>
            <a:off x="1251122" y="3643214"/>
            <a:ext cx="6047954" cy="1354097"/>
            <a:chOff x="1251122" y="3282434"/>
            <a:chExt cx="6047954" cy="13540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D80104-7BFE-4244-94F4-4502E0E9743E}"/>
                </a:ext>
              </a:extLst>
            </p:cNvPr>
            <p:cNvSpPr/>
            <p:nvPr/>
          </p:nvSpPr>
          <p:spPr>
            <a:xfrm>
              <a:off x="4836250" y="4183997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0D1B50-5653-0F42-803B-DAE2D65989BF}"/>
                </a:ext>
              </a:extLst>
            </p:cNvPr>
            <p:cNvSpPr/>
            <p:nvPr/>
          </p:nvSpPr>
          <p:spPr>
            <a:xfrm>
              <a:off x="4912450" y="3446502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FED142-E41A-3548-8D26-6796BAFCF324}"/>
                </a:ext>
              </a:extLst>
            </p:cNvPr>
            <p:cNvSpPr/>
            <p:nvPr/>
          </p:nvSpPr>
          <p:spPr>
            <a:xfrm>
              <a:off x="5767726" y="358140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48718D-0170-6946-BDC6-D9E25A504071}"/>
                </a:ext>
              </a:extLst>
            </p:cNvPr>
            <p:cNvSpPr/>
            <p:nvPr/>
          </p:nvSpPr>
          <p:spPr>
            <a:xfrm>
              <a:off x="6989376" y="3424335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4D4CF1-C953-8A4C-ADB8-51142D759BD4}"/>
                </a:ext>
              </a:extLst>
            </p:cNvPr>
            <p:cNvSpPr/>
            <p:nvPr/>
          </p:nvSpPr>
          <p:spPr>
            <a:xfrm>
              <a:off x="3634455" y="3425108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190DB9-EB65-904F-B4CD-798F90EB9248}"/>
                </a:ext>
              </a:extLst>
            </p:cNvPr>
            <p:cNvSpPr/>
            <p:nvPr/>
          </p:nvSpPr>
          <p:spPr>
            <a:xfrm>
              <a:off x="2641825" y="328243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8774D9-E0FF-5B4A-ADBA-966EB175A30A}"/>
                </a:ext>
              </a:extLst>
            </p:cNvPr>
            <p:cNvSpPr/>
            <p:nvPr/>
          </p:nvSpPr>
          <p:spPr>
            <a:xfrm>
              <a:off x="1941753" y="380689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C0C6C73-130A-4C47-98EF-D2241B7B5B97}"/>
                </a:ext>
              </a:extLst>
            </p:cNvPr>
            <p:cNvSpPr/>
            <p:nvPr/>
          </p:nvSpPr>
          <p:spPr>
            <a:xfrm>
              <a:off x="1439029" y="4267199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8E88088-521E-414C-9C88-B4A83E936A11}"/>
                </a:ext>
              </a:extLst>
            </p:cNvPr>
            <p:cNvSpPr/>
            <p:nvPr/>
          </p:nvSpPr>
          <p:spPr>
            <a:xfrm>
              <a:off x="1251122" y="328243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0600" y="3408780"/>
            <a:ext cx="6324600" cy="1600200"/>
            <a:chOff x="990600" y="3048000"/>
            <a:chExt cx="6324600" cy="1600200"/>
          </a:xfrm>
        </p:grpSpPr>
        <p:sp>
          <p:nvSpPr>
            <p:cNvPr id="43010" name="Oval 5"/>
            <p:cNvSpPr>
              <a:spLocks noChangeArrowheads="1"/>
            </p:cNvSpPr>
            <p:nvPr/>
          </p:nvSpPr>
          <p:spPr bwMode="auto">
            <a:xfrm>
              <a:off x="1219200" y="32766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1" name="Oval 6"/>
            <p:cNvSpPr>
              <a:spLocks noChangeArrowheads="1"/>
            </p:cNvSpPr>
            <p:nvPr/>
          </p:nvSpPr>
          <p:spPr bwMode="auto">
            <a:xfrm>
              <a:off x="1905000" y="3810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Oval 7"/>
            <p:cNvSpPr>
              <a:spLocks noChangeArrowheads="1"/>
            </p:cNvSpPr>
            <p:nvPr/>
          </p:nvSpPr>
          <p:spPr bwMode="auto">
            <a:xfrm>
              <a:off x="2590800" y="32766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Oval 8"/>
            <p:cNvSpPr>
              <a:spLocks noChangeArrowheads="1"/>
            </p:cNvSpPr>
            <p:nvPr/>
          </p:nvSpPr>
          <p:spPr bwMode="auto">
            <a:xfrm>
              <a:off x="1371600" y="42672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Oval 9"/>
            <p:cNvSpPr>
              <a:spLocks noChangeArrowheads="1"/>
            </p:cNvSpPr>
            <p:nvPr/>
          </p:nvSpPr>
          <p:spPr bwMode="auto">
            <a:xfrm>
              <a:off x="5715000" y="35814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Oval 10"/>
            <p:cNvSpPr>
              <a:spLocks noChangeArrowheads="1"/>
            </p:cNvSpPr>
            <p:nvPr/>
          </p:nvSpPr>
          <p:spPr bwMode="auto">
            <a:xfrm>
              <a:off x="4876800" y="3429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Oval 11"/>
            <p:cNvSpPr>
              <a:spLocks noChangeArrowheads="1"/>
            </p:cNvSpPr>
            <p:nvPr/>
          </p:nvSpPr>
          <p:spPr bwMode="auto">
            <a:xfrm>
              <a:off x="6934200" y="3429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Oval 12"/>
            <p:cNvSpPr>
              <a:spLocks noChangeArrowheads="1"/>
            </p:cNvSpPr>
            <p:nvPr/>
          </p:nvSpPr>
          <p:spPr bwMode="auto">
            <a:xfrm>
              <a:off x="4800600" y="4191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Oval 13"/>
            <p:cNvSpPr>
              <a:spLocks noChangeArrowheads="1"/>
            </p:cNvSpPr>
            <p:nvPr/>
          </p:nvSpPr>
          <p:spPr bwMode="auto">
            <a:xfrm>
              <a:off x="3581400" y="3429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Oval 14"/>
            <p:cNvSpPr>
              <a:spLocks noChangeArrowheads="1"/>
            </p:cNvSpPr>
            <p:nvPr/>
          </p:nvSpPr>
          <p:spPr bwMode="auto">
            <a:xfrm>
              <a:off x="1828800" y="32766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Oval 15"/>
            <p:cNvSpPr>
              <a:spLocks noChangeArrowheads="1"/>
            </p:cNvSpPr>
            <p:nvPr/>
          </p:nvSpPr>
          <p:spPr bwMode="auto">
            <a:xfrm>
              <a:off x="9906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Oval 16"/>
            <p:cNvSpPr>
              <a:spLocks noChangeArrowheads="1"/>
            </p:cNvSpPr>
            <p:nvPr/>
          </p:nvSpPr>
          <p:spPr bwMode="auto">
            <a:xfrm>
              <a:off x="2895600" y="4114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17"/>
            <p:cNvSpPr>
              <a:spLocks noChangeArrowheads="1"/>
            </p:cNvSpPr>
            <p:nvPr/>
          </p:nvSpPr>
          <p:spPr bwMode="auto">
            <a:xfrm>
              <a:off x="3124200" y="30480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8"/>
            <p:cNvSpPr>
              <a:spLocks noChangeArrowheads="1"/>
            </p:cNvSpPr>
            <p:nvPr/>
          </p:nvSpPr>
          <p:spPr bwMode="auto">
            <a:xfrm>
              <a:off x="4191000" y="32766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19"/>
            <p:cNvSpPr>
              <a:spLocks noChangeArrowheads="1"/>
            </p:cNvSpPr>
            <p:nvPr/>
          </p:nvSpPr>
          <p:spPr bwMode="auto">
            <a:xfrm>
              <a:off x="4114800" y="4114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Oval 20"/>
            <p:cNvSpPr>
              <a:spLocks noChangeArrowheads="1"/>
            </p:cNvSpPr>
            <p:nvPr/>
          </p:nvSpPr>
          <p:spPr bwMode="auto">
            <a:xfrm>
              <a:off x="5486400" y="31242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Oval 21"/>
            <p:cNvSpPr>
              <a:spLocks noChangeArrowheads="1"/>
            </p:cNvSpPr>
            <p:nvPr/>
          </p:nvSpPr>
          <p:spPr bwMode="auto">
            <a:xfrm>
              <a:off x="6096000" y="4114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984E8B3-9570-4D41-9796-AC61CAABF6FD}"/>
              </a:ext>
            </a:extLst>
          </p:cNvPr>
          <p:cNvSpPr/>
          <p:nvPr/>
        </p:nvSpPr>
        <p:spPr>
          <a:xfrm>
            <a:off x="1020003" y="40949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CBC949-1DEF-0D48-960F-0B968F06764E}"/>
              </a:ext>
            </a:extLst>
          </p:cNvPr>
          <p:cNvSpPr/>
          <p:nvPr/>
        </p:nvSpPr>
        <p:spPr>
          <a:xfrm>
            <a:off x="1875347" y="364321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CA6A48-C3D9-AC44-AC03-7E69452555E1}"/>
              </a:ext>
            </a:extLst>
          </p:cNvPr>
          <p:cNvSpPr/>
          <p:nvPr/>
        </p:nvSpPr>
        <p:spPr>
          <a:xfrm>
            <a:off x="3164515" y="340878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B3F2BB-0A86-854C-A4EB-F5B54D0CC3A4}"/>
              </a:ext>
            </a:extLst>
          </p:cNvPr>
          <p:cNvSpPr/>
          <p:nvPr/>
        </p:nvSpPr>
        <p:spPr>
          <a:xfrm>
            <a:off x="2951792" y="446947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4162F7-016E-5D4B-A03D-A1756D7A31D8}"/>
              </a:ext>
            </a:extLst>
          </p:cNvPr>
          <p:cNvSpPr/>
          <p:nvPr/>
        </p:nvSpPr>
        <p:spPr>
          <a:xfrm>
            <a:off x="4242774" y="3633387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4AD6CCF-23C5-A84B-9F82-2316C8A7BA0A}"/>
              </a:ext>
            </a:extLst>
          </p:cNvPr>
          <p:cNvSpPr/>
          <p:nvPr/>
        </p:nvSpPr>
        <p:spPr>
          <a:xfrm>
            <a:off x="4170725" y="446947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A1640D-92D5-E544-9D91-2EC3FA79A800}"/>
              </a:ext>
            </a:extLst>
          </p:cNvPr>
          <p:cNvSpPr/>
          <p:nvPr/>
        </p:nvSpPr>
        <p:spPr>
          <a:xfrm>
            <a:off x="5539036" y="348065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86528F-74CA-8E4E-BC21-D3FA95D8A30C}"/>
              </a:ext>
            </a:extLst>
          </p:cNvPr>
          <p:cNvSpPr/>
          <p:nvPr/>
        </p:nvSpPr>
        <p:spPr>
          <a:xfrm>
            <a:off x="6145790" y="448064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04054BB-E5F3-2142-AEC5-94FFB768213D}"/>
              </a:ext>
            </a:extLst>
          </p:cNvPr>
          <p:cNvGrpSpPr/>
          <p:nvPr/>
        </p:nvGrpSpPr>
        <p:grpSpPr>
          <a:xfrm>
            <a:off x="1246974" y="3652555"/>
            <a:ext cx="6047954" cy="1354097"/>
            <a:chOff x="1251122" y="3282434"/>
            <a:chExt cx="6047954" cy="135409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9F204B-4FD3-F646-ACF6-8DD78ECAED87}"/>
                </a:ext>
              </a:extLst>
            </p:cNvPr>
            <p:cNvSpPr/>
            <p:nvPr/>
          </p:nvSpPr>
          <p:spPr>
            <a:xfrm>
              <a:off x="4836250" y="4183997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DE5CCBE-114B-A44A-BBA9-98AD3D534FDF}"/>
                </a:ext>
              </a:extLst>
            </p:cNvPr>
            <p:cNvSpPr/>
            <p:nvPr/>
          </p:nvSpPr>
          <p:spPr>
            <a:xfrm>
              <a:off x="4912450" y="3446502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7D76FA-9F2E-0548-A7A5-440E1F1A228F}"/>
                </a:ext>
              </a:extLst>
            </p:cNvPr>
            <p:cNvSpPr/>
            <p:nvPr/>
          </p:nvSpPr>
          <p:spPr>
            <a:xfrm>
              <a:off x="5767726" y="358140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F2D59F3-60F5-934F-AA37-1A9D355DFEC9}"/>
                </a:ext>
              </a:extLst>
            </p:cNvPr>
            <p:cNvSpPr/>
            <p:nvPr/>
          </p:nvSpPr>
          <p:spPr>
            <a:xfrm>
              <a:off x="6989376" y="3424335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614C1E7-FD8A-4240-A50A-1E7A265BA6C5}"/>
                </a:ext>
              </a:extLst>
            </p:cNvPr>
            <p:cNvSpPr/>
            <p:nvPr/>
          </p:nvSpPr>
          <p:spPr>
            <a:xfrm>
              <a:off x="3634455" y="3425108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284C368-3329-524F-A3E1-F003AB2592FE}"/>
                </a:ext>
              </a:extLst>
            </p:cNvPr>
            <p:cNvSpPr/>
            <p:nvPr/>
          </p:nvSpPr>
          <p:spPr>
            <a:xfrm>
              <a:off x="2641825" y="328243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595661-DF56-8D4B-B09D-1ABE0FA7A74C}"/>
                </a:ext>
              </a:extLst>
            </p:cNvPr>
            <p:cNvSpPr/>
            <p:nvPr/>
          </p:nvSpPr>
          <p:spPr>
            <a:xfrm>
              <a:off x="1941753" y="380689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2AD1A-289F-2B4B-B6C6-68F1BB4A84E8}"/>
                </a:ext>
              </a:extLst>
            </p:cNvPr>
            <p:cNvSpPr/>
            <p:nvPr/>
          </p:nvSpPr>
          <p:spPr>
            <a:xfrm>
              <a:off x="1439029" y="4267199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C15E7F-C002-2B4B-8862-166EB8ECB946}"/>
                </a:ext>
              </a:extLst>
            </p:cNvPr>
            <p:cNvSpPr/>
            <p:nvPr/>
          </p:nvSpPr>
          <p:spPr>
            <a:xfrm>
              <a:off x="1251122" y="328243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12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365125" y="550863"/>
            <a:ext cx="86264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Allele R: higher fitness on red than blue.</a:t>
            </a:r>
          </a:p>
          <a:p>
            <a:pPr eaLnBrk="1" hangingPunct="1"/>
            <a:r>
              <a:rPr lang="en-US" sz="2000" dirty="0"/>
              <a:t>New Allele B: higher fitness on blue than red. 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How does B spread? 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593725" y="4360863"/>
            <a:ext cx="8093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Imagine an </a:t>
            </a:r>
            <a:r>
              <a:rPr lang="en-US" sz="2000" u="sng" dirty="0"/>
              <a:t>alternate allele</a:t>
            </a:r>
            <a:r>
              <a:rPr lang="en-US" sz="2000" dirty="0"/>
              <a:t> arises to </a:t>
            </a:r>
            <a:r>
              <a:rPr lang="en-US" sz="2000" u="sng" dirty="0"/>
              <a:t>prefer</a:t>
            </a:r>
            <a:r>
              <a:rPr lang="en-US" sz="2000" dirty="0"/>
              <a:t> the blue habitat (Note that it is unlikely for both allele to arise at once, but we will</a:t>
            </a:r>
            <a:r>
              <a:rPr lang="en-US" altLang="ja-JP" sz="2000" dirty="0"/>
              <a:t> assume that they both arise at similar time).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Allele P</a:t>
            </a:r>
            <a:r>
              <a:rPr lang="en-US" sz="2000" baseline="-25000" dirty="0"/>
              <a:t>R</a:t>
            </a:r>
            <a:r>
              <a:rPr lang="en-US" sz="2000" dirty="0"/>
              <a:t>: prefers to go to the red habitat</a:t>
            </a:r>
          </a:p>
          <a:p>
            <a:pPr eaLnBrk="1" hangingPunct="1"/>
            <a:r>
              <a:rPr lang="en-US" sz="2000" dirty="0"/>
              <a:t>New Allele P</a:t>
            </a:r>
            <a:r>
              <a:rPr lang="en-US" sz="2000" baseline="-25000" dirty="0"/>
              <a:t>B</a:t>
            </a:r>
            <a:r>
              <a:rPr lang="en-US" sz="2000" dirty="0"/>
              <a:t>: prefers to go to the blue habitat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4924033-0643-B043-A487-0D75FFAFB72C}"/>
              </a:ext>
            </a:extLst>
          </p:cNvPr>
          <p:cNvGrpSpPr/>
          <p:nvPr/>
        </p:nvGrpSpPr>
        <p:grpSpPr>
          <a:xfrm>
            <a:off x="651622" y="2149195"/>
            <a:ext cx="6028031" cy="1397086"/>
            <a:chOff x="651622" y="2795693"/>
            <a:chExt cx="6028031" cy="1397086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D8262B1-CEDA-8640-93D4-CD6B63A6BFB0}"/>
                </a:ext>
              </a:extLst>
            </p:cNvPr>
            <p:cNvSpPr/>
            <p:nvPr/>
          </p:nvSpPr>
          <p:spPr>
            <a:xfrm>
              <a:off x="5674078" y="2845288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6D5A0D7-1D84-AA47-8D69-40219A5EB9B2}"/>
                </a:ext>
              </a:extLst>
            </p:cNvPr>
            <p:cNvSpPr/>
            <p:nvPr/>
          </p:nvSpPr>
          <p:spPr>
            <a:xfrm>
              <a:off x="6293009" y="3823447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CB4FF59-3F2A-2642-A067-1BAF8AEC677E}"/>
                </a:ext>
              </a:extLst>
            </p:cNvPr>
            <p:cNvSpPr/>
            <p:nvPr/>
          </p:nvSpPr>
          <p:spPr>
            <a:xfrm>
              <a:off x="4306165" y="3814665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4BB2B15-785D-CB49-BCEC-5F5D597F75BE}"/>
                </a:ext>
              </a:extLst>
            </p:cNvPr>
            <p:cNvSpPr/>
            <p:nvPr/>
          </p:nvSpPr>
          <p:spPr>
            <a:xfrm>
              <a:off x="4328796" y="2972472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94E3D68-3FE6-7F42-968C-BD62AB231208}"/>
                </a:ext>
              </a:extLst>
            </p:cNvPr>
            <p:cNvSpPr/>
            <p:nvPr/>
          </p:nvSpPr>
          <p:spPr>
            <a:xfrm>
              <a:off x="3341883" y="279569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7723ED3-8E88-054E-BA52-4D7926F68C2E}"/>
                </a:ext>
              </a:extLst>
            </p:cNvPr>
            <p:cNvSpPr/>
            <p:nvPr/>
          </p:nvSpPr>
          <p:spPr>
            <a:xfrm>
              <a:off x="3064332" y="3817507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69F4469-C670-0945-9AA1-20F8F9064EA3}"/>
                </a:ext>
              </a:extLst>
            </p:cNvPr>
            <p:cNvSpPr/>
            <p:nvPr/>
          </p:nvSpPr>
          <p:spPr>
            <a:xfrm>
              <a:off x="1979922" y="2980359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C9CB0D6-9087-A84A-BA23-96133216E009}"/>
                </a:ext>
              </a:extLst>
            </p:cNvPr>
            <p:cNvSpPr/>
            <p:nvPr/>
          </p:nvSpPr>
          <p:spPr>
            <a:xfrm>
              <a:off x="651622" y="3473322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R</a:t>
              </a:r>
              <a:endParaRPr lang="en-US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223EE3C-0EDE-4D4C-999A-BAFAA0A1EFFF}"/>
              </a:ext>
            </a:extLst>
          </p:cNvPr>
          <p:cNvGrpSpPr/>
          <p:nvPr/>
        </p:nvGrpSpPr>
        <p:grpSpPr>
          <a:xfrm>
            <a:off x="1251122" y="2760342"/>
            <a:ext cx="6047954" cy="1354097"/>
            <a:chOff x="1251122" y="3282434"/>
            <a:chExt cx="6047954" cy="1354097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41F8457-E1FD-F643-AFD8-5E4A2ED23EB6}"/>
                </a:ext>
              </a:extLst>
            </p:cNvPr>
            <p:cNvSpPr/>
            <p:nvPr/>
          </p:nvSpPr>
          <p:spPr>
            <a:xfrm>
              <a:off x="4836250" y="4183997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A463475-590A-5A46-B535-60B68403F646}"/>
                </a:ext>
              </a:extLst>
            </p:cNvPr>
            <p:cNvSpPr/>
            <p:nvPr/>
          </p:nvSpPr>
          <p:spPr>
            <a:xfrm>
              <a:off x="4912450" y="3446502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6B95651-233C-3646-AAC9-4C3A07506BC5}"/>
                </a:ext>
              </a:extLst>
            </p:cNvPr>
            <p:cNvSpPr/>
            <p:nvPr/>
          </p:nvSpPr>
          <p:spPr>
            <a:xfrm>
              <a:off x="5767726" y="358140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1D03C7-9765-874F-95CF-559F1114967E}"/>
                </a:ext>
              </a:extLst>
            </p:cNvPr>
            <p:cNvSpPr/>
            <p:nvPr/>
          </p:nvSpPr>
          <p:spPr>
            <a:xfrm>
              <a:off x="6989376" y="3424335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7A045EE-6347-8D4D-8A46-8D67E6A0ADCF}"/>
                </a:ext>
              </a:extLst>
            </p:cNvPr>
            <p:cNvSpPr/>
            <p:nvPr/>
          </p:nvSpPr>
          <p:spPr>
            <a:xfrm>
              <a:off x="3634455" y="3425108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D104F64-8D36-FD49-9CC0-0C8062570980}"/>
                </a:ext>
              </a:extLst>
            </p:cNvPr>
            <p:cNvSpPr/>
            <p:nvPr/>
          </p:nvSpPr>
          <p:spPr>
            <a:xfrm>
              <a:off x="2641825" y="328243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C9175B0-2577-824F-B564-581E606EA18D}"/>
                </a:ext>
              </a:extLst>
            </p:cNvPr>
            <p:cNvSpPr/>
            <p:nvPr/>
          </p:nvSpPr>
          <p:spPr>
            <a:xfrm>
              <a:off x="1941753" y="380689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0A2E6DF-55E7-5844-8841-B0EDAEC01240}"/>
                </a:ext>
              </a:extLst>
            </p:cNvPr>
            <p:cNvSpPr/>
            <p:nvPr/>
          </p:nvSpPr>
          <p:spPr>
            <a:xfrm>
              <a:off x="1439029" y="4267199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B0BA596-5F3C-824B-844E-E19E27535DBE}"/>
                </a:ext>
              </a:extLst>
            </p:cNvPr>
            <p:cNvSpPr/>
            <p:nvPr/>
          </p:nvSpPr>
          <p:spPr>
            <a:xfrm>
              <a:off x="1251122" y="328243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4EC785-5FF2-3441-A1F8-40502515C6AE}"/>
              </a:ext>
            </a:extLst>
          </p:cNvPr>
          <p:cNvGrpSpPr/>
          <p:nvPr/>
        </p:nvGrpSpPr>
        <p:grpSpPr>
          <a:xfrm>
            <a:off x="990600" y="2525908"/>
            <a:ext cx="6324600" cy="1600200"/>
            <a:chOff x="990600" y="3048000"/>
            <a:chExt cx="6324600" cy="1600200"/>
          </a:xfrm>
        </p:grpSpPr>
        <p:sp>
          <p:nvSpPr>
            <p:cNvPr id="142" name="Oval 5">
              <a:extLst>
                <a:ext uri="{FF2B5EF4-FFF2-40B4-BE49-F238E27FC236}">
                  <a16:creationId xmlns:a16="http://schemas.microsoft.com/office/drawing/2014/main" id="{FA4E0C37-F10F-954A-9AD2-4F11123D6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32766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6">
              <a:extLst>
                <a:ext uri="{FF2B5EF4-FFF2-40B4-BE49-F238E27FC236}">
                  <a16:creationId xmlns:a16="http://schemas.microsoft.com/office/drawing/2014/main" id="{B22E86AD-36D2-D644-B205-2D0D259A6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810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7">
              <a:extLst>
                <a:ext uri="{FF2B5EF4-FFF2-40B4-BE49-F238E27FC236}">
                  <a16:creationId xmlns:a16="http://schemas.microsoft.com/office/drawing/2014/main" id="{93717E53-5280-FF45-B383-CE56A5C18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32766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8">
              <a:extLst>
                <a:ext uri="{FF2B5EF4-FFF2-40B4-BE49-F238E27FC236}">
                  <a16:creationId xmlns:a16="http://schemas.microsoft.com/office/drawing/2014/main" id="{8969DA1C-CAAD-AF49-94A3-E9E06848C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2672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9">
              <a:extLst>
                <a:ext uri="{FF2B5EF4-FFF2-40B4-BE49-F238E27FC236}">
                  <a16:creationId xmlns:a16="http://schemas.microsoft.com/office/drawing/2014/main" id="{7EE840CC-16BA-4540-B079-619A5BC22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5814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10">
              <a:extLst>
                <a:ext uri="{FF2B5EF4-FFF2-40B4-BE49-F238E27FC236}">
                  <a16:creationId xmlns:a16="http://schemas.microsoft.com/office/drawing/2014/main" id="{12025447-2DDE-1C43-A7B2-1A16AA7A5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3429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Oval 11">
              <a:extLst>
                <a:ext uri="{FF2B5EF4-FFF2-40B4-BE49-F238E27FC236}">
                  <a16:creationId xmlns:a16="http://schemas.microsoft.com/office/drawing/2014/main" id="{44EA4FDD-4CB2-F64A-ABFC-ED85B2EA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429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Oval 12">
              <a:extLst>
                <a:ext uri="{FF2B5EF4-FFF2-40B4-BE49-F238E27FC236}">
                  <a16:creationId xmlns:a16="http://schemas.microsoft.com/office/drawing/2014/main" id="{3A60E887-97B4-4B47-903F-2C45EFEE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191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13">
              <a:extLst>
                <a:ext uri="{FF2B5EF4-FFF2-40B4-BE49-F238E27FC236}">
                  <a16:creationId xmlns:a16="http://schemas.microsoft.com/office/drawing/2014/main" id="{668B367B-682D-B344-8190-3D9483B1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429000"/>
              <a:ext cx="381000" cy="381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14">
              <a:extLst>
                <a:ext uri="{FF2B5EF4-FFF2-40B4-BE49-F238E27FC236}">
                  <a16:creationId xmlns:a16="http://schemas.microsoft.com/office/drawing/2014/main" id="{0017DC89-BC04-3D41-9A39-0C23C43BE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2766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15">
              <a:extLst>
                <a:ext uri="{FF2B5EF4-FFF2-40B4-BE49-F238E27FC236}">
                  <a16:creationId xmlns:a16="http://schemas.microsoft.com/office/drawing/2014/main" id="{7494F73A-F900-8441-A50D-A2248430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16">
              <a:extLst>
                <a:ext uri="{FF2B5EF4-FFF2-40B4-BE49-F238E27FC236}">
                  <a16:creationId xmlns:a16="http://schemas.microsoft.com/office/drawing/2014/main" id="{6C5DFFA6-ACA3-0B43-9AEE-B75D8CF71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4114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17">
              <a:extLst>
                <a:ext uri="{FF2B5EF4-FFF2-40B4-BE49-F238E27FC236}">
                  <a16:creationId xmlns:a16="http://schemas.microsoft.com/office/drawing/2014/main" id="{A9447C37-CF95-BC4A-B973-ACD88444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0480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18">
              <a:extLst>
                <a:ext uri="{FF2B5EF4-FFF2-40B4-BE49-F238E27FC236}">
                  <a16:creationId xmlns:a16="http://schemas.microsoft.com/office/drawing/2014/main" id="{66353B1F-4B3F-984A-B85F-A9BFD04CA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32766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19">
              <a:extLst>
                <a:ext uri="{FF2B5EF4-FFF2-40B4-BE49-F238E27FC236}">
                  <a16:creationId xmlns:a16="http://schemas.microsoft.com/office/drawing/2014/main" id="{FD6D8A38-2CBB-DA40-B3F9-6904030A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114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20">
              <a:extLst>
                <a:ext uri="{FF2B5EF4-FFF2-40B4-BE49-F238E27FC236}">
                  <a16:creationId xmlns:a16="http://schemas.microsoft.com/office/drawing/2014/main" id="{37DD3B34-4599-E042-9DAB-749F9AFAF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1242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21">
              <a:extLst>
                <a:ext uri="{FF2B5EF4-FFF2-40B4-BE49-F238E27FC236}">
                  <a16:creationId xmlns:a16="http://schemas.microsoft.com/office/drawing/2014/main" id="{960E2989-5A87-704E-855D-CBB306057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114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CD89981-358D-414B-BC19-C85DE07446A1}"/>
              </a:ext>
            </a:extLst>
          </p:cNvPr>
          <p:cNvSpPr/>
          <p:nvPr/>
        </p:nvSpPr>
        <p:spPr>
          <a:xfrm>
            <a:off x="1020003" y="321209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247CDE7-15FC-6847-908D-07826961B0C4}"/>
              </a:ext>
            </a:extLst>
          </p:cNvPr>
          <p:cNvSpPr/>
          <p:nvPr/>
        </p:nvSpPr>
        <p:spPr>
          <a:xfrm>
            <a:off x="1875347" y="276034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43ABA1B-C83E-9549-8E0D-B55383017149}"/>
              </a:ext>
            </a:extLst>
          </p:cNvPr>
          <p:cNvSpPr/>
          <p:nvPr/>
        </p:nvSpPr>
        <p:spPr>
          <a:xfrm>
            <a:off x="3164515" y="252590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EAB602C-CE2F-EB40-AAA7-8B2E96167C21}"/>
              </a:ext>
            </a:extLst>
          </p:cNvPr>
          <p:cNvSpPr/>
          <p:nvPr/>
        </p:nvSpPr>
        <p:spPr>
          <a:xfrm>
            <a:off x="2951792" y="358659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BE3A79C-81BE-994B-95E6-780D970D2C87}"/>
              </a:ext>
            </a:extLst>
          </p:cNvPr>
          <p:cNvSpPr/>
          <p:nvPr/>
        </p:nvSpPr>
        <p:spPr>
          <a:xfrm>
            <a:off x="4242774" y="2750515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9CB8C0-AD27-4B49-B70E-4DFF67964D57}"/>
              </a:ext>
            </a:extLst>
          </p:cNvPr>
          <p:cNvSpPr/>
          <p:nvPr/>
        </p:nvSpPr>
        <p:spPr>
          <a:xfrm>
            <a:off x="4170725" y="358659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85D912D-99CD-4F46-8768-1724540E45EF}"/>
              </a:ext>
            </a:extLst>
          </p:cNvPr>
          <p:cNvSpPr/>
          <p:nvPr/>
        </p:nvSpPr>
        <p:spPr>
          <a:xfrm>
            <a:off x="5539036" y="259778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ACF6807-A7C7-9A4B-9B60-5B91C2736B36}"/>
              </a:ext>
            </a:extLst>
          </p:cNvPr>
          <p:cNvSpPr/>
          <p:nvPr/>
        </p:nvSpPr>
        <p:spPr>
          <a:xfrm>
            <a:off x="6145790" y="359776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18CDC64-E08C-984D-BB2F-ED87DA5D9B8F}"/>
              </a:ext>
            </a:extLst>
          </p:cNvPr>
          <p:cNvGrpSpPr/>
          <p:nvPr/>
        </p:nvGrpSpPr>
        <p:grpSpPr>
          <a:xfrm>
            <a:off x="1246974" y="2769683"/>
            <a:ext cx="6047954" cy="1354097"/>
            <a:chOff x="1251122" y="3282434"/>
            <a:chExt cx="6047954" cy="1354097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7CED10A-4EFE-0746-8FA7-01357F1BA6AD}"/>
                </a:ext>
              </a:extLst>
            </p:cNvPr>
            <p:cNvSpPr/>
            <p:nvPr/>
          </p:nvSpPr>
          <p:spPr>
            <a:xfrm>
              <a:off x="4836250" y="4183997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14474E8-E62D-5C44-BA1F-67E90E35F69F}"/>
                </a:ext>
              </a:extLst>
            </p:cNvPr>
            <p:cNvSpPr/>
            <p:nvPr/>
          </p:nvSpPr>
          <p:spPr>
            <a:xfrm>
              <a:off x="4912450" y="3446502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7BACB87-FB39-7F40-9A70-B72B9F01A115}"/>
                </a:ext>
              </a:extLst>
            </p:cNvPr>
            <p:cNvSpPr/>
            <p:nvPr/>
          </p:nvSpPr>
          <p:spPr>
            <a:xfrm>
              <a:off x="5767726" y="358140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66F0E22-C277-074D-92A1-F0BA6E935DCC}"/>
                </a:ext>
              </a:extLst>
            </p:cNvPr>
            <p:cNvSpPr/>
            <p:nvPr/>
          </p:nvSpPr>
          <p:spPr>
            <a:xfrm>
              <a:off x="6989376" y="3424335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BD1A335-9F7B-9840-8C83-1B525C4C88B5}"/>
                </a:ext>
              </a:extLst>
            </p:cNvPr>
            <p:cNvSpPr/>
            <p:nvPr/>
          </p:nvSpPr>
          <p:spPr>
            <a:xfrm>
              <a:off x="3634455" y="3425108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ED1E396-6614-1047-BD0A-25A224F86455}"/>
                </a:ext>
              </a:extLst>
            </p:cNvPr>
            <p:cNvSpPr/>
            <p:nvPr/>
          </p:nvSpPr>
          <p:spPr>
            <a:xfrm>
              <a:off x="2641825" y="328243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CF559C9-BE88-BC4A-913E-8B7EC11826B5}"/>
                </a:ext>
              </a:extLst>
            </p:cNvPr>
            <p:cNvSpPr/>
            <p:nvPr/>
          </p:nvSpPr>
          <p:spPr>
            <a:xfrm>
              <a:off x="1941753" y="380689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DA08192-7B49-A340-A24F-D3903EA251E6}"/>
                </a:ext>
              </a:extLst>
            </p:cNvPr>
            <p:cNvSpPr/>
            <p:nvPr/>
          </p:nvSpPr>
          <p:spPr>
            <a:xfrm>
              <a:off x="1439029" y="4267199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DACB1F1-2129-0643-879C-2E5210DB4094}"/>
                </a:ext>
              </a:extLst>
            </p:cNvPr>
            <p:cNvSpPr/>
            <p:nvPr/>
          </p:nvSpPr>
          <p:spPr>
            <a:xfrm>
              <a:off x="1251122" y="328243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1A56A9-CFA7-4842-A777-0AB40C402CB4}"/>
              </a:ext>
            </a:extLst>
          </p:cNvPr>
          <p:cNvGrpSpPr/>
          <p:nvPr/>
        </p:nvGrpSpPr>
        <p:grpSpPr>
          <a:xfrm>
            <a:off x="1116385" y="3031046"/>
            <a:ext cx="6490970" cy="1230452"/>
            <a:chOff x="1116385" y="3031046"/>
            <a:chExt cx="6490970" cy="123045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AD0294E-A706-2B48-B280-174FB730F544}"/>
                </a:ext>
              </a:extLst>
            </p:cNvPr>
            <p:cNvSpPr/>
            <p:nvPr/>
          </p:nvSpPr>
          <p:spPr>
            <a:xfrm>
              <a:off x="7220711" y="3118417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C47E338-72DC-254D-809A-7B3EF1CAF82C}"/>
                </a:ext>
              </a:extLst>
            </p:cNvPr>
            <p:cNvSpPr/>
            <p:nvPr/>
          </p:nvSpPr>
          <p:spPr>
            <a:xfrm>
              <a:off x="5553991" y="3360027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711892C-FD5E-814A-8FF0-187AB1203057}"/>
                </a:ext>
              </a:extLst>
            </p:cNvPr>
            <p:cNvSpPr/>
            <p:nvPr/>
          </p:nvSpPr>
          <p:spPr>
            <a:xfrm>
              <a:off x="5095608" y="3851467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B876656-1658-DA4A-BB81-0F2C15C3EA85}"/>
                </a:ext>
              </a:extLst>
            </p:cNvPr>
            <p:cNvSpPr/>
            <p:nvPr/>
          </p:nvSpPr>
          <p:spPr>
            <a:xfrm>
              <a:off x="5098307" y="3185586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4AA224C-3D66-8944-BC13-2687B388F209}"/>
                </a:ext>
              </a:extLst>
            </p:cNvPr>
            <p:cNvSpPr/>
            <p:nvPr/>
          </p:nvSpPr>
          <p:spPr>
            <a:xfrm>
              <a:off x="3784081" y="3196156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5F1625E-5647-5248-9788-CB7FD76013EA}"/>
                </a:ext>
              </a:extLst>
            </p:cNvPr>
            <p:cNvSpPr/>
            <p:nvPr/>
          </p:nvSpPr>
          <p:spPr>
            <a:xfrm>
              <a:off x="2541630" y="3088740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ECF2B5A-50B5-8147-ACBF-FD063362EB4D}"/>
                </a:ext>
              </a:extLst>
            </p:cNvPr>
            <p:cNvSpPr/>
            <p:nvPr/>
          </p:nvSpPr>
          <p:spPr>
            <a:xfrm>
              <a:off x="2192757" y="3516829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652E329-0CAE-D545-AA6E-AF9B991DCCC2}"/>
                </a:ext>
              </a:extLst>
            </p:cNvPr>
            <p:cNvSpPr/>
            <p:nvPr/>
          </p:nvSpPr>
          <p:spPr>
            <a:xfrm>
              <a:off x="1459519" y="3031046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633E784-C864-7644-902C-7831D5C41333}"/>
                </a:ext>
              </a:extLst>
            </p:cNvPr>
            <p:cNvSpPr/>
            <p:nvPr/>
          </p:nvSpPr>
          <p:spPr>
            <a:xfrm>
              <a:off x="1116385" y="3892166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93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304800" y="0"/>
            <a:ext cx="8626475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Allele R: higher fitness on red than blue.</a:t>
            </a:r>
          </a:p>
          <a:p>
            <a:pPr eaLnBrk="1" hangingPunct="1"/>
            <a:r>
              <a:rPr lang="en-US" sz="2000" dirty="0"/>
              <a:t>Allele B: higher fitness on blue than red.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Allele P</a:t>
            </a:r>
            <a:r>
              <a:rPr lang="en-US" sz="2000" baseline="-25000" dirty="0"/>
              <a:t>R</a:t>
            </a:r>
            <a:r>
              <a:rPr lang="en-US" sz="2000" dirty="0"/>
              <a:t>: prefers to go to the red habitat</a:t>
            </a:r>
          </a:p>
          <a:p>
            <a:pPr eaLnBrk="1" hangingPunct="1"/>
            <a:r>
              <a:rPr lang="en-US" sz="2000" dirty="0"/>
              <a:t>Allele P</a:t>
            </a:r>
            <a:r>
              <a:rPr lang="en-US" sz="2000" baseline="-25000" dirty="0"/>
              <a:t>B</a:t>
            </a:r>
            <a:r>
              <a:rPr lang="en-US" sz="2000" dirty="0"/>
              <a:t>: prefers to go to the blue habitat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A genetic association (</a:t>
            </a:r>
            <a:r>
              <a:rPr lang="en-US" sz="2000" u="sng" dirty="0"/>
              <a:t>Linkage Disequilibrium</a:t>
            </a:r>
            <a:r>
              <a:rPr lang="en-US" sz="2000" dirty="0"/>
              <a:t>) must arise between the R allele and the </a:t>
            </a:r>
            <a:r>
              <a:rPr lang="en-US" sz="2400" dirty="0"/>
              <a:t>P</a:t>
            </a:r>
            <a:r>
              <a:rPr lang="en-US" sz="2400" baseline="-25000" dirty="0"/>
              <a:t>R</a:t>
            </a:r>
            <a:r>
              <a:rPr lang="en-US" sz="2400" dirty="0"/>
              <a:t> </a:t>
            </a:r>
            <a:r>
              <a:rPr lang="en-US" sz="2000" dirty="0"/>
              <a:t>allele or B allele and P</a:t>
            </a:r>
            <a:r>
              <a:rPr lang="en-US" sz="2000" baseline="-25000" dirty="0"/>
              <a:t>R</a:t>
            </a:r>
            <a:r>
              <a:rPr lang="en-US" sz="2000" dirty="0"/>
              <a:t> allele.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How does this arise in the face of gene flow and recombination?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>
                <a:latin typeface="Comic Sans MS"/>
                <a:cs typeface="Comic Sans MS"/>
              </a:rPr>
              <a:t>Requires the evolution of </a:t>
            </a:r>
            <a:r>
              <a:rPr lang="en-US" sz="2000" u="sng" dirty="0">
                <a:latin typeface="Comic Sans MS"/>
                <a:cs typeface="Comic Sans MS"/>
              </a:rPr>
              <a:t>assortative mating</a:t>
            </a:r>
            <a:r>
              <a:rPr lang="en-US" sz="2000" dirty="0">
                <a:latin typeface="Comic Sans MS"/>
                <a:cs typeface="Comic Sans MS"/>
              </a:rPr>
              <a:t>, so that P</a:t>
            </a:r>
            <a:r>
              <a:rPr lang="en-US" sz="2000" baseline="-25000" dirty="0">
                <a:latin typeface="Comic Sans MS"/>
                <a:cs typeface="Comic Sans MS"/>
              </a:rPr>
              <a:t>R</a:t>
            </a:r>
            <a:r>
              <a:rPr lang="en-US" sz="2000" dirty="0">
                <a:latin typeface="Comic Sans MS"/>
                <a:cs typeface="Comic Sans MS"/>
              </a:rPr>
              <a:t>R phenotypes mate with P</a:t>
            </a:r>
            <a:r>
              <a:rPr lang="en-US" sz="2000" baseline="-25000" dirty="0">
                <a:latin typeface="Comic Sans MS"/>
                <a:cs typeface="Comic Sans MS"/>
              </a:rPr>
              <a:t>R</a:t>
            </a:r>
            <a:r>
              <a:rPr lang="en-US" sz="2000" dirty="0">
                <a:latin typeface="Comic Sans MS"/>
                <a:cs typeface="Comic Sans MS"/>
              </a:rPr>
              <a:t>R and P</a:t>
            </a:r>
            <a:r>
              <a:rPr lang="en-US" sz="2000" baseline="-25000" dirty="0">
                <a:latin typeface="Comic Sans MS"/>
                <a:cs typeface="Comic Sans MS"/>
              </a:rPr>
              <a:t>B</a:t>
            </a:r>
            <a:r>
              <a:rPr lang="en-US" sz="2000" dirty="0">
                <a:latin typeface="Comic Sans MS"/>
                <a:cs typeface="Comic Sans MS"/>
              </a:rPr>
              <a:t>B phenotypes mate with P</a:t>
            </a:r>
            <a:r>
              <a:rPr lang="en-US" sz="2000" baseline="-25000" dirty="0">
                <a:latin typeface="Comic Sans MS"/>
                <a:cs typeface="Comic Sans MS"/>
              </a:rPr>
              <a:t>B</a:t>
            </a:r>
            <a:r>
              <a:rPr lang="en-US" sz="2000" dirty="0">
                <a:latin typeface="Comic Sans MS"/>
                <a:cs typeface="Comic Sans MS"/>
              </a:rPr>
              <a:t>B.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 </a:t>
            </a:r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5551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ABB2E-1040-CE4F-9D1F-DE689F195A5A}"/>
              </a:ext>
            </a:extLst>
          </p:cNvPr>
          <p:cNvSpPr txBox="1"/>
          <p:nvPr/>
        </p:nvSpPr>
        <p:spPr>
          <a:xfrm>
            <a:off x="480560" y="307024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What is assortative mating?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865FF-E326-6348-90A4-E33AF255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0" y="1174703"/>
            <a:ext cx="3817060" cy="4331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11DFA-A917-A240-BD55-3807295C0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408" y="2003448"/>
            <a:ext cx="4425162" cy="33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11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365125" y="550863"/>
            <a:ext cx="86264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Problem #2 for sympatric speciation: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Coexistence requires that populations develop </a:t>
            </a:r>
            <a:r>
              <a:rPr lang="en-US" sz="2000" u="sng" dirty="0"/>
              <a:t>sufficient ecological divergence</a:t>
            </a:r>
            <a:r>
              <a:rPr lang="en-US" sz="2000" dirty="0"/>
              <a:t> to coexist after genetic divergence.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Sympatric speciation is fundamentally ecological (about selection), whereas allopatric and </a:t>
            </a:r>
            <a:r>
              <a:rPr lang="en-US" sz="2000" dirty="0" err="1"/>
              <a:t>parapatric</a:t>
            </a:r>
            <a:r>
              <a:rPr lang="en-US" sz="2000" dirty="0"/>
              <a:t> speciation are driven by geography (genetic drift).</a:t>
            </a:r>
          </a:p>
        </p:txBody>
      </p:sp>
    </p:spTree>
    <p:extLst>
      <p:ext uri="{BB962C8B-B14F-4D97-AF65-F5344CB8AC3E}">
        <p14:creationId xmlns:p14="http://schemas.microsoft.com/office/powerpoint/2010/main" val="1972336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365125" y="550863"/>
            <a:ext cx="8626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 Cases of sympatric speciation</a:t>
            </a:r>
          </a:p>
          <a:p>
            <a:pPr eaLnBrk="1" hangingPunct="1"/>
            <a:endParaRPr lang="en-US" sz="2000" dirty="0"/>
          </a:p>
          <a:p>
            <a:pPr eaLnBrk="1" hangingPunct="1">
              <a:buFontTx/>
              <a:buAutoNum type="arabicParenR"/>
            </a:pPr>
            <a:r>
              <a:rPr lang="en-US" sz="2000" dirty="0" err="1"/>
              <a:t>Polyploid</a:t>
            </a:r>
            <a:r>
              <a:rPr lang="en-US" sz="2000" dirty="0"/>
              <a:t> speciation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28413" y="17260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 dirty="0"/>
              <a:t>&gt; 2 sets of chromosomes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462" y="2127096"/>
            <a:ext cx="7618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sz="2000" dirty="0"/>
              <a:t>~50% of plant species are </a:t>
            </a:r>
            <a:r>
              <a:rPr lang="en-US" sz="2000" dirty="0" err="1"/>
              <a:t>polyploids</a:t>
            </a:r>
            <a:r>
              <a:rPr lang="en-US" sz="2000" dirty="0"/>
              <a:t> (wheat corn, cotton, potato)</a:t>
            </a:r>
          </a:p>
        </p:txBody>
      </p:sp>
      <p:sp>
        <p:nvSpPr>
          <p:cNvPr id="4" name="Rectangle 3"/>
          <p:cNvSpPr/>
          <p:nvPr/>
        </p:nvSpPr>
        <p:spPr>
          <a:xfrm>
            <a:off x="828413" y="28165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 dirty="0"/>
              <a:t>Caused by a mistake during meiosis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2512" y="3245042"/>
            <a:ext cx="7865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sz="2000" dirty="0"/>
              <a:t>Immediate reproductive isolation  because 2x cannot mate and make viable offspring with 4x</a:t>
            </a:r>
          </a:p>
        </p:txBody>
      </p:sp>
    </p:spTree>
    <p:extLst>
      <p:ext uri="{BB962C8B-B14F-4D97-AF65-F5344CB8AC3E}">
        <p14:creationId xmlns:p14="http://schemas.microsoft.com/office/powerpoint/2010/main" val="690180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5699125" y="6189663"/>
            <a:ext cx="322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From Husband and Sabara 2003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12725" y="398463"/>
            <a:ext cx="389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Polyploid speciation in fireweed</a:t>
            </a:r>
          </a:p>
        </p:txBody>
      </p:sp>
      <p:pic>
        <p:nvPicPr>
          <p:cNvPr id="53252" name="Picture 7" descr="Kenai Fireweed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9878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042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365125" y="550863"/>
            <a:ext cx="862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Second Case of sympatric speciation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2) Chichlid fish in a Nicaraguan Lake  </a:t>
            </a:r>
          </a:p>
        </p:txBody>
      </p:sp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288925" y="1717675"/>
            <a:ext cx="45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Strong proof of sympatric speciation needs to satisfy the following criteria:</a:t>
            </a:r>
          </a:p>
          <a:p>
            <a:pPr marL="0" indent="0" eaLnBrk="1" hangingPunct="1"/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922179" y="23114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pPr>
              <a:buFontTx/>
              <a:buAutoNum type="arabicParenR"/>
            </a:pPr>
            <a:r>
              <a:rPr lang="en-US" dirty="0"/>
              <a:t>The sister species must have sympatric distributions throughout speciation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06783" y="3392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2) There must be genetic evidence for reproductive isolation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79559" y="4167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3) The sister species must be a monophyletic group (i.e. all descendants of a single common ancestor)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081" y="5177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4) They must inhabit a setting in which allopatric speciation is unlikely yet leading </a:t>
            </a:r>
            <a:r>
              <a:rPr lang="en-US"/>
              <a:t>to both reproductive </a:t>
            </a:r>
            <a:r>
              <a:rPr lang="en-US" dirty="0"/>
              <a:t>isolation &amp; ecological divergence</a:t>
            </a:r>
          </a:p>
        </p:txBody>
      </p:sp>
    </p:spTree>
    <p:extLst>
      <p:ext uri="{BB962C8B-B14F-4D97-AF65-F5344CB8AC3E}">
        <p14:creationId xmlns:p14="http://schemas.microsoft.com/office/powerpoint/2010/main" val="1000357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0" y="152400"/>
            <a:ext cx="862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Second Case of sympatric speciation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2) Chichlid fish in a Nicaraguan Lake  </a:t>
            </a: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90663"/>
            <a:ext cx="398145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1905000" y="6172200"/>
            <a:ext cx="2201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Barluenga et al. 2006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4556125" y="609600"/>
            <a:ext cx="4587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Lake Apoyo : Volcanic crater lake &lt;23,000 yr old and completely isolated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3276600" y="4876800"/>
            <a:ext cx="1595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(derived species)</a:t>
            </a:r>
          </a:p>
        </p:txBody>
      </p:sp>
      <p:pic>
        <p:nvPicPr>
          <p:cNvPr id="57350" name="Picture 9" descr="Amphilophus Citrinel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69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0" descr="zalio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644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3260725" y="2122488"/>
            <a:ext cx="1387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Amphilophus citrinellus</a:t>
            </a:r>
          </a:p>
        </p:txBody>
      </p:sp>
      <p:sp>
        <p:nvSpPr>
          <p:cNvPr id="57353" name="Text Box 12"/>
          <p:cNvSpPr txBox="1">
            <a:spLocks noChangeArrowheads="1"/>
          </p:cNvSpPr>
          <p:nvPr/>
        </p:nvSpPr>
        <p:spPr bwMode="auto">
          <a:xfrm>
            <a:off x="3413125" y="4219575"/>
            <a:ext cx="1387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Amphilophus zaliosus</a:t>
            </a:r>
          </a:p>
        </p:txBody>
      </p:sp>
    </p:spTree>
    <p:extLst>
      <p:ext uri="{BB962C8B-B14F-4D97-AF65-F5344CB8AC3E}">
        <p14:creationId xmlns:p14="http://schemas.microsoft.com/office/powerpoint/2010/main" val="848352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8768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365125" y="474663"/>
            <a:ext cx="491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Analysis of mitochondrial gene variation</a:t>
            </a:r>
          </a:p>
        </p:txBody>
      </p:sp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5318125" y="2379663"/>
            <a:ext cx="3825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Mitochondrial genes form one clade and all </a:t>
            </a:r>
            <a:r>
              <a:rPr lang="en-US" sz="2000" i="1" dirty="0" err="1"/>
              <a:t>Amphilophus</a:t>
            </a:r>
            <a:r>
              <a:rPr lang="en-US" sz="2000" i="1" dirty="0"/>
              <a:t> </a:t>
            </a:r>
            <a:r>
              <a:rPr lang="en-US" sz="2000" i="1" dirty="0" err="1"/>
              <a:t>zaliosus</a:t>
            </a:r>
            <a:r>
              <a:rPr lang="en-US" sz="2000" dirty="0"/>
              <a:t> are nested within </a:t>
            </a:r>
            <a:r>
              <a:rPr lang="en-US" sz="2000" i="1" dirty="0"/>
              <a:t>A. </a:t>
            </a:r>
            <a:r>
              <a:rPr lang="en-US" sz="2000" i="1" dirty="0" err="1"/>
              <a:t>citrinellus</a:t>
            </a:r>
            <a:r>
              <a:rPr lang="en-US" sz="2000" dirty="0"/>
              <a:t> haplotypes. This shows that these sister species (combined) are a monophyletic group. </a:t>
            </a:r>
          </a:p>
          <a:p>
            <a:pPr eaLnBrk="1" hangingPunct="1"/>
            <a:endParaRPr lang="en-US" sz="2000" dirty="0"/>
          </a:p>
        </p:txBody>
      </p:sp>
      <p:sp>
        <p:nvSpPr>
          <p:cNvPr id="59397" name="Text Box 9"/>
          <p:cNvSpPr txBox="1">
            <a:spLocks noChangeArrowheads="1"/>
          </p:cNvSpPr>
          <p:nvPr/>
        </p:nvSpPr>
        <p:spPr bwMode="auto">
          <a:xfrm>
            <a:off x="669925" y="5881688"/>
            <a:ext cx="268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A. </a:t>
            </a:r>
            <a:r>
              <a:rPr lang="en-US" i="1" dirty="0" err="1"/>
              <a:t>citrinellus</a:t>
            </a:r>
            <a:r>
              <a:rPr lang="en-US" i="1" dirty="0"/>
              <a:t> </a:t>
            </a:r>
            <a:r>
              <a:rPr lang="en-US" dirty="0"/>
              <a:t>from other lakes</a:t>
            </a:r>
          </a:p>
        </p:txBody>
      </p:sp>
    </p:spTree>
    <p:extLst>
      <p:ext uri="{BB962C8B-B14F-4D97-AF65-F5344CB8AC3E}">
        <p14:creationId xmlns:p14="http://schemas.microsoft.com/office/powerpoint/2010/main" val="78716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1394A-53D2-6243-B6CE-486DD4D4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52" y="188312"/>
            <a:ext cx="6983896" cy="4414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ABC6F7-9D6C-494C-9B22-AFD63AEAC07F}"/>
              </a:ext>
            </a:extLst>
          </p:cNvPr>
          <p:cNvSpPr/>
          <p:nvPr/>
        </p:nvSpPr>
        <p:spPr>
          <a:xfrm>
            <a:off x="1166192" y="5882814"/>
            <a:ext cx="8401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www.researchgate.net</a:t>
            </a:r>
            <a:r>
              <a:rPr lang="en-US" sz="1400" dirty="0"/>
              <a:t>/figure/The-Dobzhansky-Muller-model-for-a-single-locus-hybrid-incompatibility_fig1_233909653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8D22A-A6A7-4B42-9042-F59412CA243B}"/>
              </a:ext>
            </a:extLst>
          </p:cNvPr>
          <p:cNvSpPr/>
          <p:nvPr/>
        </p:nvSpPr>
        <p:spPr>
          <a:xfrm>
            <a:off x="394791" y="5097873"/>
            <a:ext cx="841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latin typeface="Comic Sans MS" panose="030F0902030302020204" pitchFamily="66" charset="0"/>
              </a:rPr>
              <a:t>Dobzhansky-Muller Incompatibilities Eventually Accumulate at Many Loci</a:t>
            </a:r>
            <a:endParaRPr lang="en-US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20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" y="3072843"/>
            <a:ext cx="4816476" cy="279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1706207"/>
            <a:ext cx="1695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365125" y="474663"/>
            <a:ext cx="451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Analysis of nuclear gene variation (microsatellite loci)</a:t>
            </a: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5318125" y="2379663"/>
            <a:ext cx="38258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Microsattelites show that </a:t>
            </a:r>
            <a:r>
              <a:rPr lang="en-US" sz="2000" i="1"/>
              <a:t>A. zaliosus</a:t>
            </a:r>
            <a:r>
              <a:rPr lang="en-US" sz="2000"/>
              <a:t> is genetically differentiated from </a:t>
            </a:r>
            <a:r>
              <a:rPr lang="en-US" sz="2000" i="1"/>
              <a:t>A. citrinellus. </a:t>
            </a:r>
            <a:r>
              <a:rPr lang="en-US" sz="2000"/>
              <a:t>This implies reproductive isolation.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Also, mate choice experiments show that they are reproductively isolated. (pre-zygotic)</a:t>
            </a:r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>
            <a:off x="1676400" y="22860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2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27813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10"/>
          <p:cNvSpPr txBox="1">
            <a:spLocks noChangeArrowheads="1"/>
          </p:cNvSpPr>
          <p:nvPr/>
        </p:nvSpPr>
        <p:spPr bwMode="auto">
          <a:xfrm>
            <a:off x="517525" y="2286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Differences in body shape</a:t>
            </a:r>
          </a:p>
        </p:txBody>
      </p:sp>
      <p:pic>
        <p:nvPicPr>
          <p:cNvPr id="6349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7674"/>
            <a:ext cx="3657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12"/>
          <p:cNvSpPr txBox="1">
            <a:spLocks noChangeArrowheads="1"/>
          </p:cNvSpPr>
          <p:nvPr/>
        </p:nvSpPr>
        <p:spPr bwMode="auto">
          <a:xfrm>
            <a:off x="457200" y="3108325"/>
            <a:ext cx="369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Difference in pharyngeal jaw </a:t>
            </a:r>
          </a:p>
        </p:txBody>
      </p:sp>
      <p:pic>
        <p:nvPicPr>
          <p:cNvPr id="6349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74363"/>
            <a:ext cx="25622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572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15"/>
          <p:cNvSpPr txBox="1">
            <a:spLocks noChangeArrowheads="1"/>
          </p:cNvSpPr>
          <p:nvPr/>
        </p:nvSpPr>
        <p:spPr bwMode="auto">
          <a:xfrm>
            <a:off x="4953000" y="3108325"/>
            <a:ext cx="2460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Differences in diet</a:t>
            </a:r>
          </a:p>
        </p:txBody>
      </p:sp>
      <p:sp>
        <p:nvSpPr>
          <p:cNvPr id="63497" name="Text Box 16"/>
          <p:cNvSpPr txBox="1">
            <a:spLocks noChangeArrowheads="1"/>
          </p:cNvSpPr>
          <p:nvPr/>
        </p:nvSpPr>
        <p:spPr bwMode="auto">
          <a:xfrm>
            <a:off x="5699125" y="1309688"/>
            <a:ext cx="1504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Benthic forager</a:t>
            </a:r>
          </a:p>
        </p:txBody>
      </p:sp>
      <p:sp>
        <p:nvSpPr>
          <p:cNvPr id="63498" name="Text Box 17"/>
          <p:cNvSpPr txBox="1">
            <a:spLocks noChangeArrowheads="1"/>
          </p:cNvSpPr>
          <p:nvPr/>
        </p:nvSpPr>
        <p:spPr bwMode="auto">
          <a:xfrm>
            <a:off x="7410450" y="1295400"/>
            <a:ext cx="157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Limnetic forager</a:t>
            </a:r>
          </a:p>
        </p:txBody>
      </p:sp>
      <p:sp>
        <p:nvSpPr>
          <p:cNvPr id="63499" name="Text Box 18"/>
          <p:cNvSpPr txBox="1">
            <a:spLocks noChangeArrowheads="1"/>
          </p:cNvSpPr>
          <p:nvPr/>
        </p:nvSpPr>
        <p:spPr bwMode="auto">
          <a:xfrm>
            <a:off x="4251325" y="5608638"/>
            <a:ext cx="427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Shows ecological divergence </a:t>
            </a:r>
          </a:p>
        </p:txBody>
      </p:sp>
    </p:spTree>
    <p:extLst>
      <p:ext uri="{BB962C8B-B14F-4D97-AF65-F5344CB8AC3E}">
        <p14:creationId xmlns:p14="http://schemas.microsoft.com/office/powerpoint/2010/main" val="156085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433953" y="609600"/>
            <a:ext cx="849307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How do species arise under Biological Species Concept?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AutoNum type="arabicParenR"/>
            </a:pPr>
            <a:r>
              <a:rPr lang="en-US" dirty="0"/>
              <a:t>Allopatric model -</a:t>
            </a:r>
            <a:r>
              <a:rPr lang="en-US" dirty="0">
                <a:ea typeface="Comic Sans MS" charset="0"/>
                <a:cs typeface="Comic Sans MS" charset="0"/>
              </a:rPr>
              <a:t> population ranges do not overlap during speciation</a:t>
            </a:r>
            <a:endParaRPr lang="en-US" dirty="0"/>
          </a:p>
          <a:p>
            <a:pPr eaLnBrk="1" hangingPunct="1">
              <a:buFontTx/>
              <a:buAutoNum type="arabicParenR"/>
            </a:pPr>
            <a:endParaRPr lang="en-US" dirty="0"/>
          </a:p>
          <a:p>
            <a:pPr eaLnBrk="1" hangingPunct="1">
              <a:buFontTx/>
              <a:buAutoNum type="arabicParenR"/>
            </a:pPr>
            <a:r>
              <a:rPr lang="en-US" dirty="0" err="1"/>
              <a:t>Parapatric</a:t>
            </a:r>
            <a:r>
              <a:rPr lang="en-US" dirty="0"/>
              <a:t> model </a:t>
            </a:r>
            <a:r>
              <a:rPr lang="en-US" dirty="0">
                <a:ea typeface="Comic Sans MS" charset="0"/>
                <a:cs typeface="Comic Sans MS" charset="0"/>
              </a:rPr>
              <a:t>– population ranges are adjacent during speciation</a:t>
            </a:r>
            <a:endParaRPr lang="en-US" dirty="0"/>
          </a:p>
          <a:p>
            <a:pPr eaLnBrk="1" hangingPunct="1">
              <a:buFontTx/>
              <a:buAutoNum type="arabicParenR"/>
            </a:pPr>
            <a:endParaRPr lang="en-US" dirty="0"/>
          </a:p>
          <a:p>
            <a:pPr eaLnBrk="1" hangingPunct="1">
              <a:buFontTx/>
              <a:buAutoNum type="arabicParenR"/>
            </a:pPr>
            <a:r>
              <a:rPr lang="en-US" dirty="0"/>
              <a:t>Sympatric model </a:t>
            </a:r>
            <a:r>
              <a:rPr lang="en-US" dirty="0">
                <a:ea typeface="Comic Sans MS" charset="0"/>
                <a:cs typeface="Comic Sans MS" charset="0"/>
              </a:rPr>
              <a:t>– population ranges overlap during speciation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8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011238" y="609600"/>
            <a:ext cx="565250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Allopatric Speciation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Classical View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	1) Speciation is a slow &amp; rare event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	2) 3 stage process</a:t>
            </a:r>
          </a:p>
          <a:p>
            <a:pPr eaLnBrk="1" hangingPunct="1"/>
            <a:r>
              <a:rPr lang="en-US" dirty="0"/>
              <a:t>		a) genetic isolation</a:t>
            </a:r>
          </a:p>
          <a:p>
            <a:pPr eaLnBrk="1" hangingPunct="1"/>
            <a:r>
              <a:rPr lang="en-US" dirty="0"/>
              <a:t>		b) divergence in traits </a:t>
            </a:r>
          </a:p>
          <a:p>
            <a:pPr eaLnBrk="1" hangingPunct="1"/>
            <a:r>
              <a:rPr lang="en-US" dirty="0"/>
              <a:t>		c) reproductive isolation</a:t>
            </a:r>
          </a:p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1011238" y="4782575"/>
            <a:ext cx="6744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Modern View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>
                <a:latin typeface="Comic Sans MS"/>
                <a:cs typeface="Comic Sans MS"/>
              </a:rPr>
              <a:t>Speciation can sometimes be very rapid, occurring over very few generations</a:t>
            </a:r>
          </a:p>
        </p:txBody>
      </p:sp>
    </p:spTree>
    <p:extLst>
      <p:ext uri="{BB962C8B-B14F-4D97-AF65-F5344CB8AC3E}">
        <p14:creationId xmlns:p14="http://schemas.microsoft.com/office/powerpoint/2010/main" val="25385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volution-Fig-16-0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11238" y="609600"/>
            <a:ext cx="5770562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 dirty="0"/>
              <a:t>Allopatric Speciation</a:t>
            </a:r>
          </a:p>
          <a:p>
            <a:pPr eaLnBrk="1" hangingPunct="1"/>
            <a:endParaRPr lang="en-US" u="sng" dirty="0"/>
          </a:p>
          <a:p>
            <a:pPr eaLnBrk="1" hangingPunct="1"/>
            <a:r>
              <a:rPr lang="en-US" u="sng" dirty="0" err="1"/>
              <a:t>Vicariance</a:t>
            </a:r>
            <a:r>
              <a:rPr lang="en-US" u="sng" dirty="0"/>
              <a:t> model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AutoNum type="arabicParenR"/>
            </a:pPr>
            <a:r>
              <a:rPr lang="en-US" dirty="0"/>
              <a:t>Population occurs throughout an area</a:t>
            </a:r>
          </a:p>
          <a:p>
            <a:pPr eaLnBrk="1" hangingPunct="1">
              <a:buFontTx/>
              <a:buAutoNum type="arabicParenR"/>
            </a:pPr>
            <a:endParaRPr lang="en-US" dirty="0"/>
          </a:p>
          <a:p>
            <a:pPr eaLnBrk="1" hangingPunct="1">
              <a:buFontTx/>
              <a:buAutoNum type="arabicParenR"/>
            </a:pPr>
            <a:r>
              <a:rPr lang="en-US" dirty="0"/>
              <a:t>Area divided by physical barrier to gene flow</a:t>
            </a:r>
          </a:p>
          <a:p>
            <a:pPr eaLnBrk="1" hangingPunct="1">
              <a:buFontTx/>
              <a:buAutoNum type="arabicParenR"/>
            </a:pPr>
            <a:endParaRPr lang="en-US" dirty="0"/>
          </a:p>
          <a:p>
            <a:pPr eaLnBrk="1" hangingPunct="1">
              <a:buFontTx/>
              <a:buAutoNum type="arabicParenR"/>
            </a:pPr>
            <a:r>
              <a:rPr lang="en-US" dirty="0"/>
              <a:t>Intrinsic barriers to gene flow evolve (D-M incompatibilities)</a:t>
            </a:r>
          </a:p>
          <a:p>
            <a:pPr eaLnBrk="1" hangingPunct="1">
              <a:buFontTx/>
              <a:buAutoNum type="arabicParenR"/>
            </a:pPr>
            <a:endParaRPr lang="en-US" dirty="0"/>
          </a:p>
          <a:p>
            <a:pPr eaLnBrk="1" hangingPunct="1">
              <a:buFontTx/>
              <a:buAutoNum type="arabicParenR"/>
            </a:pPr>
            <a:r>
              <a:rPr lang="en-US" dirty="0"/>
              <a:t>In future, if populations hybridize there is at least partial isolation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7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volution-Fig-16-0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800" y="3048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694040" y="76200"/>
            <a:ext cx="6276924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 dirty="0"/>
              <a:t>Allopatric Speciation</a:t>
            </a:r>
          </a:p>
          <a:p>
            <a:pPr eaLnBrk="1" hangingPunct="1"/>
            <a:endParaRPr lang="en-US" sz="2200" u="sng" dirty="0"/>
          </a:p>
          <a:p>
            <a:pPr eaLnBrk="1" hangingPunct="1"/>
            <a:r>
              <a:rPr lang="en-US" sz="2200" u="sng" dirty="0" err="1"/>
              <a:t>Peripatric</a:t>
            </a:r>
            <a:r>
              <a:rPr lang="en-US" sz="2200" u="sng" dirty="0"/>
              <a:t> model </a:t>
            </a:r>
          </a:p>
          <a:p>
            <a:pPr eaLnBrk="1" hangingPunct="1"/>
            <a:r>
              <a:rPr lang="en-US" sz="2200" dirty="0"/>
              <a:t>(special case of allopatric model)</a:t>
            </a:r>
          </a:p>
          <a:p>
            <a:pPr eaLnBrk="1" hangingPunct="1"/>
            <a:endParaRPr lang="en-US" sz="2200" dirty="0"/>
          </a:p>
          <a:p>
            <a:pPr eaLnBrk="1" hangingPunct="1">
              <a:buFontTx/>
              <a:buAutoNum type="arabicParenR"/>
            </a:pPr>
            <a:r>
              <a:rPr lang="en-US" sz="2200" dirty="0"/>
              <a:t>Population occurs throughout an area</a:t>
            </a:r>
          </a:p>
          <a:p>
            <a:pPr eaLnBrk="1" hangingPunct="1">
              <a:buFontTx/>
              <a:buAutoNum type="arabicParenR"/>
            </a:pPr>
            <a:endParaRPr lang="en-US" sz="2200" dirty="0"/>
          </a:p>
          <a:p>
            <a:pPr eaLnBrk="1" hangingPunct="1">
              <a:buFontTx/>
              <a:buAutoNum type="arabicParenR"/>
            </a:pPr>
            <a:r>
              <a:rPr lang="en-US" sz="2200" dirty="0"/>
              <a:t>A population arises through </a:t>
            </a:r>
            <a:r>
              <a:rPr lang="en-US" sz="2200" b="1" u="sng" dirty="0"/>
              <a:t>founder effect </a:t>
            </a:r>
            <a:r>
              <a:rPr lang="en-US" sz="2200" dirty="0"/>
              <a:t>on the perimeter of the existing range</a:t>
            </a:r>
          </a:p>
          <a:p>
            <a:pPr eaLnBrk="1" hangingPunct="1">
              <a:buFontTx/>
              <a:buAutoNum type="arabicParenR"/>
            </a:pPr>
            <a:endParaRPr lang="en-US" sz="2200" dirty="0"/>
          </a:p>
          <a:p>
            <a:pPr eaLnBrk="1" hangingPunct="1">
              <a:buFontTx/>
              <a:buAutoNum type="arabicParenR"/>
            </a:pPr>
            <a:r>
              <a:rPr lang="en-US" sz="2200" dirty="0"/>
              <a:t>Intrinsic barriers to gene flow evolve; these may be D-M effects or </a:t>
            </a:r>
            <a:r>
              <a:rPr lang="ja-JP" altLang="en-US" sz="2200" dirty="0"/>
              <a:t>“</a:t>
            </a:r>
            <a:r>
              <a:rPr lang="en-US" sz="2200" dirty="0" err="1"/>
              <a:t>transilient</a:t>
            </a:r>
            <a:r>
              <a:rPr lang="en-US" sz="2200" dirty="0"/>
              <a:t> effects</a:t>
            </a:r>
            <a:r>
              <a:rPr lang="ja-JP" altLang="en-US" sz="2200" dirty="0"/>
              <a:t>”</a:t>
            </a:r>
            <a:r>
              <a:rPr lang="en-US" sz="2200" dirty="0"/>
              <a:t> involving genome rearrangement due to small population size (highly controversial)</a:t>
            </a:r>
          </a:p>
          <a:p>
            <a:pPr eaLnBrk="1" hangingPunct="1">
              <a:buFontTx/>
              <a:buAutoNum type="arabicParenR"/>
            </a:pPr>
            <a:endParaRPr lang="en-US" sz="2200" dirty="0"/>
          </a:p>
          <a:p>
            <a:pPr eaLnBrk="1" hangingPunct="1">
              <a:buFontTx/>
              <a:buAutoNum type="arabicParenR"/>
            </a:pPr>
            <a:r>
              <a:rPr lang="en-US" sz="2200" dirty="0"/>
              <a:t>In future if populations hybridize there is partial isolation</a:t>
            </a:r>
          </a:p>
          <a:p>
            <a:pPr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970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2561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Allopatric speciation</a:t>
            </a:r>
          </a:p>
          <a:p>
            <a:pPr eaLnBrk="1" hangingPunct="1"/>
            <a:endParaRPr lang="en-US" dirty="0"/>
          </a:p>
          <a:p>
            <a:pPr marL="117475" indent="-117475" eaLnBrk="1" hangingPunct="1">
              <a:buFontTx/>
              <a:buChar char="•"/>
            </a:pPr>
            <a:r>
              <a:rPr lang="en-US" dirty="0"/>
              <a:t> Geographic separation is a prerequisite for divergence.</a:t>
            </a:r>
          </a:p>
          <a:p>
            <a:pPr marL="117475" indent="-117475" eaLnBrk="1" hangingPunct="1">
              <a:buFontTx/>
              <a:buChar char="•"/>
            </a:pPr>
            <a:endParaRPr lang="en-US" dirty="0"/>
          </a:p>
          <a:p>
            <a:pPr marL="117475" indent="-117475" eaLnBrk="1" hangingPunct="1">
              <a:buFontTx/>
              <a:buChar char="•"/>
            </a:pPr>
            <a:r>
              <a:rPr lang="en-US" dirty="0"/>
              <a:t> Isolating mechanisms are a byproduct of </a:t>
            </a:r>
            <a:r>
              <a:rPr lang="en-US" dirty="0" err="1"/>
              <a:t>gentic</a:t>
            </a:r>
            <a:r>
              <a:rPr lang="en-US" dirty="0"/>
              <a:t> drift and divergence.</a:t>
            </a:r>
          </a:p>
          <a:p>
            <a:pPr marL="117475" indent="-117475" eaLnBrk="1" hangingPunct="1">
              <a:buFontTx/>
              <a:buChar char="•"/>
            </a:pPr>
            <a:endParaRPr lang="en-US" dirty="0"/>
          </a:p>
          <a:p>
            <a:pPr marL="117475" indent="-117475" eaLnBrk="1" hangingPunct="1">
              <a:buFontTx/>
              <a:buChar char="•"/>
            </a:pPr>
            <a:r>
              <a:rPr lang="en-US" dirty="0"/>
              <a:t>Adaptation is coupled to divergence, but not the cause for speciation per se at the outset.</a:t>
            </a:r>
          </a:p>
          <a:p>
            <a:pPr marL="117475" indent="-117475" eaLnBrk="1" hangingPunct="1">
              <a:buFontTx/>
              <a:buChar char="•"/>
            </a:pPr>
            <a:endParaRPr lang="en-US" dirty="0"/>
          </a:p>
          <a:p>
            <a:pPr marL="117475" indent="-117475" eaLnBrk="1" hangingPunct="1">
              <a:buFontTx/>
              <a:buChar char="•"/>
            </a:pPr>
            <a:r>
              <a:rPr lang="en-US" dirty="0"/>
              <a:t>Geographic isolation sparks the speciation process.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254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2602</TotalTime>
  <Words>2083</Words>
  <Application>Microsoft Macintosh PowerPoint</Application>
  <PresentationFormat>On-screen Show (4:3)</PresentationFormat>
  <Paragraphs>382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Comic Sans MS</vt:lpstr>
      <vt:lpstr>Courier New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Olson, Matt</dc:creator>
  <cp:lastModifiedBy>Kevin McCracken</cp:lastModifiedBy>
  <cp:revision>50</cp:revision>
  <dcterms:created xsi:type="dcterms:W3CDTF">2017-11-13T01:39:17Z</dcterms:created>
  <dcterms:modified xsi:type="dcterms:W3CDTF">2023-11-02T13:29:57Z</dcterms:modified>
</cp:coreProperties>
</file>