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328" r:id="rId2"/>
    <p:sldId id="323" r:id="rId3"/>
    <p:sldId id="304" r:id="rId4"/>
    <p:sldId id="329" r:id="rId5"/>
    <p:sldId id="265" r:id="rId6"/>
    <p:sldId id="266" r:id="rId7"/>
    <p:sldId id="267" r:id="rId8"/>
    <p:sldId id="268" r:id="rId9"/>
    <p:sldId id="269" r:id="rId10"/>
    <p:sldId id="270" r:id="rId11"/>
    <p:sldId id="271" r:id="rId12"/>
    <p:sldId id="272" r:id="rId13"/>
    <p:sldId id="330" r:id="rId14"/>
    <p:sldId id="273" r:id="rId15"/>
    <p:sldId id="334" r:id="rId16"/>
    <p:sldId id="275" r:id="rId17"/>
    <p:sldId id="276" r:id="rId18"/>
    <p:sldId id="277" r:id="rId19"/>
    <p:sldId id="278" r:id="rId20"/>
    <p:sldId id="279" r:id="rId21"/>
    <p:sldId id="280" r:id="rId22"/>
    <p:sldId id="286" r:id="rId23"/>
    <p:sldId id="287" r:id="rId24"/>
    <p:sldId id="288" r:id="rId25"/>
    <p:sldId id="289" r:id="rId26"/>
    <p:sldId id="331" r:id="rId27"/>
    <p:sldId id="325" r:id="rId28"/>
    <p:sldId id="326" r:id="rId29"/>
    <p:sldId id="332" r:id="rId30"/>
    <p:sldId id="256" r:id="rId31"/>
    <p:sldId id="291" r:id="rId32"/>
    <p:sldId id="292" r:id="rId33"/>
    <p:sldId id="293" r:id="rId34"/>
    <p:sldId id="333" r:id="rId35"/>
    <p:sldId id="294" r:id="rId36"/>
    <p:sldId id="295" r:id="rId37"/>
    <p:sldId id="296" r:id="rId38"/>
    <p:sldId id="297" r:id="rId39"/>
    <p:sldId id="298" r:id="rId40"/>
    <p:sldId id="299" r:id="rId41"/>
    <p:sldId id="300" r:id="rId42"/>
    <p:sldId id="301"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52"/>
    <p:restoredTop sz="86414"/>
  </p:normalViewPr>
  <p:slideViewPr>
    <p:cSldViewPr snapToGrid="0" snapToObjects="1" showGuides="1">
      <p:cViewPr varScale="1">
        <p:scale>
          <a:sx n="190" d="100"/>
          <a:sy n="190" d="100"/>
        </p:scale>
        <p:origin x="2296" y="20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E2A906-268F-5945-B6D0-BCC0140DC4EC}" type="datetimeFigureOut">
              <a:rPr lang="en-US" smtClean="0"/>
              <a:t>10/31/24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1F3FF1-5E9B-5444-AD42-FCC3AE0C4805}" type="slidenum">
              <a:rPr lang="en-US" smtClean="0"/>
              <a:t>‹#›</a:t>
            </a:fld>
            <a:endParaRPr lang="en-US"/>
          </a:p>
        </p:txBody>
      </p:sp>
    </p:spTree>
    <p:extLst>
      <p:ext uri="{BB962C8B-B14F-4D97-AF65-F5344CB8AC3E}">
        <p14:creationId xmlns:p14="http://schemas.microsoft.com/office/powerpoint/2010/main" val="1399466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62A85821-D8C7-F141-890A-2A3DFBF9D5C6}" type="slidenum">
              <a:rPr lang="en-US" sz="1200">
                <a:latin typeface="Arial" charset="0"/>
              </a:rPr>
              <a:pPr eaLnBrk="1" hangingPunct="1"/>
              <a:t>5</a:t>
            </a:fld>
            <a:endParaRPr lang="en-US" sz="1200">
              <a:latin typeface="Arial"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82475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2AFD5B45-546A-AA46-AEDD-5DE4E0A26D59}" type="slidenum">
              <a:rPr lang="en-US" sz="1200">
                <a:latin typeface="Arial" charset="0"/>
              </a:rPr>
              <a:pPr eaLnBrk="1" hangingPunct="1"/>
              <a:t>16</a:t>
            </a:fld>
            <a:endParaRPr lang="en-US" sz="1200">
              <a:latin typeface="Arial"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985095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4B975696-FF7A-7748-AD4B-44B997A0B643}" type="slidenum">
              <a:rPr lang="en-US" sz="1200">
                <a:latin typeface="Arial" charset="0"/>
              </a:rPr>
              <a:pPr eaLnBrk="1" hangingPunct="1"/>
              <a:t>17</a:t>
            </a:fld>
            <a:endParaRPr lang="en-US" sz="1200">
              <a:latin typeface="Arial"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048023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BA77F43C-66FC-5848-B0A8-BE38BEDB51D5}" type="slidenum">
              <a:rPr lang="en-US" sz="1200">
                <a:latin typeface="Arial" charset="0"/>
              </a:rPr>
              <a:pPr eaLnBrk="1" hangingPunct="1"/>
              <a:t>18</a:t>
            </a:fld>
            <a:endParaRPr lang="en-US" sz="1200">
              <a:latin typeface="Arial"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89533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50B4A582-30B0-1C4F-B3B1-1B42101EBFB6}" type="slidenum">
              <a:rPr lang="en-US" sz="1200">
                <a:latin typeface="Arial" charset="0"/>
              </a:rPr>
              <a:pPr eaLnBrk="1" hangingPunct="1"/>
              <a:t>19</a:t>
            </a:fld>
            <a:endParaRPr lang="en-US" sz="1200">
              <a:latin typeface="Arial"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600383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16765F7F-16E7-6647-8984-6E4CA76B05EB}" type="slidenum">
              <a:rPr lang="en-US" sz="1200">
                <a:latin typeface="Arial" charset="0"/>
              </a:rPr>
              <a:pPr eaLnBrk="1" hangingPunct="1"/>
              <a:t>20</a:t>
            </a:fld>
            <a:endParaRPr lang="en-US" sz="1200">
              <a:latin typeface="Arial"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507165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E0D25CA8-5D5B-624E-89D3-6D403CA4A183}" type="slidenum">
              <a:rPr lang="en-US" sz="1200">
                <a:latin typeface="Arial" charset="0"/>
              </a:rPr>
              <a:pPr eaLnBrk="1" hangingPunct="1"/>
              <a:t>21</a:t>
            </a:fld>
            <a:endParaRPr lang="en-US" sz="1200">
              <a:latin typeface="Arial"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528929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7553" eaLnBrk="0" hangingPunct="0">
              <a:defRPr sz="1400">
                <a:solidFill>
                  <a:schemeClr val="tx1"/>
                </a:solidFill>
                <a:latin typeface="Comic Sans MS" charset="0"/>
                <a:ea typeface="ＭＳ Ｐゴシック" charset="0"/>
                <a:cs typeface="ＭＳ Ｐゴシック" charset="0"/>
              </a:defRPr>
            </a:lvl1pPr>
            <a:lvl2pPr marL="729057" indent="-280406" defTabSz="917553" eaLnBrk="0" hangingPunct="0">
              <a:defRPr sz="1400">
                <a:solidFill>
                  <a:schemeClr val="tx1"/>
                </a:solidFill>
                <a:latin typeface="Comic Sans MS" charset="0"/>
                <a:ea typeface="ＭＳ Ｐゴシック" charset="0"/>
              </a:defRPr>
            </a:lvl2pPr>
            <a:lvl3pPr marL="1121626" indent="-224325" defTabSz="917553" eaLnBrk="0" hangingPunct="0">
              <a:defRPr sz="1400">
                <a:solidFill>
                  <a:schemeClr val="tx1"/>
                </a:solidFill>
                <a:latin typeface="Comic Sans MS" charset="0"/>
                <a:ea typeface="ＭＳ Ｐゴシック" charset="0"/>
              </a:defRPr>
            </a:lvl3pPr>
            <a:lvl4pPr marL="1570276" indent="-224325" defTabSz="917553" eaLnBrk="0" hangingPunct="0">
              <a:defRPr sz="1400">
                <a:solidFill>
                  <a:schemeClr val="tx1"/>
                </a:solidFill>
                <a:latin typeface="Comic Sans MS" charset="0"/>
                <a:ea typeface="ＭＳ Ｐゴシック" charset="0"/>
              </a:defRPr>
            </a:lvl4pPr>
            <a:lvl5pPr marL="2018927" indent="-224325" defTabSz="917553" eaLnBrk="0" hangingPunct="0">
              <a:defRPr sz="1400">
                <a:solidFill>
                  <a:schemeClr val="tx1"/>
                </a:solidFill>
                <a:latin typeface="Comic Sans MS" charset="0"/>
                <a:ea typeface="ＭＳ Ｐゴシック" charset="0"/>
              </a:defRPr>
            </a:lvl5pPr>
            <a:lvl6pPr marL="2467577" indent="-224325" defTabSz="917553" eaLnBrk="0" fontAlgn="base" hangingPunct="0">
              <a:spcBef>
                <a:spcPct val="0"/>
              </a:spcBef>
              <a:spcAft>
                <a:spcPct val="0"/>
              </a:spcAft>
              <a:defRPr sz="1400">
                <a:solidFill>
                  <a:schemeClr val="tx1"/>
                </a:solidFill>
                <a:latin typeface="Comic Sans MS" charset="0"/>
                <a:ea typeface="ＭＳ Ｐゴシック" charset="0"/>
              </a:defRPr>
            </a:lvl6pPr>
            <a:lvl7pPr marL="2916227" indent="-224325" defTabSz="917553" eaLnBrk="0" fontAlgn="base" hangingPunct="0">
              <a:spcBef>
                <a:spcPct val="0"/>
              </a:spcBef>
              <a:spcAft>
                <a:spcPct val="0"/>
              </a:spcAft>
              <a:defRPr sz="1400">
                <a:solidFill>
                  <a:schemeClr val="tx1"/>
                </a:solidFill>
                <a:latin typeface="Comic Sans MS" charset="0"/>
                <a:ea typeface="ＭＳ Ｐゴシック" charset="0"/>
              </a:defRPr>
            </a:lvl7pPr>
            <a:lvl8pPr marL="3364878" indent="-224325" defTabSz="917553" eaLnBrk="0" fontAlgn="base" hangingPunct="0">
              <a:spcBef>
                <a:spcPct val="0"/>
              </a:spcBef>
              <a:spcAft>
                <a:spcPct val="0"/>
              </a:spcAft>
              <a:defRPr sz="1400">
                <a:solidFill>
                  <a:schemeClr val="tx1"/>
                </a:solidFill>
                <a:latin typeface="Comic Sans MS" charset="0"/>
                <a:ea typeface="ＭＳ Ｐゴシック" charset="0"/>
              </a:defRPr>
            </a:lvl8pPr>
            <a:lvl9pPr marL="3813528" indent="-224325" defTabSz="917553"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fld id="{ABFD265E-9337-4044-916A-32717D04A36D}" type="slidenum">
              <a:rPr lang="en-US" sz="1300">
                <a:latin typeface="Arial" charset="0"/>
              </a:rPr>
              <a:pPr eaLnBrk="1" hangingPunct="1"/>
              <a:t>22</a:t>
            </a:fld>
            <a:endParaRPr lang="en-US" sz="1300">
              <a:latin typeface="Arial" charset="0"/>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5063479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7553" eaLnBrk="0" hangingPunct="0">
              <a:defRPr sz="1400">
                <a:solidFill>
                  <a:schemeClr val="tx1"/>
                </a:solidFill>
                <a:latin typeface="Comic Sans MS" charset="0"/>
                <a:ea typeface="ＭＳ Ｐゴシック" charset="0"/>
                <a:cs typeface="ＭＳ Ｐゴシック" charset="0"/>
              </a:defRPr>
            </a:lvl1pPr>
            <a:lvl2pPr marL="729057" indent="-280406" defTabSz="917553" eaLnBrk="0" hangingPunct="0">
              <a:defRPr sz="1400">
                <a:solidFill>
                  <a:schemeClr val="tx1"/>
                </a:solidFill>
                <a:latin typeface="Comic Sans MS" charset="0"/>
                <a:ea typeface="ＭＳ Ｐゴシック" charset="0"/>
              </a:defRPr>
            </a:lvl2pPr>
            <a:lvl3pPr marL="1121626" indent="-224325" defTabSz="917553" eaLnBrk="0" hangingPunct="0">
              <a:defRPr sz="1400">
                <a:solidFill>
                  <a:schemeClr val="tx1"/>
                </a:solidFill>
                <a:latin typeface="Comic Sans MS" charset="0"/>
                <a:ea typeface="ＭＳ Ｐゴシック" charset="0"/>
              </a:defRPr>
            </a:lvl3pPr>
            <a:lvl4pPr marL="1570276" indent="-224325" defTabSz="917553" eaLnBrk="0" hangingPunct="0">
              <a:defRPr sz="1400">
                <a:solidFill>
                  <a:schemeClr val="tx1"/>
                </a:solidFill>
                <a:latin typeface="Comic Sans MS" charset="0"/>
                <a:ea typeface="ＭＳ Ｐゴシック" charset="0"/>
              </a:defRPr>
            </a:lvl4pPr>
            <a:lvl5pPr marL="2018927" indent="-224325" defTabSz="917553" eaLnBrk="0" hangingPunct="0">
              <a:defRPr sz="1400">
                <a:solidFill>
                  <a:schemeClr val="tx1"/>
                </a:solidFill>
                <a:latin typeface="Comic Sans MS" charset="0"/>
                <a:ea typeface="ＭＳ Ｐゴシック" charset="0"/>
              </a:defRPr>
            </a:lvl5pPr>
            <a:lvl6pPr marL="2467577" indent="-224325" defTabSz="917553" eaLnBrk="0" fontAlgn="base" hangingPunct="0">
              <a:spcBef>
                <a:spcPct val="0"/>
              </a:spcBef>
              <a:spcAft>
                <a:spcPct val="0"/>
              </a:spcAft>
              <a:defRPr sz="1400">
                <a:solidFill>
                  <a:schemeClr val="tx1"/>
                </a:solidFill>
                <a:latin typeface="Comic Sans MS" charset="0"/>
                <a:ea typeface="ＭＳ Ｐゴシック" charset="0"/>
              </a:defRPr>
            </a:lvl6pPr>
            <a:lvl7pPr marL="2916227" indent="-224325" defTabSz="917553" eaLnBrk="0" fontAlgn="base" hangingPunct="0">
              <a:spcBef>
                <a:spcPct val="0"/>
              </a:spcBef>
              <a:spcAft>
                <a:spcPct val="0"/>
              </a:spcAft>
              <a:defRPr sz="1400">
                <a:solidFill>
                  <a:schemeClr val="tx1"/>
                </a:solidFill>
                <a:latin typeface="Comic Sans MS" charset="0"/>
                <a:ea typeface="ＭＳ Ｐゴシック" charset="0"/>
              </a:defRPr>
            </a:lvl7pPr>
            <a:lvl8pPr marL="3364878" indent="-224325" defTabSz="917553" eaLnBrk="0" fontAlgn="base" hangingPunct="0">
              <a:spcBef>
                <a:spcPct val="0"/>
              </a:spcBef>
              <a:spcAft>
                <a:spcPct val="0"/>
              </a:spcAft>
              <a:defRPr sz="1400">
                <a:solidFill>
                  <a:schemeClr val="tx1"/>
                </a:solidFill>
                <a:latin typeface="Comic Sans MS" charset="0"/>
                <a:ea typeface="ＭＳ Ｐゴシック" charset="0"/>
              </a:defRPr>
            </a:lvl8pPr>
            <a:lvl9pPr marL="3813528" indent="-224325" defTabSz="917553"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fld id="{5CD90BF7-FACD-0A4D-807C-A60F69CB0CB2}" type="slidenum">
              <a:rPr lang="en-US" sz="1300">
                <a:latin typeface="Arial" charset="0"/>
              </a:rPr>
              <a:pPr eaLnBrk="1" hangingPunct="1"/>
              <a:t>23</a:t>
            </a:fld>
            <a:endParaRPr lang="en-US" sz="1300">
              <a:latin typeface="Arial" charset="0"/>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048364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7553" eaLnBrk="0" hangingPunct="0">
              <a:defRPr sz="1400">
                <a:solidFill>
                  <a:schemeClr val="tx1"/>
                </a:solidFill>
                <a:latin typeface="Comic Sans MS" charset="0"/>
                <a:ea typeface="ＭＳ Ｐゴシック" charset="0"/>
                <a:cs typeface="ＭＳ Ｐゴシック" charset="0"/>
              </a:defRPr>
            </a:lvl1pPr>
            <a:lvl2pPr marL="729057" indent="-280406" defTabSz="917553" eaLnBrk="0" hangingPunct="0">
              <a:defRPr sz="1400">
                <a:solidFill>
                  <a:schemeClr val="tx1"/>
                </a:solidFill>
                <a:latin typeface="Comic Sans MS" charset="0"/>
                <a:ea typeface="ＭＳ Ｐゴシック" charset="0"/>
              </a:defRPr>
            </a:lvl2pPr>
            <a:lvl3pPr marL="1121626" indent="-224325" defTabSz="917553" eaLnBrk="0" hangingPunct="0">
              <a:defRPr sz="1400">
                <a:solidFill>
                  <a:schemeClr val="tx1"/>
                </a:solidFill>
                <a:latin typeface="Comic Sans MS" charset="0"/>
                <a:ea typeface="ＭＳ Ｐゴシック" charset="0"/>
              </a:defRPr>
            </a:lvl3pPr>
            <a:lvl4pPr marL="1570276" indent="-224325" defTabSz="917553" eaLnBrk="0" hangingPunct="0">
              <a:defRPr sz="1400">
                <a:solidFill>
                  <a:schemeClr val="tx1"/>
                </a:solidFill>
                <a:latin typeface="Comic Sans MS" charset="0"/>
                <a:ea typeface="ＭＳ Ｐゴシック" charset="0"/>
              </a:defRPr>
            </a:lvl4pPr>
            <a:lvl5pPr marL="2018927" indent="-224325" defTabSz="917553" eaLnBrk="0" hangingPunct="0">
              <a:defRPr sz="1400">
                <a:solidFill>
                  <a:schemeClr val="tx1"/>
                </a:solidFill>
                <a:latin typeface="Comic Sans MS" charset="0"/>
                <a:ea typeface="ＭＳ Ｐゴシック" charset="0"/>
              </a:defRPr>
            </a:lvl5pPr>
            <a:lvl6pPr marL="2467577" indent="-224325" defTabSz="917553" eaLnBrk="0" fontAlgn="base" hangingPunct="0">
              <a:spcBef>
                <a:spcPct val="0"/>
              </a:spcBef>
              <a:spcAft>
                <a:spcPct val="0"/>
              </a:spcAft>
              <a:defRPr sz="1400">
                <a:solidFill>
                  <a:schemeClr val="tx1"/>
                </a:solidFill>
                <a:latin typeface="Comic Sans MS" charset="0"/>
                <a:ea typeface="ＭＳ Ｐゴシック" charset="0"/>
              </a:defRPr>
            </a:lvl6pPr>
            <a:lvl7pPr marL="2916227" indent="-224325" defTabSz="917553" eaLnBrk="0" fontAlgn="base" hangingPunct="0">
              <a:spcBef>
                <a:spcPct val="0"/>
              </a:spcBef>
              <a:spcAft>
                <a:spcPct val="0"/>
              </a:spcAft>
              <a:defRPr sz="1400">
                <a:solidFill>
                  <a:schemeClr val="tx1"/>
                </a:solidFill>
                <a:latin typeface="Comic Sans MS" charset="0"/>
                <a:ea typeface="ＭＳ Ｐゴシック" charset="0"/>
              </a:defRPr>
            </a:lvl7pPr>
            <a:lvl8pPr marL="3364878" indent="-224325" defTabSz="917553" eaLnBrk="0" fontAlgn="base" hangingPunct="0">
              <a:spcBef>
                <a:spcPct val="0"/>
              </a:spcBef>
              <a:spcAft>
                <a:spcPct val="0"/>
              </a:spcAft>
              <a:defRPr sz="1400">
                <a:solidFill>
                  <a:schemeClr val="tx1"/>
                </a:solidFill>
                <a:latin typeface="Comic Sans MS" charset="0"/>
                <a:ea typeface="ＭＳ Ｐゴシック" charset="0"/>
              </a:defRPr>
            </a:lvl8pPr>
            <a:lvl9pPr marL="3813528" indent="-224325" defTabSz="917553"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fld id="{61310397-B425-894C-BA51-FB723155E35A}" type="slidenum">
              <a:rPr lang="en-US" sz="1300">
                <a:latin typeface="Arial" charset="0"/>
              </a:rPr>
              <a:pPr eaLnBrk="1" hangingPunct="1"/>
              <a:t>24</a:t>
            </a:fld>
            <a:endParaRPr lang="en-US" sz="1300">
              <a:latin typeface="Arial" charset="0"/>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044373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7553" eaLnBrk="0" hangingPunct="0">
              <a:defRPr sz="1400">
                <a:solidFill>
                  <a:schemeClr val="tx1"/>
                </a:solidFill>
                <a:latin typeface="Comic Sans MS" charset="0"/>
                <a:ea typeface="ＭＳ Ｐゴシック" charset="0"/>
                <a:cs typeface="ＭＳ Ｐゴシック" charset="0"/>
              </a:defRPr>
            </a:lvl1pPr>
            <a:lvl2pPr marL="729057" indent="-280406" defTabSz="917553" eaLnBrk="0" hangingPunct="0">
              <a:defRPr sz="1400">
                <a:solidFill>
                  <a:schemeClr val="tx1"/>
                </a:solidFill>
                <a:latin typeface="Comic Sans MS" charset="0"/>
                <a:ea typeface="ＭＳ Ｐゴシック" charset="0"/>
              </a:defRPr>
            </a:lvl2pPr>
            <a:lvl3pPr marL="1121626" indent="-224325" defTabSz="917553" eaLnBrk="0" hangingPunct="0">
              <a:defRPr sz="1400">
                <a:solidFill>
                  <a:schemeClr val="tx1"/>
                </a:solidFill>
                <a:latin typeface="Comic Sans MS" charset="0"/>
                <a:ea typeface="ＭＳ Ｐゴシック" charset="0"/>
              </a:defRPr>
            </a:lvl3pPr>
            <a:lvl4pPr marL="1570276" indent="-224325" defTabSz="917553" eaLnBrk="0" hangingPunct="0">
              <a:defRPr sz="1400">
                <a:solidFill>
                  <a:schemeClr val="tx1"/>
                </a:solidFill>
                <a:latin typeface="Comic Sans MS" charset="0"/>
                <a:ea typeface="ＭＳ Ｐゴシック" charset="0"/>
              </a:defRPr>
            </a:lvl4pPr>
            <a:lvl5pPr marL="2018927" indent="-224325" defTabSz="917553" eaLnBrk="0" hangingPunct="0">
              <a:defRPr sz="1400">
                <a:solidFill>
                  <a:schemeClr val="tx1"/>
                </a:solidFill>
                <a:latin typeface="Comic Sans MS" charset="0"/>
                <a:ea typeface="ＭＳ Ｐゴシック" charset="0"/>
              </a:defRPr>
            </a:lvl5pPr>
            <a:lvl6pPr marL="2467577" indent="-224325" defTabSz="917553" eaLnBrk="0" fontAlgn="base" hangingPunct="0">
              <a:spcBef>
                <a:spcPct val="0"/>
              </a:spcBef>
              <a:spcAft>
                <a:spcPct val="0"/>
              </a:spcAft>
              <a:defRPr sz="1400">
                <a:solidFill>
                  <a:schemeClr val="tx1"/>
                </a:solidFill>
                <a:latin typeface="Comic Sans MS" charset="0"/>
                <a:ea typeface="ＭＳ Ｐゴシック" charset="0"/>
              </a:defRPr>
            </a:lvl6pPr>
            <a:lvl7pPr marL="2916227" indent="-224325" defTabSz="917553" eaLnBrk="0" fontAlgn="base" hangingPunct="0">
              <a:spcBef>
                <a:spcPct val="0"/>
              </a:spcBef>
              <a:spcAft>
                <a:spcPct val="0"/>
              </a:spcAft>
              <a:defRPr sz="1400">
                <a:solidFill>
                  <a:schemeClr val="tx1"/>
                </a:solidFill>
                <a:latin typeface="Comic Sans MS" charset="0"/>
                <a:ea typeface="ＭＳ Ｐゴシック" charset="0"/>
              </a:defRPr>
            </a:lvl7pPr>
            <a:lvl8pPr marL="3364878" indent="-224325" defTabSz="917553" eaLnBrk="0" fontAlgn="base" hangingPunct="0">
              <a:spcBef>
                <a:spcPct val="0"/>
              </a:spcBef>
              <a:spcAft>
                <a:spcPct val="0"/>
              </a:spcAft>
              <a:defRPr sz="1400">
                <a:solidFill>
                  <a:schemeClr val="tx1"/>
                </a:solidFill>
                <a:latin typeface="Comic Sans MS" charset="0"/>
                <a:ea typeface="ＭＳ Ｐゴシック" charset="0"/>
              </a:defRPr>
            </a:lvl8pPr>
            <a:lvl9pPr marL="3813528" indent="-224325" defTabSz="917553"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fld id="{81D3C331-5F01-4C45-BEF8-B3AF465FF205}" type="slidenum">
              <a:rPr lang="en-US" sz="1300">
                <a:latin typeface="Arial" charset="0"/>
              </a:rPr>
              <a:pPr eaLnBrk="1" hangingPunct="1"/>
              <a:t>25</a:t>
            </a:fld>
            <a:endParaRPr lang="en-US" sz="1300">
              <a:latin typeface="Arial" charset="0"/>
            </a:endParaRP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940507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062713CA-029A-BB47-868E-2D8A6AAC479C}" type="slidenum">
              <a:rPr lang="en-US" sz="1200">
                <a:latin typeface="Arial" charset="0"/>
              </a:rPr>
              <a:pPr eaLnBrk="1" hangingPunct="1"/>
              <a:t>6</a:t>
            </a:fld>
            <a:endParaRPr lang="en-US" sz="1200">
              <a:latin typeface="Arial"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6150499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PlaceHolder 1"/>
          <p:cNvSpPr>
            <a:spLocks noGrp="1" noRot="1" noChangeAspect="1"/>
          </p:cNvSpPr>
          <p:nvPr>
            <p:ph type="sldImg"/>
          </p:nvPr>
        </p:nvSpPr>
        <p:spPr>
          <a:xfrm>
            <a:off x="1589088" y="1006475"/>
            <a:ext cx="4594225" cy="3446463"/>
          </a:xfrm>
          <a:prstGeom prst="rect">
            <a:avLst/>
          </a:prstGeom>
        </p:spPr>
      </p:sp>
      <p:sp>
        <p:nvSpPr>
          <p:cNvPr id="48" name="PlaceHolder 2"/>
          <p:cNvSpPr>
            <a:spLocks noGrp="1"/>
          </p:cNvSpPr>
          <p:nvPr>
            <p:ph type="body"/>
          </p:nvPr>
        </p:nvSpPr>
        <p:spPr>
          <a:xfrm>
            <a:off x="1185120" y="4787640"/>
            <a:ext cx="5407560" cy="6516720"/>
          </a:xfrm>
          <a:prstGeom prst="rect">
            <a:avLst/>
          </a:prstGeom>
        </p:spPr>
        <p:txBody>
          <a:bodyPr lIns="0" tIns="0" rIns="0" bIns="0"/>
          <a:lstStyle/>
          <a:p>
            <a:r>
              <a:rPr lang="en-US" sz="2000" b="0" strike="noStrike" spc="-1">
                <a:latin typeface="Arial"/>
              </a:rPr>
              <a:t> Assignment probabilities for being from the Old World for the 50 individuals sampled in this study, based on eight nuclear loci (open triangles) and mtDNA clade assignment (closed circles). The lines are three‐parameter sigmoidal curves fit to each data type (light and heavy lines, respectively). </a:t>
            </a:r>
          </a:p>
          <a:p>
            <a:r>
              <a:rPr lang="en-US" sz="2000" b="0" strike="noStrike" spc="-1">
                <a:latin typeface="Arial"/>
              </a:rPr>
              <a:t>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PERMISSIONS' LINK ACCOMPANYING THIS ARTICLE. WILEY OR AUTHOR OWNED IMAGES MAY BE USED FOR NON-COMMERCIAL PURPOSES, SUBJECT TO PROPER CITATION OF THE ARTICLE, AUTHOR, AND PUBLISHER.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7553" eaLnBrk="0" hangingPunct="0">
              <a:defRPr sz="1400">
                <a:solidFill>
                  <a:schemeClr val="tx1"/>
                </a:solidFill>
                <a:latin typeface="Comic Sans MS" charset="0"/>
                <a:ea typeface="ＭＳ Ｐゴシック" charset="0"/>
                <a:cs typeface="ＭＳ Ｐゴシック" charset="0"/>
              </a:defRPr>
            </a:lvl1pPr>
            <a:lvl2pPr marL="729057" indent="-280406" defTabSz="917553" eaLnBrk="0" hangingPunct="0">
              <a:defRPr sz="1400">
                <a:solidFill>
                  <a:schemeClr val="tx1"/>
                </a:solidFill>
                <a:latin typeface="Comic Sans MS" charset="0"/>
                <a:ea typeface="ＭＳ Ｐゴシック" charset="0"/>
              </a:defRPr>
            </a:lvl2pPr>
            <a:lvl3pPr marL="1121626" indent="-224325" defTabSz="917553" eaLnBrk="0" hangingPunct="0">
              <a:defRPr sz="1400">
                <a:solidFill>
                  <a:schemeClr val="tx1"/>
                </a:solidFill>
                <a:latin typeface="Comic Sans MS" charset="0"/>
                <a:ea typeface="ＭＳ Ｐゴシック" charset="0"/>
              </a:defRPr>
            </a:lvl3pPr>
            <a:lvl4pPr marL="1570276" indent="-224325" defTabSz="917553" eaLnBrk="0" hangingPunct="0">
              <a:defRPr sz="1400">
                <a:solidFill>
                  <a:schemeClr val="tx1"/>
                </a:solidFill>
                <a:latin typeface="Comic Sans MS" charset="0"/>
                <a:ea typeface="ＭＳ Ｐゴシック" charset="0"/>
              </a:defRPr>
            </a:lvl4pPr>
            <a:lvl5pPr marL="2018927" indent="-224325" defTabSz="917553" eaLnBrk="0" hangingPunct="0">
              <a:defRPr sz="1400">
                <a:solidFill>
                  <a:schemeClr val="tx1"/>
                </a:solidFill>
                <a:latin typeface="Comic Sans MS" charset="0"/>
                <a:ea typeface="ＭＳ Ｐゴシック" charset="0"/>
              </a:defRPr>
            </a:lvl5pPr>
            <a:lvl6pPr marL="2467577" indent="-224325" defTabSz="917553" eaLnBrk="0" fontAlgn="base" hangingPunct="0">
              <a:spcBef>
                <a:spcPct val="0"/>
              </a:spcBef>
              <a:spcAft>
                <a:spcPct val="0"/>
              </a:spcAft>
              <a:defRPr sz="1400">
                <a:solidFill>
                  <a:schemeClr val="tx1"/>
                </a:solidFill>
                <a:latin typeface="Comic Sans MS" charset="0"/>
                <a:ea typeface="ＭＳ Ｐゴシック" charset="0"/>
              </a:defRPr>
            </a:lvl6pPr>
            <a:lvl7pPr marL="2916227" indent="-224325" defTabSz="917553" eaLnBrk="0" fontAlgn="base" hangingPunct="0">
              <a:spcBef>
                <a:spcPct val="0"/>
              </a:spcBef>
              <a:spcAft>
                <a:spcPct val="0"/>
              </a:spcAft>
              <a:defRPr sz="1400">
                <a:solidFill>
                  <a:schemeClr val="tx1"/>
                </a:solidFill>
                <a:latin typeface="Comic Sans MS" charset="0"/>
                <a:ea typeface="ＭＳ Ｐゴシック" charset="0"/>
              </a:defRPr>
            </a:lvl7pPr>
            <a:lvl8pPr marL="3364878" indent="-224325" defTabSz="917553" eaLnBrk="0" fontAlgn="base" hangingPunct="0">
              <a:spcBef>
                <a:spcPct val="0"/>
              </a:spcBef>
              <a:spcAft>
                <a:spcPct val="0"/>
              </a:spcAft>
              <a:defRPr sz="1400">
                <a:solidFill>
                  <a:schemeClr val="tx1"/>
                </a:solidFill>
                <a:latin typeface="Comic Sans MS" charset="0"/>
                <a:ea typeface="ＭＳ Ｐゴシック" charset="0"/>
              </a:defRPr>
            </a:lvl8pPr>
            <a:lvl9pPr marL="3813528" indent="-224325" defTabSz="917553"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fld id="{11FC1577-75B9-4D4A-BDBB-45E7A19794C6}" type="slidenum">
              <a:rPr lang="en-US" sz="1300">
                <a:latin typeface="Arial" charset="0"/>
              </a:rPr>
              <a:pPr eaLnBrk="1" hangingPunct="1"/>
              <a:t>31</a:t>
            </a:fld>
            <a:endParaRPr lang="en-US" sz="1300">
              <a:latin typeface="Arial" charset="0"/>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9388499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7553" eaLnBrk="0" hangingPunct="0">
              <a:defRPr sz="1400">
                <a:solidFill>
                  <a:schemeClr val="tx1"/>
                </a:solidFill>
                <a:latin typeface="Comic Sans MS" charset="0"/>
                <a:ea typeface="ＭＳ Ｐゴシック" charset="0"/>
                <a:cs typeface="ＭＳ Ｐゴシック" charset="0"/>
              </a:defRPr>
            </a:lvl1pPr>
            <a:lvl2pPr marL="729057" indent="-280406" defTabSz="917553" eaLnBrk="0" hangingPunct="0">
              <a:defRPr sz="1400">
                <a:solidFill>
                  <a:schemeClr val="tx1"/>
                </a:solidFill>
                <a:latin typeface="Comic Sans MS" charset="0"/>
                <a:ea typeface="ＭＳ Ｐゴシック" charset="0"/>
              </a:defRPr>
            </a:lvl2pPr>
            <a:lvl3pPr marL="1121626" indent="-224325" defTabSz="917553" eaLnBrk="0" hangingPunct="0">
              <a:defRPr sz="1400">
                <a:solidFill>
                  <a:schemeClr val="tx1"/>
                </a:solidFill>
                <a:latin typeface="Comic Sans MS" charset="0"/>
                <a:ea typeface="ＭＳ Ｐゴシック" charset="0"/>
              </a:defRPr>
            </a:lvl3pPr>
            <a:lvl4pPr marL="1570276" indent="-224325" defTabSz="917553" eaLnBrk="0" hangingPunct="0">
              <a:defRPr sz="1400">
                <a:solidFill>
                  <a:schemeClr val="tx1"/>
                </a:solidFill>
                <a:latin typeface="Comic Sans MS" charset="0"/>
                <a:ea typeface="ＭＳ Ｐゴシック" charset="0"/>
              </a:defRPr>
            </a:lvl4pPr>
            <a:lvl5pPr marL="2018927" indent="-224325" defTabSz="917553" eaLnBrk="0" hangingPunct="0">
              <a:defRPr sz="1400">
                <a:solidFill>
                  <a:schemeClr val="tx1"/>
                </a:solidFill>
                <a:latin typeface="Comic Sans MS" charset="0"/>
                <a:ea typeface="ＭＳ Ｐゴシック" charset="0"/>
              </a:defRPr>
            </a:lvl5pPr>
            <a:lvl6pPr marL="2467577" indent="-224325" defTabSz="917553" eaLnBrk="0" fontAlgn="base" hangingPunct="0">
              <a:spcBef>
                <a:spcPct val="0"/>
              </a:spcBef>
              <a:spcAft>
                <a:spcPct val="0"/>
              </a:spcAft>
              <a:defRPr sz="1400">
                <a:solidFill>
                  <a:schemeClr val="tx1"/>
                </a:solidFill>
                <a:latin typeface="Comic Sans MS" charset="0"/>
                <a:ea typeface="ＭＳ Ｐゴシック" charset="0"/>
              </a:defRPr>
            </a:lvl6pPr>
            <a:lvl7pPr marL="2916227" indent="-224325" defTabSz="917553" eaLnBrk="0" fontAlgn="base" hangingPunct="0">
              <a:spcBef>
                <a:spcPct val="0"/>
              </a:spcBef>
              <a:spcAft>
                <a:spcPct val="0"/>
              </a:spcAft>
              <a:defRPr sz="1400">
                <a:solidFill>
                  <a:schemeClr val="tx1"/>
                </a:solidFill>
                <a:latin typeface="Comic Sans MS" charset="0"/>
                <a:ea typeface="ＭＳ Ｐゴシック" charset="0"/>
              </a:defRPr>
            </a:lvl7pPr>
            <a:lvl8pPr marL="3364878" indent="-224325" defTabSz="917553" eaLnBrk="0" fontAlgn="base" hangingPunct="0">
              <a:spcBef>
                <a:spcPct val="0"/>
              </a:spcBef>
              <a:spcAft>
                <a:spcPct val="0"/>
              </a:spcAft>
              <a:defRPr sz="1400">
                <a:solidFill>
                  <a:schemeClr val="tx1"/>
                </a:solidFill>
                <a:latin typeface="Comic Sans MS" charset="0"/>
                <a:ea typeface="ＭＳ Ｐゴシック" charset="0"/>
              </a:defRPr>
            </a:lvl8pPr>
            <a:lvl9pPr marL="3813528" indent="-224325" defTabSz="917553"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fld id="{AEAA6EAB-3EEC-144E-A6B8-9197E58B017E}" type="slidenum">
              <a:rPr lang="en-US" sz="1300">
                <a:latin typeface="Arial" charset="0"/>
              </a:rPr>
              <a:pPr eaLnBrk="1" hangingPunct="1"/>
              <a:t>32</a:t>
            </a:fld>
            <a:endParaRPr lang="en-US" sz="1300">
              <a:latin typeface="Arial"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4779420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7553" eaLnBrk="0" hangingPunct="0">
              <a:defRPr sz="1400">
                <a:solidFill>
                  <a:schemeClr val="tx1"/>
                </a:solidFill>
                <a:latin typeface="Comic Sans MS" charset="0"/>
                <a:ea typeface="ＭＳ Ｐゴシック" charset="0"/>
                <a:cs typeface="ＭＳ Ｐゴシック" charset="0"/>
              </a:defRPr>
            </a:lvl1pPr>
            <a:lvl2pPr marL="729057" indent="-280406" defTabSz="917553" eaLnBrk="0" hangingPunct="0">
              <a:defRPr sz="1400">
                <a:solidFill>
                  <a:schemeClr val="tx1"/>
                </a:solidFill>
                <a:latin typeface="Comic Sans MS" charset="0"/>
                <a:ea typeface="ＭＳ Ｐゴシック" charset="0"/>
              </a:defRPr>
            </a:lvl2pPr>
            <a:lvl3pPr marL="1121626" indent="-224325" defTabSz="917553" eaLnBrk="0" hangingPunct="0">
              <a:defRPr sz="1400">
                <a:solidFill>
                  <a:schemeClr val="tx1"/>
                </a:solidFill>
                <a:latin typeface="Comic Sans MS" charset="0"/>
                <a:ea typeface="ＭＳ Ｐゴシック" charset="0"/>
              </a:defRPr>
            </a:lvl3pPr>
            <a:lvl4pPr marL="1570276" indent="-224325" defTabSz="917553" eaLnBrk="0" hangingPunct="0">
              <a:defRPr sz="1400">
                <a:solidFill>
                  <a:schemeClr val="tx1"/>
                </a:solidFill>
                <a:latin typeface="Comic Sans MS" charset="0"/>
                <a:ea typeface="ＭＳ Ｐゴシック" charset="0"/>
              </a:defRPr>
            </a:lvl4pPr>
            <a:lvl5pPr marL="2018927" indent="-224325" defTabSz="917553" eaLnBrk="0" hangingPunct="0">
              <a:defRPr sz="1400">
                <a:solidFill>
                  <a:schemeClr val="tx1"/>
                </a:solidFill>
                <a:latin typeface="Comic Sans MS" charset="0"/>
                <a:ea typeface="ＭＳ Ｐゴシック" charset="0"/>
              </a:defRPr>
            </a:lvl5pPr>
            <a:lvl6pPr marL="2467577" indent="-224325" defTabSz="917553" eaLnBrk="0" fontAlgn="base" hangingPunct="0">
              <a:spcBef>
                <a:spcPct val="0"/>
              </a:spcBef>
              <a:spcAft>
                <a:spcPct val="0"/>
              </a:spcAft>
              <a:defRPr sz="1400">
                <a:solidFill>
                  <a:schemeClr val="tx1"/>
                </a:solidFill>
                <a:latin typeface="Comic Sans MS" charset="0"/>
                <a:ea typeface="ＭＳ Ｐゴシック" charset="0"/>
              </a:defRPr>
            </a:lvl6pPr>
            <a:lvl7pPr marL="2916227" indent="-224325" defTabSz="917553" eaLnBrk="0" fontAlgn="base" hangingPunct="0">
              <a:spcBef>
                <a:spcPct val="0"/>
              </a:spcBef>
              <a:spcAft>
                <a:spcPct val="0"/>
              </a:spcAft>
              <a:defRPr sz="1400">
                <a:solidFill>
                  <a:schemeClr val="tx1"/>
                </a:solidFill>
                <a:latin typeface="Comic Sans MS" charset="0"/>
                <a:ea typeface="ＭＳ Ｐゴシック" charset="0"/>
              </a:defRPr>
            </a:lvl7pPr>
            <a:lvl8pPr marL="3364878" indent="-224325" defTabSz="917553" eaLnBrk="0" fontAlgn="base" hangingPunct="0">
              <a:spcBef>
                <a:spcPct val="0"/>
              </a:spcBef>
              <a:spcAft>
                <a:spcPct val="0"/>
              </a:spcAft>
              <a:defRPr sz="1400">
                <a:solidFill>
                  <a:schemeClr val="tx1"/>
                </a:solidFill>
                <a:latin typeface="Comic Sans MS" charset="0"/>
                <a:ea typeface="ＭＳ Ｐゴシック" charset="0"/>
              </a:defRPr>
            </a:lvl8pPr>
            <a:lvl9pPr marL="3813528" indent="-224325" defTabSz="917553"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fld id="{45241DE5-A57D-E54D-90C2-4D3777454D98}" type="slidenum">
              <a:rPr lang="en-US" sz="1300">
                <a:latin typeface="Arial" charset="0"/>
              </a:rPr>
              <a:pPr eaLnBrk="1" hangingPunct="1"/>
              <a:t>33</a:t>
            </a:fld>
            <a:endParaRPr lang="en-US" sz="1300">
              <a:latin typeface="Arial" charset="0"/>
            </a:endParaRPr>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8458479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7553" eaLnBrk="0" hangingPunct="0">
              <a:defRPr sz="1400">
                <a:solidFill>
                  <a:schemeClr val="tx1"/>
                </a:solidFill>
                <a:latin typeface="Comic Sans MS" charset="0"/>
                <a:ea typeface="ＭＳ Ｐゴシック" charset="0"/>
                <a:cs typeface="ＭＳ Ｐゴシック" charset="0"/>
              </a:defRPr>
            </a:lvl1pPr>
            <a:lvl2pPr marL="729057" indent="-280406" defTabSz="917553" eaLnBrk="0" hangingPunct="0">
              <a:defRPr sz="1400">
                <a:solidFill>
                  <a:schemeClr val="tx1"/>
                </a:solidFill>
                <a:latin typeface="Comic Sans MS" charset="0"/>
                <a:ea typeface="ＭＳ Ｐゴシック" charset="0"/>
              </a:defRPr>
            </a:lvl2pPr>
            <a:lvl3pPr marL="1121626" indent="-224325" defTabSz="917553" eaLnBrk="0" hangingPunct="0">
              <a:defRPr sz="1400">
                <a:solidFill>
                  <a:schemeClr val="tx1"/>
                </a:solidFill>
                <a:latin typeface="Comic Sans MS" charset="0"/>
                <a:ea typeface="ＭＳ Ｐゴシック" charset="0"/>
              </a:defRPr>
            </a:lvl3pPr>
            <a:lvl4pPr marL="1570276" indent="-224325" defTabSz="917553" eaLnBrk="0" hangingPunct="0">
              <a:defRPr sz="1400">
                <a:solidFill>
                  <a:schemeClr val="tx1"/>
                </a:solidFill>
                <a:latin typeface="Comic Sans MS" charset="0"/>
                <a:ea typeface="ＭＳ Ｐゴシック" charset="0"/>
              </a:defRPr>
            </a:lvl4pPr>
            <a:lvl5pPr marL="2018927" indent="-224325" defTabSz="917553" eaLnBrk="0" hangingPunct="0">
              <a:defRPr sz="1400">
                <a:solidFill>
                  <a:schemeClr val="tx1"/>
                </a:solidFill>
                <a:latin typeface="Comic Sans MS" charset="0"/>
                <a:ea typeface="ＭＳ Ｐゴシック" charset="0"/>
              </a:defRPr>
            </a:lvl5pPr>
            <a:lvl6pPr marL="2467577" indent="-224325" defTabSz="917553" eaLnBrk="0" fontAlgn="base" hangingPunct="0">
              <a:spcBef>
                <a:spcPct val="0"/>
              </a:spcBef>
              <a:spcAft>
                <a:spcPct val="0"/>
              </a:spcAft>
              <a:defRPr sz="1400">
                <a:solidFill>
                  <a:schemeClr val="tx1"/>
                </a:solidFill>
                <a:latin typeface="Comic Sans MS" charset="0"/>
                <a:ea typeface="ＭＳ Ｐゴシック" charset="0"/>
              </a:defRPr>
            </a:lvl6pPr>
            <a:lvl7pPr marL="2916227" indent="-224325" defTabSz="917553" eaLnBrk="0" fontAlgn="base" hangingPunct="0">
              <a:spcBef>
                <a:spcPct val="0"/>
              </a:spcBef>
              <a:spcAft>
                <a:spcPct val="0"/>
              </a:spcAft>
              <a:defRPr sz="1400">
                <a:solidFill>
                  <a:schemeClr val="tx1"/>
                </a:solidFill>
                <a:latin typeface="Comic Sans MS" charset="0"/>
                <a:ea typeface="ＭＳ Ｐゴシック" charset="0"/>
              </a:defRPr>
            </a:lvl7pPr>
            <a:lvl8pPr marL="3364878" indent="-224325" defTabSz="917553" eaLnBrk="0" fontAlgn="base" hangingPunct="0">
              <a:spcBef>
                <a:spcPct val="0"/>
              </a:spcBef>
              <a:spcAft>
                <a:spcPct val="0"/>
              </a:spcAft>
              <a:defRPr sz="1400">
                <a:solidFill>
                  <a:schemeClr val="tx1"/>
                </a:solidFill>
                <a:latin typeface="Comic Sans MS" charset="0"/>
                <a:ea typeface="ＭＳ Ｐゴシック" charset="0"/>
              </a:defRPr>
            </a:lvl8pPr>
            <a:lvl9pPr marL="3813528" indent="-224325" defTabSz="917553"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fld id="{422ACFF7-9EBD-CB4D-B5B7-F074747A7ABF}" type="slidenum">
              <a:rPr lang="en-US" sz="1300">
                <a:latin typeface="Arial" charset="0"/>
              </a:rPr>
              <a:pPr eaLnBrk="1" hangingPunct="1"/>
              <a:t>35</a:t>
            </a:fld>
            <a:endParaRPr lang="en-US" sz="1300">
              <a:latin typeface="Arial" charset="0"/>
            </a:endParaRP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5103671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2879" eaLnBrk="0" hangingPunct="0">
              <a:defRPr sz="1400">
                <a:solidFill>
                  <a:schemeClr val="tx1"/>
                </a:solidFill>
                <a:latin typeface="Comic Sans MS" charset="0"/>
                <a:ea typeface="ＭＳ Ｐゴシック" charset="0"/>
                <a:cs typeface="ＭＳ Ｐゴシック" charset="0"/>
              </a:defRPr>
            </a:lvl1pPr>
            <a:lvl2pPr marL="729057" indent="-280406" defTabSz="912879" eaLnBrk="0" hangingPunct="0">
              <a:defRPr sz="1400">
                <a:solidFill>
                  <a:schemeClr val="tx1"/>
                </a:solidFill>
                <a:latin typeface="Comic Sans MS" charset="0"/>
                <a:ea typeface="ＭＳ Ｐゴシック" charset="0"/>
              </a:defRPr>
            </a:lvl2pPr>
            <a:lvl3pPr marL="1121626" indent="-224325" defTabSz="912879" eaLnBrk="0" hangingPunct="0">
              <a:defRPr sz="1400">
                <a:solidFill>
                  <a:schemeClr val="tx1"/>
                </a:solidFill>
                <a:latin typeface="Comic Sans MS" charset="0"/>
                <a:ea typeface="ＭＳ Ｐゴシック" charset="0"/>
              </a:defRPr>
            </a:lvl3pPr>
            <a:lvl4pPr marL="1570276" indent="-224325" defTabSz="912879" eaLnBrk="0" hangingPunct="0">
              <a:defRPr sz="1400">
                <a:solidFill>
                  <a:schemeClr val="tx1"/>
                </a:solidFill>
                <a:latin typeface="Comic Sans MS" charset="0"/>
                <a:ea typeface="ＭＳ Ｐゴシック" charset="0"/>
              </a:defRPr>
            </a:lvl4pPr>
            <a:lvl5pPr marL="2018927" indent="-224325" defTabSz="912879" eaLnBrk="0" hangingPunct="0">
              <a:defRPr sz="1400">
                <a:solidFill>
                  <a:schemeClr val="tx1"/>
                </a:solidFill>
                <a:latin typeface="Comic Sans MS" charset="0"/>
                <a:ea typeface="ＭＳ Ｐゴシック" charset="0"/>
              </a:defRPr>
            </a:lvl5pPr>
            <a:lvl6pPr marL="2467577" indent="-224325" defTabSz="912879" eaLnBrk="0" fontAlgn="base" hangingPunct="0">
              <a:spcBef>
                <a:spcPct val="0"/>
              </a:spcBef>
              <a:spcAft>
                <a:spcPct val="0"/>
              </a:spcAft>
              <a:defRPr sz="1400">
                <a:solidFill>
                  <a:schemeClr val="tx1"/>
                </a:solidFill>
                <a:latin typeface="Comic Sans MS" charset="0"/>
                <a:ea typeface="ＭＳ Ｐゴシック" charset="0"/>
              </a:defRPr>
            </a:lvl6pPr>
            <a:lvl7pPr marL="2916227" indent="-224325" defTabSz="912879" eaLnBrk="0" fontAlgn="base" hangingPunct="0">
              <a:spcBef>
                <a:spcPct val="0"/>
              </a:spcBef>
              <a:spcAft>
                <a:spcPct val="0"/>
              </a:spcAft>
              <a:defRPr sz="1400">
                <a:solidFill>
                  <a:schemeClr val="tx1"/>
                </a:solidFill>
                <a:latin typeface="Comic Sans MS" charset="0"/>
                <a:ea typeface="ＭＳ Ｐゴシック" charset="0"/>
              </a:defRPr>
            </a:lvl7pPr>
            <a:lvl8pPr marL="3364878" indent="-224325" defTabSz="912879" eaLnBrk="0" fontAlgn="base" hangingPunct="0">
              <a:spcBef>
                <a:spcPct val="0"/>
              </a:spcBef>
              <a:spcAft>
                <a:spcPct val="0"/>
              </a:spcAft>
              <a:defRPr sz="1400">
                <a:solidFill>
                  <a:schemeClr val="tx1"/>
                </a:solidFill>
                <a:latin typeface="Comic Sans MS" charset="0"/>
                <a:ea typeface="ＭＳ Ｐゴシック" charset="0"/>
              </a:defRPr>
            </a:lvl8pPr>
            <a:lvl9pPr marL="3813528" indent="-224325" defTabSz="912879"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fld id="{C2899D77-A092-4F4B-9734-2149CD24D246}" type="slidenum">
              <a:rPr lang="en-US" sz="1300">
                <a:latin typeface="Arial" charset="0"/>
              </a:rPr>
              <a:pPr eaLnBrk="1" hangingPunct="1"/>
              <a:t>36</a:t>
            </a:fld>
            <a:endParaRPr lang="en-US" sz="1300">
              <a:latin typeface="Arial" charset="0"/>
            </a:endParaRP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3026204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2879" eaLnBrk="0" hangingPunct="0">
              <a:defRPr sz="1400">
                <a:solidFill>
                  <a:schemeClr val="tx1"/>
                </a:solidFill>
                <a:latin typeface="Comic Sans MS" charset="0"/>
                <a:ea typeface="ＭＳ Ｐゴシック" charset="0"/>
                <a:cs typeface="ＭＳ Ｐゴシック" charset="0"/>
              </a:defRPr>
            </a:lvl1pPr>
            <a:lvl2pPr marL="729057" indent="-280406" defTabSz="912879" eaLnBrk="0" hangingPunct="0">
              <a:defRPr sz="1400">
                <a:solidFill>
                  <a:schemeClr val="tx1"/>
                </a:solidFill>
                <a:latin typeface="Comic Sans MS" charset="0"/>
                <a:ea typeface="ＭＳ Ｐゴシック" charset="0"/>
              </a:defRPr>
            </a:lvl2pPr>
            <a:lvl3pPr marL="1121626" indent="-224325" defTabSz="912879" eaLnBrk="0" hangingPunct="0">
              <a:defRPr sz="1400">
                <a:solidFill>
                  <a:schemeClr val="tx1"/>
                </a:solidFill>
                <a:latin typeface="Comic Sans MS" charset="0"/>
                <a:ea typeface="ＭＳ Ｐゴシック" charset="0"/>
              </a:defRPr>
            </a:lvl3pPr>
            <a:lvl4pPr marL="1570276" indent="-224325" defTabSz="912879" eaLnBrk="0" hangingPunct="0">
              <a:defRPr sz="1400">
                <a:solidFill>
                  <a:schemeClr val="tx1"/>
                </a:solidFill>
                <a:latin typeface="Comic Sans MS" charset="0"/>
                <a:ea typeface="ＭＳ Ｐゴシック" charset="0"/>
              </a:defRPr>
            </a:lvl4pPr>
            <a:lvl5pPr marL="2018927" indent="-224325" defTabSz="912879" eaLnBrk="0" hangingPunct="0">
              <a:defRPr sz="1400">
                <a:solidFill>
                  <a:schemeClr val="tx1"/>
                </a:solidFill>
                <a:latin typeface="Comic Sans MS" charset="0"/>
                <a:ea typeface="ＭＳ Ｐゴシック" charset="0"/>
              </a:defRPr>
            </a:lvl5pPr>
            <a:lvl6pPr marL="2467577" indent="-224325" defTabSz="912879" eaLnBrk="0" fontAlgn="base" hangingPunct="0">
              <a:spcBef>
                <a:spcPct val="0"/>
              </a:spcBef>
              <a:spcAft>
                <a:spcPct val="0"/>
              </a:spcAft>
              <a:defRPr sz="1400">
                <a:solidFill>
                  <a:schemeClr val="tx1"/>
                </a:solidFill>
                <a:latin typeface="Comic Sans MS" charset="0"/>
                <a:ea typeface="ＭＳ Ｐゴシック" charset="0"/>
              </a:defRPr>
            </a:lvl6pPr>
            <a:lvl7pPr marL="2916227" indent="-224325" defTabSz="912879" eaLnBrk="0" fontAlgn="base" hangingPunct="0">
              <a:spcBef>
                <a:spcPct val="0"/>
              </a:spcBef>
              <a:spcAft>
                <a:spcPct val="0"/>
              </a:spcAft>
              <a:defRPr sz="1400">
                <a:solidFill>
                  <a:schemeClr val="tx1"/>
                </a:solidFill>
                <a:latin typeface="Comic Sans MS" charset="0"/>
                <a:ea typeface="ＭＳ Ｐゴシック" charset="0"/>
              </a:defRPr>
            </a:lvl7pPr>
            <a:lvl8pPr marL="3364878" indent="-224325" defTabSz="912879" eaLnBrk="0" fontAlgn="base" hangingPunct="0">
              <a:spcBef>
                <a:spcPct val="0"/>
              </a:spcBef>
              <a:spcAft>
                <a:spcPct val="0"/>
              </a:spcAft>
              <a:defRPr sz="1400">
                <a:solidFill>
                  <a:schemeClr val="tx1"/>
                </a:solidFill>
                <a:latin typeface="Comic Sans MS" charset="0"/>
                <a:ea typeface="ＭＳ Ｐゴシック" charset="0"/>
              </a:defRPr>
            </a:lvl8pPr>
            <a:lvl9pPr marL="3813528" indent="-224325" defTabSz="912879"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fld id="{71F457F7-F14B-F947-8D7F-3373EB57BDCA}" type="slidenum">
              <a:rPr lang="en-US" sz="1300">
                <a:latin typeface="Arial" charset="0"/>
              </a:rPr>
              <a:pPr eaLnBrk="1" hangingPunct="1"/>
              <a:t>37</a:t>
            </a:fld>
            <a:endParaRPr lang="en-US" sz="1300">
              <a:latin typeface="Arial" charset="0"/>
            </a:endParaRPr>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4360215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2879" eaLnBrk="0" hangingPunct="0">
              <a:defRPr sz="1400">
                <a:solidFill>
                  <a:schemeClr val="tx1"/>
                </a:solidFill>
                <a:latin typeface="Comic Sans MS" charset="0"/>
                <a:ea typeface="ＭＳ Ｐゴシック" charset="0"/>
                <a:cs typeface="ＭＳ Ｐゴシック" charset="0"/>
              </a:defRPr>
            </a:lvl1pPr>
            <a:lvl2pPr marL="729057" indent="-280406" defTabSz="912879" eaLnBrk="0" hangingPunct="0">
              <a:defRPr sz="1400">
                <a:solidFill>
                  <a:schemeClr val="tx1"/>
                </a:solidFill>
                <a:latin typeface="Comic Sans MS" charset="0"/>
                <a:ea typeface="ＭＳ Ｐゴシック" charset="0"/>
              </a:defRPr>
            </a:lvl2pPr>
            <a:lvl3pPr marL="1121626" indent="-224325" defTabSz="912879" eaLnBrk="0" hangingPunct="0">
              <a:defRPr sz="1400">
                <a:solidFill>
                  <a:schemeClr val="tx1"/>
                </a:solidFill>
                <a:latin typeface="Comic Sans MS" charset="0"/>
                <a:ea typeface="ＭＳ Ｐゴシック" charset="0"/>
              </a:defRPr>
            </a:lvl3pPr>
            <a:lvl4pPr marL="1570276" indent="-224325" defTabSz="912879" eaLnBrk="0" hangingPunct="0">
              <a:defRPr sz="1400">
                <a:solidFill>
                  <a:schemeClr val="tx1"/>
                </a:solidFill>
                <a:latin typeface="Comic Sans MS" charset="0"/>
                <a:ea typeface="ＭＳ Ｐゴシック" charset="0"/>
              </a:defRPr>
            </a:lvl4pPr>
            <a:lvl5pPr marL="2018927" indent="-224325" defTabSz="912879" eaLnBrk="0" hangingPunct="0">
              <a:defRPr sz="1400">
                <a:solidFill>
                  <a:schemeClr val="tx1"/>
                </a:solidFill>
                <a:latin typeface="Comic Sans MS" charset="0"/>
                <a:ea typeface="ＭＳ Ｐゴシック" charset="0"/>
              </a:defRPr>
            </a:lvl5pPr>
            <a:lvl6pPr marL="2467577" indent="-224325" defTabSz="912879" eaLnBrk="0" fontAlgn="base" hangingPunct="0">
              <a:spcBef>
                <a:spcPct val="0"/>
              </a:spcBef>
              <a:spcAft>
                <a:spcPct val="0"/>
              </a:spcAft>
              <a:defRPr sz="1400">
                <a:solidFill>
                  <a:schemeClr val="tx1"/>
                </a:solidFill>
                <a:latin typeface="Comic Sans MS" charset="0"/>
                <a:ea typeface="ＭＳ Ｐゴシック" charset="0"/>
              </a:defRPr>
            </a:lvl6pPr>
            <a:lvl7pPr marL="2916227" indent="-224325" defTabSz="912879" eaLnBrk="0" fontAlgn="base" hangingPunct="0">
              <a:spcBef>
                <a:spcPct val="0"/>
              </a:spcBef>
              <a:spcAft>
                <a:spcPct val="0"/>
              </a:spcAft>
              <a:defRPr sz="1400">
                <a:solidFill>
                  <a:schemeClr val="tx1"/>
                </a:solidFill>
                <a:latin typeface="Comic Sans MS" charset="0"/>
                <a:ea typeface="ＭＳ Ｐゴシック" charset="0"/>
              </a:defRPr>
            </a:lvl7pPr>
            <a:lvl8pPr marL="3364878" indent="-224325" defTabSz="912879" eaLnBrk="0" fontAlgn="base" hangingPunct="0">
              <a:spcBef>
                <a:spcPct val="0"/>
              </a:spcBef>
              <a:spcAft>
                <a:spcPct val="0"/>
              </a:spcAft>
              <a:defRPr sz="1400">
                <a:solidFill>
                  <a:schemeClr val="tx1"/>
                </a:solidFill>
                <a:latin typeface="Comic Sans MS" charset="0"/>
                <a:ea typeface="ＭＳ Ｐゴシック" charset="0"/>
              </a:defRPr>
            </a:lvl8pPr>
            <a:lvl9pPr marL="3813528" indent="-224325" defTabSz="912879"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fld id="{C50BE20E-F4D5-B542-B0CD-EB7C827652D6}" type="slidenum">
              <a:rPr lang="en-US" sz="1300">
                <a:latin typeface="Arial" charset="0"/>
              </a:rPr>
              <a:pPr eaLnBrk="1" hangingPunct="1"/>
              <a:t>38</a:t>
            </a:fld>
            <a:endParaRPr lang="en-US" sz="1300">
              <a:latin typeface="Arial" charset="0"/>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512989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2879" eaLnBrk="0" hangingPunct="0">
              <a:defRPr sz="1400">
                <a:solidFill>
                  <a:schemeClr val="tx1"/>
                </a:solidFill>
                <a:latin typeface="Comic Sans MS" charset="0"/>
                <a:ea typeface="ＭＳ Ｐゴシック" charset="0"/>
                <a:cs typeface="ＭＳ Ｐゴシック" charset="0"/>
              </a:defRPr>
            </a:lvl1pPr>
            <a:lvl2pPr marL="729057" indent="-280406" defTabSz="912879" eaLnBrk="0" hangingPunct="0">
              <a:defRPr sz="1400">
                <a:solidFill>
                  <a:schemeClr val="tx1"/>
                </a:solidFill>
                <a:latin typeface="Comic Sans MS" charset="0"/>
                <a:ea typeface="ＭＳ Ｐゴシック" charset="0"/>
              </a:defRPr>
            </a:lvl2pPr>
            <a:lvl3pPr marL="1121626" indent="-224325" defTabSz="912879" eaLnBrk="0" hangingPunct="0">
              <a:defRPr sz="1400">
                <a:solidFill>
                  <a:schemeClr val="tx1"/>
                </a:solidFill>
                <a:latin typeface="Comic Sans MS" charset="0"/>
                <a:ea typeface="ＭＳ Ｐゴシック" charset="0"/>
              </a:defRPr>
            </a:lvl3pPr>
            <a:lvl4pPr marL="1570276" indent="-224325" defTabSz="912879" eaLnBrk="0" hangingPunct="0">
              <a:defRPr sz="1400">
                <a:solidFill>
                  <a:schemeClr val="tx1"/>
                </a:solidFill>
                <a:latin typeface="Comic Sans MS" charset="0"/>
                <a:ea typeface="ＭＳ Ｐゴシック" charset="0"/>
              </a:defRPr>
            </a:lvl4pPr>
            <a:lvl5pPr marL="2018927" indent="-224325" defTabSz="912879" eaLnBrk="0" hangingPunct="0">
              <a:defRPr sz="1400">
                <a:solidFill>
                  <a:schemeClr val="tx1"/>
                </a:solidFill>
                <a:latin typeface="Comic Sans MS" charset="0"/>
                <a:ea typeface="ＭＳ Ｐゴシック" charset="0"/>
              </a:defRPr>
            </a:lvl5pPr>
            <a:lvl6pPr marL="2467577" indent="-224325" defTabSz="912879" eaLnBrk="0" fontAlgn="base" hangingPunct="0">
              <a:spcBef>
                <a:spcPct val="0"/>
              </a:spcBef>
              <a:spcAft>
                <a:spcPct val="0"/>
              </a:spcAft>
              <a:defRPr sz="1400">
                <a:solidFill>
                  <a:schemeClr val="tx1"/>
                </a:solidFill>
                <a:latin typeface="Comic Sans MS" charset="0"/>
                <a:ea typeface="ＭＳ Ｐゴシック" charset="0"/>
              </a:defRPr>
            </a:lvl6pPr>
            <a:lvl7pPr marL="2916227" indent="-224325" defTabSz="912879" eaLnBrk="0" fontAlgn="base" hangingPunct="0">
              <a:spcBef>
                <a:spcPct val="0"/>
              </a:spcBef>
              <a:spcAft>
                <a:spcPct val="0"/>
              </a:spcAft>
              <a:defRPr sz="1400">
                <a:solidFill>
                  <a:schemeClr val="tx1"/>
                </a:solidFill>
                <a:latin typeface="Comic Sans MS" charset="0"/>
                <a:ea typeface="ＭＳ Ｐゴシック" charset="0"/>
              </a:defRPr>
            </a:lvl7pPr>
            <a:lvl8pPr marL="3364878" indent="-224325" defTabSz="912879" eaLnBrk="0" fontAlgn="base" hangingPunct="0">
              <a:spcBef>
                <a:spcPct val="0"/>
              </a:spcBef>
              <a:spcAft>
                <a:spcPct val="0"/>
              </a:spcAft>
              <a:defRPr sz="1400">
                <a:solidFill>
                  <a:schemeClr val="tx1"/>
                </a:solidFill>
                <a:latin typeface="Comic Sans MS" charset="0"/>
                <a:ea typeface="ＭＳ Ｐゴシック" charset="0"/>
              </a:defRPr>
            </a:lvl8pPr>
            <a:lvl9pPr marL="3813528" indent="-224325" defTabSz="912879"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fld id="{528689BA-025C-4345-A62B-163C72307874}" type="slidenum">
              <a:rPr lang="en-US" sz="1300">
                <a:latin typeface="Arial" charset="0"/>
              </a:rPr>
              <a:pPr eaLnBrk="1" hangingPunct="1"/>
              <a:t>39</a:t>
            </a:fld>
            <a:endParaRPr lang="en-US" sz="1300">
              <a:latin typeface="Arial" charset="0"/>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1151232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2879" eaLnBrk="0" hangingPunct="0">
              <a:defRPr sz="1400">
                <a:solidFill>
                  <a:schemeClr val="tx1"/>
                </a:solidFill>
                <a:latin typeface="Comic Sans MS" charset="0"/>
                <a:ea typeface="ＭＳ Ｐゴシック" charset="0"/>
                <a:cs typeface="ＭＳ Ｐゴシック" charset="0"/>
              </a:defRPr>
            </a:lvl1pPr>
            <a:lvl2pPr marL="729057" indent="-280406" defTabSz="912879" eaLnBrk="0" hangingPunct="0">
              <a:defRPr sz="1400">
                <a:solidFill>
                  <a:schemeClr val="tx1"/>
                </a:solidFill>
                <a:latin typeface="Comic Sans MS" charset="0"/>
                <a:ea typeface="ＭＳ Ｐゴシック" charset="0"/>
              </a:defRPr>
            </a:lvl2pPr>
            <a:lvl3pPr marL="1121626" indent="-224325" defTabSz="912879" eaLnBrk="0" hangingPunct="0">
              <a:defRPr sz="1400">
                <a:solidFill>
                  <a:schemeClr val="tx1"/>
                </a:solidFill>
                <a:latin typeface="Comic Sans MS" charset="0"/>
                <a:ea typeface="ＭＳ Ｐゴシック" charset="0"/>
              </a:defRPr>
            </a:lvl3pPr>
            <a:lvl4pPr marL="1570276" indent="-224325" defTabSz="912879" eaLnBrk="0" hangingPunct="0">
              <a:defRPr sz="1400">
                <a:solidFill>
                  <a:schemeClr val="tx1"/>
                </a:solidFill>
                <a:latin typeface="Comic Sans MS" charset="0"/>
                <a:ea typeface="ＭＳ Ｐゴシック" charset="0"/>
              </a:defRPr>
            </a:lvl4pPr>
            <a:lvl5pPr marL="2018927" indent="-224325" defTabSz="912879" eaLnBrk="0" hangingPunct="0">
              <a:defRPr sz="1400">
                <a:solidFill>
                  <a:schemeClr val="tx1"/>
                </a:solidFill>
                <a:latin typeface="Comic Sans MS" charset="0"/>
                <a:ea typeface="ＭＳ Ｐゴシック" charset="0"/>
              </a:defRPr>
            </a:lvl5pPr>
            <a:lvl6pPr marL="2467577" indent="-224325" defTabSz="912879" eaLnBrk="0" fontAlgn="base" hangingPunct="0">
              <a:spcBef>
                <a:spcPct val="0"/>
              </a:spcBef>
              <a:spcAft>
                <a:spcPct val="0"/>
              </a:spcAft>
              <a:defRPr sz="1400">
                <a:solidFill>
                  <a:schemeClr val="tx1"/>
                </a:solidFill>
                <a:latin typeface="Comic Sans MS" charset="0"/>
                <a:ea typeface="ＭＳ Ｐゴシック" charset="0"/>
              </a:defRPr>
            </a:lvl6pPr>
            <a:lvl7pPr marL="2916227" indent="-224325" defTabSz="912879" eaLnBrk="0" fontAlgn="base" hangingPunct="0">
              <a:spcBef>
                <a:spcPct val="0"/>
              </a:spcBef>
              <a:spcAft>
                <a:spcPct val="0"/>
              </a:spcAft>
              <a:defRPr sz="1400">
                <a:solidFill>
                  <a:schemeClr val="tx1"/>
                </a:solidFill>
                <a:latin typeface="Comic Sans MS" charset="0"/>
                <a:ea typeface="ＭＳ Ｐゴシック" charset="0"/>
              </a:defRPr>
            </a:lvl7pPr>
            <a:lvl8pPr marL="3364878" indent="-224325" defTabSz="912879" eaLnBrk="0" fontAlgn="base" hangingPunct="0">
              <a:spcBef>
                <a:spcPct val="0"/>
              </a:spcBef>
              <a:spcAft>
                <a:spcPct val="0"/>
              </a:spcAft>
              <a:defRPr sz="1400">
                <a:solidFill>
                  <a:schemeClr val="tx1"/>
                </a:solidFill>
                <a:latin typeface="Comic Sans MS" charset="0"/>
                <a:ea typeface="ＭＳ Ｐゴシック" charset="0"/>
              </a:defRPr>
            </a:lvl8pPr>
            <a:lvl9pPr marL="3813528" indent="-224325" defTabSz="912879"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fld id="{0B00B933-135A-CD46-ADDE-89605A3CE35B}" type="slidenum">
              <a:rPr lang="en-US" sz="1300">
                <a:latin typeface="Arial" charset="0"/>
              </a:rPr>
              <a:pPr eaLnBrk="1" hangingPunct="1"/>
              <a:t>40</a:t>
            </a:fld>
            <a:endParaRPr lang="en-US" sz="1300">
              <a:latin typeface="Arial" charset="0"/>
            </a:endParaRP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345645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B4C888B3-DC9E-5441-9998-2FD43134D44C}" type="slidenum">
              <a:rPr lang="en-US" sz="1200">
                <a:latin typeface="Arial" charset="0"/>
              </a:rPr>
              <a:pPr eaLnBrk="1" hangingPunct="1"/>
              <a:t>7</a:t>
            </a:fld>
            <a:endParaRPr lang="en-US" sz="1200">
              <a:latin typeface="Arial"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0900763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2879" eaLnBrk="0" hangingPunct="0">
              <a:defRPr sz="1400">
                <a:solidFill>
                  <a:schemeClr val="tx1"/>
                </a:solidFill>
                <a:latin typeface="Comic Sans MS" charset="0"/>
                <a:ea typeface="ＭＳ Ｐゴシック" charset="0"/>
                <a:cs typeface="ＭＳ Ｐゴシック" charset="0"/>
              </a:defRPr>
            </a:lvl1pPr>
            <a:lvl2pPr marL="729057" indent="-280406" defTabSz="912879" eaLnBrk="0" hangingPunct="0">
              <a:defRPr sz="1400">
                <a:solidFill>
                  <a:schemeClr val="tx1"/>
                </a:solidFill>
                <a:latin typeface="Comic Sans MS" charset="0"/>
                <a:ea typeface="ＭＳ Ｐゴシック" charset="0"/>
              </a:defRPr>
            </a:lvl2pPr>
            <a:lvl3pPr marL="1121626" indent="-224325" defTabSz="912879" eaLnBrk="0" hangingPunct="0">
              <a:defRPr sz="1400">
                <a:solidFill>
                  <a:schemeClr val="tx1"/>
                </a:solidFill>
                <a:latin typeface="Comic Sans MS" charset="0"/>
                <a:ea typeface="ＭＳ Ｐゴシック" charset="0"/>
              </a:defRPr>
            </a:lvl3pPr>
            <a:lvl4pPr marL="1570276" indent="-224325" defTabSz="912879" eaLnBrk="0" hangingPunct="0">
              <a:defRPr sz="1400">
                <a:solidFill>
                  <a:schemeClr val="tx1"/>
                </a:solidFill>
                <a:latin typeface="Comic Sans MS" charset="0"/>
                <a:ea typeface="ＭＳ Ｐゴシック" charset="0"/>
              </a:defRPr>
            </a:lvl4pPr>
            <a:lvl5pPr marL="2018927" indent="-224325" defTabSz="912879" eaLnBrk="0" hangingPunct="0">
              <a:defRPr sz="1400">
                <a:solidFill>
                  <a:schemeClr val="tx1"/>
                </a:solidFill>
                <a:latin typeface="Comic Sans MS" charset="0"/>
                <a:ea typeface="ＭＳ Ｐゴシック" charset="0"/>
              </a:defRPr>
            </a:lvl5pPr>
            <a:lvl6pPr marL="2467577" indent="-224325" defTabSz="912879" eaLnBrk="0" fontAlgn="base" hangingPunct="0">
              <a:spcBef>
                <a:spcPct val="0"/>
              </a:spcBef>
              <a:spcAft>
                <a:spcPct val="0"/>
              </a:spcAft>
              <a:defRPr sz="1400">
                <a:solidFill>
                  <a:schemeClr val="tx1"/>
                </a:solidFill>
                <a:latin typeface="Comic Sans MS" charset="0"/>
                <a:ea typeface="ＭＳ Ｐゴシック" charset="0"/>
              </a:defRPr>
            </a:lvl6pPr>
            <a:lvl7pPr marL="2916227" indent="-224325" defTabSz="912879" eaLnBrk="0" fontAlgn="base" hangingPunct="0">
              <a:spcBef>
                <a:spcPct val="0"/>
              </a:spcBef>
              <a:spcAft>
                <a:spcPct val="0"/>
              </a:spcAft>
              <a:defRPr sz="1400">
                <a:solidFill>
                  <a:schemeClr val="tx1"/>
                </a:solidFill>
                <a:latin typeface="Comic Sans MS" charset="0"/>
                <a:ea typeface="ＭＳ Ｐゴシック" charset="0"/>
              </a:defRPr>
            </a:lvl7pPr>
            <a:lvl8pPr marL="3364878" indent="-224325" defTabSz="912879" eaLnBrk="0" fontAlgn="base" hangingPunct="0">
              <a:spcBef>
                <a:spcPct val="0"/>
              </a:spcBef>
              <a:spcAft>
                <a:spcPct val="0"/>
              </a:spcAft>
              <a:defRPr sz="1400">
                <a:solidFill>
                  <a:schemeClr val="tx1"/>
                </a:solidFill>
                <a:latin typeface="Comic Sans MS" charset="0"/>
                <a:ea typeface="ＭＳ Ｐゴシック" charset="0"/>
              </a:defRPr>
            </a:lvl8pPr>
            <a:lvl9pPr marL="3813528" indent="-224325" defTabSz="912879"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fld id="{49E5D3EC-82C7-8C40-A7D2-F972A87B0F49}" type="slidenum">
              <a:rPr lang="en-US" sz="1300">
                <a:latin typeface="Arial" charset="0"/>
              </a:rPr>
              <a:pPr eaLnBrk="1" hangingPunct="1"/>
              <a:t>41</a:t>
            </a:fld>
            <a:endParaRPr lang="en-US" sz="1300">
              <a:latin typeface="Arial" charset="0"/>
            </a:endParaRPr>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520965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2879" eaLnBrk="0" hangingPunct="0">
              <a:defRPr sz="1400">
                <a:solidFill>
                  <a:schemeClr val="tx1"/>
                </a:solidFill>
                <a:latin typeface="Comic Sans MS" charset="0"/>
                <a:ea typeface="ＭＳ Ｐゴシック" charset="0"/>
                <a:cs typeface="ＭＳ Ｐゴシック" charset="0"/>
              </a:defRPr>
            </a:lvl1pPr>
            <a:lvl2pPr marL="729057" indent="-280406" defTabSz="912879" eaLnBrk="0" hangingPunct="0">
              <a:defRPr sz="1400">
                <a:solidFill>
                  <a:schemeClr val="tx1"/>
                </a:solidFill>
                <a:latin typeface="Comic Sans MS" charset="0"/>
                <a:ea typeface="ＭＳ Ｐゴシック" charset="0"/>
              </a:defRPr>
            </a:lvl2pPr>
            <a:lvl3pPr marL="1121626" indent="-224325" defTabSz="912879" eaLnBrk="0" hangingPunct="0">
              <a:defRPr sz="1400">
                <a:solidFill>
                  <a:schemeClr val="tx1"/>
                </a:solidFill>
                <a:latin typeface="Comic Sans MS" charset="0"/>
                <a:ea typeface="ＭＳ Ｐゴシック" charset="0"/>
              </a:defRPr>
            </a:lvl3pPr>
            <a:lvl4pPr marL="1570276" indent="-224325" defTabSz="912879" eaLnBrk="0" hangingPunct="0">
              <a:defRPr sz="1400">
                <a:solidFill>
                  <a:schemeClr val="tx1"/>
                </a:solidFill>
                <a:latin typeface="Comic Sans MS" charset="0"/>
                <a:ea typeface="ＭＳ Ｐゴシック" charset="0"/>
              </a:defRPr>
            </a:lvl4pPr>
            <a:lvl5pPr marL="2018927" indent="-224325" defTabSz="912879" eaLnBrk="0" hangingPunct="0">
              <a:defRPr sz="1400">
                <a:solidFill>
                  <a:schemeClr val="tx1"/>
                </a:solidFill>
                <a:latin typeface="Comic Sans MS" charset="0"/>
                <a:ea typeface="ＭＳ Ｐゴシック" charset="0"/>
              </a:defRPr>
            </a:lvl5pPr>
            <a:lvl6pPr marL="2467577" indent="-224325" defTabSz="912879" eaLnBrk="0" fontAlgn="base" hangingPunct="0">
              <a:spcBef>
                <a:spcPct val="0"/>
              </a:spcBef>
              <a:spcAft>
                <a:spcPct val="0"/>
              </a:spcAft>
              <a:defRPr sz="1400">
                <a:solidFill>
                  <a:schemeClr val="tx1"/>
                </a:solidFill>
                <a:latin typeface="Comic Sans MS" charset="0"/>
                <a:ea typeface="ＭＳ Ｐゴシック" charset="0"/>
              </a:defRPr>
            </a:lvl6pPr>
            <a:lvl7pPr marL="2916227" indent="-224325" defTabSz="912879" eaLnBrk="0" fontAlgn="base" hangingPunct="0">
              <a:spcBef>
                <a:spcPct val="0"/>
              </a:spcBef>
              <a:spcAft>
                <a:spcPct val="0"/>
              </a:spcAft>
              <a:defRPr sz="1400">
                <a:solidFill>
                  <a:schemeClr val="tx1"/>
                </a:solidFill>
                <a:latin typeface="Comic Sans MS" charset="0"/>
                <a:ea typeface="ＭＳ Ｐゴシック" charset="0"/>
              </a:defRPr>
            </a:lvl7pPr>
            <a:lvl8pPr marL="3364878" indent="-224325" defTabSz="912879" eaLnBrk="0" fontAlgn="base" hangingPunct="0">
              <a:spcBef>
                <a:spcPct val="0"/>
              </a:spcBef>
              <a:spcAft>
                <a:spcPct val="0"/>
              </a:spcAft>
              <a:defRPr sz="1400">
                <a:solidFill>
                  <a:schemeClr val="tx1"/>
                </a:solidFill>
                <a:latin typeface="Comic Sans MS" charset="0"/>
                <a:ea typeface="ＭＳ Ｐゴシック" charset="0"/>
              </a:defRPr>
            </a:lvl8pPr>
            <a:lvl9pPr marL="3813528" indent="-224325" defTabSz="912879"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fld id="{E8EF9678-D7AC-714C-A4C7-A25EDC2161D1}" type="slidenum">
              <a:rPr lang="en-US" sz="1300">
                <a:latin typeface="Arial" charset="0"/>
              </a:rPr>
              <a:pPr eaLnBrk="1" hangingPunct="1"/>
              <a:t>42</a:t>
            </a:fld>
            <a:endParaRPr lang="en-US" sz="1300">
              <a:latin typeface="Arial" charset="0"/>
            </a:endParaRPr>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772430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86B42336-5B34-BB4E-95A3-671A52D58BB1}" type="slidenum">
              <a:rPr lang="en-US" sz="1200">
                <a:latin typeface="Arial" charset="0"/>
              </a:rPr>
              <a:pPr eaLnBrk="1" hangingPunct="1"/>
              <a:t>8</a:t>
            </a:fld>
            <a:endParaRPr lang="en-US" sz="1200">
              <a:latin typeface="Arial"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950998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4DABB61A-228A-C64E-88EF-604EE8114E66}" type="slidenum">
              <a:rPr lang="en-US" sz="1200">
                <a:latin typeface="Arial" charset="0"/>
              </a:rPr>
              <a:pPr eaLnBrk="1" hangingPunct="1"/>
              <a:t>9</a:t>
            </a:fld>
            <a:endParaRPr lang="en-US" sz="1200">
              <a:latin typeface="Arial"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108054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83A0E7F6-8571-E848-9A8D-7B098BCA10C7}" type="slidenum">
              <a:rPr lang="en-US" sz="1200">
                <a:latin typeface="Arial" charset="0"/>
              </a:rPr>
              <a:pPr eaLnBrk="1" hangingPunct="1"/>
              <a:t>10</a:t>
            </a:fld>
            <a:endParaRPr lang="en-US" sz="1200">
              <a:latin typeface="Arial"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811960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FF9141CE-1B25-7845-BC4C-84CEFEF7BFF7}" type="slidenum">
              <a:rPr lang="en-US" sz="1200">
                <a:latin typeface="Arial" charset="0"/>
              </a:rPr>
              <a:pPr eaLnBrk="1" hangingPunct="1"/>
              <a:t>11</a:t>
            </a:fld>
            <a:endParaRPr lang="en-US" sz="1200">
              <a:latin typeface="Arial"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423339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6F09C6D2-65DA-0A41-A03A-931D34BF8859}" type="slidenum">
              <a:rPr lang="en-US" sz="1200">
                <a:latin typeface="Arial" charset="0"/>
              </a:rPr>
              <a:pPr eaLnBrk="1" hangingPunct="1"/>
              <a:t>12</a:t>
            </a:fld>
            <a:endParaRPr lang="en-US" sz="1200">
              <a:latin typeface="Arial"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864635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EABFE210-4E07-994C-8DCF-C21BAD065B8A}" type="slidenum">
              <a:rPr lang="en-US" sz="1200">
                <a:latin typeface="Arial" charset="0"/>
              </a:rPr>
              <a:pPr eaLnBrk="1" hangingPunct="1"/>
              <a:t>14</a:t>
            </a:fld>
            <a:endParaRPr lang="en-US" sz="1200">
              <a:latin typeface="Arial"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915921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7D452FF-D648-A34D-8DB5-6F08DCE95D06}" type="datetimeFigureOut">
              <a:rPr lang="en-US" smtClean="0"/>
              <a:t>10/31/24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F0A5375-E75F-B748-AA11-774AF1ED4F97}" type="slidenum">
              <a:rPr lang="en-US" smtClean="0"/>
              <a:t>‹#›</a:t>
            </a:fld>
            <a:endParaRPr lang="en-US"/>
          </a:p>
        </p:txBody>
      </p:sp>
    </p:spTree>
    <p:extLst>
      <p:ext uri="{BB962C8B-B14F-4D97-AF65-F5344CB8AC3E}">
        <p14:creationId xmlns:p14="http://schemas.microsoft.com/office/powerpoint/2010/main" val="2121241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7D452FF-D648-A34D-8DB5-6F08DCE95D06}" type="datetimeFigureOut">
              <a:rPr lang="en-US" smtClean="0"/>
              <a:t>10/31/24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F0A5375-E75F-B748-AA11-774AF1ED4F97}" type="slidenum">
              <a:rPr lang="en-US" smtClean="0"/>
              <a:t>‹#›</a:t>
            </a:fld>
            <a:endParaRPr lang="en-US"/>
          </a:p>
        </p:txBody>
      </p:sp>
    </p:spTree>
    <p:extLst>
      <p:ext uri="{BB962C8B-B14F-4D97-AF65-F5344CB8AC3E}">
        <p14:creationId xmlns:p14="http://schemas.microsoft.com/office/powerpoint/2010/main" val="147305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7D452FF-D648-A34D-8DB5-6F08DCE95D06}" type="datetimeFigureOut">
              <a:rPr lang="en-US" smtClean="0"/>
              <a:t>10/31/24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F0A5375-E75F-B748-AA11-774AF1ED4F97}" type="slidenum">
              <a:rPr lang="en-US" smtClean="0"/>
              <a:t>‹#›</a:t>
            </a:fld>
            <a:endParaRPr lang="en-US"/>
          </a:p>
        </p:txBody>
      </p:sp>
    </p:spTree>
    <p:extLst>
      <p:ext uri="{BB962C8B-B14F-4D97-AF65-F5344CB8AC3E}">
        <p14:creationId xmlns:p14="http://schemas.microsoft.com/office/powerpoint/2010/main" val="3198921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3200" b="0" strike="noStrike" spc="-1">
              <a:latin typeface="Arial"/>
            </a:endParaRPr>
          </a:p>
        </p:txBody>
      </p:sp>
    </p:spTree>
    <p:extLst>
      <p:ext uri="{BB962C8B-B14F-4D97-AF65-F5344CB8AC3E}">
        <p14:creationId xmlns:p14="http://schemas.microsoft.com/office/powerpoint/2010/main" val="2605098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7D452FF-D648-A34D-8DB5-6F08DCE95D06}" type="datetimeFigureOut">
              <a:rPr lang="en-US" smtClean="0"/>
              <a:t>10/31/24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F0A5375-E75F-B748-AA11-774AF1ED4F97}" type="slidenum">
              <a:rPr lang="en-US" smtClean="0"/>
              <a:t>‹#›</a:t>
            </a:fld>
            <a:endParaRPr lang="en-US"/>
          </a:p>
        </p:txBody>
      </p:sp>
    </p:spTree>
    <p:extLst>
      <p:ext uri="{BB962C8B-B14F-4D97-AF65-F5344CB8AC3E}">
        <p14:creationId xmlns:p14="http://schemas.microsoft.com/office/powerpoint/2010/main" val="1904128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7D452FF-D648-A34D-8DB5-6F08DCE95D06}" type="datetimeFigureOut">
              <a:rPr lang="en-US" smtClean="0"/>
              <a:t>10/31/24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F0A5375-E75F-B748-AA11-774AF1ED4F97}" type="slidenum">
              <a:rPr lang="en-US" smtClean="0"/>
              <a:t>‹#›</a:t>
            </a:fld>
            <a:endParaRPr lang="en-US"/>
          </a:p>
        </p:txBody>
      </p:sp>
    </p:spTree>
    <p:extLst>
      <p:ext uri="{BB962C8B-B14F-4D97-AF65-F5344CB8AC3E}">
        <p14:creationId xmlns:p14="http://schemas.microsoft.com/office/powerpoint/2010/main" val="557569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7D452FF-D648-A34D-8DB5-6F08DCE95D06}" type="datetimeFigureOut">
              <a:rPr lang="en-US" smtClean="0"/>
              <a:t>10/31/24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F0A5375-E75F-B748-AA11-774AF1ED4F97}" type="slidenum">
              <a:rPr lang="en-US" smtClean="0"/>
              <a:t>‹#›</a:t>
            </a:fld>
            <a:endParaRPr lang="en-US"/>
          </a:p>
        </p:txBody>
      </p:sp>
    </p:spTree>
    <p:extLst>
      <p:ext uri="{BB962C8B-B14F-4D97-AF65-F5344CB8AC3E}">
        <p14:creationId xmlns:p14="http://schemas.microsoft.com/office/powerpoint/2010/main" val="3306953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7D452FF-D648-A34D-8DB5-6F08DCE95D06}" type="datetimeFigureOut">
              <a:rPr lang="en-US" smtClean="0"/>
              <a:t>10/31/24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F0A5375-E75F-B748-AA11-774AF1ED4F97}" type="slidenum">
              <a:rPr lang="en-US" smtClean="0"/>
              <a:t>‹#›</a:t>
            </a:fld>
            <a:endParaRPr lang="en-US"/>
          </a:p>
        </p:txBody>
      </p:sp>
    </p:spTree>
    <p:extLst>
      <p:ext uri="{BB962C8B-B14F-4D97-AF65-F5344CB8AC3E}">
        <p14:creationId xmlns:p14="http://schemas.microsoft.com/office/powerpoint/2010/main" val="1304874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7D452FF-D648-A34D-8DB5-6F08DCE95D06}" type="datetimeFigureOut">
              <a:rPr lang="en-US" smtClean="0"/>
              <a:t>10/31/24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F0A5375-E75F-B748-AA11-774AF1ED4F97}" type="slidenum">
              <a:rPr lang="en-US" smtClean="0"/>
              <a:t>‹#›</a:t>
            </a:fld>
            <a:endParaRPr lang="en-US"/>
          </a:p>
        </p:txBody>
      </p:sp>
    </p:spTree>
    <p:extLst>
      <p:ext uri="{BB962C8B-B14F-4D97-AF65-F5344CB8AC3E}">
        <p14:creationId xmlns:p14="http://schemas.microsoft.com/office/powerpoint/2010/main" val="2764378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7D452FF-D648-A34D-8DB5-6F08DCE95D06}" type="datetimeFigureOut">
              <a:rPr lang="en-US" smtClean="0"/>
              <a:t>10/31/24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F0A5375-E75F-B748-AA11-774AF1ED4F97}" type="slidenum">
              <a:rPr lang="en-US" smtClean="0"/>
              <a:t>‹#›</a:t>
            </a:fld>
            <a:endParaRPr lang="en-US"/>
          </a:p>
        </p:txBody>
      </p:sp>
    </p:spTree>
    <p:extLst>
      <p:ext uri="{BB962C8B-B14F-4D97-AF65-F5344CB8AC3E}">
        <p14:creationId xmlns:p14="http://schemas.microsoft.com/office/powerpoint/2010/main" val="2196244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7D452FF-D648-A34D-8DB5-6F08DCE95D06}" type="datetimeFigureOut">
              <a:rPr lang="en-US" smtClean="0"/>
              <a:t>10/31/24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F0A5375-E75F-B748-AA11-774AF1ED4F97}" type="slidenum">
              <a:rPr lang="en-US" smtClean="0"/>
              <a:t>‹#›</a:t>
            </a:fld>
            <a:endParaRPr lang="en-US"/>
          </a:p>
        </p:txBody>
      </p:sp>
    </p:spTree>
    <p:extLst>
      <p:ext uri="{BB962C8B-B14F-4D97-AF65-F5344CB8AC3E}">
        <p14:creationId xmlns:p14="http://schemas.microsoft.com/office/powerpoint/2010/main" val="844610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7D452FF-D648-A34D-8DB5-6F08DCE95D06}" type="datetimeFigureOut">
              <a:rPr lang="en-US" smtClean="0"/>
              <a:t>10/31/24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F0A5375-E75F-B748-AA11-774AF1ED4F97}" type="slidenum">
              <a:rPr lang="en-US" smtClean="0"/>
              <a:t>‹#›</a:t>
            </a:fld>
            <a:endParaRPr lang="en-US"/>
          </a:p>
        </p:txBody>
      </p:sp>
    </p:spTree>
    <p:extLst>
      <p:ext uri="{BB962C8B-B14F-4D97-AF65-F5344CB8AC3E}">
        <p14:creationId xmlns:p14="http://schemas.microsoft.com/office/powerpoint/2010/main" val="189674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7657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 Id="rId5" Type="http://schemas.openxmlformats.org/officeDocument/2006/relationships/image" Target="../media/image33.jpg"/><Relationship Id="rId4" Type="http://schemas.openxmlformats.org/officeDocument/2006/relationships/image" Target="../media/image32.jpg"/></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7.xml"/><Relationship Id="rId4" Type="http://schemas.openxmlformats.org/officeDocument/2006/relationships/image" Target="../media/image36.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7" Type="http://schemas.openxmlformats.org/officeDocument/2006/relationships/image" Target="../media/image36.jpg"/><Relationship Id="rId2" Type="http://schemas.openxmlformats.org/officeDocument/2006/relationships/image" Target="../media/image37.emf"/><Relationship Id="rId1" Type="http://schemas.openxmlformats.org/officeDocument/2006/relationships/slideLayout" Target="../slideLayouts/slideLayout7.xml"/><Relationship Id="rId6" Type="http://schemas.openxmlformats.org/officeDocument/2006/relationships/image" Target="../media/image35.jpg"/><Relationship Id="rId5" Type="http://schemas.openxmlformats.org/officeDocument/2006/relationships/image" Target="../media/image39.jpg"/><Relationship Id="rId4" Type="http://schemas.openxmlformats.org/officeDocument/2006/relationships/hyperlink" Target="http://www.duckdna.org/reprints/mol-ecol-21-4563.pd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7.xml"/><Relationship Id="rId5" Type="http://schemas.openxmlformats.org/officeDocument/2006/relationships/image" Target="../media/image36.jpg"/><Relationship Id="rId4" Type="http://schemas.openxmlformats.org/officeDocument/2006/relationships/image" Target="../media/image3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36.jpg"/><Relationship Id="rId4" Type="http://schemas.openxmlformats.org/officeDocument/2006/relationships/image" Target="../media/image35.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e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3.png"/></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7.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a:extLst>
              <a:ext uri="{FF2B5EF4-FFF2-40B4-BE49-F238E27FC236}">
                <a16:creationId xmlns:a16="http://schemas.microsoft.com/office/drawing/2014/main" id="{D9963305-E611-2746-BCD1-BFFD00032A44}"/>
              </a:ext>
            </a:extLst>
          </p:cNvPr>
          <p:cNvSpPr txBox="1">
            <a:spLocks noChangeArrowheads="1"/>
          </p:cNvSpPr>
          <p:nvPr/>
        </p:nvSpPr>
        <p:spPr bwMode="auto">
          <a:xfrm>
            <a:off x="1348200" y="234051"/>
            <a:ext cx="6447599" cy="64633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71475" indent="-371475" eaLnBrk="0" hangingPunct="0">
              <a:defRPr sz="2400">
                <a:solidFill>
                  <a:schemeClr val="tx1"/>
                </a:solidFill>
                <a:latin typeface="Comic Sans MS" charset="0"/>
                <a:ea typeface="ＭＳ Ｐゴシック" charset="0"/>
                <a:cs typeface="ＭＳ Ｐゴシック" charset="0"/>
              </a:defRPr>
            </a:lvl1pPr>
            <a:lvl2pPr marL="828675" indent="-371475" eaLnBrk="0" hangingPunct="0">
              <a:defRPr sz="2400">
                <a:solidFill>
                  <a:schemeClr val="tx1"/>
                </a:solidFill>
                <a:latin typeface="Comic Sans MS" charset="0"/>
                <a:ea typeface="ＭＳ Ｐゴシック" charset="0"/>
              </a:defRPr>
            </a:lvl2pPr>
            <a:lvl3pPr marL="1285875" indent="-371475" eaLnBrk="0" hangingPunct="0">
              <a:defRPr sz="2400">
                <a:solidFill>
                  <a:schemeClr val="tx1"/>
                </a:solidFill>
                <a:latin typeface="Comic Sans MS" charset="0"/>
                <a:ea typeface="ＭＳ Ｐゴシック" charset="0"/>
              </a:defRPr>
            </a:lvl3pPr>
            <a:lvl4pPr marL="1743075" indent="-371475"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0" indent="0" eaLnBrk="1" hangingPunct="1"/>
            <a:r>
              <a:rPr lang="en-US" sz="1800" dirty="0">
                <a:solidFill>
                  <a:schemeClr val="bg1">
                    <a:lumMod val="75000"/>
                  </a:schemeClr>
                </a:solidFill>
              </a:rPr>
              <a:t>A. Species definitions</a:t>
            </a:r>
          </a:p>
          <a:p>
            <a:pPr marL="457200" lvl="1" indent="0" eaLnBrk="1" hangingPunct="1"/>
            <a:r>
              <a:rPr lang="en-US" sz="1800" dirty="0">
                <a:solidFill>
                  <a:schemeClr val="bg1">
                    <a:lumMod val="75000"/>
                  </a:schemeClr>
                </a:solidFill>
              </a:rPr>
              <a:t>1.	Is a Species a cultural construct?</a:t>
            </a:r>
          </a:p>
          <a:p>
            <a:pPr marL="457200" lvl="1" indent="0" eaLnBrk="1" hangingPunct="1"/>
            <a:r>
              <a:rPr lang="en-US" sz="1800" dirty="0">
                <a:solidFill>
                  <a:schemeClr val="bg1">
                    <a:lumMod val="75000"/>
                  </a:schemeClr>
                </a:solidFill>
              </a:rPr>
              <a:t>2.	Species definitions</a:t>
            </a:r>
          </a:p>
          <a:p>
            <a:pPr lvl="2" eaLnBrk="1" hangingPunct="1">
              <a:buFontTx/>
              <a:buAutoNum type="arabicPeriod"/>
            </a:pPr>
            <a:r>
              <a:rPr lang="en-US" sz="1800" dirty="0" err="1">
                <a:solidFill>
                  <a:schemeClr val="bg1">
                    <a:lumMod val="75000"/>
                  </a:schemeClr>
                </a:solidFill>
              </a:rPr>
              <a:t>Morphospecies</a:t>
            </a:r>
            <a:r>
              <a:rPr lang="en-US" sz="1800" dirty="0">
                <a:solidFill>
                  <a:schemeClr val="bg1">
                    <a:lumMod val="75000"/>
                  </a:schemeClr>
                </a:solidFill>
              </a:rPr>
              <a:t> Concept</a:t>
            </a:r>
          </a:p>
          <a:p>
            <a:pPr lvl="2" eaLnBrk="1" hangingPunct="1">
              <a:buFontTx/>
              <a:buAutoNum type="arabicPeriod"/>
            </a:pPr>
            <a:r>
              <a:rPr lang="en-US" sz="1800" dirty="0">
                <a:solidFill>
                  <a:schemeClr val="bg1">
                    <a:lumMod val="75000"/>
                  </a:schemeClr>
                </a:solidFill>
              </a:rPr>
              <a:t>Biological Species Concept</a:t>
            </a:r>
          </a:p>
          <a:p>
            <a:pPr lvl="2" eaLnBrk="1" hangingPunct="1">
              <a:buFontTx/>
              <a:buAutoNum type="arabicPeriod"/>
            </a:pPr>
            <a:r>
              <a:rPr lang="en-US" sz="1800" dirty="0">
                <a:solidFill>
                  <a:schemeClr val="bg1">
                    <a:lumMod val="75000"/>
                  </a:schemeClr>
                </a:solidFill>
              </a:rPr>
              <a:t>Phylogenetic Species Concept</a:t>
            </a:r>
          </a:p>
          <a:p>
            <a:pPr lvl="2" eaLnBrk="1" hangingPunct="1">
              <a:buFontTx/>
              <a:buAutoNum type="arabicPeriod"/>
            </a:pPr>
            <a:r>
              <a:rPr lang="en-US" sz="1800" dirty="0">
                <a:solidFill>
                  <a:schemeClr val="bg1">
                    <a:lumMod val="75000"/>
                  </a:schemeClr>
                </a:solidFill>
              </a:rPr>
              <a:t>Others</a:t>
            </a:r>
          </a:p>
          <a:p>
            <a:pPr marL="0" indent="0" eaLnBrk="1" hangingPunct="1"/>
            <a:r>
              <a:rPr lang="en-US" sz="1800" dirty="0">
                <a:solidFill>
                  <a:schemeClr val="bg1">
                    <a:lumMod val="75000"/>
                  </a:schemeClr>
                </a:solidFill>
              </a:rPr>
              <a:t>B. Isolating barriers</a:t>
            </a:r>
          </a:p>
          <a:p>
            <a:pPr lvl="1" eaLnBrk="1" hangingPunct="1">
              <a:buFontTx/>
              <a:buAutoNum type="arabicPeriod"/>
            </a:pPr>
            <a:r>
              <a:rPr lang="en-US" sz="1800" dirty="0">
                <a:solidFill>
                  <a:schemeClr val="bg1">
                    <a:lumMod val="75000"/>
                  </a:schemeClr>
                </a:solidFill>
              </a:rPr>
              <a:t>Prezygotic</a:t>
            </a:r>
          </a:p>
          <a:p>
            <a:pPr lvl="2" eaLnBrk="1" hangingPunct="1"/>
            <a:r>
              <a:rPr lang="en-US" sz="1800" dirty="0">
                <a:solidFill>
                  <a:schemeClr val="bg1">
                    <a:lumMod val="75000"/>
                  </a:schemeClr>
                </a:solidFill>
              </a:rPr>
              <a:t>a. Premating</a:t>
            </a:r>
          </a:p>
          <a:p>
            <a:pPr lvl="2" eaLnBrk="1" hangingPunct="1"/>
            <a:r>
              <a:rPr lang="en-US" sz="1800" dirty="0">
                <a:solidFill>
                  <a:schemeClr val="bg1">
                    <a:lumMod val="75000"/>
                  </a:schemeClr>
                </a:solidFill>
              </a:rPr>
              <a:t>b. </a:t>
            </a:r>
            <a:r>
              <a:rPr lang="en-US" sz="1800" dirty="0" err="1">
                <a:solidFill>
                  <a:schemeClr val="bg1">
                    <a:lumMod val="75000"/>
                  </a:schemeClr>
                </a:solidFill>
              </a:rPr>
              <a:t>Postmating</a:t>
            </a:r>
            <a:endParaRPr lang="en-US" sz="1800" dirty="0">
              <a:solidFill>
                <a:schemeClr val="bg1">
                  <a:lumMod val="75000"/>
                </a:schemeClr>
              </a:solidFill>
            </a:endParaRPr>
          </a:p>
          <a:p>
            <a:pPr lvl="1" eaLnBrk="1" hangingPunct="1"/>
            <a:r>
              <a:rPr lang="en-US" sz="1800" dirty="0"/>
              <a:t>2.	Postzygotic</a:t>
            </a:r>
          </a:p>
          <a:p>
            <a:pPr lvl="1" eaLnBrk="1" hangingPunct="1"/>
            <a:r>
              <a:rPr lang="en-US" sz="1800" dirty="0"/>
              <a:t>		a. Dobzhansky-Muller incompatibilities</a:t>
            </a:r>
          </a:p>
          <a:p>
            <a:pPr marL="0" indent="0" eaLnBrk="1" hangingPunct="1"/>
            <a:r>
              <a:rPr lang="en-US" sz="1800" dirty="0"/>
              <a:t>C.	Models of speciation</a:t>
            </a:r>
          </a:p>
          <a:p>
            <a:pPr lvl="1" eaLnBrk="1" hangingPunct="1">
              <a:buFontTx/>
              <a:buAutoNum type="arabicPeriod"/>
            </a:pPr>
            <a:r>
              <a:rPr lang="en-US" sz="1800" dirty="0"/>
              <a:t>Allopatric</a:t>
            </a:r>
          </a:p>
          <a:p>
            <a:pPr lvl="2" eaLnBrk="1" hangingPunct="1">
              <a:buFontTx/>
              <a:buAutoNum type="alphaLcPeriod"/>
            </a:pPr>
            <a:r>
              <a:rPr lang="en-US" sz="1800" dirty="0"/>
              <a:t>Evidence</a:t>
            </a:r>
          </a:p>
          <a:p>
            <a:pPr lvl="2" eaLnBrk="1" hangingPunct="1">
              <a:buFontTx/>
              <a:buAutoNum type="alphaLcPeriod"/>
            </a:pPr>
            <a:r>
              <a:rPr lang="en-US" sz="1800" dirty="0"/>
              <a:t>Mechanisms for evolution of isolating barriers</a:t>
            </a:r>
          </a:p>
          <a:p>
            <a:pPr lvl="3" eaLnBrk="1" hangingPunct="1">
              <a:buFontTx/>
              <a:buAutoNum type="romanLcPeriod"/>
            </a:pPr>
            <a:r>
              <a:rPr lang="en-US" sz="1800" dirty="0"/>
              <a:t>Dobzhansky-Muller incompatibilities</a:t>
            </a:r>
          </a:p>
          <a:p>
            <a:pPr lvl="3" eaLnBrk="1" hangingPunct="1">
              <a:buFontTx/>
              <a:buAutoNum type="romanLcPeriod"/>
            </a:pPr>
            <a:r>
              <a:rPr lang="en-US" sz="1800" dirty="0"/>
              <a:t>Ecological isolation</a:t>
            </a:r>
          </a:p>
          <a:p>
            <a:pPr lvl="3" eaLnBrk="1" hangingPunct="1">
              <a:buFontTx/>
              <a:buAutoNum type="romanLcPeriod"/>
            </a:pPr>
            <a:r>
              <a:rPr lang="en-US" sz="1800" dirty="0"/>
              <a:t>Sexual selection</a:t>
            </a:r>
          </a:p>
          <a:p>
            <a:pPr lvl="3" eaLnBrk="1" hangingPunct="1">
              <a:buFontTx/>
              <a:buAutoNum type="romanLcPeriod"/>
            </a:pPr>
            <a:r>
              <a:rPr lang="en-US" sz="1800" dirty="0"/>
              <a:t>Reinforcement selection</a:t>
            </a:r>
          </a:p>
          <a:p>
            <a:pPr lvl="1" eaLnBrk="1" hangingPunct="1">
              <a:buFontTx/>
              <a:buAutoNum type="arabicPeriod"/>
            </a:pPr>
            <a:r>
              <a:rPr lang="en-US" sz="1800" dirty="0" err="1"/>
              <a:t>Peripatric</a:t>
            </a:r>
            <a:r>
              <a:rPr lang="en-US" sz="1800" dirty="0"/>
              <a:t> </a:t>
            </a:r>
          </a:p>
          <a:p>
            <a:pPr lvl="1" eaLnBrk="1" hangingPunct="1">
              <a:buFontTx/>
              <a:buAutoNum type="arabicPeriod"/>
            </a:pPr>
            <a:r>
              <a:rPr lang="en-US" sz="1800" dirty="0"/>
              <a:t>Sympatric</a:t>
            </a:r>
          </a:p>
        </p:txBody>
      </p:sp>
      <p:sp>
        <p:nvSpPr>
          <p:cNvPr id="3" name="TextBox 2">
            <a:extLst>
              <a:ext uri="{FF2B5EF4-FFF2-40B4-BE49-F238E27FC236}">
                <a16:creationId xmlns:a16="http://schemas.microsoft.com/office/drawing/2014/main" id="{1CEEC526-DE4A-EB41-AB0B-0C0C7ED14F97}"/>
              </a:ext>
            </a:extLst>
          </p:cNvPr>
          <p:cNvSpPr txBox="1"/>
          <p:nvPr/>
        </p:nvSpPr>
        <p:spPr>
          <a:xfrm rot="16200000">
            <a:off x="-1815548" y="3105834"/>
            <a:ext cx="5025735" cy="646331"/>
          </a:xfrm>
          <a:prstGeom prst="rect">
            <a:avLst/>
          </a:prstGeom>
          <a:noFill/>
        </p:spPr>
        <p:txBody>
          <a:bodyPr wrap="none" rtlCol="0">
            <a:spAutoFit/>
          </a:bodyPr>
          <a:lstStyle/>
          <a:p>
            <a:pPr algn="ctr"/>
            <a:r>
              <a:rPr lang="en-US" sz="3600" dirty="0">
                <a:latin typeface="Comic Sans MS" panose="030F0902030302020204" pitchFamily="66" charset="0"/>
              </a:rPr>
              <a:t>Speciation - Continued</a:t>
            </a:r>
          </a:p>
        </p:txBody>
      </p:sp>
    </p:spTree>
    <p:extLst>
      <p:ext uri="{BB962C8B-B14F-4D97-AF65-F5344CB8AC3E}">
        <p14:creationId xmlns:p14="http://schemas.microsoft.com/office/powerpoint/2010/main" val="2339854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5" descr="Evolution-Fig-16-0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52550"/>
            <a:ext cx="6943641" cy="52077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8067" name="Text Box 4"/>
          <p:cNvSpPr txBox="1">
            <a:spLocks noChangeArrowheads="1"/>
          </p:cNvSpPr>
          <p:nvPr/>
        </p:nvSpPr>
        <p:spPr bwMode="auto">
          <a:xfrm>
            <a:off x="517525" y="579438"/>
            <a:ext cx="8397875" cy="191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a:t>Evidence for allopatric speciation</a:t>
            </a:r>
          </a:p>
          <a:p>
            <a:pPr eaLnBrk="1" hangingPunct="1"/>
            <a:endParaRPr lang="en-US"/>
          </a:p>
          <a:p>
            <a:pPr eaLnBrk="1" hangingPunct="1"/>
            <a:r>
              <a:rPr lang="en-US"/>
              <a:t>1) Many species show increased incipient reproductive isolation as populations become more geographically separated.</a:t>
            </a:r>
          </a:p>
        </p:txBody>
      </p:sp>
      <p:sp>
        <p:nvSpPr>
          <p:cNvPr id="88068" name="Text Box 6"/>
          <p:cNvSpPr txBox="1">
            <a:spLocks noChangeArrowheads="1"/>
          </p:cNvSpPr>
          <p:nvPr/>
        </p:nvSpPr>
        <p:spPr bwMode="auto">
          <a:xfrm>
            <a:off x="1521303" y="5634754"/>
            <a:ext cx="51244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dirty="0"/>
              <a:t>Dusky Salamander (</a:t>
            </a:r>
            <a:r>
              <a:rPr lang="en-US" dirty="0" err="1"/>
              <a:t>Desmognathus</a:t>
            </a:r>
            <a:r>
              <a:rPr lang="en-US" dirty="0"/>
              <a:t>)</a:t>
            </a:r>
          </a:p>
        </p:txBody>
      </p:sp>
    </p:spTree>
    <p:extLst>
      <p:ext uri="{BB962C8B-B14F-4D97-AF65-F5344CB8AC3E}">
        <p14:creationId xmlns:p14="http://schemas.microsoft.com/office/powerpoint/2010/main" val="90315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3"/>
          <p:cNvSpPr txBox="1">
            <a:spLocks noChangeArrowheads="1"/>
          </p:cNvSpPr>
          <p:nvPr/>
        </p:nvSpPr>
        <p:spPr bwMode="auto">
          <a:xfrm>
            <a:off x="228600" y="228600"/>
            <a:ext cx="5730875"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dirty="0"/>
              <a:t>Evidence for allopatric speciation</a:t>
            </a:r>
          </a:p>
          <a:p>
            <a:pPr eaLnBrk="1" hangingPunct="1"/>
            <a:endParaRPr lang="en-US" dirty="0"/>
          </a:p>
          <a:p>
            <a:pPr eaLnBrk="1" hangingPunct="1"/>
            <a:r>
              <a:rPr lang="en-US" dirty="0"/>
              <a:t>2) Speciation can be related to the geological history of barriers. Contact zones for several species may be in the same geographic area.</a:t>
            </a:r>
          </a:p>
        </p:txBody>
      </p:sp>
      <p:pic>
        <p:nvPicPr>
          <p:cNvPr id="90115" name="Picture 5" descr="Evolution-Fig-16-0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686050"/>
            <a:ext cx="5334000" cy="400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0116" name="Text Box 6"/>
          <p:cNvSpPr txBox="1">
            <a:spLocks noChangeArrowheads="1"/>
          </p:cNvSpPr>
          <p:nvPr/>
        </p:nvSpPr>
        <p:spPr bwMode="auto">
          <a:xfrm>
            <a:off x="7070725" y="5272088"/>
            <a:ext cx="18542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400"/>
              <a:t>Work by John Avise</a:t>
            </a:r>
          </a:p>
        </p:txBody>
      </p:sp>
      <p:sp>
        <p:nvSpPr>
          <p:cNvPr id="90117" name="Text Box 7"/>
          <p:cNvSpPr txBox="1">
            <a:spLocks noChangeArrowheads="1"/>
          </p:cNvSpPr>
          <p:nvPr/>
        </p:nvSpPr>
        <p:spPr bwMode="auto">
          <a:xfrm>
            <a:off x="6842125" y="3036888"/>
            <a:ext cx="2301875" cy="2047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buFontTx/>
              <a:buChar char="•"/>
            </a:pPr>
            <a:r>
              <a:rPr lang="en-US" sz="1600"/>
              <a:t> Implies similar barriers to gene flow in the past</a:t>
            </a:r>
          </a:p>
          <a:p>
            <a:pPr eaLnBrk="1" hangingPunct="1">
              <a:buFontTx/>
              <a:buChar char="•"/>
            </a:pPr>
            <a:endParaRPr lang="en-US" sz="1600"/>
          </a:p>
          <a:p>
            <a:pPr eaLnBrk="1" hangingPunct="1">
              <a:buFontTx/>
              <a:buChar char="•"/>
            </a:pPr>
            <a:r>
              <a:rPr lang="en-US" sz="1600"/>
              <a:t> Isolation estimated at 3-4 Mya when sea level was higher than at present</a:t>
            </a:r>
          </a:p>
        </p:txBody>
      </p:sp>
      <p:pic>
        <p:nvPicPr>
          <p:cNvPr id="3" name="Picture 2">
            <a:extLst>
              <a:ext uri="{FF2B5EF4-FFF2-40B4-BE49-F238E27FC236}">
                <a16:creationId xmlns:a16="http://schemas.microsoft.com/office/drawing/2014/main" id="{ACEBDEB7-A6F0-C340-A25F-EB57D9AC863D}"/>
              </a:ext>
            </a:extLst>
          </p:cNvPr>
          <p:cNvPicPr>
            <a:picLocks noChangeAspect="1"/>
          </p:cNvPicPr>
          <p:nvPr/>
        </p:nvPicPr>
        <p:blipFill>
          <a:blip r:embed="rId4"/>
          <a:stretch>
            <a:fillRect/>
          </a:stretch>
        </p:blipFill>
        <p:spPr>
          <a:xfrm>
            <a:off x="6909904" y="404953"/>
            <a:ext cx="1882914" cy="2172593"/>
          </a:xfrm>
          <a:prstGeom prst="rect">
            <a:avLst/>
          </a:prstGeom>
        </p:spPr>
      </p:pic>
    </p:spTree>
    <p:extLst>
      <p:ext uri="{BB962C8B-B14F-4D97-AF65-F5344CB8AC3E}">
        <p14:creationId xmlns:p14="http://schemas.microsoft.com/office/powerpoint/2010/main" val="154306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7" descr="Evolution-Fig-16-0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438400"/>
            <a:ext cx="5867400" cy="4400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163" name="Text Box 2"/>
          <p:cNvSpPr txBox="1">
            <a:spLocks noChangeArrowheads="1"/>
          </p:cNvSpPr>
          <p:nvPr/>
        </p:nvSpPr>
        <p:spPr bwMode="auto">
          <a:xfrm>
            <a:off x="517525" y="304800"/>
            <a:ext cx="8397875"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dirty="0"/>
              <a:t>Evidence for allopatric speciation</a:t>
            </a:r>
          </a:p>
          <a:p>
            <a:pPr eaLnBrk="1" hangingPunct="1"/>
            <a:endParaRPr lang="en-US" dirty="0"/>
          </a:p>
          <a:p>
            <a:pPr eaLnBrk="1" hangingPunct="1"/>
            <a:r>
              <a:rPr lang="en-US" dirty="0"/>
              <a:t>3) In many cases, related species replace each other geographically (Genus </a:t>
            </a:r>
            <a:r>
              <a:rPr lang="en-US" i="1" dirty="0"/>
              <a:t>Rana</a:t>
            </a:r>
            <a:r>
              <a:rPr lang="en-US" dirty="0"/>
              <a:t> ranges do not overlap or overlap only slightly)</a:t>
            </a:r>
          </a:p>
        </p:txBody>
      </p:sp>
      <p:pic>
        <p:nvPicPr>
          <p:cNvPr id="92164" name="Picture 6" descr="Evolution-Fig-16-0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474913"/>
            <a:ext cx="5843588" cy="4383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4783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CAAC9829-E5A4-C94B-9DD5-9CBC704B4C92}"/>
              </a:ext>
            </a:extLst>
          </p:cNvPr>
          <p:cNvSpPr txBox="1">
            <a:spLocks noChangeArrowheads="1"/>
          </p:cNvSpPr>
          <p:nvPr/>
        </p:nvSpPr>
        <p:spPr bwMode="auto">
          <a:xfrm>
            <a:off x="517526" y="304800"/>
            <a:ext cx="8116402"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endParaRPr lang="en-US" dirty="0"/>
          </a:p>
          <a:p>
            <a:pPr eaLnBrk="1" hangingPunct="1"/>
            <a:r>
              <a:rPr lang="en-US" dirty="0"/>
              <a:t>Why?</a:t>
            </a:r>
          </a:p>
          <a:p>
            <a:pPr eaLnBrk="1" hangingPunct="1"/>
            <a:endParaRPr lang="en-US" dirty="0"/>
          </a:p>
          <a:p>
            <a:pPr eaLnBrk="1" hangingPunct="1"/>
            <a:r>
              <a:rPr lang="en-US" dirty="0"/>
              <a:t>Two species that are complete competitors cannot coexist because they cannot occupy the same niche.</a:t>
            </a:r>
          </a:p>
          <a:p>
            <a:pPr eaLnBrk="1" hangingPunct="1"/>
            <a:endParaRPr lang="en-US" dirty="0"/>
          </a:p>
          <a:p>
            <a:pPr eaLnBrk="1" hangingPunct="1"/>
            <a:r>
              <a:rPr lang="en-US" dirty="0" err="1"/>
              <a:t>Gause’s</a:t>
            </a:r>
            <a:r>
              <a:rPr lang="en-US" dirty="0"/>
              <a:t> Law</a:t>
            </a:r>
          </a:p>
          <a:p>
            <a:pPr eaLnBrk="1" hangingPunct="1"/>
            <a:endParaRPr lang="en-US" dirty="0"/>
          </a:p>
          <a:p>
            <a:pPr eaLnBrk="1" hangingPunct="1"/>
            <a:r>
              <a:rPr lang="en-US" dirty="0"/>
              <a:t>Competitive Exclusion Principle</a:t>
            </a:r>
          </a:p>
        </p:txBody>
      </p:sp>
      <p:pic>
        <p:nvPicPr>
          <p:cNvPr id="4" name="Picture 3">
            <a:extLst>
              <a:ext uri="{FF2B5EF4-FFF2-40B4-BE49-F238E27FC236}">
                <a16:creationId xmlns:a16="http://schemas.microsoft.com/office/drawing/2014/main" id="{3005A1FF-A338-FE44-A529-8DE5F7CD21B2}"/>
              </a:ext>
            </a:extLst>
          </p:cNvPr>
          <p:cNvPicPr>
            <a:picLocks noChangeAspect="1"/>
          </p:cNvPicPr>
          <p:nvPr/>
        </p:nvPicPr>
        <p:blipFill>
          <a:blip r:embed="rId2"/>
          <a:stretch>
            <a:fillRect/>
          </a:stretch>
        </p:blipFill>
        <p:spPr>
          <a:xfrm>
            <a:off x="5688459" y="2463415"/>
            <a:ext cx="3063273" cy="3649289"/>
          </a:xfrm>
          <a:prstGeom prst="rect">
            <a:avLst/>
          </a:prstGeom>
          <a:ln w="6350">
            <a:solidFill>
              <a:schemeClr val="tx1"/>
            </a:solidFill>
          </a:ln>
        </p:spPr>
      </p:pic>
      <p:sp>
        <p:nvSpPr>
          <p:cNvPr id="5" name="Rectangle 4">
            <a:extLst>
              <a:ext uri="{FF2B5EF4-FFF2-40B4-BE49-F238E27FC236}">
                <a16:creationId xmlns:a16="http://schemas.microsoft.com/office/drawing/2014/main" id="{809B6CA8-C35C-4A42-AD05-EF466E506B8E}"/>
              </a:ext>
            </a:extLst>
          </p:cNvPr>
          <p:cNvSpPr/>
          <p:nvPr/>
        </p:nvSpPr>
        <p:spPr>
          <a:xfrm>
            <a:off x="5545389" y="6262427"/>
            <a:ext cx="3331299" cy="246221"/>
          </a:xfrm>
          <a:prstGeom prst="rect">
            <a:avLst/>
          </a:prstGeom>
        </p:spPr>
        <p:txBody>
          <a:bodyPr wrap="square">
            <a:spAutoFit/>
          </a:bodyPr>
          <a:lstStyle/>
          <a:p>
            <a:pPr algn="ctr"/>
            <a:r>
              <a:rPr lang="en-US" sz="1000" dirty="0"/>
              <a:t>https://</a:t>
            </a:r>
            <a:r>
              <a:rPr lang="en-US" sz="1000" dirty="0" err="1"/>
              <a:t>www.saburchill.com</a:t>
            </a:r>
            <a:r>
              <a:rPr lang="en-US" sz="1000" dirty="0"/>
              <a:t>/</a:t>
            </a:r>
            <a:r>
              <a:rPr lang="en-US" sz="1000" dirty="0" err="1"/>
              <a:t>IBbiology</a:t>
            </a:r>
            <a:r>
              <a:rPr lang="en-US" sz="1000" dirty="0"/>
              <a:t>/chapters02/035.html</a:t>
            </a:r>
          </a:p>
        </p:txBody>
      </p:sp>
    </p:spTree>
    <p:extLst>
      <p:ext uri="{BB962C8B-B14F-4D97-AF65-F5344CB8AC3E}">
        <p14:creationId xmlns:p14="http://schemas.microsoft.com/office/powerpoint/2010/main" val="1975078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3"/>
          <p:cNvSpPr txBox="1">
            <a:spLocks noChangeArrowheads="1"/>
          </p:cNvSpPr>
          <p:nvPr/>
        </p:nvSpPr>
        <p:spPr bwMode="auto">
          <a:xfrm>
            <a:off x="517525" y="304800"/>
            <a:ext cx="8397875"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dirty="0"/>
              <a:t>Evidence for allopatric speciation</a:t>
            </a:r>
          </a:p>
          <a:p>
            <a:pPr eaLnBrk="1" hangingPunct="1"/>
            <a:endParaRPr lang="en-US" dirty="0"/>
          </a:p>
          <a:p>
            <a:pPr eaLnBrk="1" hangingPunct="1"/>
            <a:r>
              <a:rPr lang="en-US" dirty="0"/>
              <a:t>4) </a:t>
            </a:r>
            <a:r>
              <a:rPr lang="en-US" dirty="0" err="1"/>
              <a:t>Peripatric</a:t>
            </a:r>
            <a:r>
              <a:rPr lang="en-US" dirty="0"/>
              <a:t> evolution in Hawaiian Drosophila</a:t>
            </a:r>
          </a:p>
        </p:txBody>
      </p:sp>
      <p:pic>
        <p:nvPicPr>
          <p:cNvPr id="94211" name="Picture 6" descr="FG15_07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286000"/>
            <a:ext cx="4148138" cy="173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4212" name="Picture 7" descr="FG15_07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4114800"/>
            <a:ext cx="3962400" cy="274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4213" name="Picture 8" descr="p200094feg18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2513" y="0"/>
            <a:ext cx="1741487"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4214" name="Text Box 9"/>
          <p:cNvSpPr txBox="1">
            <a:spLocks noChangeArrowheads="1"/>
          </p:cNvSpPr>
          <p:nvPr/>
        </p:nvSpPr>
        <p:spPr bwMode="auto">
          <a:xfrm>
            <a:off x="381000" y="1981200"/>
            <a:ext cx="34290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marL="6350" indent="-6350" eaLnBrk="1" hangingPunct="1">
              <a:buFontTx/>
              <a:buAutoNum type="arabicParenR"/>
            </a:pPr>
            <a:r>
              <a:rPr lang="en-US" sz="1600" dirty="0"/>
              <a:t> In most cases, nearest relatives reside on different islands</a:t>
            </a:r>
          </a:p>
        </p:txBody>
      </p:sp>
      <p:sp>
        <p:nvSpPr>
          <p:cNvPr id="2" name="Rectangle 1"/>
          <p:cNvSpPr/>
          <p:nvPr/>
        </p:nvSpPr>
        <p:spPr>
          <a:xfrm>
            <a:off x="379695" y="2907028"/>
            <a:ext cx="3444875" cy="584776"/>
          </a:xfrm>
          <a:prstGeom prst="rect">
            <a:avLst/>
          </a:prstGeom>
        </p:spPr>
        <p:txBody>
          <a:bodyPr wrap="square">
            <a:spAutoFit/>
          </a:bodyPr>
          <a:lstStyle/>
          <a:p>
            <a:r>
              <a:rPr lang="en-US" sz="1600" dirty="0">
                <a:latin typeface="Comic Sans MS"/>
                <a:cs typeface="Comic Sans MS"/>
              </a:rPr>
              <a:t>2) Almost all species are endemic to a single island</a:t>
            </a:r>
          </a:p>
        </p:txBody>
      </p:sp>
      <p:sp>
        <p:nvSpPr>
          <p:cNvPr id="3" name="Rectangle 2"/>
          <p:cNvSpPr/>
          <p:nvPr/>
        </p:nvSpPr>
        <p:spPr>
          <a:xfrm>
            <a:off x="379695" y="3493212"/>
            <a:ext cx="3716029" cy="1323439"/>
          </a:xfrm>
          <a:prstGeom prst="rect">
            <a:avLst/>
          </a:prstGeom>
        </p:spPr>
        <p:txBody>
          <a:bodyPr wrap="square">
            <a:spAutoFit/>
          </a:bodyPr>
          <a:lstStyle/>
          <a:p>
            <a:pPr>
              <a:buFontTx/>
              <a:buAutoNum type="arabicParenR"/>
            </a:pPr>
            <a:endParaRPr lang="en-US" sz="1600" dirty="0">
              <a:latin typeface="Comic Sans MS"/>
              <a:cs typeface="Comic Sans MS"/>
            </a:endParaRPr>
          </a:p>
          <a:p>
            <a:r>
              <a:rPr lang="en-US" sz="1600" dirty="0">
                <a:latin typeface="Comic Sans MS"/>
                <a:cs typeface="Comic Sans MS"/>
              </a:rPr>
              <a:t>3) These observations suggest that every colonization event leads to either </a:t>
            </a:r>
            <a:r>
              <a:rPr lang="en-US" sz="1600" dirty="0" err="1">
                <a:latin typeface="Comic Sans MS"/>
                <a:cs typeface="Comic Sans MS"/>
              </a:rPr>
              <a:t>i</a:t>
            </a:r>
            <a:r>
              <a:rPr lang="en-US" sz="1600" dirty="0">
                <a:latin typeface="Comic Sans MS"/>
                <a:cs typeface="Comic Sans MS"/>
              </a:rPr>
              <a:t>) extinction of a colonist or ii) a speciation event</a:t>
            </a:r>
          </a:p>
        </p:txBody>
      </p:sp>
      <p:sp>
        <p:nvSpPr>
          <p:cNvPr id="4" name="Rectangle 3"/>
          <p:cNvSpPr/>
          <p:nvPr/>
        </p:nvSpPr>
        <p:spPr>
          <a:xfrm>
            <a:off x="422249" y="5077267"/>
            <a:ext cx="3673475" cy="830997"/>
          </a:xfrm>
          <a:prstGeom prst="rect">
            <a:avLst/>
          </a:prstGeom>
        </p:spPr>
        <p:txBody>
          <a:bodyPr wrap="square">
            <a:spAutoFit/>
          </a:bodyPr>
          <a:lstStyle/>
          <a:p>
            <a:r>
              <a:rPr lang="en-US" sz="1600" dirty="0">
                <a:latin typeface="Comic Sans MS"/>
                <a:cs typeface="Comic Sans MS"/>
              </a:rPr>
              <a:t>4) Relationship between phylogeny and island age is consistent with </a:t>
            </a:r>
            <a:r>
              <a:rPr lang="en-US" sz="1600" dirty="0" err="1">
                <a:latin typeface="Comic Sans MS"/>
                <a:cs typeface="Comic Sans MS"/>
              </a:rPr>
              <a:t>peripatric</a:t>
            </a:r>
            <a:r>
              <a:rPr lang="en-US" sz="1600" dirty="0">
                <a:latin typeface="Comic Sans MS"/>
                <a:cs typeface="Comic Sans MS"/>
              </a:rPr>
              <a:t>, stepping-stone model</a:t>
            </a:r>
          </a:p>
        </p:txBody>
      </p:sp>
    </p:spTree>
    <p:extLst>
      <p:ext uri="{BB962C8B-B14F-4D97-AF65-F5344CB8AC3E}">
        <p14:creationId xmlns:p14="http://schemas.microsoft.com/office/powerpoint/2010/main" val="205943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2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42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4" grpId="0"/>
      <p:bldP spid="2" grpId="0"/>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826FB4-900E-AB76-EFB2-F66CF8FD8C8E}"/>
              </a:ext>
            </a:extLst>
          </p:cNvPr>
          <p:cNvPicPr>
            <a:picLocks noChangeAspect="1"/>
          </p:cNvPicPr>
          <p:nvPr/>
        </p:nvPicPr>
        <p:blipFill>
          <a:blip r:embed="rId2"/>
          <a:stretch>
            <a:fillRect/>
          </a:stretch>
        </p:blipFill>
        <p:spPr>
          <a:xfrm>
            <a:off x="1519993" y="594318"/>
            <a:ext cx="6104014" cy="5669363"/>
          </a:xfrm>
          <a:prstGeom prst="rect">
            <a:avLst/>
          </a:prstGeom>
        </p:spPr>
      </p:pic>
      <p:sp>
        <p:nvSpPr>
          <p:cNvPr id="5" name="TextBox 4">
            <a:extLst>
              <a:ext uri="{FF2B5EF4-FFF2-40B4-BE49-F238E27FC236}">
                <a16:creationId xmlns:a16="http://schemas.microsoft.com/office/drawing/2014/main" id="{0A0D1F6D-8088-D4C9-2771-CEE07893AEC4}"/>
              </a:ext>
            </a:extLst>
          </p:cNvPr>
          <p:cNvSpPr txBox="1"/>
          <p:nvPr/>
        </p:nvSpPr>
        <p:spPr>
          <a:xfrm>
            <a:off x="3421118" y="6035080"/>
            <a:ext cx="4572000" cy="276999"/>
          </a:xfrm>
          <a:prstGeom prst="rect">
            <a:avLst/>
          </a:prstGeom>
          <a:solidFill>
            <a:schemeClr val="bg1"/>
          </a:solidFill>
        </p:spPr>
        <p:txBody>
          <a:bodyPr wrap="square">
            <a:spAutoFit/>
          </a:bodyPr>
          <a:lstStyle/>
          <a:p>
            <a:r>
              <a:rPr lang="en-US" sz="1200" dirty="0"/>
              <a:t>https://</a:t>
            </a:r>
            <a:r>
              <a:rPr lang="en-US" sz="1200" dirty="0" err="1"/>
              <a:t>commons.wikimedia.org</a:t>
            </a:r>
            <a:r>
              <a:rPr lang="en-US" sz="1200" dirty="0"/>
              <a:t>/wiki/</a:t>
            </a:r>
            <a:r>
              <a:rPr lang="en-US" sz="1200" dirty="0" err="1"/>
              <a:t>File:Hawaii_hotspot_pl.svg</a:t>
            </a:r>
            <a:endParaRPr lang="en-US" sz="1200" dirty="0"/>
          </a:p>
        </p:txBody>
      </p:sp>
    </p:spTree>
    <p:extLst>
      <p:ext uri="{BB962C8B-B14F-4D97-AF65-F5344CB8AC3E}">
        <p14:creationId xmlns:p14="http://schemas.microsoft.com/office/powerpoint/2010/main" val="1207708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4"/>
          <p:cNvSpPr txBox="1">
            <a:spLocks noChangeArrowheads="1"/>
          </p:cNvSpPr>
          <p:nvPr/>
        </p:nvSpPr>
        <p:spPr bwMode="auto">
          <a:xfrm>
            <a:off x="0" y="533400"/>
            <a:ext cx="9144000" cy="1200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dirty="0"/>
              <a:t>Mechanisms for the evolution of isolating barriers in </a:t>
            </a:r>
            <a:r>
              <a:rPr lang="en-US" dirty="0" err="1"/>
              <a:t>allopatry</a:t>
            </a:r>
            <a:endParaRPr lang="en-US" dirty="0"/>
          </a:p>
          <a:p>
            <a:pPr eaLnBrk="1" hangingPunct="1"/>
            <a:endParaRPr lang="en-US" dirty="0"/>
          </a:p>
          <a:p>
            <a:pPr eaLnBrk="1" hangingPunct="1"/>
            <a:r>
              <a:rPr lang="en-US" dirty="0"/>
              <a:t>1) </a:t>
            </a:r>
            <a:r>
              <a:rPr lang="en-US" dirty="0" err="1"/>
              <a:t>Dobzhansky</a:t>
            </a:r>
            <a:r>
              <a:rPr lang="en-US" dirty="0"/>
              <a:t>-Muller incompatibilities may arise through drift</a:t>
            </a:r>
          </a:p>
        </p:txBody>
      </p:sp>
      <p:pic>
        <p:nvPicPr>
          <p:cNvPr id="3" name="Picture 2">
            <a:extLst>
              <a:ext uri="{FF2B5EF4-FFF2-40B4-BE49-F238E27FC236}">
                <a16:creationId xmlns:a16="http://schemas.microsoft.com/office/drawing/2014/main" id="{F1949E13-C5B6-EF4C-8F85-4F9CA7111A92}"/>
              </a:ext>
            </a:extLst>
          </p:cNvPr>
          <p:cNvPicPr>
            <a:picLocks noChangeAspect="1"/>
          </p:cNvPicPr>
          <p:nvPr/>
        </p:nvPicPr>
        <p:blipFill>
          <a:blip r:embed="rId3"/>
          <a:stretch>
            <a:fillRect/>
          </a:stretch>
        </p:blipFill>
        <p:spPr>
          <a:xfrm>
            <a:off x="956590" y="2506496"/>
            <a:ext cx="4111356" cy="2617777"/>
          </a:xfrm>
          <a:prstGeom prst="rect">
            <a:avLst/>
          </a:prstGeom>
        </p:spPr>
      </p:pic>
      <p:sp>
        <p:nvSpPr>
          <p:cNvPr id="4" name="Rectangle 3">
            <a:extLst>
              <a:ext uri="{FF2B5EF4-FFF2-40B4-BE49-F238E27FC236}">
                <a16:creationId xmlns:a16="http://schemas.microsoft.com/office/drawing/2014/main" id="{8A176ED0-B48A-0E4A-B1B9-D66186EE1145}"/>
              </a:ext>
            </a:extLst>
          </p:cNvPr>
          <p:cNvSpPr/>
          <p:nvPr/>
        </p:nvSpPr>
        <p:spPr>
          <a:xfrm>
            <a:off x="356460" y="6047601"/>
            <a:ext cx="6168327" cy="276999"/>
          </a:xfrm>
          <a:prstGeom prst="rect">
            <a:avLst/>
          </a:prstGeom>
        </p:spPr>
        <p:txBody>
          <a:bodyPr wrap="square">
            <a:spAutoFit/>
          </a:bodyPr>
          <a:lstStyle/>
          <a:p>
            <a:r>
              <a:rPr lang="en-US" sz="1200" dirty="0"/>
              <a:t>https://</a:t>
            </a:r>
            <a:r>
              <a:rPr lang="en-US" sz="1200" dirty="0" err="1"/>
              <a:t>openi.nlm.nih.gov</a:t>
            </a:r>
            <a:r>
              <a:rPr lang="en-US" sz="1200" dirty="0"/>
              <a:t>/</a:t>
            </a:r>
            <a:r>
              <a:rPr lang="en-US" sz="1200" dirty="0" err="1"/>
              <a:t>detailedresult.php?img</a:t>
            </a:r>
            <a:r>
              <a:rPr lang="en-US" sz="1200" dirty="0"/>
              <a:t>=PMC3515857_biolrep-04-23-g001&amp;req=4</a:t>
            </a:r>
          </a:p>
        </p:txBody>
      </p:sp>
    </p:spTree>
    <p:extLst>
      <p:ext uri="{BB962C8B-B14F-4D97-AF65-F5344CB8AC3E}">
        <p14:creationId xmlns:p14="http://schemas.microsoft.com/office/powerpoint/2010/main" val="723825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Text Box 4"/>
          <p:cNvSpPr txBox="1">
            <a:spLocks noChangeArrowheads="1"/>
          </p:cNvSpPr>
          <p:nvPr/>
        </p:nvSpPr>
        <p:spPr bwMode="auto">
          <a:xfrm>
            <a:off x="0" y="533400"/>
            <a:ext cx="9144000" cy="1552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a:t>Mechanisms for the evolution of isolating barriers in allopatry</a:t>
            </a:r>
          </a:p>
          <a:p>
            <a:pPr eaLnBrk="1" hangingPunct="1"/>
            <a:endParaRPr lang="en-US"/>
          </a:p>
          <a:p>
            <a:pPr eaLnBrk="1" hangingPunct="1"/>
            <a:r>
              <a:rPr lang="en-US"/>
              <a:t>2) Reproductive isolation may arise as a byproduct of ecological adaptation</a:t>
            </a:r>
          </a:p>
        </p:txBody>
      </p:sp>
      <p:sp>
        <p:nvSpPr>
          <p:cNvPr id="100360" name="Text Box 11"/>
          <p:cNvSpPr txBox="1">
            <a:spLocks noChangeArrowheads="1"/>
          </p:cNvSpPr>
          <p:nvPr/>
        </p:nvSpPr>
        <p:spPr bwMode="auto">
          <a:xfrm>
            <a:off x="3108325" y="5576888"/>
            <a:ext cx="186372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400"/>
              <a:t>SI = sexual isolation</a:t>
            </a:r>
          </a:p>
        </p:txBody>
      </p:sp>
      <p:sp>
        <p:nvSpPr>
          <p:cNvPr id="2" name="Rectangle 1"/>
          <p:cNvSpPr/>
          <p:nvPr/>
        </p:nvSpPr>
        <p:spPr>
          <a:xfrm>
            <a:off x="4345859" y="3429000"/>
            <a:ext cx="554754" cy="21631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791105" y="4582292"/>
            <a:ext cx="554754" cy="21631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732523" y="3792333"/>
            <a:ext cx="554754" cy="21631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108324" y="5585182"/>
            <a:ext cx="1863725" cy="22368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57" descr="Figure_06_00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43" y="2346530"/>
            <a:ext cx="2989481" cy="235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Figure_16_13a_L.jpg"/>
          <p:cNvPicPr>
            <a:picLocks noChangeAspect="1"/>
          </p:cNvPicPr>
          <p:nvPr/>
        </p:nvPicPr>
        <p:blipFill>
          <a:blip r:embed="rId4">
            <a:extLst>
              <a:ext uri="{28A0092B-C50C-407E-A947-70E740481C1C}">
                <a14:useLocalDpi xmlns:a14="http://schemas.microsoft.com/office/drawing/2010/main" val="0"/>
              </a:ext>
            </a:extLst>
          </a:blip>
          <a:srcRect b="6131"/>
          <a:stretch>
            <a:fillRect/>
          </a:stretch>
        </p:blipFill>
        <p:spPr bwMode="auto">
          <a:xfrm>
            <a:off x="3287277" y="2234085"/>
            <a:ext cx="2690813" cy="3812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Figure_16_13b_L.jpg"/>
          <p:cNvPicPr>
            <a:picLocks noChangeAspect="1"/>
          </p:cNvPicPr>
          <p:nvPr/>
        </p:nvPicPr>
        <p:blipFill>
          <a:blip r:embed="rId5">
            <a:extLst>
              <a:ext uri="{28A0092B-C50C-407E-A947-70E740481C1C}">
                <a14:useLocalDpi xmlns:a14="http://schemas.microsoft.com/office/drawing/2010/main" val="0"/>
              </a:ext>
            </a:extLst>
          </a:blip>
          <a:srcRect b="5815"/>
          <a:stretch>
            <a:fillRect/>
          </a:stretch>
        </p:blipFill>
        <p:spPr bwMode="auto">
          <a:xfrm>
            <a:off x="5959195" y="2119178"/>
            <a:ext cx="3056986" cy="4019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0233" y="5345669"/>
            <a:ext cx="3725635" cy="369332"/>
          </a:xfrm>
          <a:prstGeom prst="rect">
            <a:avLst/>
          </a:prstGeom>
          <a:noFill/>
        </p:spPr>
        <p:txBody>
          <a:bodyPr wrap="none" rtlCol="0">
            <a:spAutoFit/>
          </a:bodyPr>
          <a:lstStyle/>
          <a:p>
            <a:r>
              <a:rPr lang="en-US" dirty="0"/>
              <a:t>Coastal and interior </a:t>
            </a:r>
            <a:r>
              <a:rPr lang="en-US" i="1" dirty="0" err="1"/>
              <a:t>Mimulus</a:t>
            </a:r>
            <a:r>
              <a:rPr lang="en-US" i="1" dirty="0"/>
              <a:t> </a:t>
            </a:r>
            <a:r>
              <a:rPr lang="en-US" i="1" dirty="0" err="1"/>
              <a:t>guttatus</a:t>
            </a:r>
            <a:endParaRPr lang="en-US" i="1" dirty="0"/>
          </a:p>
        </p:txBody>
      </p:sp>
    </p:spTree>
    <p:extLst>
      <p:ext uri="{BB962C8B-B14F-4D97-AF65-F5344CB8AC3E}">
        <p14:creationId xmlns:p14="http://schemas.microsoft.com/office/powerpoint/2010/main" val="201943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3"/>
          <p:cNvSpPr txBox="1">
            <a:spLocks noChangeArrowheads="1"/>
          </p:cNvSpPr>
          <p:nvPr/>
        </p:nvSpPr>
        <p:spPr bwMode="auto">
          <a:xfrm>
            <a:off x="0" y="533400"/>
            <a:ext cx="9144000"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dirty="0"/>
              <a:t>Mechanisms for the evolution of isolating barriers in </a:t>
            </a:r>
            <a:r>
              <a:rPr lang="en-US" dirty="0" err="1"/>
              <a:t>allopatry</a:t>
            </a:r>
            <a:endParaRPr lang="en-US" dirty="0"/>
          </a:p>
          <a:p>
            <a:pPr eaLnBrk="1" hangingPunct="1"/>
            <a:endParaRPr lang="en-US" dirty="0"/>
          </a:p>
          <a:p>
            <a:pPr eaLnBrk="1" hangingPunct="1"/>
            <a:r>
              <a:rPr lang="en-US" dirty="0"/>
              <a:t>3) Sexual selection may influence speciation via the evolution of mate recognition or preferences. Comparing sister groups of promiscuous and non-promiscuous  species suggests </a:t>
            </a:r>
            <a:r>
              <a:rPr lang="en-US" u="sng" dirty="0"/>
              <a:t>sexual selection has increased species diversity.</a:t>
            </a:r>
          </a:p>
        </p:txBody>
      </p:sp>
      <p:pic>
        <p:nvPicPr>
          <p:cNvPr id="102403" name="Picture 9" descr="Evolution-Fig-16-0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471863"/>
            <a:ext cx="4514850" cy="3386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404" name="Picture 10" descr="Evolution-Fig-16-0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486150"/>
            <a:ext cx="4495800" cy="3371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05" name="Text Box 12"/>
          <p:cNvSpPr txBox="1">
            <a:spLocks noChangeArrowheads="1"/>
          </p:cNvSpPr>
          <p:nvPr/>
        </p:nvSpPr>
        <p:spPr bwMode="auto">
          <a:xfrm>
            <a:off x="1708150" y="3276600"/>
            <a:ext cx="11874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400"/>
              <a:t>Promiscuous</a:t>
            </a:r>
          </a:p>
        </p:txBody>
      </p:sp>
      <p:sp>
        <p:nvSpPr>
          <p:cNvPr id="102406" name="Text Box 13"/>
          <p:cNvSpPr txBox="1">
            <a:spLocks noChangeArrowheads="1"/>
          </p:cNvSpPr>
          <p:nvPr/>
        </p:nvSpPr>
        <p:spPr bwMode="auto">
          <a:xfrm>
            <a:off x="3079750" y="3276600"/>
            <a:ext cx="1646238"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400"/>
              <a:t>Non -promiscuous</a:t>
            </a:r>
          </a:p>
        </p:txBody>
      </p:sp>
      <p:sp>
        <p:nvSpPr>
          <p:cNvPr id="102407" name="Text Box 14"/>
          <p:cNvSpPr txBox="1">
            <a:spLocks noChangeArrowheads="1"/>
          </p:cNvSpPr>
          <p:nvPr/>
        </p:nvSpPr>
        <p:spPr bwMode="auto">
          <a:xfrm>
            <a:off x="5440363" y="3276600"/>
            <a:ext cx="11874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400"/>
              <a:t>Promiscuous</a:t>
            </a:r>
          </a:p>
        </p:txBody>
      </p:sp>
      <p:sp>
        <p:nvSpPr>
          <p:cNvPr id="102408" name="Text Box 15"/>
          <p:cNvSpPr txBox="1">
            <a:spLocks noChangeArrowheads="1"/>
          </p:cNvSpPr>
          <p:nvPr/>
        </p:nvSpPr>
        <p:spPr bwMode="auto">
          <a:xfrm>
            <a:off x="6811963" y="3276600"/>
            <a:ext cx="1646237"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400"/>
              <a:t>Non -promiscuous</a:t>
            </a:r>
          </a:p>
        </p:txBody>
      </p:sp>
    </p:spTree>
    <p:extLst>
      <p:ext uri="{BB962C8B-B14F-4D97-AF65-F5344CB8AC3E}">
        <p14:creationId xmlns:p14="http://schemas.microsoft.com/office/powerpoint/2010/main" val="476495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0" y="533400"/>
            <a:ext cx="9144000"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dirty="0"/>
              <a:t>Mechanisms for the evolution of isolating barriers in </a:t>
            </a:r>
            <a:r>
              <a:rPr lang="en-US" dirty="0" err="1"/>
              <a:t>allopatry</a:t>
            </a:r>
            <a:endParaRPr lang="en-US" dirty="0"/>
          </a:p>
          <a:p>
            <a:pPr eaLnBrk="1" hangingPunct="1"/>
            <a:endParaRPr lang="en-US" dirty="0"/>
          </a:p>
          <a:p>
            <a:pPr eaLnBrk="1" hangingPunct="1"/>
            <a:r>
              <a:rPr lang="en-US" dirty="0"/>
              <a:t>4) Reinforcement selection – adaptation to prevent the production of unfit hybrids</a:t>
            </a:r>
          </a:p>
          <a:p>
            <a:pPr eaLnBrk="1" hangingPunct="1"/>
            <a:endParaRPr lang="en-US" dirty="0"/>
          </a:p>
        </p:txBody>
      </p:sp>
      <p:sp>
        <p:nvSpPr>
          <p:cNvPr id="2" name="Rectangle 1"/>
          <p:cNvSpPr/>
          <p:nvPr/>
        </p:nvSpPr>
        <p:spPr>
          <a:xfrm>
            <a:off x="98323" y="2690336"/>
            <a:ext cx="8721212" cy="1569660"/>
          </a:xfrm>
          <a:prstGeom prst="rect">
            <a:avLst/>
          </a:prstGeom>
        </p:spPr>
        <p:txBody>
          <a:bodyPr wrap="square">
            <a:spAutoFit/>
          </a:bodyPr>
          <a:lstStyle/>
          <a:p>
            <a:r>
              <a:rPr lang="en-US" sz="2400">
                <a:latin typeface="Comic Sans MS" charset="0"/>
                <a:ea typeface="Comic Sans MS" charset="0"/>
                <a:cs typeface="Comic Sans MS" charset="0"/>
              </a:rPr>
              <a:t>After closely related species evolve some (but not complete) postzygotic reproductive isolation, selective pressures should arise to favor the evolution of prezygotic isolating barriers</a:t>
            </a:r>
            <a:endParaRPr lang="en-US" sz="2400" dirty="0">
              <a:latin typeface="Comic Sans MS" charset="0"/>
              <a:ea typeface="Comic Sans MS" charset="0"/>
              <a:cs typeface="Comic Sans MS" charset="0"/>
            </a:endParaRPr>
          </a:p>
        </p:txBody>
      </p:sp>
      <p:pic>
        <p:nvPicPr>
          <p:cNvPr id="4" name="Picture 3">
            <a:extLst>
              <a:ext uri="{FF2B5EF4-FFF2-40B4-BE49-F238E27FC236}">
                <a16:creationId xmlns:a16="http://schemas.microsoft.com/office/drawing/2014/main" id="{F0500CF0-76C3-044B-B77B-D3489CD46B64}"/>
              </a:ext>
            </a:extLst>
          </p:cNvPr>
          <p:cNvPicPr>
            <a:picLocks noChangeAspect="1"/>
          </p:cNvPicPr>
          <p:nvPr/>
        </p:nvPicPr>
        <p:blipFill>
          <a:blip r:embed="rId3"/>
          <a:stretch>
            <a:fillRect/>
          </a:stretch>
        </p:blipFill>
        <p:spPr>
          <a:xfrm>
            <a:off x="302647" y="4385609"/>
            <a:ext cx="4044627" cy="1582680"/>
          </a:xfrm>
          <a:prstGeom prst="rect">
            <a:avLst/>
          </a:prstGeom>
        </p:spPr>
      </p:pic>
      <p:sp>
        <p:nvSpPr>
          <p:cNvPr id="5" name="Rectangle 4">
            <a:extLst>
              <a:ext uri="{FF2B5EF4-FFF2-40B4-BE49-F238E27FC236}">
                <a16:creationId xmlns:a16="http://schemas.microsoft.com/office/drawing/2014/main" id="{9EF32595-274E-A849-8970-F56D38EF4A10}"/>
              </a:ext>
            </a:extLst>
          </p:cNvPr>
          <p:cNvSpPr/>
          <p:nvPr/>
        </p:nvSpPr>
        <p:spPr>
          <a:xfrm>
            <a:off x="402956" y="6186100"/>
            <a:ext cx="4572000" cy="276999"/>
          </a:xfrm>
          <a:prstGeom prst="rect">
            <a:avLst/>
          </a:prstGeom>
        </p:spPr>
        <p:txBody>
          <a:bodyPr>
            <a:spAutoFit/>
          </a:bodyPr>
          <a:lstStyle/>
          <a:p>
            <a:r>
              <a:rPr lang="en-US" sz="1200" dirty="0"/>
              <a:t>https://</a:t>
            </a:r>
            <a:r>
              <a:rPr lang="en-US" sz="1200" dirty="0" err="1"/>
              <a:t>en.wikipedia.org</a:t>
            </a:r>
            <a:r>
              <a:rPr lang="en-US" sz="1200" dirty="0"/>
              <a:t>/wiki/Reinforcement_(speciation)</a:t>
            </a:r>
          </a:p>
        </p:txBody>
      </p:sp>
    </p:spTree>
    <p:extLst>
      <p:ext uri="{BB962C8B-B14F-4D97-AF65-F5344CB8AC3E}">
        <p14:creationId xmlns:p14="http://schemas.microsoft.com/office/powerpoint/2010/main" val="582170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2967AA-721D-6D4E-BE84-7C044A3A9A74}"/>
              </a:ext>
            </a:extLst>
          </p:cNvPr>
          <p:cNvSpPr/>
          <p:nvPr/>
        </p:nvSpPr>
        <p:spPr>
          <a:xfrm>
            <a:off x="356050" y="5904744"/>
            <a:ext cx="8666569" cy="646331"/>
          </a:xfrm>
          <a:prstGeom prst="rect">
            <a:avLst/>
          </a:prstGeom>
        </p:spPr>
        <p:txBody>
          <a:bodyPr wrap="square">
            <a:spAutoFit/>
          </a:bodyPr>
          <a:lstStyle/>
          <a:p>
            <a:r>
              <a:rPr lang="en-US" dirty="0"/>
              <a:t>http://</a:t>
            </a:r>
            <a:r>
              <a:rPr lang="en-US" dirty="0" err="1"/>
              <a:t>ib.bioninja.com.au</a:t>
            </a:r>
            <a:r>
              <a:rPr lang="en-US" dirty="0"/>
              <a:t>/higher-level/topic-10-genetics-and-evolu/103-gene-pools-and-speciati/isolation-</a:t>
            </a:r>
            <a:r>
              <a:rPr lang="en-US" dirty="0" err="1"/>
              <a:t>barriers.html</a:t>
            </a:r>
            <a:endParaRPr lang="en-US" dirty="0"/>
          </a:p>
        </p:txBody>
      </p:sp>
      <p:pic>
        <p:nvPicPr>
          <p:cNvPr id="4" name="Picture 3">
            <a:extLst>
              <a:ext uri="{FF2B5EF4-FFF2-40B4-BE49-F238E27FC236}">
                <a16:creationId xmlns:a16="http://schemas.microsoft.com/office/drawing/2014/main" id="{B7ABDDFD-0E6F-9342-952D-3DECE8F85BF0}"/>
              </a:ext>
            </a:extLst>
          </p:cNvPr>
          <p:cNvPicPr>
            <a:picLocks noChangeAspect="1"/>
          </p:cNvPicPr>
          <p:nvPr/>
        </p:nvPicPr>
        <p:blipFill>
          <a:blip r:embed="rId2"/>
          <a:stretch>
            <a:fillRect/>
          </a:stretch>
        </p:blipFill>
        <p:spPr>
          <a:xfrm>
            <a:off x="1180493" y="306925"/>
            <a:ext cx="6783013" cy="5493342"/>
          </a:xfrm>
          <a:prstGeom prst="rect">
            <a:avLst/>
          </a:prstGeom>
        </p:spPr>
      </p:pic>
    </p:spTree>
    <p:extLst>
      <p:ext uri="{BB962C8B-B14F-4D97-AF65-F5344CB8AC3E}">
        <p14:creationId xmlns:p14="http://schemas.microsoft.com/office/powerpoint/2010/main" val="366292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4"/>
          <p:cNvSpPr txBox="1">
            <a:spLocks noChangeArrowheads="1"/>
          </p:cNvSpPr>
          <p:nvPr/>
        </p:nvSpPr>
        <p:spPr bwMode="auto">
          <a:xfrm>
            <a:off x="517525" y="427038"/>
            <a:ext cx="8245475"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dirty="0"/>
              <a:t>Evidence for reinforcement selection in Green Tree Frogs (</a:t>
            </a:r>
            <a:r>
              <a:rPr lang="en-US" i="1" dirty="0" err="1"/>
              <a:t>Hyla</a:t>
            </a:r>
            <a:r>
              <a:rPr lang="en-US" i="1" dirty="0"/>
              <a:t> </a:t>
            </a:r>
            <a:r>
              <a:rPr lang="en-US" i="1" dirty="0" err="1"/>
              <a:t>cinerea</a:t>
            </a:r>
            <a:r>
              <a:rPr lang="en-US" dirty="0"/>
              <a:t>) &amp; Barking Tree Frogs (</a:t>
            </a:r>
            <a:r>
              <a:rPr lang="en-US" i="1" dirty="0"/>
              <a:t>H. </a:t>
            </a:r>
            <a:r>
              <a:rPr lang="en-US" i="1" dirty="0" err="1"/>
              <a:t>gratiosa</a:t>
            </a:r>
            <a:r>
              <a:rPr lang="en-US" dirty="0"/>
              <a:t>)</a:t>
            </a:r>
          </a:p>
        </p:txBody>
      </p:sp>
      <p:sp>
        <p:nvSpPr>
          <p:cNvPr id="106499" name="Text Box 5"/>
          <p:cNvSpPr txBox="1">
            <a:spLocks noChangeArrowheads="1"/>
          </p:cNvSpPr>
          <p:nvPr/>
        </p:nvSpPr>
        <p:spPr bwMode="auto">
          <a:xfrm>
            <a:off x="517525" y="1585913"/>
            <a:ext cx="8321675"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2000" dirty="0"/>
              <a:t>Green and barking frogs sometimes hybridize. When in contact, hybrids have low fitness. </a:t>
            </a:r>
          </a:p>
          <a:p>
            <a:pPr eaLnBrk="1" hangingPunct="1"/>
            <a:r>
              <a:rPr lang="en-US" sz="2000" dirty="0"/>
              <a:t>-&gt; Have behaviors evolved in sympatry to limit hybridization?</a:t>
            </a:r>
          </a:p>
        </p:txBody>
      </p:sp>
      <p:pic>
        <p:nvPicPr>
          <p:cNvPr id="106500" name="Picture 6" descr="Evolution-Fig-16-1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232" y="3048794"/>
            <a:ext cx="4775200" cy="3581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6501" name="Text Box 7"/>
          <p:cNvSpPr txBox="1">
            <a:spLocks noChangeArrowheads="1"/>
          </p:cNvSpPr>
          <p:nvPr/>
        </p:nvSpPr>
        <p:spPr bwMode="auto">
          <a:xfrm>
            <a:off x="4991100" y="2873375"/>
            <a:ext cx="4038600" cy="915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800" dirty="0"/>
              <a:t>In sympatry, the calls of the two species are more divergent than in </a:t>
            </a:r>
            <a:r>
              <a:rPr lang="en-US" sz="1800" dirty="0" err="1"/>
              <a:t>allopatry</a:t>
            </a:r>
            <a:r>
              <a:rPr lang="en-US" sz="1800" dirty="0"/>
              <a:t> (e.g., song component 1)</a:t>
            </a:r>
          </a:p>
        </p:txBody>
      </p:sp>
      <p:pic>
        <p:nvPicPr>
          <p:cNvPr id="106502" name="Picture 8" descr="hyla_gratiosa_s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0458" y="5181600"/>
            <a:ext cx="2057400" cy="1543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6503" name="Picture 9" descr="Hyla_cinerea_H2501_previe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3911600"/>
            <a:ext cx="1905000" cy="127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5983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7" name="Picture 6" descr="Evolution-Fig-16-1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33600"/>
            <a:ext cx="5486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8548" name="Text Box 7"/>
          <p:cNvSpPr txBox="1">
            <a:spLocks noChangeArrowheads="1"/>
          </p:cNvSpPr>
          <p:nvPr/>
        </p:nvSpPr>
        <p:spPr bwMode="auto">
          <a:xfrm>
            <a:off x="5394326" y="2227263"/>
            <a:ext cx="3444874" cy="28623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2000" dirty="0"/>
              <a:t>Females from sympatric populations prefer conspecific calls more than females from allopatric populations.</a:t>
            </a:r>
          </a:p>
          <a:p>
            <a:pPr eaLnBrk="1" hangingPunct="1"/>
            <a:endParaRPr lang="en-US" sz="2000" dirty="0"/>
          </a:p>
          <a:p>
            <a:pPr eaLnBrk="1" hangingPunct="1"/>
            <a:r>
              <a:rPr lang="en-US" sz="2000" dirty="0"/>
              <a:t>Female preferences evolve to reinforce reproductive isolation.</a:t>
            </a:r>
          </a:p>
        </p:txBody>
      </p:sp>
      <p:sp>
        <p:nvSpPr>
          <p:cNvPr id="5" name="Text Box 4">
            <a:extLst>
              <a:ext uri="{FF2B5EF4-FFF2-40B4-BE49-F238E27FC236}">
                <a16:creationId xmlns:a16="http://schemas.microsoft.com/office/drawing/2014/main" id="{376F0A7B-DF93-6247-8558-4CD6C103F6C1}"/>
              </a:ext>
            </a:extLst>
          </p:cNvPr>
          <p:cNvSpPr txBox="1">
            <a:spLocks noChangeArrowheads="1"/>
          </p:cNvSpPr>
          <p:nvPr/>
        </p:nvSpPr>
        <p:spPr bwMode="auto">
          <a:xfrm>
            <a:off x="517525" y="427038"/>
            <a:ext cx="8245475"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dirty="0"/>
              <a:t>Evidence for reinforcement selection in Green Tree Frogs (</a:t>
            </a:r>
            <a:r>
              <a:rPr lang="en-US" i="1" dirty="0" err="1"/>
              <a:t>Hyla</a:t>
            </a:r>
            <a:r>
              <a:rPr lang="en-US" i="1" dirty="0"/>
              <a:t> </a:t>
            </a:r>
            <a:r>
              <a:rPr lang="en-US" i="1" dirty="0" err="1"/>
              <a:t>cinerea</a:t>
            </a:r>
            <a:r>
              <a:rPr lang="en-US" dirty="0"/>
              <a:t>) &amp; Barking Tree Frogs (</a:t>
            </a:r>
            <a:r>
              <a:rPr lang="en-US" i="1" dirty="0"/>
              <a:t>H. </a:t>
            </a:r>
            <a:r>
              <a:rPr lang="en-US" i="1" dirty="0" err="1"/>
              <a:t>gratiosa</a:t>
            </a:r>
            <a:r>
              <a:rPr lang="en-US" dirty="0"/>
              <a:t>)</a:t>
            </a:r>
          </a:p>
        </p:txBody>
      </p:sp>
    </p:spTree>
    <p:extLst>
      <p:ext uri="{BB962C8B-B14F-4D97-AF65-F5344CB8AC3E}">
        <p14:creationId xmlns:p14="http://schemas.microsoft.com/office/powerpoint/2010/main" val="569644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4"/>
          <p:cNvSpPr txBox="1">
            <a:spLocks noChangeArrowheads="1"/>
          </p:cNvSpPr>
          <p:nvPr/>
        </p:nvSpPr>
        <p:spPr bwMode="auto">
          <a:xfrm>
            <a:off x="304800" y="474663"/>
            <a:ext cx="85344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sz="2000"/>
              <a:t>In allopatry, reproductive isolation can arise because the absence of gene flow between populations allows divergence.</a:t>
            </a:r>
          </a:p>
        </p:txBody>
      </p:sp>
      <p:sp>
        <p:nvSpPr>
          <p:cNvPr id="32770" name="Text Box 5"/>
          <p:cNvSpPr txBox="1">
            <a:spLocks noChangeArrowheads="1"/>
          </p:cNvSpPr>
          <p:nvPr/>
        </p:nvSpPr>
        <p:spPr bwMode="auto">
          <a:xfrm>
            <a:off x="2895600" y="1828800"/>
            <a:ext cx="29686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sz="2000"/>
              <a:t>Continuum of Gene flow</a:t>
            </a:r>
          </a:p>
        </p:txBody>
      </p:sp>
      <p:sp>
        <p:nvSpPr>
          <p:cNvPr id="32771" name="Line 6"/>
          <p:cNvSpPr>
            <a:spLocks noChangeShapeType="1"/>
          </p:cNvSpPr>
          <p:nvPr/>
        </p:nvSpPr>
        <p:spPr bwMode="auto">
          <a:xfrm>
            <a:off x="2057400" y="2971800"/>
            <a:ext cx="5181600" cy="0"/>
          </a:xfrm>
          <a:prstGeom prst="line">
            <a:avLst/>
          </a:prstGeom>
          <a:noFill/>
          <a:ln w="28575">
            <a:solidFill>
              <a:schemeClr val="tx1"/>
            </a:solidFill>
            <a:round/>
            <a:headEnd type="triangle" w="lg" len="lg"/>
            <a:tailEnd type="triangle" w="lg" len="lg"/>
          </a:ln>
          <a:extLst>
            <a:ext uri="{909E8E84-426E-40dd-AFC4-6F175D3DCCD1}">
              <a14:hiddenFill xmlns="" xmlns:a14="http://schemas.microsoft.com/office/drawing/2010/main">
                <a:noFill/>
              </a14:hiddenFill>
            </a:ext>
          </a:extLst>
        </p:spPr>
        <p:txBody>
          <a:bodyPr/>
          <a:lstStyle/>
          <a:p>
            <a:endParaRPr lang="en-US"/>
          </a:p>
        </p:txBody>
      </p:sp>
      <p:sp>
        <p:nvSpPr>
          <p:cNvPr id="32772" name="Text Box 7"/>
          <p:cNvSpPr txBox="1">
            <a:spLocks noChangeArrowheads="1"/>
          </p:cNvSpPr>
          <p:nvPr/>
        </p:nvSpPr>
        <p:spPr bwMode="auto">
          <a:xfrm>
            <a:off x="2041525" y="2303463"/>
            <a:ext cx="56038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sz="2000"/>
              <a:t>low</a:t>
            </a:r>
          </a:p>
        </p:txBody>
      </p:sp>
      <p:sp>
        <p:nvSpPr>
          <p:cNvPr id="32773" name="Text Box 8"/>
          <p:cNvSpPr txBox="1">
            <a:spLocks noChangeArrowheads="1"/>
          </p:cNvSpPr>
          <p:nvPr/>
        </p:nvSpPr>
        <p:spPr bwMode="auto">
          <a:xfrm>
            <a:off x="6553200" y="2362200"/>
            <a:ext cx="6826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sz="2000"/>
              <a:t>high</a:t>
            </a:r>
          </a:p>
        </p:txBody>
      </p:sp>
      <p:sp>
        <p:nvSpPr>
          <p:cNvPr id="32774" name="Text Box 9"/>
          <p:cNvSpPr txBox="1">
            <a:spLocks noChangeArrowheads="1"/>
          </p:cNvSpPr>
          <p:nvPr/>
        </p:nvSpPr>
        <p:spPr bwMode="auto">
          <a:xfrm>
            <a:off x="593725" y="3370263"/>
            <a:ext cx="2198688"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sz="2000"/>
              <a:t>Allopatric </a:t>
            </a:r>
          </a:p>
          <a:p>
            <a:pPr eaLnBrk="1" hangingPunct="1"/>
            <a:r>
              <a:rPr lang="en-US"/>
              <a:t>(non-overlapping ranges)</a:t>
            </a:r>
          </a:p>
        </p:txBody>
      </p:sp>
      <p:sp>
        <p:nvSpPr>
          <p:cNvPr id="32775" name="Text Box 10"/>
          <p:cNvSpPr txBox="1">
            <a:spLocks noChangeArrowheads="1"/>
          </p:cNvSpPr>
          <p:nvPr/>
        </p:nvSpPr>
        <p:spPr bwMode="auto">
          <a:xfrm>
            <a:off x="3744913" y="3352800"/>
            <a:ext cx="16383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sz="2000"/>
              <a:t>Parapatric</a:t>
            </a:r>
          </a:p>
          <a:p>
            <a:pPr eaLnBrk="1" hangingPunct="1"/>
            <a:r>
              <a:rPr lang="en-US"/>
              <a:t>(adjacent ranges)</a:t>
            </a:r>
          </a:p>
        </p:txBody>
      </p:sp>
      <p:sp>
        <p:nvSpPr>
          <p:cNvPr id="32776" name="Text Box 11"/>
          <p:cNvSpPr txBox="1">
            <a:spLocks noChangeArrowheads="1"/>
          </p:cNvSpPr>
          <p:nvPr/>
        </p:nvSpPr>
        <p:spPr bwMode="auto">
          <a:xfrm>
            <a:off x="6564313" y="3352800"/>
            <a:ext cx="1843087"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sz="2000"/>
              <a:t>Sympatric</a:t>
            </a:r>
          </a:p>
          <a:p>
            <a:pPr eaLnBrk="1" hangingPunct="1"/>
            <a:r>
              <a:rPr lang="en-US"/>
              <a:t>(overlapping ranges)</a:t>
            </a:r>
          </a:p>
        </p:txBody>
      </p:sp>
      <p:sp>
        <p:nvSpPr>
          <p:cNvPr id="32777" name="Text Box 12"/>
          <p:cNvSpPr txBox="1">
            <a:spLocks noChangeArrowheads="1"/>
          </p:cNvSpPr>
          <p:nvPr/>
        </p:nvSpPr>
        <p:spPr bwMode="auto">
          <a:xfrm>
            <a:off x="381000" y="4708525"/>
            <a:ext cx="85026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sz="2000"/>
              <a:t>Can populations evolve reproductive isolation in the face of gene flow?</a:t>
            </a:r>
          </a:p>
        </p:txBody>
      </p:sp>
    </p:spTree>
    <p:extLst>
      <p:ext uri="{BB962C8B-B14F-4D97-AF65-F5344CB8AC3E}">
        <p14:creationId xmlns:p14="http://schemas.microsoft.com/office/powerpoint/2010/main" val="1384835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4"/>
          <p:cNvSpPr txBox="1">
            <a:spLocks noChangeArrowheads="1"/>
          </p:cNvSpPr>
          <p:nvPr/>
        </p:nvSpPr>
        <p:spPr bwMode="auto">
          <a:xfrm>
            <a:off x="356086" y="1576704"/>
            <a:ext cx="8169275"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sz="2000" u="sng" dirty="0" err="1"/>
              <a:t>Parapatric</a:t>
            </a:r>
            <a:r>
              <a:rPr lang="en-US" sz="2000" u="sng" dirty="0"/>
              <a:t> speciation </a:t>
            </a:r>
            <a:r>
              <a:rPr lang="en-US" sz="2000" dirty="0"/>
              <a:t>– evolution of reproductive isolation between 2 populations that exchange genes, but not freely.</a:t>
            </a:r>
          </a:p>
          <a:p>
            <a:pPr eaLnBrk="1" hangingPunct="1"/>
            <a:endParaRPr lang="en-US" sz="2000" dirty="0"/>
          </a:p>
        </p:txBody>
      </p:sp>
      <p:sp>
        <p:nvSpPr>
          <p:cNvPr id="2" name="Rectangle 1"/>
          <p:cNvSpPr/>
          <p:nvPr/>
        </p:nvSpPr>
        <p:spPr>
          <a:xfrm>
            <a:off x="356086" y="3577678"/>
            <a:ext cx="8466137" cy="2246769"/>
          </a:xfrm>
          <a:prstGeom prst="rect">
            <a:avLst/>
          </a:prstGeom>
        </p:spPr>
        <p:txBody>
          <a:bodyPr wrap="square">
            <a:spAutoFit/>
          </a:bodyPr>
          <a:lstStyle/>
          <a:p>
            <a:r>
              <a:rPr lang="en-US" sz="2000" dirty="0">
                <a:latin typeface="Comic Sans MS"/>
                <a:cs typeface="Comic Sans MS"/>
              </a:rPr>
              <a:t>Yes, but difficult to prove in nature because we often don’</a:t>
            </a:r>
            <a:r>
              <a:rPr lang="en-US" altLang="ja-JP" sz="2000" dirty="0">
                <a:latin typeface="Comic Sans MS"/>
                <a:cs typeface="Comic Sans MS"/>
              </a:rPr>
              <a:t>t know the historical distributions of populations. For instance, reproductive isolation may have evolved in </a:t>
            </a:r>
            <a:r>
              <a:rPr lang="en-US" altLang="ja-JP" sz="2000" dirty="0" err="1">
                <a:latin typeface="Comic Sans MS"/>
                <a:cs typeface="Comic Sans MS"/>
              </a:rPr>
              <a:t>allopatry</a:t>
            </a:r>
            <a:r>
              <a:rPr lang="en-US" altLang="ja-JP" sz="2000" dirty="0">
                <a:latin typeface="Comic Sans MS"/>
                <a:cs typeface="Comic Sans MS"/>
              </a:rPr>
              <a:t> and subsequently the ranges shifted and are now adjacent.</a:t>
            </a:r>
          </a:p>
          <a:p>
            <a:endParaRPr lang="en-US" altLang="ja-JP" sz="2000" dirty="0">
              <a:latin typeface="Comic Sans MS"/>
              <a:cs typeface="Comic Sans MS"/>
            </a:endParaRPr>
          </a:p>
          <a:p>
            <a:r>
              <a:rPr lang="en-US" altLang="ja-JP" sz="2000" dirty="0">
                <a:latin typeface="Comic Sans MS"/>
                <a:cs typeface="Comic Sans MS"/>
              </a:rPr>
              <a:t>Populations that are </a:t>
            </a:r>
            <a:r>
              <a:rPr lang="en-US" altLang="ja-JP" sz="2000" dirty="0" err="1">
                <a:latin typeface="Comic Sans MS"/>
                <a:cs typeface="Comic Sans MS"/>
              </a:rPr>
              <a:t>parapatric</a:t>
            </a:r>
            <a:r>
              <a:rPr lang="en-US" altLang="ja-JP" sz="2000" dirty="0">
                <a:latin typeface="Comic Sans MS"/>
                <a:cs typeface="Comic Sans MS"/>
              </a:rPr>
              <a:t> now could have been allopatric in the past and now experiencing </a:t>
            </a:r>
            <a:r>
              <a:rPr lang="en-US" altLang="ja-JP" sz="2000" u="sng" dirty="0">
                <a:latin typeface="Comic Sans MS"/>
                <a:cs typeface="Comic Sans MS"/>
              </a:rPr>
              <a:t>secondary contact</a:t>
            </a:r>
            <a:r>
              <a:rPr lang="en-US" altLang="ja-JP" sz="2000" dirty="0">
                <a:latin typeface="Comic Sans MS"/>
                <a:cs typeface="Comic Sans MS"/>
              </a:rPr>
              <a:t>. </a:t>
            </a:r>
            <a:endParaRPr lang="en-US" sz="2000" dirty="0">
              <a:latin typeface="Comic Sans MS"/>
              <a:cs typeface="Comic Sans MS"/>
            </a:endParaRPr>
          </a:p>
        </p:txBody>
      </p:sp>
    </p:spTree>
    <p:extLst>
      <p:ext uri="{BB962C8B-B14F-4D97-AF65-F5344CB8AC3E}">
        <p14:creationId xmlns:p14="http://schemas.microsoft.com/office/powerpoint/2010/main" val="1859349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4"/>
          <p:cNvSpPr txBox="1">
            <a:spLocks noChangeArrowheads="1"/>
          </p:cNvSpPr>
          <p:nvPr/>
        </p:nvSpPr>
        <p:spPr bwMode="auto">
          <a:xfrm>
            <a:off x="365125" y="474663"/>
            <a:ext cx="7002238"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sz="2000" u="sng" dirty="0"/>
              <a:t>Example of </a:t>
            </a:r>
            <a:r>
              <a:rPr lang="en-US" sz="2000" u="sng" dirty="0" err="1"/>
              <a:t>parapatric</a:t>
            </a:r>
            <a:r>
              <a:rPr lang="en-US" sz="2000" u="sng" dirty="0"/>
              <a:t> evolution of reproductive isolation</a:t>
            </a:r>
          </a:p>
        </p:txBody>
      </p:sp>
      <p:sp>
        <p:nvSpPr>
          <p:cNvPr id="36866" name="Text Box 5"/>
          <p:cNvSpPr txBox="1">
            <a:spLocks noChangeArrowheads="1"/>
          </p:cNvSpPr>
          <p:nvPr/>
        </p:nvSpPr>
        <p:spPr bwMode="auto">
          <a:xfrm>
            <a:off x="365125" y="972443"/>
            <a:ext cx="8637529"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sz="2000" i="1" dirty="0" err="1"/>
              <a:t>Anthoxanthum</a:t>
            </a:r>
            <a:r>
              <a:rPr lang="en-US" sz="2000" i="1" dirty="0"/>
              <a:t> </a:t>
            </a:r>
            <a:r>
              <a:rPr lang="en-US" sz="2000" i="1" dirty="0" err="1"/>
              <a:t>odoratum</a:t>
            </a:r>
            <a:r>
              <a:rPr lang="en-US" sz="2000" dirty="0"/>
              <a:t> -  </a:t>
            </a:r>
            <a:r>
              <a:rPr lang="en-US" sz="2000" dirty="0" err="1"/>
              <a:t>McNeilly</a:t>
            </a:r>
            <a:r>
              <a:rPr lang="en-US" sz="2000" dirty="0"/>
              <a:t> &amp; </a:t>
            </a:r>
            <a:r>
              <a:rPr lang="en-US" sz="2000" dirty="0" err="1"/>
              <a:t>Antonovics</a:t>
            </a:r>
            <a:r>
              <a:rPr lang="en-US" sz="2000" dirty="0"/>
              <a:t>. Plants on mine are tolerant of heavy metals</a:t>
            </a:r>
          </a:p>
        </p:txBody>
      </p:sp>
      <p:pic>
        <p:nvPicPr>
          <p:cNvPr id="36867" name="Picture 7" descr="Evolution-Fig-16-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52600"/>
            <a:ext cx="4191000" cy="3143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6869" name="Picture 10" descr="antonov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3771" y="1765735"/>
            <a:ext cx="1463466" cy="23304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6870" name="Picture 11" descr="anthoxanthum-odoratum-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9008" y="1765736"/>
            <a:ext cx="2544763" cy="2330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871" name="Rectangle 12"/>
          <p:cNvSpPr>
            <a:spLocks noChangeArrowheads="1"/>
          </p:cNvSpPr>
          <p:nvPr/>
        </p:nvSpPr>
        <p:spPr bwMode="auto">
          <a:xfrm>
            <a:off x="533400" y="3276600"/>
            <a:ext cx="4114800" cy="1676400"/>
          </a:xfrm>
          <a:prstGeom prst="rect">
            <a:avLst/>
          </a:prstGeom>
          <a:solidFill>
            <a:schemeClr val="bg1"/>
          </a:solidFill>
          <a:ln w="9525">
            <a:solidFill>
              <a:schemeClr val="bg1"/>
            </a:solidFill>
            <a:miter lim="800000"/>
            <a:headEnd/>
            <a:tailEnd/>
          </a:ln>
        </p:spPr>
        <p:txBody>
          <a:bodyPr wrap="none" anchor="ctr"/>
          <a:lstStyle/>
          <a:p>
            <a:pPr algn="ctr"/>
            <a:endParaRPr lang="en-US" sz="1800"/>
          </a:p>
        </p:txBody>
      </p:sp>
      <p:sp>
        <p:nvSpPr>
          <p:cNvPr id="36872" name="Text Box 14"/>
          <p:cNvSpPr txBox="1">
            <a:spLocks noChangeArrowheads="1"/>
          </p:cNvSpPr>
          <p:nvPr/>
        </p:nvSpPr>
        <p:spPr bwMode="auto">
          <a:xfrm>
            <a:off x="228600" y="3352800"/>
            <a:ext cx="4283075" cy="915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sz="1800" dirty="0"/>
              <a:t>Cline – a gradual change in an allele frequency or in the mean of a character over a geographic transect</a:t>
            </a:r>
          </a:p>
        </p:txBody>
      </p:sp>
      <p:sp>
        <p:nvSpPr>
          <p:cNvPr id="36873" name="Line 15"/>
          <p:cNvSpPr>
            <a:spLocks noChangeShapeType="1"/>
          </p:cNvSpPr>
          <p:nvPr/>
        </p:nvSpPr>
        <p:spPr bwMode="auto">
          <a:xfrm>
            <a:off x="381000" y="5181600"/>
            <a:ext cx="0" cy="1295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6874" name="Line 16"/>
          <p:cNvSpPr>
            <a:spLocks noChangeShapeType="1"/>
          </p:cNvSpPr>
          <p:nvPr/>
        </p:nvSpPr>
        <p:spPr bwMode="auto">
          <a:xfrm>
            <a:off x="381000" y="6477000"/>
            <a:ext cx="17526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6875" name="Line 17"/>
          <p:cNvSpPr>
            <a:spLocks noChangeShapeType="1"/>
          </p:cNvSpPr>
          <p:nvPr/>
        </p:nvSpPr>
        <p:spPr bwMode="auto">
          <a:xfrm>
            <a:off x="2514600" y="5181600"/>
            <a:ext cx="0" cy="1295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6876" name="Line 18"/>
          <p:cNvSpPr>
            <a:spLocks noChangeShapeType="1"/>
          </p:cNvSpPr>
          <p:nvPr/>
        </p:nvSpPr>
        <p:spPr bwMode="auto">
          <a:xfrm>
            <a:off x="2514600" y="6477000"/>
            <a:ext cx="17526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6877" name="Freeform 22"/>
          <p:cNvSpPr>
            <a:spLocks/>
          </p:cNvSpPr>
          <p:nvPr/>
        </p:nvSpPr>
        <p:spPr bwMode="auto">
          <a:xfrm>
            <a:off x="457200" y="5334000"/>
            <a:ext cx="1612900" cy="1130300"/>
          </a:xfrm>
          <a:custGeom>
            <a:avLst/>
            <a:gdLst>
              <a:gd name="T0" fmla="*/ 0 w 1016"/>
              <a:gd name="T1" fmla="*/ 0 h 712"/>
              <a:gd name="T2" fmla="*/ 1088707500 w 1016"/>
              <a:gd name="T3" fmla="*/ 362902500 h 712"/>
              <a:gd name="T4" fmla="*/ 1451610000 w 1016"/>
              <a:gd name="T5" fmla="*/ 1572577500 h 712"/>
              <a:gd name="T6" fmla="*/ 2147483647 w 1016"/>
              <a:gd name="T7" fmla="*/ 1693545000 h 712"/>
              <a:gd name="T8" fmla="*/ 2147483647 w 1016"/>
              <a:gd name="T9" fmla="*/ 1693545000 h 712"/>
              <a:gd name="T10" fmla="*/ 0 60000 65536"/>
              <a:gd name="T11" fmla="*/ 0 60000 65536"/>
              <a:gd name="T12" fmla="*/ 0 60000 65536"/>
              <a:gd name="T13" fmla="*/ 0 60000 65536"/>
              <a:gd name="T14" fmla="*/ 0 60000 65536"/>
              <a:gd name="T15" fmla="*/ 0 w 1016"/>
              <a:gd name="T16" fmla="*/ 0 h 712"/>
              <a:gd name="T17" fmla="*/ 1016 w 1016"/>
              <a:gd name="T18" fmla="*/ 712 h 712"/>
            </a:gdLst>
            <a:ahLst/>
            <a:cxnLst>
              <a:cxn ang="T10">
                <a:pos x="T0" y="T1"/>
              </a:cxn>
              <a:cxn ang="T11">
                <a:pos x="T2" y="T3"/>
              </a:cxn>
              <a:cxn ang="T12">
                <a:pos x="T4" y="T5"/>
              </a:cxn>
              <a:cxn ang="T13">
                <a:pos x="T6" y="T7"/>
              </a:cxn>
              <a:cxn ang="T14">
                <a:pos x="T8" y="T9"/>
              </a:cxn>
            </a:cxnLst>
            <a:rect l="T15" t="T16" r="T17" b="T18"/>
            <a:pathLst>
              <a:path w="1016" h="712">
                <a:moveTo>
                  <a:pt x="0" y="0"/>
                </a:moveTo>
                <a:cubicBezTo>
                  <a:pt x="168" y="20"/>
                  <a:pt x="336" y="40"/>
                  <a:pt x="432" y="144"/>
                </a:cubicBezTo>
                <a:cubicBezTo>
                  <a:pt x="528" y="248"/>
                  <a:pt x="488" y="536"/>
                  <a:pt x="576" y="624"/>
                </a:cubicBezTo>
                <a:cubicBezTo>
                  <a:pt x="664" y="712"/>
                  <a:pt x="904" y="664"/>
                  <a:pt x="960" y="672"/>
                </a:cubicBezTo>
                <a:cubicBezTo>
                  <a:pt x="1016" y="680"/>
                  <a:pt x="964" y="676"/>
                  <a:pt x="912" y="672"/>
                </a:cubicBezTo>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36878" name="Freeform 23"/>
          <p:cNvSpPr>
            <a:spLocks/>
          </p:cNvSpPr>
          <p:nvPr/>
        </p:nvSpPr>
        <p:spPr bwMode="auto">
          <a:xfrm>
            <a:off x="2667000" y="5334000"/>
            <a:ext cx="1447800" cy="990600"/>
          </a:xfrm>
          <a:custGeom>
            <a:avLst/>
            <a:gdLst>
              <a:gd name="T0" fmla="*/ 0 w 912"/>
              <a:gd name="T1" fmla="*/ 0 h 624"/>
              <a:gd name="T2" fmla="*/ 1330642500 w 912"/>
              <a:gd name="T3" fmla="*/ 967740000 h 624"/>
              <a:gd name="T4" fmla="*/ 2147483647 w 912"/>
              <a:gd name="T5" fmla="*/ 1572577500 h 624"/>
              <a:gd name="T6" fmla="*/ 0 60000 65536"/>
              <a:gd name="T7" fmla="*/ 0 60000 65536"/>
              <a:gd name="T8" fmla="*/ 0 60000 65536"/>
              <a:gd name="T9" fmla="*/ 0 w 912"/>
              <a:gd name="T10" fmla="*/ 0 h 624"/>
              <a:gd name="T11" fmla="*/ 912 w 912"/>
              <a:gd name="T12" fmla="*/ 624 h 624"/>
            </a:gdLst>
            <a:ahLst/>
            <a:cxnLst>
              <a:cxn ang="T6">
                <a:pos x="T0" y="T1"/>
              </a:cxn>
              <a:cxn ang="T7">
                <a:pos x="T2" y="T3"/>
              </a:cxn>
              <a:cxn ang="T8">
                <a:pos x="T4" y="T5"/>
              </a:cxn>
            </a:cxnLst>
            <a:rect l="T9" t="T10" r="T11" b="T12"/>
            <a:pathLst>
              <a:path w="912" h="624">
                <a:moveTo>
                  <a:pt x="0" y="0"/>
                </a:moveTo>
                <a:cubicBezTo>
                  <a:pt x="188" y="140"/>
                  <a:pt x="376" y="280"/>
                  <a:pt x="528" y="384"/>
                </a:cubicBezTo>
                <a:cubicBezTo>
                  <a:pt x="680" y="488"/>
                  <a:pt x="848" y="584"/>
                  <a:pt x="912" y="624"/>
                </a:cubicBezTo>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36879" name="Text Box 24"/>
          <p:cNvSpPr txBox="1">
            <a:spLocks noChangeArrowheads="1"/>
          </p:cNvSpPr>
          <p:nvPr/>
        </p:nvSpPr>
        <p:spPr bwMode="auto">
          <a:xfrm>
            <a:off x="288925" y="4689475"/>
            <a:ext cx="1379538"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sz="1800"/>
              <a:t>Steep cline</a:t>
            </a:r>
          </a:p>
        </p:txBody>
      </p:sp>
      <p:sp>
        <p:nvSpPr>
          <p:cNvPr id="36880" name="Text Box 25"/>
          <p:cNvSpPr txBox="1">
            <a:spLocks noChangeArrowheads="1"/>
          </p:cNvSpPr>
          <p:nvPr/>
        </p:nvSpPr>
        <p:spPr bwMode="auto">
          <a:xfrm>
            <a:off x="2506663" y="4724400"/>
            <a:ext cx="152082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sz="1800"/>
              <a:t>gradual cline</a:t>
            </a:r>
          </a:p>
        </p:txBody>
      </p:sp>
      <p:sp>
        <p:nvSpPr>
          <p:cNvPr id="36881" name="Text Box 26"/>
          <p:cNvSpPr txBox="1">
            <a:spLocks noChangeArrowheads="1"/>
          </p:cNvSpPr>
          <p:nvPr/>
        </p:nvSpPr>
        <p:spPr bwMode="auto">
          <a:xfrm>
            <a:off x="1431925" y="6465888"/>
            <a:ext cx="9810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a:t>distance</a:t>
            </a:r>
          </a:p>
        </p:txBody>
      </p:sp>
      <p:sp>
        <p:nvSpPr>
          <p:cNvPr id="36882" name="Text Box 27"/>
          <p:cNvSpPr txBox="1">
            <a:spLocks noChangeArrowheads="1"/>
          </p:cNvSpPr>
          <p:nvPr/>
        </p:nvSpPr>
        <p:spPr bwMode="auto">
          <a:xfrm rot="-5400000">
            <a:off x="-104775" y="5627688"/>
            <a:ext cx="6350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a:t>trait</a:t>
            </a:r>
          </a:p>
        </p:txBody>
      </p:sp>
      <p:sp>
        <p:nvSpPr>
          <p:cNvPr id="2" name="TextBox 1">
            <a:extLst>
              <a:ext uri="{FF2B5EF4-FFF2-40B4-BE49-F238E27FC236}">
                <a16:creationId xmlns:a16="http://schemas.microsoft.com/office/drawing/2014/main" id="{D167832D-C461-0949-931E-1C39A0169DF6}"/>
              </a:ext>
            </a:extLst>
          </p:cNvPr>
          <p:cNvSpPr txBox="1"/>
          <p:nvPr/>
        </p:nvSpPr>
        <p:spPr>
          <a:xfrm>
            <a:off x="4648200" y="5334000"/>
            <a:ext cx="4199035" cy="892552"/>
          </a:xfrm>
          <a:prstGeom prst="rect">
            <a:avLst/>
          </a:prstGeom>
          <a:noFill/>
        </p:spPr>
        <p:txBody>
          <a:bodyPr wrap="none" rtlCol="0">
            <a:spAutoFit/>
          </a:bodyPr>
          <a:lstStyle/>
          <a:p>
            <a:r>
              <a:rPr lang="en-US" sz="3200" dirty="0"/>
              <a:t>Clines reflect gene flow!</a:t>
            </a:r>
          </a:p>
          <a:p>
            <a:pPr algn="ctr"/>
            <a:r>
              <a:rPr lang="en-US" sz="2000" dirty="0"/>
              <a:t>(required for </a:t>
            </a:r>
            <a:r>
              <a:rPr lang="en-US" sz="2000" dirty="0" err="1"/>
              <a:t>parapatric</a:t>
            </a:r>
            <a:r>
              <a:rPr lang="en-US" sz="2000" dirty="0"/>
              <a:t> speciation)</a:t>
            </a:r>
          </a:p>
        </p:txBody>
      </p:sp>
    </p:spTree>
    <p:extLst>
      <p:ext uri="{BB962C8B-B14F-4D97-AF65-F5344CB8AC3E}">
        <p14:creationId xmlns:p14="http://schemas.microsoft.com/office/powerpoint/2010/main" val="551487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2"/>
          <p:cNvSpPr txBox="1">
            <a:spLocks noChangeArrowheads="1"/>
          </p:cNvSpPr>
          <p:nvPr/>
        </p:nvSpPr>
        <p:spPr bwMode="auto">
          <a:xfrm>
            <a:off x="365125" y="474663"/>
            <a:ext cx="7002238"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sz="2000" u="sng" dirty="0"/>
              <a:t>Example of </a:t>
            </a:r>
            <a:r>
              <a:rPr lang="en-US" sz="2000" u="sng" dirty="0" err="1"/>
              <a:t>parapatric</a:t>
            </a:r>
            <a:r>
              <a:rPr lang="en-US" sz="2000" u="sng" dirty="0"/>
              <a:t> evolution of reproductive isolation</a:t>
            </a:r>
          </a:p>
        </p:txBody>
      </p:sp>
      <p:sp>
        <p:nvSpPr>
          <p:cNvPr id="38914" name="Text Box 3"/>
          <p:cNvSpPr txBox="1">
            <a:spLocks noChangeArrowheads="1"/>
          </p:cNvSpPr>
          <p:nvPr/>
        </p:nvSpPr>
        <p:spPr bwMode="auto">
          <a:xfrm>
            <a:off x="365125" y="1236663"/>
            <a:ext cx="60817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sz="2000" i="1"/>
              <a:t>Anthoxanthum odoratum</a:t>
            </a:r>
            <a:r>
              <a:rPr lang="en-US" sz="2000"/>
              <a:t> -  McNeilly &amp; Antonovics</a:t>
            </a:r>
          </a:p>
        </p:txBody>
      </p:sp>
      <p:pic>
        <p:nvPicPr>
          <p:cNvPr id="38915" name="Picture 4" descr="Evolution-Fig-16-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05000"/>
            <a:ext cx="4191000" cy="3143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8916" name="Picture 5" descr="Evolution-Fig-16-1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914900"/>
            <a:ext cx="2743200" cy="1943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8917" name="Text Box 8"/>
          <p:cNvSpPr txBox="1">
            <a:spLocks noChangeArrowheads="1"/>
          </p:cNvSpPr>
          <p:nvPr/>
        </p:nvSpPr>
        <p:spPr bwMode="auto">
          <a:xfrm>
            <a:off x="4708525" y="2098675"/>
            <a:ext cx="184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endParaRPr lang="en-US" sz="1800"/>
          </a:p>
        </p:txBody>
      </p:sp>
      <p:sp>
        <p:nvSpPr>
          <p:cNvPr id="38918" name="Text Box 9"/>
          <p:cNvSpPr txBox="1">
            <a:spLocks noChangeArrowheads="1"/>
          </p:cNvSpPr>
          <p:nvPr/>
        </p:nvSpPr>
        <p:spPr bwMode="auto">
          <a:xfrm>
            <a:off x="4191000" y="3622675"/>
            <a:ext cx="4876800" cy="915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sz="1800"/>
              <a:t>Spatially correlated changes in flowering time and self fertility across the mine-pasture gradient.</a:t>
            </a:r>
          </a:p>
        </p:txBody>
      </p:sp>
    </p:spTree>
    <p:extLst>
      <p:ext uri="{BB962C8B-B14F-4D97-AF65-F5344CB8AC3E}">
        <p14:creationId xmlns:p14="http://schemas.microsoft.com/office/powerpoint/2010/main" val="1371956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0614" y="570650"/>
            <a:ext cx="8178860" cy="584776"/>
          </a:xfrm>
          <a:prstGeom prst="rect">
            <a:avLst/>
          </a:prstGeom>
        </p:spPr>
        <p:txBody>
          <a:bodyPr wrap="square">
            <a:spAutoFit/>
          </a:bodyPr>
          <a:lstStyle/>
          <a:p>
            <a:pPr algn="ctr"/>
            <a:r>
              <a:rPr lang="en-US" sz="3200" dirty="0"/>
              <a:t>Cline – Narrow </a:t>
            </a:r>
            <a:r>
              <a:rPr lang="en-US" sz="3200"/>
              <a:t>Hybrid Zone Reflects </a:t>
            </a:r>
            <a:r>
              <a:rPr lang="en-US" sz="3200" dirty="0"/>
              <a:t>Parapatry</a:t>
            </a:r>
          </a:p>
        </p:txBody>
      </p:sp>
      <p:pic>
        <p:nvPicPr>
          <p:cNvPr id="3" name="Picture 2" descr="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793" y="1510635"/>
            <a:ext cx="2153412" cy="4114800"/>
          </a:xfrm>
          <a:prstGeom prst="rect">
            <a:avLst/>
          </a:prstGeom>
        </p:spPr>
      </p:pic>
      <p:pic>
        <p:nvPicPr>
          <p:cNvPr id="4" name="Picture 3" descr="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5205" y="1510635"/>
            <a:ext cx="5695122" cy="4114800"/>
          </a:xfrm>
          <a:prstGeom prst="rect">
            <a:avLst/>
          </a:prstGeom>
        </p:spPr>
      </p:pic>
      <p:sp>
        <p:nvSpPr>
          <p:cNvPr id="5" name="Rectangle 4"/>
          <p:cNvSpPr/>
          <p:nvPr/>
        </p:nvSpPr>
        <p:spPr>
          <a:xfrm>
            <a:off x="530666" y="5895811"/>
            <a:ext cx="7975533" cy="738664"/>
          </a:xfrm>
          <a:prstGeom prst="rect">
            <a:avLst/>
          </a:prstGeom>
        </p:spPr>
        <p:txBody>
          <a:bodyPr wrap="square">
            <a:spAutoFit/>
          </a:bodyPr>
          <a:lstStyle/>
          <a:p>
            <a:pPr algn="ctr"/>
            <a:r>
              <a:rPr lang="en-US" sz="1400" dirty="0"/>
              <a:t>Carling, MD and RT Brumfield (2008) Haldane’s rule in an avian system: Using cline theory and divergence population genetics to test for differential introgression of mitochondrial, autosomal and sex-linked loci across the </a:t>
            </a:r>
            <a:r>
              <a:rPr lang="en-US" sz="1400" i="1" dirty="0"/>
              <a:t>Passerina</a:t>
            </a:r>
            <a:r>
              <a:rPr lang="en-US" sz="1400" dirty="0"/>
              <a:t> bunting hybrid zone. Evolution 62:2600-2615.</a:t>
            </a:r>
          </a:p>
        </p:txBody>
      </p:sp>
      <p:pic>
        <p:nvPicPr>
          <p:cNvPr id="6" name="Picture 5" descr="lazul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3880" y="4683372"/>
            <a:ext cx="1257300" cy="914400"/>
          </a:xfrm>
          <a:prstGeom prst="rect">
            <a:avLst/>
          </a:prstGeom>
        </p:spPr>
      </p:pic>
      <p:pic>
        <p:nvPicPr>
          <p:cNvPr id="7" name="Picture 6" descr="indigo_bunting_breeding_male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51732" y="4683372"/>
            <a:ext cx="1214438" cy="914400"/>
          </a:xfrm>
          <a:prstGeom prst="rect">
            <a:avLst/>
          </a:prstGeom>
        </p:spPr>
      </p:pic>
      <p:sp>
        <p:nvSpPr>
          <p:cNvPr id="8" name="TextBox 7"/>
          <p:cNvSpPr txBox="1"/>
          <p:nvPr/>
        </p:nvSpPr>
        <p:spPr>
          <a:xfrm>
            <a:off x="2989840" y="5569746"/>
            <a:ext cx="1054571" cy="276999"/>
          </a:xfrm>
          <a:prstGeom prst="rect">
            <a:avLst/>
          </a:prstGeom>
          <a:noFill/>
        </p:spPr>
        <p:txBody>
          <a:bodyPr wrap="none" rtlCol="0">
            <a:spAutoFit/>
          </a:bodyPr>
          <a:lstStyle/>
          <a:p>
            <a:r>
              <a:rPr lang="en-US" sz="1200" dirty="0"/>
              <a:t>Lazuli Bunting</a:t>
            </a:r>
          </a:p>
        </p:txBody>
      </p:sp>
      <p:sp>
        <p:nvSpPr>
          <p:cNvPr id="9" name="TextBox 8"/>
          <p:cNvSpPr txBox="1"/>
          <p:nvPr/>
        </p:nvSpPr>
        <p:spPr>
          <a:xfrm>
            <a:off x="4518142" y="5565891"/>
            <a:ext cx="1093268" cy="276999"/>
          </a:xfrm>
          <a:prstGeom prst="rect">
            <a:avLst/>
          </a:prstGeom>
          <a:noFill/>
        </p:spPr>
        <p:txBody>
          <a:bodyPr wrap="none" rtlCol="0">
            <a:spAutoFit/>
          </a:bodyPr>
          <a:lstStyle/>
          <a:p>
            <a:r>
              <a:rPr lang="en-US" sz="1200" dirty="0"/>
              <a:t>Indigo Bunting</a:t>
            </a:r>
          </a:p>
        </p:txBody>
      </p:sp>
    </p:spTree>
    <p:extLst>
      <p:ext uri="{BB962C8B-B14F-4D97-AF65-F5344CB8AC3E}">
        <p14:creationId xmlns:p14="http://schemas.microsoft.com/office/powerpoint/2010/main" val="25548926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48C775-4EC5-8D47-A5E9-680F9BC46FBC}"/>
              </a:ext>
            </a:extLst>
          </p:cNvPr>
          <p:cNvPicPr>
            <a:picLocks noChangeAspect="1"/>
          </p:cNvPicPr>
          <p:nvPr/>
        </p:nvPicPr>
        <p:blipFill>
          <a:blip r:embed="rId2"/>
          <a:stretch>
            <a:fillRect/>
          </a:stretch>
        </p:blipFill>
        <p:spPr>
          <a:xfrm>
            <a:off x="727588" y="540774"/>
            <a:ext cx="4731518" cy="3494044"/>
          </a:xfrm>
          <a:prstGeom prst="rect">
            <a:avLst/>
          </a:prstGeom>
        </p:spPr>
      </p:pic>
      <p:sp>
        <p:nvSpPr>
          <p:cNvPr id="6" name="TextBox 5">
            <a:extLst>
              <a:ext uri="{FF2B5EF4-FFF2-40B4-BE49-F238E27FC236}">
                <a16:creationId xmlns:a16="http://schemas.microsoft.com/office/drawing/2014/main" id="{47FD6342-06C9-4B4F-836C-8F074686F7ED}"/>
              </a:ext>
            </a:extLst>
          </p:cNvPr>
          <p:cNvSpPr txBox="1"/>
          <p:nvPr/>
        </p:nvSpPr>
        <p:spPr>
          <a:xfrm>
            <a:off x="521110" y="4316361"/>
            <a:ext cx="8101780" cy="1785104"/>
          </a:xfrm>
          <a:prstGeom prst="rect">
            <a:avLst/>
          </a:prstGeom>
          <a:noFill/>
        </p:spPr>
        <p:txBody>
          <a:bodyPr wrap="square" rtlCol="0">
            <a:spAutoFit/>
          </a:bodyPr>
          <a:lstStyle/>
          <a:p>
            <a:r>
              <a:rPr lang="en-US" sz="2200" dirty="0"/>
              <a:t>North American &amp; Eurasian populations of Green-winged Teal (</a:t>
            </a:r>
            <a:r>
              <a:rPr lang="en-US" sz="2200" i="1" dirty="0"/>
              <a:t>Anas </a:t>
            </a:r>
            <a:r>
              <a:rPr lang="en-US" sz="2200" i="1" dirty="0" err="1"/>
              <a:t>crecca</a:t>
            </a:r>
            <a:r>
              <a:rPr lang="en-US" sz="2200" dirty="0"/>
              <a:t>) are widely separated across the Atlantic Ocean.</a:t>
            </a:r>
          </a:p>
          <a:p>
            <a:endParaRPr lang="en-US" sz="2200" dirty="0"/>
          </a:p>
          <a:p>
            <a:r>
              <a:rPr lang="en-US" sz="2200" dirty="0"/>
              <a:t>Should be good example of allopatric duck populations right?</a:t>
            </a:r>
          </a:p>
          <a:p>
            <a:r>
              <a:rPr lang="en-US" sz="2200" dirty="0"/>
              <a:t>Two species, one per continent?</a:t>
            </a:r>
          </a:p>
        </p:txBody>
      </p:sp>
      <p:pic>
        <p:nvPicPr>
          <p:cNvPr id="4" name="Picture 3">
            <a:extLst>
              <a:ext uri="{FF2B5EF4-FFF2-40B4-BE49-F238E27FC236}">
                <a16:creationId xmlns:a16="http://schemas.microsoft.com/office/drawing/2014/main" id="{C205BB01-593B-1B48-93CF-BA7D61D143DB}"/>
              </a:ext>
            </a:extLst>
          </p:cNvPr>
          <p:cNvPicPr>
            <a:picLocks noChangeAspect="1"/>
          </p:cNvPicPr>
          <p:nvPr/>
        </p:nvPicPr>
        <p:blipFill>
          <a:blip r:embed="rId3"/>
          <a:stretch>
            <a:fillRect/>
          </a:stretch>
        </p:blipFill>
        <p:spPr>
          <a:xfrm>
            <a:off x="6588869" y="384431"/>
            <a:ext cx="2107659" cy="1400645"/>
          </a:xfrm>
          <a:prstGeom prst="rect">
            <a:avLst/>
          </a:prstGeom>
        </p:spPr>
      </p:pic>
      <p:pic>
        <p:nvPicPr>
          <p:cNvPr id="8" name="Picture 7">
            <a:extLst>
              <a:ext uri="{FF2B5EF4-FFF2-40B4-BE49-F238E27FC236}">
                <a16:creationId xmlns:a16="http://schemas.microsoft.com/office/drawing/2014/main" id="{F43BE2AD-E992-6745-AFC7-3642B9A9B83C}"/>
              </a:ext>
            </a:extLst>
          </p:cNvPr>
          <p:cNvPicPr>
            <a:picLocks noChangeAspect="1"/>
          </p:cNvPicPr>
          <p:nvPr/>
        </p:nvPicPr>
        <p:blipFill>
          <a:blip r:embed="rId4"/>
          <a:stretch>
            <a:fillRect/>
          </a:stretch>
        </p:blipFill>
        <p:spPr>
          <a:xfrm>
            <a:off x="6595560" y="1944047"/>
            <a:ext cx="2100968" cy="1400645"/>
          </a:xfrm>
          <a:prstGeom prst="rect">
            <a:avLst/>
          </a:prstGeom>
        </p:spPr>
      </p:pic>
    </p:spTree>
    <p:extLst>
      <p:ext uri="{BB962C8B-B14F-4D97-AF65-F5344CB8AC3E}">
        <p14:creationId xmlns:p14="http://schemas.microsoft.com/office/powerpoint/2010/main" val="2910632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D9CB68-1FF3-6B45-9298-5F772FEC137C}"/>
              </a:ext>
            </a:extLst>
          </p:cNvPr>
          <p:cNvPicPr>
            <a:picLocks noChangeAspect="1"/>
          </p:cNvPicPr>
          <p:nvPr/>
        </p:nvPicPr>
        <p:blipFill>
          <a:blip r:embed="rId2"/>
          <a:stretch>
            <a:fillRect/>
          </a:stretch>
        </p:blipFill>
        <p:spPr>
          <a:xfrm>
            <a:off x="-147484" y="0"/>
            <a:ext cx="9144000" cy="6858000"/>
          </a:xfrm>
          <a:prstGeom prst="rect">
            <a:avLst/>
          </a:prstGeom>
        </p:spPr>
      </p:pic>
      <p:pic>
        <p:nvPicPr>
          <p:cNvPr id="4" name="Picture 3">
            <a:extLst>
              <a:ext uri="{FF2B5EF4-FFF2-40B4-BE49-F238E27FC236}">
                <a16:creationId xmlns:a16="http://schemas.microsoft.com/office/drawing/2014/main" id="{2E5F84D1-CE3E-5641-9776-4E2C7C136A35}"/>
              </a:ext>
            </a:extLst>
          </p:cNvPr>
          <p:cNvPicPr>
            <a:picLocks noChangeAspect="1"/>
          </p:cNvPicPr>
          <p:nvPr/>
        </p:nvPicPr>
        <p:blipFill>
          <a:blip r:embed="rId3"/>
          <a:stretch>
            <a:fillRect/>
          </a:stretch>
        </p:blipFill>
        <p:spPr>
          <a:xfrm>
            <a:off x="275302" y="533732"/>
            <a:ext cx="6086168" cy="4049521"/>
          </a:xfrm>
          <a:prstGeom prst="rect">
            <a:avLst/>
          </a:prstGeom>
        </p:spPr>
      </p:pic>
      <p:sp>
        <p:nvSpPr>
          <p:cNvPr id="5" name="Rectangle 4">
            <a:extLst>
              <a:ext uri="{FF2B5EF4-FFF2-40B4-BE49-F238E27FC236}">
                <a16:creationId xmlns:a16="http://schemas.microsoft.com/office/drawing/2014/main" id="{A4871871-2C33-0847-9265-B9CFE68D2C78}"/>
              </a:ext>
            </a:extLst>
          </p:cNvPr>
          <p:cNvSpPr/>
          <p:nvPr/>
        </p:nvSpPr>
        <p:spPr>
          <a:xfrm>
            <a:off x="353961" y="4303674"/>
            <a:ext cx="6007509" cy="738664"/>
          </a:xfrm>
          <a:prstGeom prst="rect">
            <a:avLst/>
          </a:prstGeom>
        </p:spPr>
        <p:txBody>
          <a:bodyPr wrap="square">
            <a:spAutoFit/>
          </a:bodyPr>
          <a:lstStyle/>
          <a:p>
            <a:endParaRPr lang="en-US" sz="1400"/>
          </a:p>
          <a:p>
            <a:r>
              <a:rPr lang="en-US" sz="1400"/>
              <a:t>(Image: © Bond, J.D. 2019. Paleodrainage map of Beringia. Yukon Geological Survey, Open File 2019-2)</a:t>
            </a:r>
            <a:endParaRPr lang="en-US" sz="1400" dirty="0"/>
          </a:p>
        </p:txBody>
      </p:sp>
      <p:sp>
        <p:nvSpPr>
          <p:cNvPr id="6" name="Rectangle 5">
            <a:extLst>
              <a:ext uri="{FF2B5EF4-FFF2-40B4-BE49-F238E27FC236}">
                <a16:creationId xmlns:a16="http://schemas.microsoft.com/office/drawing/2014/main" id="{EC7D7F17-6436-E14C-BDFC-E9DF88A2609F}"/>
              </a:ext>
            </a:extLst>
          </p:cNvPr>
          <p:cNvSpPr/>
          <p:nvPr/>
        </p:nvSpPr>
        <p:spPr>
          <a:xfrm>
            <a:off x="353961" y="5350004"/>
            <a:ext cx="8239431" cy="1200329"/>
          </a:xfrm>
          <a:prstGeom prst="rect">
            <a:avLst/>
          </a:prstGeom>
        </p:spPr>
        <p:txBody>
          <a:bodyPr wrap="square">
            <a:spAutoFit/>
          </a:bodyPr>
          <a:lstStyle/>
          <a:p>
            <a:r>
              <a:rPr lang="en-US" dirty="0"/>
              <a:t>Peters, J. L., K. G. McCracken, C. L. Pruett, S. </a:t>
            </a:r>
            <a:r>
              <a:rPr lang="en-US" dirty="0" err="1"/>
              <a:t>Rohwer</a:t>
            </a:r>
            <a:r>
              <a:rPr lang="en-US" dirty="0"/>
              <a:t>, S. V. </a:t>
            </a:r>
            <a:r>
              <a:rPr lang="en-US" dirty="0" err="1"/>
              <a:t>Drovetski</a:t>
            </a:r>
            <a:r>
              <a:rPr lang="en-US" dirty="0"/>
              <a:t>, Y. </a:t>
            </a:r>
            <a:r>
              <a:rPr lang="en-US" dirty="0" err="1"/>
              <a:t>Zhuravlev</a:t>
            </a:r>
            <a:r>
              <a:rPr lang="en-US" dirty="0"/>
              <a:t>, I. </a:t>
            </a:r>
            <a:r>
              <a:rPr lang="en-US" dirty="0" err="1"/>
              <a:t>Kulikova</a:t>
            </a:r>
            <a:r>
              <a:rPr lang="en-US" dirty="0"/>
              <a:t>, D. D. Gibson, and K. Winker. (2012) A </a:t>
            </a:r>
            <a:r>
              <a:rPr lang="en-US" dirty="0" err="1"/>
              <a:t>parapatric</a:t>
            </a:r>
            <a:r>
              <a:rPr lang="en-US" dirty="0"/>
              <a:t> propensity for breeding may preclude the completion of speciation in common teal (</a:t>
            </a:r>
            <a:r>
              <a:rPr lang="en-US" i="1" dirty="0"/>
              <a:t>Anas </a:t>
            </a:r>
            <a:r>
              <a:rPr lang="en-US" i="1" dirty="0" err="1"/>
              <a:t>crecca</a:t>
            </a:r>
            <a:r>
              <a:rPr lang="en-US" dirty="0"/>
              <a:t>, </a:t>
            </a:r>
            <a:r>
              <a:rPr lang="en-US" dirty="0" err="1"/>
              <a:t>sensu</a:t>
            </a:r>
            <a:r>
              <a:rPr lang="en-US" dirty="0"/>
              <a:t> </a:t>
            </a:r>
            <a:r>
              <a:rPr lang="en-US" dirty="0" err="1"/>
              <a:t>lato</a:t>
            </a:r>
            <a:r>
              <a:rPr lang="en-US" dirty="0"/>
              <a:t>). </a:t>
            </a:r>
            <a:r>
              <a:rPr lang="en-US" dirty="0">
                <a:hlinkClick r:id="rId4"/>
              </a:rPr>
              <a:t>Molecular Ecology 21:4563-4577</a:t>
            </a:r>
            <a:r>
              <a:rPr lang="en-US" dirty="0"/>
              <a:t>. </a:t>
            </a:r>
          </a:p>
        </p:txBody>
      </p:sp>
      <p:pic>
        <p:nvPicPr>
          <p:cNvPr id="8" name="Picture 7">
            <a:extLst>
              <a:ext uri="{FF2B5EF4-FFF2-40B4-BE49-F238E27FC236}">
                <a16:creationId xmlns:a16="http://schemas.microsoft.com/office/drawing/2014/main" id="{AA408EFB-4461-4A49-9757-7CE5427EF8D8}"/>
              </a:ext>
            </a:extLst>
          </p:cNvPr>
          <p:cNvPicPr>
            <a:picLocks noChangeAspect="1"/>
          </p:cNvPicPr>
          <p:nvPr/>
        </p:nvPicPr>
        <p:blipFill>
          <a:blip r:embed="rId5"/>
          <a:stretch>
            <a:fillRect/>
          </a:stretch>
        </p:blipFill>
        <p:spPr>
          <a:xfrm>
            <a:off x="5379869" y="246524"/>
            <a:ext cx="2808773" cy="1408708"/>
          </a:xfrm>
          <a:prstGeom prst="rect">
            <a:avLst/>
          </a:prstGeom>
        </p:spPr>
      </p:pic>
      <p:pic>
        <p:nvPicPr>
          <p:cNvPr id="9" name="Picture 8">
            <a:extLst>
              <a:ext uri="{FF2B5EF4-FFF2-40B4-BE49-F238E27FC236}">
                <a16:creationId xmlns:a16="http://schemas.microsoft.com/office/drawing/2014/main" id="{BC10494B-EB5C-6643-876D-847C607B2A5B}"/>
              </a:ext>
            </a:extLst>
          </p:cNvPr>
          <p:cNvPicPr>
            <a:picLocks noChangeAspect="1"/>
          </p:cNvPicPr>
          <p:nvPr/>
        </p:nvPicPr>
        <p:blipFill>
          <a:blip r:embed="rId6"/>
          <a:stretch>
            <a:fillRect/>
          </a:stretch>
        </p:blipFill>
        <p:spPr>
          <a:xfrm>
            <a:off x="5270651" y="2725612"/>
            <a:ext cx="1570410" cy="1043616"/>
          </a:xfrm>
          <a:prstGeom prst="rect">
            <a:avLst/>
          </a:prstGeom>
        </p:spPr>
      </p:pic>
      <p:pic>
        <p:nvPicPr>
          <p:cNvPr id="10" name="Picture 9">
            <a:extLst>
              <a:ext uri="{FF2B5EF4-FFF2-40B4-BE49-F238E27FC236}">
                <a16:creationId xmlns:a16="http://schemas.microsoft.com/office/drawing/2014/main" id="{2CDBC3D0-4986-9C4C-A2FA-6C94BECE4FD8}"/>
              </a:ext>
            </a:extLst>
          </p:cNvPr>
          <p:cNvPicPr>
            <a:picLocks noChangeAspect="1"/>
          </p:cNvPicPr>
          <p:nvPr/>
        </p:nvPicPr>
        <p:blipFill>
          <a:blip r:embed="rId7"/>
          <a:stretch>
            <a:fillRect/>
          </a:stretch>
        </p:blipFill>
        <p:spPr>
          <a:xfrm>
            <a:off x="65058" y="226065"/>
            <a:ext cx="1563719" cy="1042479"/>
          </a:xfrm>
          <a:prstGeom prst="rect">
            <a:avLst/>
          </a:prstGeom>
        </p:spPr>
      </p:pic>
    </p:spTree>
    <p:extLst>
      <p:ext uri="{BB962C8B-B14F-4D97-AF65-F5344CB8AC3E}">
        <p14:creationId xmlns:p14="http://schemas.microsoft.com/office/powerpoint/2010/main" val="36774473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1F7048-4EE0-A34B-876A-3F4878ED54A1}"/>
              </a:ext>
            </a:extLst>
          </p:cNvPr>
          <p:cNvPicPr>
            <a:picLocks noChangeAspect="1"/>
          </p:cNvPicPr>
          <p:nvPr/>
        </p:nvPicPr>
        <p:blipFill>
          <a:blip r:embed="rId2"/>
          <a:stretch>
            <a:fillRect/>
          </a:stretch>
        </p:blipFill>
        <p:spPr>
          <a:xfrm>
            <a:off x="1266513" y="1839528"/>
            <a:ext cx="6608323" cy="3727094"/>
          </a:xfrm>
          <a:prstGeom prst="rect">
            <a:avLst/>
          </a:prstGeom>
        </p:spPr>
      </p:pic>
      <p:sp>
        <p:nvSpPr>
          <p:cNvPr id="6" name="TextBox 5">
            <a:extLst>
              <a:ext uri="{FF2B5EF4-FFF2-40B4-BE49-F238E27FC236}">
                <a16:creationId xmlns:a16="http://schemas.microsoft.com/office/drawing/2014/main" id="{58CA2F0F-98C2-E744-A739-B7E6D6518FDD}"/>
              </a:ext>
            </a:extLst>
          </p:cNvPr>
          <p:cNvSpPr txBox="1"/>
          <p:nvPr/>
        </p:nvSpPr>
        <p:spPr>
          <a:xfrm>
            <a:off x="1738009" y="201038"/>
            <a:ext cx="5665333" cy="584775"/>
          </a:xfrm>
          <a:prstGeom prst="rect">
            <a:avLst/>
          </a:prstGeom>
          <a:noFill/>
        </p:spPr>
        <p:txBody>
          <a:bodyPr wrap="none" rtlCol="0">
            <a:spAutoFit/>
          </a:bodyPr>
          <a:lstStyle/>
          <a:p>
            <a:r>
              <a:rPr lang="en-US" sz="3200" b="1" dirty="0" err="1">
                <a:latin typeface="Comic Sans MS" panose="030F0902030302020204" pitchFamily="66" charset="0"/>
              </a:rPr>
              <a:t>Dumbell</a:t>
            </a:r>
            <a:r>
              <a:rPr lang="en-US" sz="3200" b="1" dirty="0">
                <a:latin typeface="Comic Sans MS" panose="030F0902030302020204" pitchFamily="66" charset="0"/>
              </a:rPr>
              <a:t> Model of Speciation</a:t>
            </a:r>
          </a:p>
        </p:txBody>
      </p:sp>
      <p:sp>
        <p:nvSpPr>
          <p:cNvPr id="7" name="TextBox 6">
            <a:extLst>
              <a:ext uri="{FF2B5EF4-FFF2-40B4-BE49-F238E27FC236}">
                <a16:creationId xmlns:a16="http://schemas.microsoft.com/office/drawing/2014/main" id="{2BC2E0EA-94E4-E34F-972A-9B6F571FBF2B}"/>
              </a:ext>
            </a:extLst>
          </p:cNvPr>
          <p:cNvSpPr txBox="1"/>
          <p:nvPr/>
        </p:nvSpPr>
        <p:spPr>
          <a:xfrm>
            <a:off x="22676" y="1279249"/>
            <a:ext cx="1010213" cy="584775"/>
          </a:xfrm>
          <a:prstGeom prst="rect">
            <a:avLst/>
          </a:prstGeom>
          <a:noFill/>
        </p:spPr>
        <p:txBody>
          <a:bodyPr wrap="none" rtlCol="0">
            <a:spAutoFit/>
          </a:bodyPr>
          <a:lstStyle/>
          <a:p>
            <a:r>
              <a:rPr lang="en-US" sz="3200" dirty="0">
                <a:latin typeface="Comic Sans MS" panose="030F0902030302020204" pitchFamily="66" charset="0"/>
              </a:rPr>
              <a:t>Asia</a:t>
            </a:r>
          </a:p>
        </p:txBody>
      </p:sp>
      <p:sp>
        <p:nvSpPr>
          <p:cNvPr id="8" name="TextBox 7">
            <a:extLst>
              <a:ext uri="{FF2B5EF4-FFF2-40B4-BE49-F238E27FC236}">
                <a16:creationId xmlns:a16="http://schemas.microsoft.com/office/drawing/2014/main" id="{E8BDFD1D-5E10-D64C-A376-AE5918BD50D4}"/>
              </a:ext>
            </a:extLst>
          </p:cNvPr>
          <p:cNvSpPr txBox="1"/>
          <p:nvPr/>
        </p:nvSpPr>
        <p:spPr>
          <a:xfrm>
            <a:off x="6828943" y="1279250"/>
            <a:ext cx="2315057" cy="584775"/>
          </a:xfrm>
          <a:prstGeom prst="rect">
            <a:avLst/>
          </a:prstGeom>
          <a:noFill/>
        </p:spPr>
        <p:txBody>
          <a:bodyPr wrap="none" rtlCol="0">
            <a:spAutoFit/>
          </a:bodyPr>
          <a:lstStyle/>
          <a:p>
            <a:r>
              <a:rPr lang="en-US" sz="3200" dirty="0">
                <a:latin typeface="Comic Sans MS" panose="030F0902030302020204" pitchFamily="66" charset="0"/>
              </a:rPr>
              <a:t>N. America</a:t>
            </a:r>
          </a:p>
        </p:txBody>
      </p:sp>
      <p:sp>
        <p:nvSpPr>
          <p:cNvPr id="9" name="TextBox 8">
            <a:extLst>
              <a:ext uri="{FF2B5EF4-FFF2-40B4-BE49-F238E27FC236}">
                <a16:creationId xmlns:a16="http://schemas.microsoft.com/office/drawing/2014/main" id="{8B81D243-6828-0445-BA85-32F2E2B582EA}"/>
              </a:ext>
            </a:extLst>
          </p:cNvPr>
          <p:cNvSpPr txBox="1"/>
          <p:nvPr/>
        </p:nvSpPr>
        <p:spPr>
          <a:xfrm>
            <a:off x="2782110" y="5674547"/>
            <a:ext cx="3579783" cy="830997"/>
          </a:xfrm>
          <a:prstGeom prst="rect">
            <a:avLst/>
          </a:prstGeom>
          <a:noFill/>
        </p:spPr>
        <p:txBody>
          <a:bodyPr wrap="square" rtlCol="0">
            <a:spAutoFit/>
          </a:bodyPr>
          <a:lstStyle/>
          <a:p>
            <a:pPr algn="ctr"/>
            <a:r>
              <a:rPr lang="en-US" sz="2400" i="1" dirty="0">
                <a:latin typeface="Comic Sans MS" panose="030F0902030302020204" pitchFamily="66" charset="0"/>
              </a:rPr>
              <a:t>Narrow zone of contact in the North Pacific</a:t>
            </a:r>
          </a:p>
        </p:txBody>
      </p:sp>
      <p:pic>
        <p:nvPicPr>
          <p:cNvPr id="11" name="Picture 10">
            <a:extLst>
              <a:ext uri="{FF2B5EF4-FFF2-40B4-BE49-F238E27FC236}">
                <a16:creationId xmlns:a16="http://schemas.microsoft.com/office/drawing/2014/main" id="{B7B61C68-EBF0-2540-98AC-5555DBF942D2}"/>
              </a:ext>
            </a:extLst>
          </p:cNvPr>
          <p:cNvPicPr>
            <a:picLocks noChangeAspect="1"/>
          </p:cNvPicPr>
          <p:nvPr/>
        </p:nvPicPr>
        <p:blipFill>
          <a:blip r:embed="rId3"/>
          <a:stretch>
            <a:fillRect/>
          </a:stretch>
        </p:blipFill>
        <p:spPr>
          <a:xfrm>
            <a:off x="3676159" y="4260714"/>
            <a:ext cx="1789029" cy="1174885"/>
          </a:xfrm>
          <a:prstGeom prst="rect">
            <a:avLst/>
          </a:prstGeom>
        </p:spPr>
      </p:pic>
      <p:pic>
        <p:nvPicPr>
          <p:cNvPr id="12" name="Picture 11">
            <a:extLst>
              <a:ext uri="{FF2B5EF4-FFF2-40B4-BE49-F238E27FC236}">
                <a16:creationId xmlns:a16="http://schemas.microsoft.com/office/drawing/2014/main" id="{B1A678FC-33A5-FF42-B330-38CF50108667}"/>
              </a:ext>
            </a:extLst>
          </p:cNvPr>
          <p:cNvPicPr>
            <a:picLocks noChangeAspect="1"/>
          </p:cNvPicPr>
          <p:nvPr/>
        </p:nvPicPr>
        <p:blipFill>
          <a:blip r:embed="rId4"/>
          <a:stretch>
            <a:fillRect/>
          </a:stretch>
        </p:blipFill>
        <p:spPr>
          <a:xfrm>
            <a:off x="7462617" y="1839528"/>
            <a:ext cx="1570410" cy="1043616"/>
          </a:xfrm>
          <a:prstGeom prst="rect">
            <a:avLst/>
          </a:prstGeom>
        </p:spPr>
      </p:pic>
      <p:pic>
        <p:nvPicPr>
          <p:cNvPr id="13" name="Picture 12">
            <a:extLst>
              <a:ext uri="{FF2B5EF4-FFF2-40B4-BE49-F238E27FC236}">
                <a16:creationId xmlns:a16="http://schemas.microsoft.com/office/drawing/2014/main" id="{1EC22E75-16B1-C341-99DC-9B25DA00336E}"/>
              </a:ext>
            </a:extLst>
          </p:cNvPr>
          <p:cNvPicPr>
            <a:picLocks noChangeAspect="1"/>
          </p:cNvPicPr>
          <p:nvPr/>
        </p:nvPicPr>
        <p:blipFill>
          <a:blip r:embed="rId5"/>
          <a:stretch>
            <a:fillRect/>
          </a:stretch>
        </p:blipFill>
        <p:spPr>
          <a:xfrm>
            <a:off x="108322" y="1844692"/>
            <a:ext cx="1563719" cy="1042479"/>
          </a:xfrm>
          <a:prstGeom prst="rect">
            <a:avLst/>
          </a:prstGeom>
        </p:spPr>
      </p:pic>
    </p:spTree>
    <p:extLst>
      <p:ext uri="{BB962C8B-B14F-4D97-AF65-F5344CB8AC3E}">
        <p14:creationId xmlns:p14="http://schemas.microsoft.com/office/powerpoint/2010/main" val="2504535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B9E079-F06F-924E-BEDC-3A98D97C815D}"/>
              </a:ext>
            </a:extLst>
          </p:cNvPr>
          <p:cNvPicPr>
            <a:picLocks noChangeAspect="1"/>
          </p:cNvPicPr>
          <p:nvPr/>
        </p:nvPicPr>
        <p:blipFill>
          <a:blip r:embed="rId2"/>
          <a:stretch>
            <a:fillRect/>
          </a:stretch>
        </p:blipFill>
        <p:spPr>
          <a:xfrm>
            <a:off x="369138" y="1088500"/>
            <a:ext cx="5783689" cy="5327798"/>
          </a:xfrm>
          <a:prstGeom prst="rect">
            <a:avLst/>
          </a:prstGeom>
        </p:spPr>
      </p:pic>
      <p:sp>
        <p:nvSpPr>
          <p:cNvPr id="4" name="Rectangle 3">
            <a:extLst>
              <a:ext uri="{FF2B5EF4-FFF2-40B4-BE49-F238E27FC236}">
                <a16:creationId xmlns:a16="http://schemas.microsoft.com/office/drawing/2014/main" id="{5962F0A0-6577-084E-B01E-92E3A5B7B0F0}"/>
              </a:ext>
            </a:extLst>
          </p:cNvPr>
          <p:cNvSpPr/>
          <p:nvPr/>
        </p:nvSpPr>
        <p:spPr>
          <a:xfrm>
            <a:off x="255721" y="84650"/>
            <a:ext cx="8152109" cy="646331"/>
          </a:xfrm>
          <a:prstGeom prst="rect">
            <a:avLst/>
          </a:prstGeom>
        </p:spPr>
        <p:txBody>
          <a:bodyPr wrap="square">
            <a:spAutoFit/>
          </a:bodyPr>
          <a:lstStyle/>
          <a:p>
            <a:r>
              <a:rPr lang="en-US" dirty="0">
                <a:latin typeface="Comic Sans MS" panose="030F0902030302020204" pitchFamily="66" charset="0"/>
              </a:rPr>
              <a:t>Genetic mechanism for hybrid </a:t>
            </a:r>
            <a:r>
              <a:rPr lang="en-US" dirty="0" err="1">
                <a:latin typeface="Comic Sans MS" panose="030F0902030302020204" pitchFamily="66" charset="0"/>
              </a:rPr>
              <a:t>inviability</a:t>
            </a:r>
            <a:r>
              <a:rPr lang="en-US" dirty="0">
                <a:latin typeface="Comic Sans MS" panose="030F0902030302020204" pitchFamily="66" charset="0"/>
              </a:rPr>
              <a:t> and hybrid sterility:</a:t>
            </a:r>
          </a:p>
          <a:p>
            <a:r>
              <a:rPr lang="en-US" b="1" u="sng" dirty="0">
                <a:latin typeface="Comic Sans MS" panose="030F0902030302020204" pitchFamily="66" charset="0"/>
              </a:rPr>
              <a:t>Dobzhansky-Muller Incompatibilities</a:t>
            </a:r>
            <a:endParaRPr lang="en-US" b="1" dirty="0">
              <a:latin typeface="Comic Sans MS" panose="030F0902030302020204" pitchFamily="66" charset="0"/>
            </a:endParaRPr>
          </a:p>
        </p:txBody>
      </p:sp>
      <p:sp>
        <p:nvSpPr>
          <p:cNvPr id="5" name="Rectangle 4">
            <a:extLst>
              <a:ext uri="{FF2B5EF4-FFF2-40B4-BE49-F238E27FC236}">
                <a16:creationId xmlns:a16="http://schemas.microsoft.com/office/drawing/2014/main" id="{0D65A189-371C-8241-B43D-6A1C8D3E33EC}"/>
              </a:ext>
            </a:extLst>
          </p:cNvPr>
          <p:cNvSpPr/>
          <p:nvPr/>
        </p:nvSpPr>
        <p:spPr>
          <a:xfrm>
            <a:off x="6402200" y="1965723"/>
            <a:ext cx="2455081" cy="2862322"/>
          </a:xfrm>
          <a:prstGeom prst="rect">
            <a:avLst/>
          </a:prstGeom>
        </p:spPr>
        <p:txBody>
          <a:bodyPr wrap="square">
            <a:spAutoFit/>
          </a:bodyPr>
          <a:lstStyle/>
          <a:p>
            <a:pPr marL="285750" indent="-285750">
              <a:buFont typeface="Courier New" panose="02070309020205020404" pitchFamily="49" charset="0"/>
              <a:buChar char="o"/>
            </a:pPr>
            <a:r>
              <a:rPr lang="en-US" dirty="0">
                <a:latin typeface="Comic Sans MS" panose="030F0902030302020204" pitchFamily="66" charset="0"/>
              </a:rPr>
              <a:t>substitutions must occur at &gt;2 loci</a:t>
            </a:r>
          </a:p>
          <a:p>
            <a:pPr marL="285750" indent="-285750">
              <a:buFont typeface="Courier New" panose="02070309020205020404" pitchFamily="49" charset="0"/>
              <a:buChar char="o"/>
            </a:pPr>
            <a:endParaRPr lang="en-US" dirty="0">
              <a:latin typeface="Comic Sans MS" panose="030F0902030302020204" pitchFamily="66" charset="0"/>
            </a:endParaRPr>
          </a:p>
          <a:p>
            <a:pPr marL="285750" indent="-285750">
              <a:buFont typeface="Courier New" panose="02070309020205020404" pitchFamily="49" charset="0"/>
              <a:buChar char="o"/>
            </a:pPr>
            <a:r>
              <a:rPr lang="en-US" dirty="0">
                <a:latin typeface="Comic Sans MS" panose="030F0902030302020204" pitchFamily="66" charset="0"/>
                <a:ea typeface="Comic Sans MS" charset="0"/>
                <a:cs typeface="Comic Sans MS" charset="0"/>
              </a:rPr>
              <a:t>derived alleles cause incompatibilities</a:t>
            </a:r>
          </a:p>
          <a:p>
            <a:pPr marL="285750" indent="-285750">
              <a:buFont typeface="Courier New" panose="02070309020205020404" pitchFamily="49" charset="0"/>
              <a:buChar char="o"/>
            </a:pPr>
            <a:endParaRPr lang="en-US" dirty="0">
              <a:latin typeface="Comic Sans MS" panose="030F0902030302020204" pitchFamily="66" charset="0"/>
              <a:ea typeface="Comic Sans MS" charset="0"/>
              <a:cs typeface="Comic Sans MS" charset="0"/>
            </a:endParaRPr>
          </a:p>
          <a:p>
            <a:pPr marL="285750" indent="-285750">
              <a:buFont typeface="Courier New" panose="02070309020205020404" pitchFamily="49" charset="0"/>
              <a:buChar char="o"/>
            </a:pPr>
            <a:r>
              <a:rPr lang="en-US" dirty="0">
                <a:latin typeface="Comic Sans MS" panose="030F0902030302020204" pitchFamily="66" charset="0"/>
                <a:ea typeface="Comic Sans MS" charset="0"/>
                <a:cs typeface="Comic Sans MS" charset="0"/>
              </a:rPr>
              <a:t>Incompatibilities are asymmetric</a:t>
            </a:r>
          </a:p>
          <a:p>
            <a:pPr>
              <a:buFontTx/>
              <a:buChar char="•"/>
            </a:pPr>
            <a:endParaRPr lang="en-US" dirty="0"/>
          </a:p>
        </p:txBody>
      </p:sp>
      <p:sp>
        <p:nvSpPr>
          <p:cNvPr id="6" name="Rectangle 5">
            <a:extLst>
              <a:ext uri="{FF2B5EF4-FFF2-40B4-BE49-F238E27FC236}">
                <a16:creationId xmlns:a16="http://schemas.microsoft.com/office/drawing/2014/main" id="{AA69A93C-8629-F142-B71F-304645712285}"/>
              </a:ext>
            </a:extLst>
          </p:cNvPr>
          <p:cNvSpPr/>
          <p:nvPr/>
        </p:nvSpPr>
        <p:spPr>
          <a:xfrm>
            <a:off x="3561434" y="6062787"/>
            <a:ext cx="4572000" cy="646331"/>
          </a:xfrm>
          <a:prstGeom prst="rect">
            <a:avLst/>
          </a:prstGeom>
        </p:spPr>
        <p:txBody>
          <a:bodyPr>
            <a:spAutoFit/>
          </a:bodyPr>
          <a:lstStyle/>
          <a:p>
            <a:r>
              <a:rPr lang="en-US" sz="1200" dirty="0"/>
              <a:t>https://</a:t>
            </a:r>
            <a:r>
              <a:rPr lang="en-US" sz="1200" dirty="0" err="1"/>
              <a:t>www.researchgate.net</a:t>
            </a:r>
            <a:r>
              <a:rPr lang="en-US" sz="1200" dirty="0"/>
              <a:t>/figure/A-simple-example-of-a-Dobzhansky-Muller-incompatibility-that-involves-two-loci_fig1_7617070</a:t>
            </a:r>
          </a:p>
        </p:txBody>
      </p:sp>
    </p:spTree>
    <p:extLst>
      <p:ext uri="{BB962C8B-B14F-4D97-AF65-F5344CB8AC3E}">
        <p14:creationId xmlns:p14="http://schemas.microsoft.com/office/powerpoint/2010/main" val="25812938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1260000" y="152280"/>
            <a:ext cx="7200000" cy="451800"/>
          </a:xfrm>
          <a:prstGeom prst="rect">
            <a:avLst/>
          </a:prstGeom>
          <a:noFill/>
          <a:ln>
            <a:noFill/>
          </a:ln>
        </p:spPr>
        <p:txBody>
          <a:bodyPr lIns="90000" tIns="46800" rIns="90000" bIns="46800"/>
          <a:lstStyle/>
          <a:p>
            <a:r>
              <a:rPr lang="en-US" sz="1100" b="0" strike="noStrike" spc="-1">
                <a:solidFill>
                  <a:srgbClr val="000000"/>
                </a:solidFill>
                <a:latin typeface="Arial"/>
              </a:rPr>
              <a:t>A parapatric propensity for breeding precludes the completion of speciation in common teal (Anas crecca, sensu lato)</a:t>
            </a:r>
          </a:p>
        </p:txBody>
      </p:sp>
      <p:sp>
        <p:nvSpPr>
          <p:cNvPr id="45" name="TextShape 2"/>
          <p:cNvSpPr txBox="1"/>
          <p:nvPr/>
        </p:nvSpPr>
        <p:spPr>
          <a:xfrm>
            <a:off x="360000" y="5940000"/>
            <a:ext cx="8640000" cy="451800"/>
          </a:xfrm>
          <a:prstGeom prst="rect">
            <a:avLst/>
          </a:prstGeom>
          <a:noFill/>
          <a:ln>
            <a:noFill/>
          </a:ln>
        </p:spPr>
        <p:txBody>
          <a:bodyPr lIns="90000" tIns="45000" rIns="90000" bIns="45000"/>
          <a:lstStyle/>
          <a:p>
            <a:r>
              <a:rPr lang="en-US" sz="800" b="1" strike="noStrike" spc="-1">
                <a:solidFill>
                  <a:srgbClr val="0054A6"/>
                </a:solidFill>
                <a:latin typeface="Arial"/>
              </a:rPr>
              <a:t>Molecular Ecology, Volume: 21, Issue: 18, Pages: 4563-4577, First published: 31 July 2012, DOI: (10.1111/j.1365-294X.2012.05711.x) </a:t>
            </a:r>
            <a:endParaRPr lang="en-US" sz="800" b="0" strike="noStrike" spc="-1">
              <a:solidFill>
                <a:srgbClr val="000000"/>
              </a:solidFill>
              <a:latin typeface="Arial"/>
            </a:endParaRPr>
          </a:p>
        </p:txBody>
      </p:sp>
      <p:pic>
        <p:nvPicPr>
          <p:cNvPr id="46" name="Main graphic"/>
          <p:cNvPicPr/>
          <p:nvPr/>
        </p:nvPicPr>
        <p:blipFill>
          <a:blip r:embed="rId3"/>
          <a:stretch/>
        </p:blipFill>
        <p:spPr>
          <a:xfrm>
            <a:off x="1767572" y="762120"/>
            <a:ext cx="5996160" cy="3809880"/>
          </a:xfrm>
          <a:prstGeom prst="rect">
            <a:avLst/>
          </a:prstGeom>
          <a:ln>
            <a:noFill/>
          </a:ln>
        </p:spPr>
      </p:pic>
      <p:sp>
        <p:nvSpPr>
          <p:cNvPr id="2" name="TextBox 1">
            <a:extLst>
              <a:ext uri="{FF2B5EF4-FFF2-40B4-BE49-F238E27FC236}">
                <a16:creationId xmlns:a16="http://schemas.microsoft.com/office/drawing/2014/main" id="{48CE9FF1-B165-5AC2-0E33-38DE37AC44CF}"/>
              </a:ext>
            </a:extLst>
          </p:cNvPr>
          <p:cNvSpPr txBox="1"/>
          <p:nvPr/>
        </p:nvSpPr>
        <p:spPr>
          <a:xfrm>
            <a:off x="6828943" y="604080"/>
            <a:ext cx="2315057" cy="584775"/>
          </a:xfrm>
          <a:prstGeom prst="rect">
            <a:avLst/>
          </a:prstGeom>
          <a:noFill/>
        </p:spPr>
        <p:txBody>
          <a:bodyPr wrap="none" rtlCol="0">
            <a:spAutoFit/>
          </a:bodyPr>
          <a:lstStyle/>
          <a:p>
            <a:r>
              <a:rPr lang="en-US" sz="3200" dirty="0">
                <a:latin typeface="Comic Sans MS" panose="030F0902030302020204" pitchFamily="66" charset="0"/>
              </a:rPr>
              <a:t>N. America</a:t>
            </a:r>
          </a:p>
        </p:txBody>
      </p:sp>
      <p:pic>
        <p:nvPicPr>
          <p:cNvPr id="3" name="Picture 2">
            <a:extLst>
              <a:ext uri="{FF2B5EF4-FFF2-40B4-BE49-F238E27FC236}">
                <a16:creationId xmlns:a16="http://schemas.microsoft.com/office/drawing/2014/main" id="{6A94C7C1-2919-D891-809D-4E97A6D728EA}"/>
              </a:ext>
            </a:extLst>
          </p:cNvPr>
          <p:cNvPicPr>
            <a:picLocks noChangeAspect="1"/>
          </p:cNvPicPr>
          <p:nvPr/>
        </p:nvPicPr>
        <p:blipFill>
          <a:blip r:embed="rId4"/>
          <a:stretch>
            <a:fillRect/>
          </a:stretch>
        </p:blipFill>
        <p:spPr>
          <a:xfrm>
            <a:off x="7462617" y="1164358"/>
            <a:ext cx="1570410" cy="1043616"/>
          </a:xfrm>
          <a:prstGeom prst="rect">
            <a:avLst/>
          </a:prstGeom>
        </p:spPr>
      </p:pic>
      <p:sp>
        <p:nvSpPr>
          <p:cNvPr id="4" name="TextBox 3">
            <a:extLst>
              <a:ext uri="{FF2B5EF4-FFF2-40B4-BE49-F238E27FC236}">
                <a16:creationId xmlns:a16="http://schemas.microsoft.com/office/drawing/2014/main" id="{04EEF9F7-BCE7-2F66-99F3-32E88C6DA4A1}"/>
              </a:ext>
            </a:extLst>
          </p:cNvPr>
          <p:cNvSpPr txBox="1"/>
          <p:nvPr/>
        </p:nvSpPr>
        <p:spPr>
          <a:xfrm>
            <a:off x="0" y="600052"/>
            <a:ext cx="1010213" cy="584775"/>
          </a:xfrm>
          <a:prstGeom prst="rect">
            <a:avLst/>
          </a:prstGeom>
          <a:noFill/>
        </p:spPr>
        <p:txBody>
          <a:bodyPr wrap="none" rtlCol="0">
            <a:spAutoFit/>
          </a:bodyPr>
          <a:lstStyle/>
          <a:p>
            <a:r>
              <a:rPr lang="en-US" sz="3200" dirty="0">
                <a:latin typeface="Comic Sans MS" panose="030F0902030302020204" pitchFamily="66" charset="0"/>
              </a:rPr>
              <a:t>Asia</a:t>
            </a:r>
          </a:p>
        </p:txBody>
      </p:sp>
      <p:pic>
        <p:nvPicPr>
          <p:cNvPr id="5" name="Picture 4">
            <a:extLst>
              <a:ext uri="{FF2B5EF4-FFF2-40B4-BE49-F238E27FC236}">
                <a16:creationId xmlns:a16="http://schemas.microsoft.com/office/drawing/2014/main" id="{BED04C8D-6D7C-E510-631A-6AA306ABCBD2}"/>
              </a:ext>
            </a:extLst>
          </p:cNvPr>
          <p:cNvPicPr>
            <a:picLocks noChangeAspect="1"/>
          </p:cNvPicPr>
          <p:nvPr/>
        </p:nvPicPr>
        <p:blipFill>
          <a:blip r:embed="rId5"/>
          <a:stretch>
            <a:fillRect/>
          </a:stretch>
        </p:blipFill>
        <p:spPr>
          <a:xfrm>
            <a:off x="85646" y="1165495"/>
            <a:ext cx="1563719" cy="1042479"/>
          </a:xfrm>
          <a:prstGeom prst="rect">
            <a:avLst/>
          </a:prstGeom>
        </p:spPr>
      </p:pic>
    </p:spTree>
  </p:cSld>
  <p:clrMapOvr>
    <a:masterClrMapping/>
  </p:clrMapOvr>
  <p:transition>
    <p:wipe dir="r"/>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4"/>
          <p:cNvSpPr txBox="1">
            <a:spLocks noChangeArrowheads="1"/>
          </p:cNvSpPr>
          <p:nvPr/>
        </p:nvSpPr>
        <p:spPr bwMode="auto">
          <a:xfrm>
            <a:off x="202282" y="1912709"/>
            <a:ext cx="8626475" cy="43088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400">
                <a:solidFill>
                  <a:schemeClr val="tx1"/>
                </a:solidFill>
                <a:latin typeface="Comic Sans MS" charset="0"/>
                <a:ea typeface="ＭＳ Ｐゴシック" charset="0"/>
                <a:cs typeface="ＭＳ Ｐゴシック" charset="0"/>
              </a:defRPr>
            </a:lvl1pPr>
            <a:lvl2pPr marL="800100" indent="-34290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sz="2000" dirty="0"/>
              <a:t>Imagine 2 habitat patches, a species is adapted to red but not blue and has and allele R that confers higher fitness on red. The species prefers to spend time on the red habitat and has an allele P</a:t>
            </a:r>
            <a:r>
              <a:rPr lang="en-US" sz="2000" baseline="-25000" dirty="0"/>
              <a:t>R</a:t>
            </a:r>
            <a:r>
              <a:rPr lang="en-US" sz="2000" dirty="0"/>
              <a:t>: prefers to go to the red habitat</a:t>
            </a:r>
          </a:p>
          <a:p>
            <a:pPr lvl="1" eaLnBrk="1" hangingPunct="1"/>
            <a:endParaRPr lang="en-US" sz="2000" dirty="0"/>
          </a:p>
          <a:p>
            <a:pPr lvl="1" eaLnBrk="1" hangingPunct="1"/>
            <a:endParaRPr lang="en-US" sz="2000" dirty="0"/>
          </a:p>
          <a:p>
            <a:pPr lvl="1" eaLnBrk="1" hangingPunct="1"/>
            <a:endParaRPr lang="en-US" sz="2000" dirty="0"/>
          </a:p>
          <a:p>
            <a:pPr lvl="1" eaLnBrk="1" hangingPunct="1"/>
            <a:endParaRPr lang="en-US" sz="2000" dirty="0"/>
          </a:p>
          <a:p>
            <a:pPr lvl="1" eaLnBrk="1" hangingPunct="1"/>
            <a:endParaRPr lang="en-US" sz="2000" dirty="0"/>
          </a:p>
          <a:p>
            <a:pPr lvl="1" eaLnBrk="1" hangingPunct="1"/>
            <a:endParaRPr lang="en-US" sz="2000" dirty="0"/>
          </a:p>
          <a:p>
            <a:pPr lvl="1" eaLnBrk="1" hangingPunct="1"/>
            <a:endParaRPr lang="en-US" dirty="0"/>
          </a:p>
          <a:p>
            <a:pPr lvl="1" eaLnBrk="1" hangingPunct="1"/>
            <a:r>
              <a:rPr lang="en-US" sz="2000" dirty="0"/>
              <a:t>Assume a new allele B arises that allows the species to do well on blue, but not red. </a:t>
            </a:r>
          </a:p>
          <a:p>
            <a:pPr lvl="1" eaLnBrk="1" hangingPunct="1"/>
            <a:r>
              <a:rPr lang="en-US" sz="2000" dirty="0"/>
              <a:t>How does this allele spread? It does not prefer blue. </a:t>
            </a:r>
          </a:p>
        </p:txBody>
      </p:sp>
      <p:sp>
        <p:nvSpPr>
          <p:cNvPr id="3" name="Rectangle 2"/>
          <p:cNvSpPr/>
          <p:nvPr/>
        </p:nvSpPr>
        <p:spPr>
          <a:xfrm>
            <a:off x="228600" y="176109"/>
            <a:ext cx="8235620" cy="707886"/>
          </a:xfrm>
          <a:prstGeom prst="rect">
            <a:avLst/>
          </a:prstGeom>
        </p:spPr>
        <p:txBody>
          <a:bodyPr wrap="square">
            <a:spAutoFit/>
          </a:bodyPr>
          <a:lstStyle/>
          <a:p>
            <a:r>
              <a:rPr lang="en-US" sz="2000" u="sng" dirty="0">
                <a:latin typeface="Comic Sans MS"/>
                <a:cs typeface="Comic Sans MS"/>
              </a:rPr>
              <a:t>Sympatric speciation </a:t>
            </a:r>
            <a:r>
              <a:rPr lang="en-US" sz="2000" dirty="0">
                <a:latin typeface="Comic Sans MS"/>
                <a:cs typeface="Comic Sans MS"/>
              </a:rPr>
              <a:t>– evolution of reproductive isolation among members of an interbreeding population.</a:t>
            </a:r>
          </a:p>
        </p:txBody>
      </p:sp>
      <p:sp>
        <p:nvSpPr>
          <p:cNvPr id="6" name="Rectangle 5"/>
          <p:cNvSpPr/>
          <p:nvPr/>
        </p:nvSpPr>
        <p:spPr>
          <a:xfrm>
            <a:off x="229630" y="1085361"/>
            <a:ext cx="6551140" cy="707886"/>
          </a:xfrm>
          <a:prstGeom prst="rect">
            <a:avLst/>
          </a:prstGeom>
        </p:spPr>
        <p:txBody>
          <a:bodyPr wrap="square">
            <a:spAutoFit/>
          </a:bodyPr>
          <a:lstStyle/>
          <a:p>
            <a:r>
              <a:rPr lang="en-US" sz="2000" dirty="0">
                <a:latin typeface="Comic Sans MS"/>
                <a:cs typeface="Comic Sans MS"/>
              </a:rPr>
              <a:t>2 Problems:</a:t>
            </a:r>
          </a:p>
          <a:p>
            <a:r>
              <a:rPr lang="en-US" sz="2000" dirty="0">
                <a:latin typeface="Comic Sans MS"/>
                <a:cs typeface="Comic Sans MS"/>
              </a:rPr>
              <a:t>1) How can reproductive isolation evolve in </a:t>
            </a:r>
            <a:r>
              <a:rPr lang="en-US" sz="2000" dirty="0" err="1">
                <a:latin typeface="Comic Sans MS"/>
                <a:cs typeface="Comic Sans MS"/>
              </a:rPr>
              <a:t>sympatry</a:t>
            </a:r>
            <a:r>
              <a:rPr lang="en-US" sz="2000" dirty="0">
                <a:latin typeface="Comic Sans MS"/>
                <a:cs typeface="Comic Sans MS"/>
              </a:rPr>
              <a:t>?</a:t>
            </a:r>
          </a:p>
        </p:txBody>
      </p:sp>
      <p:grpSp>
        <p:nvGrpSpPr>
          <p:cNvPr id="4" name="Group 3">
            <a:extLst>
              <a:ext uri="{FF2B5EF4-FFF2-40B4-BE49-F238E27FC236}">
                <a16:creationId xmlns:a16="http://schemas.microsoft.com/office/drawing/2014/main" id="{CC13A096-94A7-1448-839C-8296FB143D57}"/>
              </a:ext>
            </a:extLst>
          </p:cNvPr>
          <p:cNvGrpSpPr/>
          <p:nvPr/>
        </p:nvGrpSpPr>
        <p:grpSpPr>
          <a:xfrm>
            <a:off x="651622" y="3032067"/>
            <a:ext cx="6028031" cy="1397086"/>
            <a:chOff x="651622" y="2795693"/>
            <a:chExt cx="6028031" cy="1397086"/>
          </a:xfrm>
        </p:grpSpPr>
        <p:sp>
          <p:nvSpPr>
            <p:cNvPr id="2" name="Rectangle 1">
              <a:extLst>
                <a:ext uri="{FF2B5EF4-FFF2-40B4-BE49-F238E27FC236}">
                  <a16:creationId xmlns:a16="http://schemas.microsoft.com/office/drawing/2014/main" id="{2CBA8B6C-1969-7641-A961-6181BA94375A}"/>
                </a:ext>
              </a:extLst>
            </p:cNvPr>
            <p:cNvSpPr/>
            <p:nvPr/>
          </p:nvSpPr>
          <p:spPr>
            <a:xfrm>
              <a:off x="5674078" y="2845288"/>
              <a:ext cx="386644" cy="369332"/>
            </a:xfrm>
            <a:prstGeom prst="rect">
              <a:avLst/>
            </a:prstGeom>
          </p:spPr>
          <p:txBody>
            <a:bodyPr wrap="none">
              <a:spAutoFit/>
            </a:bodyPr>
            <a:lstStyle/>
            <a:p>
              <a:r>
                <a:rPr lang="en-US" dirty="0"/>
                <a:t>P</a:t>
              </a:r>
              <a:r>
                <a:rPr lang="en-US" baseline="-25000" dirty="0"/>
                <a:t>R</a:t>
              </a:r>
              <a:endParaRPr lang="en-US" dirty="0"/>
            </a:p>
          </p:txBody>
        </p:sp>
        <p:sp>
          <p:nvSpPr>
            <p:cNvPr id="24" name="Rectangle 23">
              <a:extLst>
                <a:ext uri="{FF2B5EF4-FFF2-40B4-BE49-F238E27FC236}">
                  <a16:creationId xmlns:a16="http://schemas.microsoft.com/office/drawing/2014/main" id="{D913C2BE-9364-3241-B518-C2D20943BAB1}"/>
                </a:ext>
              </a:extLst>
            </p:cNvPr>
            <p:cNvSpPr/>
            <p:nvPr/>
          </p:nvSpPr>
          <p:spPr>
            <a:xfrm>
              <a:off x="6293009" y="3823447"/>
              <a:ext cx="386644" cy="369332"/>
            </a:xfrm>
            <a:prstGeom prst="rect">
              <a:avLst/>
            </a:prstGeom>
          </p:spPr>
          <p:txBody>
            <a:bodyPr wrap="none">
              <a:spAutoFit/>
            </a:bodyPr>
            <a:lstStyle/>
            <a:p>
              <a:r>
                <a:rPr lang="en-US" dirty="0"/>
                <a:t>P</a:t>
              </a:r>
              <a:r>
                <a:rPr lang="en-US" baseline="-25000" dirty="0"/>
                <a:t>R</a:t>
              </a:r>
              <a:endParaRPr lang="en-US" dirty="0"/>
            </a:p>
          </p:txBody>
        </p:sp>
        <p:sp>
          <p:nvSpPr>
            <p:cNvPr id="25" name="Rectangle 24">
              <a:extLst>
                <a:ext uri="{FF2B5EF4-FFF2-40B4-BE49-F238E27FC236}">
                  <a16:creationId xmlns:a16="http://schemas.microsoft.com/office/drawing/2014/main" id="{72CED48D-0E1E-EA4E-A9DC-7F2044830892}"/>
                </a:ext>
              </a:extLst>
            </p:cNvPr>
            <p:cNvSpPr/>
            <p:nvPr/>
          </p:nvSpPr>
          <p:spPr>
            <a:xfrm>
              <a:off x="4306165" y="3814665"/>
              <a:ext cx="386644" cy="369332"/>
            </a:xfrm>
            <a:prstGeom prst="rect">
              <a:avLst/>
            </a:prstGeom>
          </p:spPr>
          <p:txBody>
            <a:bodyPr wrap="none">
              <a:spAutoFit/>
            </a:bodyPr>
            <a:lstStyle/>
            <a:p>
              <a:r>
                <a:rPr lang="en-US" dirty="0"/>
                <a:t>P</a:t>
              </a:r>
              <a:r>
                <a:rPr lang="en-US" baseline="-25000" dirty="0"/>
                <a:t>R</a:t>
              </a:r>
              <a:endParaRPr lang="en-US" dirty="0"/>
            </a:p>
          </p:txBody>
        </p:sp>
        <p:sp>
          <p:nvSpPr>
            <p:cNvPr id="26" name="Rectangle 25">
              <a:extLst>
                <a:ext uri="{FF2B5EF4-FFF2-40B4-BE49-F238E27FC236}">
                  <a16:creationId xmlns:a16="http://schemas.microsoft.com/office/drawing/2014/main" id="{FC3B2DDC-0559-7244-BB3F-F01266F273F3}"/>
                </a:ext>
              </a:extLst>
            </p:cNvPr>
            <p:cNvSpPr/>
            <p:nvPr/>
          </p:nvSpPr>
          <p:spPr>
            <a:xfrm>
              <a:off x="4328796" y="2972472"/>
              <a:ext cx="386644" cy="369332"/>
            </a:xfrm>
            <a:prstGeom prst="rect">
              <a:avLst/>
            </a:prstGeom>
          </p:spPr>
          <p:txBody>
            <a:bodyPr wrap="none">
              <a:spAutoFit/>
            </a:bodyPr>
            <a:lstStyle/>
            <a:p>
              <a:r>
                <a:rPr lang="en-US" dirty="0"/>
                <a:t>P</a:t>
              </a:r>
              <a:r>
                <a:rPr lang="en-US" baseline="-25000" dirty="0"/>
                <a:t>R</a:t>
              </a:r>
              <a:endParaRPr lang="en-US" dirty="0"/>
            </a:p>
          </p:txBody>
        </p:sp>
        <p:sp>
          <p:nvSpPr>
            <p:cNvPr id="27" name="Rectangle 26">
              <a:extLst>
                <a:ext uri="{FF2B5EF4-FFF2-40B4-BE49-F238E27FC236}">
                  <a16:creationId xmlns:a16="http://schemas.microsoft.com/office/drawing/2014/main" id="{53DD6A02-2223-C448-9457-56DE2BD1784F}"/>
                </a:ext>
              </a:extLst>
            </p:cNvPr>
            <p:cNvSpPr/>
            <p:nvPr/>
          </p:nvSpPr>
          <p:spPr>
            <a:xfrm>
              <a:off x="3341883" y="2795693"/>
              <a:ext cx="386644" cy="369332"/>
            </a:xfrm>
            <a:prstGeom prst="rect">
              <a:avLst/>
            </a:prstGeom>
          </p:spPr>
          <p:txBody>
            <a:bodyPr wrap="none">
              <a:spAutoFit/>
            </a:bodyPr>
            <a:lstStyle/>
            <a:p>
              <a:r>
                <a:rPr lang="en-US" dirty="0"/>
                <a:t>P</a:t>
              </a:r>
              <a:r>
                <a:rPr lang="en-US" baseline="-25000" dirty="0"/>
                <a:t>R</a:t>
              </a:r>
              <a:endParaRPr lang="en-US" dirty="0"/>
            </a:p>
          </p:txBody>
        </p:sp>
        <p:sp>
          <p:nvSpPr>
            <p:cNvPr id="28" name="Rectangle 27">
              <a:extLst>
                <a:ext uri="{FF2B5EF4-FFF2-40B4-BE49-F238E27FC236}">
                  <a16:creationId xmlns:a16="http://schemas.microsoft.com/office/drawing/2014/main" id="{32291E6B-8ABB-4549-9409-658DA1BFEFA3}"/>
                </a:ext>
              </a:extLst>
            </p:cNvPr>
            <p:cNvSpPr/>
            <p:nvPr/>
          </p:nvSpPr>
          <p:spPr>
            <a:xfrm>
              <a:off x="3064332" y="3817507"/>
              <a:ext cx="386644" cy="369332"/>
            </a:xfrm>
            <a:prstGeom prst="rect">
              <a:avLst/>
            </a:prstGeom>
          </p:spPr>
          <p:txBody>
            <a:bodyPr wrap="none">
              <a:spAutoFit/>
            </a:bodyPr>
            <a:lstStyle/>
            <a:p>
              <a:r>
                <a:rPr lang="en-US" dirty="0"/>
                <a:t>P</a:t>
              </a:r>
              <a:r>
                <a:rPr lang="en-US" baseline="-25000" dirty="0"/>
                <a:t>R</a:t>
              </a:r>
              <a:endParaRPr lang="en-US" dirty="0"/>
            </a:p>
          </p:txBody>
        </p:sp>
        <p:sp>
          <p:nvSpPr>
            <p:cNvPr id="29" name="Rectangle 28">
              <a:extLst>
                <a:ext uri="{FF2B5EF4-FFF2-40B4-BE49-F238E27FC236}">
                  <a16:creationId xmlns:a16="http://schemas.microsoft.com/office/drawing/2014/main" id="{573B5C00-9124-5944-B2B3-6C078E6F64B4}"/>
                </a:ext>
              </a:extLst>
            </p:cNvPr>
            <p:cNvSpPr/>
            <p:nvPr/>
          </p:nvSpPr>
          <p:spPr>
            <a:xfrm>
              <a:off x="1979922" y="2980359"/>
              <a:ext cx="386644" cy="369332"/>
            </a:xfrm>
            <a:prstGeom prst="rect">
              <a:avLst/>
            </a:prstGeom>
          </p:spPr>
          <p:txBody>
            <a:bodyPr wrap="none">
              <a:spAutoFit/>
            </a:bodyPr>
            <a:lstStyle/>
            <a:p>
              <a:r>
                <a:rPr lang="en-US" dirty="0"/>
                <a:t>P</a:t>
              </a:r>
              <a:r>
                <a:rPr lang="en-US" baseline="-25000" dirty="0"/>
                <a:t>R</a:t>
              </a:r>
              <a:endParaRPr lang="en-US" dirty="0"/>
            </a:p>
          </p:txBody>
        </p:sp>
        <p:sp>
          <p:nvSpPr>
            <p:cNvPr id="30" name="Rectangle 29">
              <a:extLst>
                <a:ext uri="{FF2B5EF4-FFF2-40B4-BE49-F238E27FC236}">
                  <a16:creationId xmlns:a16="http://schemas.microsoft.com/office/drawing/2014/main" id="{2FF19DD7-CB96-EF4F-A07F-79E821799941}"/>
                </a:ext>
              </a:extLst>
            </p:cNvPr>
            <p:cNvSpPr/>
            <p:nvPr/>
          </p:nvSpPr>
          <p:spPr>
            <a:xfrm>
              <a:off x="651622" y="3473322"/>
              <a:ext cx="386644" cy="369332"/>
            </a:xfrm>
            <a:prstGeom prst="rect">
              <a:avLst/>
            </a:prstGeom>
          </p:spPr>
          <p:txBody>
            <a:bodyPr wrap="none">
              <a:spAutoFit/>
            </a:bodyPr>
            <a:lstStyle/>
            <a:p>
              <a:r>
                <a:rPr lang="en-US" dirty="0"/>
                <a:t>P</a:t>
              </a:r>
              <a:r>
                <a:rPr lang="en-US" baseline="-25000" dirty="0"/>
                <a:t>R</a:t>
              </a:r>
              <a:endParaRPr lang="en-US" dirty="0"/>
            </a:p>
          </p:txBody>
        </p:sp>
      </p:grpSp>
      <p:grpSp>
        <p:nvGrpSpPr>
          <p:cNvPr id="8" name="Group 7">
            <a:extLst>
              <a:ext uri="{FF2B5EF4-FFF2-40B4-BE49-F238E27FC236}">
                <a16:creationId xmlns:a16="http://schemas.microsoft.com/office/drawing/2014/main" id="{D34352BA-D857-EC42-8C1C-7917F1475F78}"/>
              </a:ext>
            </a:extLst>
          </p:cNvPr>
          <p:cNvGrpSpPr/>
          <p:nvPr/>
        </p:nvGrpSpPr>
        <p:grpSpPr>
          <a:xfrm>
            <a:off x="1251122" y="3643214"/>
            <a:ext cx="6047954" cy="1354097"/>
            <a:chOff x="1251122" y="3282434"/>
            <a:chExt cx="6047954" cy="1354097"/>
          </a:xfrm>
        </p:grpSpPr>
        <p:sp>
          <p:nvSpPr>
            <p:cNvPr id="7" name="Rectangle 6">
              <a:extLst>
                <a:ext uri="{FF2B5EF4-FFF2-40B4-BE49-F238E27FC236}">
                  <a16:creationId xmlns:a16="http://schemas.microsoft.com/office/drawing/2014/main" id="{36D80104-7BFE-4244-94F4-4502E0E9743E}"/>
                </a:ext>
              </a:extLst>
            </p:cNvPr>
            <p:cNvSpPr/>
            <p:nvPr/>
          </p:nvSpPr>
          <p:spPr>
            <a:xfrm>
              <a:off x="4836250" y="4183997"/>
              <a:ext cx="309700" cy="369332"/>
            </a:xfrm>
            <a:prstGeom prst="rect">
              <a:avLst/>
            </a:prstGeom>
          </p:spPr>
          <p:txBody>
            <a:bodyPr wrap="none">
              <a:spAutoFit/>
            </a:bodyPr>
            <a:lstStyle/>
            <a:p>
              <a:r>
                <a:rPr lang="en-US" dirty="0"/>
                <a:t>B</a:t>
              </a:r>
            </a:p>
          </p:txBody>
        </p:sp>
        <p:sp>
          <p:nvSpPr>
            <p:cNvPr id="33" name="Rectangle 32">
              <a:extLst>
                <a:ext uri="{FF2B5EF4-FFF2-40B4-BE49-F238E27FC236}">
                  <a16:creationId xmlns:a16="http://schemas.microsoft.com/office/drawing/2014/main" id="{0E0D1B50-5653-0F42-803B-DAE2D65989BF}"/>
                </a:ext>
              </a:extLst>
            </p:cNvPr>
            <p:cNvSpPr/>
            <p:nvPr/>
          </p:nvSpPr>
          <p:spPr>
            <a:xfrm>
              <a:off x="4912450" y="3446502"/>
              <a:ext cx="309700" cy="369332"/>
            </a:xfrm>
            <a:prstGeom prst="rect">
              <a:avLst/>
            </a:prstGeom>
          </p:spPr>
          <p:txBody>
            <a:bodyPr wrap="none">
              <a:spAutoFit/>
            </a:bodyPr>
            <a:lstStyle/>
            <a:p>
              <a:r>
                <a:rPr lang="en-US" dirty="0"/>
                <a:t>B</a:t>
              </a:r>
            </a:p>
          </p:txBody>
        </p:sp>
        <p:sp>
          <p:nvSpPr>
            <p:cNvPr id="34" name="Rectangle 33">
              <a:extLst>
                <a:ext uri="{FF2B5EF4-FFF2-40B4-BE49-F238E27FC236}">
                  <a16:creationId xmlns:a16="http://schemas.microsoft.com/office/drawing/2014/main" id="{D9FED142-E41A-3548-8D26-6796BAFCF324}"/>
                </a:ext>
              </a:extLst>
            </p:cNvPr>
            <p:cNvSpPr/>
            <p:nvPr/>
          </p:nvSpPr>
          <p:spPr>
            <a:xfrm>
              <a:off x="5767726" y="3581400"/>
              <a:ext cx="309700" cy="369332"/>
            </a:xfrm>
            <a:prstGeom prst="rect">
              <a:avLst/>
            </a:prstGeom>
          </p:spPr>
          <p:txBody>
            <a:bodyPr wrap="none">
              <a:spAutoFit/>
            </a:bodyPr>
            <a:lstStyle/>
            <a:p>
              <a:r>
                <a:rPr lang="en-US" dirty="0"/>
                <a:t>B</a:t>
              </a:r>
            </a:p>
          </p:txBody>
        </p:sp>
        <p:sp>
          <p:nvSpPr>
            <p:cNvPr id="35" name="Rectangle 34">
              <a:extLst>
                <a:ext uri="{FF2B5EF4-FFF2-40B4-BE49-F238E27FC236}">
                  <a16:creationId xmlns:a16="http://schemas.microsoft.com/office/drawing/2014/main" id="{B048718D-0170-6946-BDC6-D9E25A504071}"/>
                </a:ext>
              </a:extLst>
            </p:cNvPr>
            <p:cNvSpPr/>
            <p:nvPr/>
          </p:nvSpPr>
          <p:spPr>
            <a:xfrm>
              <a:off x="6989376" y="3424335"/>
              <a:ext cx="309700" cy="369332"/>
            </a:xfrm>
            <a:prstGeom prst="rect">
              <a:avLst/>
            </a:prstGeom>
          </p:spPr>
          <p:txBody>
            <a:bodyPr wrap="none">
              <a:spAutoFit/>
            </a:bodyPr>
            <a:lstStyle/>
            <a:p>
              <a:r>
                <a:rPr lang="en-US" dirty="0"/>
                <a:t>B</a:t>
              </a:r>
            </a:p>
          </p:txBody>
        </p:sp>
        <p:sp>
          <p:nvSpPr>
            <p:cNvPr id="36" name="Rectangle 35">
              <a:extLst>
                <a:ext uri="{FF2B5EF4-FFF2-40B4-BE49-F238E27FC236}">
                  <a16:creationId xmlns:a16="http://schemas.microsoft.com/office/drawing/2014/main" id="{264D4CF1-C953-8A4C-ADB8-51142D759BD4}"/>
                </a:ext>
              </a:extLst>
            </p:cNvPr>
            <p:cNvSpPr/>
            <p:nvPr/>
          </p:nvSpPr>
          <p:spPr>
            <a:xfrm>
              <a:off x="3634455" y="3425108"/>
              <a:ext cx="309700" cy="369332"/>
            </a:xfrm>
            <a:prstGeom prst="rect">
              <a:avLst/>
            </a:prstGeom>
          </p:spPr>
          <p:txBody>
            <a:bodyPr wrap="none">
              <a:spAutoFit/>
            </a:bodyPr>
            <a:lstStyle/>
            <a:p>
              <a:r>
                <a:rPr lang="en-US" dirty="0"/>
                <a:t>B</a:t>
              </a:r>
            </a:p>
          </p:txBody>
        </p:sp>
        <p:sp>
          <p:nvSpPr>
            <p:cNvPr id="37" name="Rectangle 36">
              <a:extLst>
                <a:ext uri="{FF2B5EF4-FFF2-40B4-BE49-F238E27FC236}">
                  <a16:creationId xmlns:a16="http://schemas.microsoft.com/office/drawing/2014/main" id="{DE190DB9-EB65-904F-B4CD-798F90EB9248}"/>
                </a:ext>
              </a:extLst>
            </p:cNvPr>
            <p:cNvSpPr/>
            <p:nvPr/>
          </p:nvSpPr>
          <p:spPr>
            <a:xfrm>
              <a:off x="2641825" y="3282434"/>
              <a:ext cx="309700" cy="369332"/>
            </a:xfrm>
            <a:prstGeom prst="rect">
              <a:avLst/>
            </a:prstGeom>
          </p:spPr>
          <p:txBody>
            <a:bodyPr wrap="none">
              <a:spAutoFit/>
            </a:bodyPr>
            <a:lstStyle/>
            <a:p>
              <a:r>
                <a:rPr lang="en-US" dirty="0"/>
                <a:t>B</a:t>
              </a:r>
            </a:p>
          </p:txBody>
        </p:sp>
        <p:sp>
          <p:nvSpPr>
            <p:cNvPr id="38" name="Rectangle 37">
              <a:extLst>
                <a:ext uri="{FF2B5EF4-FFF2-40B4-BE49-F238E27FC236}">
                  <a16:creationId xmlns:a16="http://schemas.microsoft.com/office/drawing/2014/main" id="{718774D9-E0FF-5B4A-ADBA-966EB175A30A}"/>
                </a:ext>
              </a:extLst>
            </p:cNvPr>
            <p:cNvSpPr/>
            <p:nvPr/>
          </p:nvSpPr>
          <p:spPr>
            <a:xfrm>
              <a:off x="1941753" y="3806890"/>
              <a:ext cx="309700" cy="369332"/>
            </a:xfrm>
            <a:prstGeom prst="rect">
              <a:avLst/>
            </a:prstGeom>
          </p:spPr>
          <p:txBody>
            <a:bodyPr wrap="none">
              <a:spAutoFit/>
            </a:bodyPr>
            <a:lstStyle/>
            <a:p>
              <a:r>
                <a:rPr lang="en-US" dirty="0"/>
                <a:t>B</a:t>
              </a:r>
            </a:p>
          </p:txBody>
        </p:sp>
        <p:sp>
          <p:nvSpPr>
            <p:cNvPr id="39" name="Rectangle 38">
              <a:extLst>
                <a:ext uri="{FF2B5EF4-FFF2-40B4-BE49-F238E27FC236}">
                  <a16:creationId xmlns:a16="http://schemas.microsoft.com/office/drawing/2014/main" id="{7C0C6C73-130A-4C47-98EF-D2241B7B5B97}"/>
                </a:ext>
              </a:extLst>
            </p:cNvPr>
            <p:cNvSpPr/>
            <p:nvPr/>
          </p:nvSpPr>
          <p:spPr>
            <a:xfrm>
              <a:off x="1439029" y="4267199"/>
              <a:ext cx="309700" cy="369332"/>
            </a:xfrm>
            <a:prstGeom prst="rect">
              <a:avLst/>
            </a:prstGeom>
          </p:spPr>
          <p:txBody>
            <a:bodyPr wrap="none">
              <a:spAutoFit/>
            </a:bodyPr>
            <a:lstStyle/>
            <a:p>
              <a:r>
                <a:rPr lang="en-US" dirty="0"/>
                <a:t>B</a:t>
              </a:r>
            </a:p>
          </p:txBody>
        </p:sp>
        <p:sp>
          <p:nvSpPr>
            <p:cNvPr id="40" name="Rectangle 39">
              <a:extLst>
                <a:ext uri="{FF2B5EF4-FFF2-40B4-BE49-F238E27FC236}">
                  <a16:creationId xmlns:a16="http://schemas.microsoft.com/office/drawing/2014/main" id="{A8E88088-521E-414C-9C88-B4A83E936A11}"/>
                </a:ext>
              </a:extLst>
            </p:cNvPr>
            <p:cNvSpPr/>
            <p:nvPr/>
          </p:nvSpPr>
          <p:spPr>
            <a:xfrm>
              <a:off x="1251122" y="3282434"/>
              <a:ext cx="309700" cy="369332"/>
            </a:xfrm>
            <a:prstGeom prst="rect">
              <a:avLst/>
            </a:prstGeom>
          </p:spPr>
          <p:txBody>
            <a:bodyPr wrap="none">
              <a:spAutoFit/>
            </a:bodyPr>
            <a:lstStyle/>
            <a:p>
              <a:r>
                <a:rPr lang="en-US" dirty="0"/>
                <a:t>B</a:t>
              </a:r>
            </a:p>
          </p:txBody>
        </p:sp>
      </p:grpSp>
      <p:grpSp>
        <p:nvGrpSpPr>
          <p:cNvPr id="5" name="Group 4"/>
          <p:cNvGrpSpPr/>
          <p:nvPr/>
        </p:nvGrpSpPr>
        <p:grpSpPr>
          <a:xfrm>
            <a:off x="990600" y="3408780"/>
            <a:ext cx="6324600" cy="1600200"/>
            <a:chOff x="990600" y="3048000"/>
            <a:chExt cx="6324600" cy="1600200"/>
          </a:xfrm>
        </p:grpSpPr>
        <p:sp>
          <p:nvSpPr>
            <p:cNvPr id="43010" name="Oval 5"/>
            <p:cNvSpPr>
              <a:spLocks noChangeArrowheads="1"/>
            </p:cNvSpPr>
            <p:nvPr/>
          </p:nvSpPr>
          <p:spPr bwMode="auto">
            <a:xfrm>
              <a:off x="1219200" y="3276600"/>
              <a:ext cx="381000" cy="381000"/>
            </a:xfrm>
            <a:prstGeom prst="ellipse">
              <a:avLst/>
            </a:prstGeom>
            <a:solidFill>
              <a:schemeClr val="tx2">
                <a:lumMod val="60000"/>
                <a:lumOff val="40000"/>
              </a:schemeClr>
            </a:solidFill>
            <a:ln w="9525">
              <a:solidFill>
                <a:schemeClr val="tx1"/>
              </a:solidFill>
              <a:round/>
              <a:headEnd/>
              <a:tailEnd/>
            </a:ln>
          </p:spPr>
          <p:txBody>
            <a:bodyPr wrap="none" anchor="ctr"/>
            <a:lstStyle/>
            <a:p>
              <a:endParaRPr lang="en-US"/>
            </a:p>
          </p:txBody>
        </p:sp>
        <p:sp>
          <p:nvSpPr>
            <p:cNvPr id="43011" name="Oval 6"/>
            <p:cNvSpPr>
              <a:spLocks noChangeArrowheads="1"/>
            </p:cNvSpPr>
            <p:nvPr/>
          </p:nvSpPr>
          <p:spPr bwMode="auto">
            <a:xfrm>
              <a:off x="1905000" y="3810000"/>
              <a:ext cx="381000" cy="381000"/>
            </a:xfrm>
            <a:prstGeom prst="ellipse">
              <a:avLst/>
            </a:prstGeom>
            <a:solidFill>
              <a:schemeClr val="tx2">
                <a:lumMod val="60000"/>
                <a:lumOff val="40000"/>
              </a:schemeClr>
            </a:solidFill>
            <a:ln w="9525">
              <a:solidFill>
                <a:schemeClr val="tx1"/>
              </a:solidFill>
              <a:round/>
              <a:headEnd/>
              <a:tailEnd/>
            </a:ln>
          </p:spPr>
          <p:txBody>
            <a:bodyPr wrap="none" anchor="ctr"/>
            <a:lstStyle/>
            <a:p>
              <a:endParaRPr lang="en-US"/>
            </a:p>
          </p:txBody>
        </p:sp>
        <p:sp>
          <p:nvSpPr>
            <p:cNvPr id="43012" name="Oval 7"/>
            <p:cNvSpPr>
              <a:spLocks noChangeArrowheads="1"/>
            </p:cNvSpPr>
            <p:nvPr/>
          </p:nvSpPr>
          <p:spPr bwMode="auto">
            <a:xfrm>
              <a:off x="2590800" y="3276600"/>
              <a:ext cx="381000" cy="381000"/>
            </a:xfrm>
            <a:prstGeom prst="ellipse">
              <a:avLst/>
            </a:prstGeom>
            <a:solidFill>
              <a:schemeClr val="tx2">
                <a:lumMod val="60000"/>
                <a:lumOff val="40000"/>
              </a:schemeClr>
            </a:solidFill>
            <a:ln w="9525">
              <a:solidFill>
                <a:schemeClr val="tx1"/>
              </a:solidFill>
              <a:round/>
              <a:headEnd/>
              <a:tailEnd/>
            </a:ln>
          </p:spPr>
          <p:txBody>
            <a:bodyPr wrap="none" anchor="ctr"/>
            <a:lstStyle/>
            <a:p>
              <a:endParaRPr lang="en-US"/>
            </a:p>
          </p:txBody>
        </p:sp>
        <p:sp>
          <p:nvSpPr>
            <p:cNvPr id="43013" name="Oval 8"/>
            <p:cNvSpPr>
              <a:spLocks noChangeArrowheads="1"/>
            </p:cNvSpPr>
            <p:nvPr/>
          </p:nvSpPr>
          <p:spPr bwMode="auto">
            <a:xfrm>
              <a:off x="1371600" y="4267200"/>
              <a:ext cx="381000" cy="381000"/>
            </a:xfrm>
            <a:prstGeom prst="ellipse">
              <a:avLst/>
            </a:prstGeom>
            <a:solidFill>
              <a:schemeClr val="tx2">
                <a:lumMod val="60000"/>
                <a:lumOff val="40000"/>
              </a:schemeClr>
            </a:solidFill>
            <a:ln w="9525">
              <a:solidFill>
                <a:schemeClr val="tx1"/>
              </a:solidFill>
              <a:round/>
              <a:headEnd/>
              <a:tailEnd/>
            </a:ln>
          </p:spPr>
          <p:txBody>
            <a:bodyPr wrap="none" anchor="ctr"/>
            <a:lstStyle/>
            <a:p>
              <a:endParaRPr lang="en-US"/>
            </a:p>
          </p:txBody>
        </p:sp>
        <p:sp>
          <p:nvSpPr>
            <p:cNvPr id="43014" name="Oval 9"/>
            <p:cNvSpPr>
              <a:spLocks noChangeArrowheads="1"/>
            </p:cNvSpPr>
            <p:nvPr/>
          </p:nvSpPr>
          <p:spPr bwMode="auto">
            <a:xfrm>
              <a:off x="5715000" y="3581400"/>
              <a:ext cx="381000" cy="381000"/>
            </a:xfrm>
            <a:prstGeom prst="ellipse">
              <a:avLst/>
            </a:prstGeom>
            <a:solidFill>
              <a:schemeClr val="tx2">
                <a:lumMod val="60000"/>
                <a:lumOff val="40000"/>
              </a:schemeClr>
            </a:solidFill>
            <a:ln w="9525">
              <a:solidFill>
                <a:schemeClr val="tx1"/>
              </a:solidFill>
              <a:round/>
              <a:headEnd/>
              <a:tailEnd/>
            </a:ln>
          </p:spPr>
          <p:txBody>
            <a:bodyPr wrap="none" anchor="ctr"/>
            <a:lstStyle/>
            <a:p>
              <a:endParaRPr lang="en-US"/>
            </a:p>
          </p:txBody>
        </p:sp>
        <p:sp>
          <p:nvSpPr>
            <p:cNvPr id="43015" name="Oval 10"/>
            <p:cNvSpPr>
              <a:spLocks noChangeArrowheads="1"/>
            </p:cNvSpPr>
            <p:nvPr/>
          </p:nvSpPr>
          <p:spPr bwMode="auto">
            <a:xfrm>
              <a:off x="4876800" y="3429000"/>
              <a:ext cx="381000" cy="381000"/>
            </a:xfrm>
            <a:prstGeom prst="ellipse">
              <a:avLst/>
            </a:prstGeom>
            <a:solidFill>
              <a:schemeClr val="tx2">
                <a:lumMod val="60000"/>
                <a:lumOff val="40000"/>
              </a:schemeClr>
            </a:solidFill>
            <a:ln w="9525">
              <a:solidFill>
                <a:schemeClr val="tx1"/>
              </a:solidFill>
              <a:round/>
              <a:headEnd/>
              <a:tailEnd/>
            </a:ln>
          </p:spPr>
          <p:txBody>
            <a:bodyPr wrap="none" anchor="ctr"/>
            <a:lstStyle/>
            <a:p>
              <a:endParaRPr lang="en-US"/>
            </a:p>
          </p:txBody>
        </p:sp>
        <p:sp>
          <p:nvSpPr>
            <p:cNvPr id="43016" name="Oval 11"/>
            <p:cNvSpPr>
              <a:spLocks noChangeArrowheads="1"/>
            </p:cNvSpPr>
            <p:nvPr/>
          </p:nvSpPr>
          <p:spPr bwMode="auto">
            <a:xfrm>
              <a:off x="6934200" y="3429000"/>
              <a:ext cx="381000" cy="381000"/>
            </a:xfrm>
            <a:prstGeom prst="ellipse">
              <a:avLst/>
            </a:prstGeom>
            <a:solidFill>
              <a:schemeClr val="tx2">
                <a:lumMod val="60000"/>
                <a:lumOff val="40000"/>
              </a:schemeClr>
            </a:solidFill>
            <a:ln w="9525">
              <a:solidFill>
                <a:schemeClr val="tx1"/>
              </a:solidFill>
              <a:round/>
              <a:headEnd/>
              <a:tailEnd/>
            </a:ln>
          </p:spPr>
          <p:txBody>
            <a:bodyPr wrap="none" anchor="ctr"/>
            <a:lstStyle/>
            <a:p>
              <a:endParaRPr lang="en-US"/>
            </a:p>
          </p:txBody>
        </p:sp>
        <p:sp>
          <p:nvSpPr>
            <p:cNvPr id="43017" name="Oval 12"/>
            <p:cNvSpPr>
              <a:spLocks noChangeArrowheads="1"/>
            </p:cNvSpPr>
            <p:nvPr/>
          </p:nvSpPr>
          <p:spPr bwMode="auto">
            <a:xfrm>
              <a:off x="4800600" y="4191000"/>
              <a:ext cx="381000" cy="381000"/>
            </a:xfrm>
            <a:prstGeom prst="ellipse">
              <a:avLst/>
            </a:prstGeom>
            <a:solidFill>
              <a:schemeClr val="tx2">
                <a:lumMod val="60000"/>
                <a:lumOff val="40000"/>
              </a:schemeClr>
            </a:solidFill>
            <a:ln w="9525">
              <a:solidFill>
                <a:schemeClr val="tx1"/>
              </a:solidFill>
              <a:round/>
              <a:headEnd/>
              <a:tailEnd/>
            </a:ln>
          </p:spPr>
          <p:txBody>
            <a:bodyPr wrap="none" anchor="ctr"/>
            <a:lstStyle/>
            <a:p>
              <a:endParaRPr lang="en-US"/>
            </a:p>
          </p:txBody>
        </p:sp>
        <p:sp>
          <p:nvSpPr>
            <p:cNvPr id="43018" name="Oval 13"/>
            <p:cNvSpPr>
              <a:spLocks noChangeArrowheads="1"/>
            </p:cNvSpPr>
            <p:nvPr/>
          </p:nvSpPr>
          <p:spPr bwMode="auto">
            <a:xfrm>
              <a:off x="3581400" y="3429000"/>
              <a:ext cx="381000" cy="381000"/>
            </a:xfrm>
            <a:prstGeom prst="ellipse">
              <a:avLst/>
            </a:prstGeom>
            <a:solidFill>
              <a:schemeClr val="tx2">
                <a:lumMod val="60000"/>
                <a:lumOff val="40000"/>
              </a:schemeClr>
            </a:solidFill>
            <a:ln w="9525">
              <a:solidFill>
                <a:schemeClr val="tx1"/>
              </a:solidFill>
              <a:round/>
              <a:headEnd/>
              <a:tailEnd/>
            </a:ln>
          </p:spPr>
          <p:txBody>
            <a:bodyPr wrap="none" anchor="ctr"/>
            <a:lstStyle/>
            <a:p>
              <a:endParaRPr lang="en-US"/>
            </a:p>
          </p:txBody>
        </p:sp>
        <p:sp>
          <p:nvSpPr>
            <p:cNvPr id="43019" name="Oval 14"/>
            <p:cNvSpPr>
              <a:spLocks noChangeArrowheads="1"/>
            </p:cNvSpPr>
            <p:nvPr/>
          </p:nvSpPr>
          <p:spPr bwMode="auto">
            <a:xfrm>
              <a:off x="1828800" y="3276600"/>
              <a:ext cx="381000" cy="381000"/>
            </a:xfrm>
            <a:prstGeom prst="ellipse">
              <a:avLst/>
            </a:prstGeom>
            <a:solidFill>
              <a:srgbClr val="FF0000"/>
            </a:solidFill>
            <a:ln w="9525">
              <a:solidFill>
                <a:schemeClr val="tx1"/>
              </a:solidFill>
              <a:round/>
              <a:headEnd/>
              <a:tailEnd/>
            </a:ln>
          </p:spPr>
          <p:txBody>
            <a:bodyPr wrap="none" anchor="ctr"/>
            <a:lstStyle/>
            <a:p>
              <a:endParaRPr lang="en-US"/>
            </a:p>
          </p:txBody>
        </p:sp>
        <p:sp>
          <p:nvSpPr>
            <p:cNvPr id="43020" name="Oval 15"/>
            <p:cNvSpPr>
              <a:spLocks noChangeArrowheads="1"/>
            </p:cNvSpPr>
            <p:nvPr/>
          </p:nvSpPr>
          <p:spPr bwMode="auto">
            <a:xfrm>
              <a:off x="990600" y="3733800"/>
              <a:ext cx="381000" cy="381000"/>
            </a:xfrm>
            <a:prstGeom prst="ellipse">
              <a:avLst/>
            </a:prstGeom>
            <a:solidFill>
              <a:srgbClr val="FF0000"/>
            </a:solidFill>
            <a:ln w="9525">
              <a:solidFill>
                <a:schemeClr val="tx1"/>
              </a:solidFill>
              <a:round/>
              <a:headEnd/>
              <a:tailEnd/>
            </a:ln>
          </p:spPr>
          <p:txBody>
            <a:bodyPr wrap="none" anchor="ctr"/>
            <a:lstStyle/>
            <a:p>
              <a:endParaRPr lang="en-US"/>
            </a:p>
          </p:txBody>
        </p:sp>
        <p:sp>
          <p:nvSpPr>
            <p:cNvPr id="43021" name="Oval 16"/>
            <p:cNvSpPr>
              <a:spLocks noChangeArrowheads="1"/>
            </p:cNvSpPr>
            <p:nvPr/>
          </p:nvSpPr>
          <p:spPr bwMode="auto">
            <a:xfrm>
              <a:off x="2895600" y="4114800"/>
              <a:ext cx="381000" cy="381000"/>
            </a:xfrm>
            <a:prstGeom prst="ellipse">
              <a:avLst/>
            </a:prstGeom>
            <a:solidFill>
              <a:srgbClr val="FF0000"/>
            </a:solidFill>
            <a:ln w="9525">
              <a:solidFill>
                <a:schemeClr val="tx1"/>
              </a:solidFill>
              <a:round/>
              <a:headEnd/>
              <a:tailEnd/>
            </a:ln>
          </p:spPr>
          <p:txBody>
            <a:bodyPr wrap="none" anchor="ctr"/>
            <a:lstStyle/>
            <a:p>
              <a:endParaRPr lang="en-US"/>
            </a:p>
          </p:txBody>
        </p:sp>
        <p:sp>
          <p:nvSpPr>
            <p:cNvPr id="43022" name="Oval 17"/>
            <p:cNvSpPr>
              <a:spLocks noChangeArrowheads="1"/>
            </p:cNvSpPr>
            <p:nvPr/>
          </p:nvSpPr>
          <p:spPr bwMode="auto">
            <a:xfrm>
              <a:off x="3124200" y="3048000"/>
              <a:ext cx="381000" cy="381000"/>
            </a:xfrm>
            <a:prstGeom prst="ellipse">
              <a:avLst/>
            </a:prstGeom>
            <a:solidFill>
              <a:srgbClr val="FF0000"/>
            </a:solidFill>
            <a:ln w="9525">
              <a:solidFill>
                <a:schemeClr val="tx1"/>
              </a:solidFill>
              <a:round/>
              <a:headEnd/>
              <a:tailEnd/>
            </a:ln>
          </p:spPr>
          <p:txBody>
            <a:bodyPr wrap="none" anchor="ctr"/>
            <a:lstStyle/>
            <a:p>
              <a:endParaRPr lang="en-US"/>
            </a:p>
          </p:txBody>
        </p:sp>
        <p:sp>
          <p:nvSpPr>
            <p:cNvPr id="43023" name="Oval 18"/>
            <p:cNvSpPr>
              <a:spLocks noChangeArrowheads="1"/>
            </p:cNvSpPr>
            <p:nvPr/>
          </p:nvSpPr>
          <p:spPr bwMode="auto">
            <a:xfrm>
              <a:off x="4191000" y="3276600"/>
              <a:ext cx="381000" cy="381000"/>
            </a:xfrm>
            <a:prstGeom prst="ellipse">
              <a:avLst/>
            </a:prstGeom>
            <a:solidFill>
              <a:srgbClr val="FF0000"/>
            </a:solidFill>
            <a:ln w="9525">
              <a:solidFill>
                <a:schemeClr val="tx1"/>
              </a:solidFill>
              <a:round/>
              <a:headEnd/>
              <a:tailEnd/>
            </a:ln>
          </p:spPr>
          <p:txBody>
            <a:bodyPr wrap="none" anchor="ctr"/>
            <a:lstStyle/>
            <a:p>
              <a:endParaRPr lang="en-US"/>
            </a:p>
          </p:txBody>
        </p:sp>
        <p:sp>
          <p:nvSpPr>
            <p:cNvPr id="43024" name="Oval 19"/>
            <p:cNvSpPr>
              <a:spLocks noChangeArrowheads="1"/>
            </p:cNvSpPr>
            <p:nvPr/>
          </p:nvSpPr>
          <p:spPr bwMode="auto">
            <a:xfrm>
              <a:off x="4114800" y="4114800"/>
              <a:ext cx="381000" cy="381000"/>
            </a:xfrm>
            <a:prstGeom prst="ellipse">
              <a:avLst/>
            </a:prstGeom>
            <a:solidFill>
              <a:srgbClr val="FF0000"/>
            </a:solidFill>
            <a:ln w="9525">
              <a:solidFill>
                <a:schemeClr val="tx1"/>
              </a:solidFill>
              <a:round/>
              <a:headEnd/>
              <a:tailEnd/>
            </a:ln>
          </p:spPr>
          <p:txBody>
            <a:bodyPr wrap="none" anchor="ctr"/>
            <a:lstStyle/>
            <a:p>
              <a:endParaRPr lang="en-US"/>
            </a:p>
          </p:txBody>
        </p:sp>
        <p:sp>
          <p:nvSpPr>
            <p:cNvPr id="43025" name="Oval 20"/>
            <p:cNvSpPr>
              <a:spLocks noChangeArrowheads="1"/>
            </p:cNvSpPr>
            <p:nvPr/>
          </p:nvSpPr>
          <p:spPr bwMode="auto">
            <a:xfrm>
              <a:off x="5486400" y="3124200"/>
              <a:ext cx="381000" cy="381000"/>
            </a:xfrm>
            <a:prstGeom prst="ellipse">
              <a:avLst/>
            </a:prstGeom>
            <a:solidFill>
              <a:srgbClr val="FF0000"/>
            </a:solidFill>
            <a:ln w="9525">
              <a:solidFill>
                <a:schemeClr val="tx1"/>
              </a:solidFill>
              <a:round/>
              <a:headEnd/>
              <a:tailEnd/>
            </a:ln>
          </p:spPr>
          <p:txBody>
            <a:bodyPr wrap="none" anchor="ctr"/>
            <a:lstStyle/>
            <a:p>
              <a:endParaRPr lang="en-US"/>
            </a:p>
          </p:txBody>
        </p:sp>
        <p:sp>
          <p:nvSpPr>
            <p:cNvPr id="43026" name="Oval 21"/>
            <p:cNvSpPr>
              <a:spLocks noChangeArrowheads="1"/>
            </p:cNvSpPr>
            <p:nvPr/>
          </p:nvSpPr>
          <p:spPr bwMode="auto">
            <a:xfrm>
              <a:off x="6096000" y="4114800"/>
              <a:ext cx="381000" cy="381000"/>
            </a:xfrm>
            <a:prstGeom prst="ellipse">
              <a:avLst/>
            </a:prstGeom>
            <a:solidFill>
              <a:srgbClr val="FF0000"/>
            </a:solidFill>
            <a:ln w="9525">
              <a:solidFill>
                <a:schemeClr val="tx1"/>
              </a:solidFill>
              <a:round/>
              <a:headEnd/>
              <a:tailEnd/>
            </a:ln>
          </p:spPr>
          <p:txBody>
            <a:bodyPr wrap="none" anchor="ctr"/>
            <a:lstStyle/>
            <a:p>
              <a:endParaRPr lang="en-US"/>
            </a:p>
          </p:txBody>
        </p:sp>
      </p:grpSp>
      <p:sp>
        <p:nvSpPr>
          <p:cNvPr id="9" name="Rectangle 8">
            <a:extLst>
              <a:ext uri="{FF2B5EF4-FFF2-40B4-BE49-F238E27FC236}">
                <a16:creationId xmlns:a16="http://schemas.microsoft.com/office/drawing/2014/main" id="{7984E8B3-9570-4D41-9796-AC61CAABF6FD}"/>
              </a:ext>
            </a:extLst>
          </p:cNvPr>
          <p:cNvSpPr/>
          <p:nvPr/>
        </p:nvSpPr>
        <p:spPr>
          <a:xfrm>
            <a:off x="1020003" y="4094968"/>
            <a:ext cx="309700" cy="369332"/>
          </a:xfrm>
          <a:prstGeom prst="rect">
            <a:avLst/>
          </a:prstGeom>
        </p:spPr>
        <p:txBody>
          <a:bodyPr wrap="none">
            <a:spAutoFit/>
          </a:bodyPr>
          <a:lstStyle/>
          <a:p>
            <a:r>
              <a:rPr lang="en-US" dirty="0"/>
              <a:t>R</a:t>
            </a:r>
          </a:p>
        </p:txBody>
      </p:sp>
      <p:sp>
        <p:nvSpPr>
          <p:cNvPr id="43" name="Rectangle 42">
            <a:extLst>
              <a:ext uri="{FF2B5EF4-FFF2-40B4-BE49-F238E27FC236}">
                <a16:creationId xmlns:a16="http://schemas.microsoft.com/office/drawing/2014/main" id="{EFCBC949-1DEF-0D48-960F-0B968F06764E}"/>
              </a:ext>
            </a:extLst>
          </p:cNvPr>
          <p:cNvSpPr/>
          <p:nvPr/>
        </p:nvSpPr>
        <p:spPr>
          <a:xfrm>
            <a:off x="1875347" y="3643214"/>
            <a:ext cx="309700" cy="369332"/>
          </a:xfrm>
          <a:prstGeom prst="rect">
            <a:avLst/>
          </a:prstGeom>
        </p:spPr>
        <p:txBody>
          <a:bodyPr wrap="none">
            <a:spAutoFit/>
          </a:bodyPr>
          <a:lstStyle/>
          <a:p>
            <a:r>
              <a:rPr lang="en-US" dirty="0"/>
              <a:t>R</a:t>
            </a:r>
          </a:p>
        </p:txBody>
      </p:sp>
      <p:sp>
        <p:nvSpPr>
          <p:cNvPr id="44" name="Rectangle 43">
            <a:extLst>
              <a:ext uri="{FF2B5EF4-FFF2-40B4-BE49-F238E27FC236}">
                <a16:creationId xmlns:a16="http://schemas.microsoft.com/office/drawing/2014/main" id="{F3CA6A48-C3D9-AC44-AC03-7E69452555E1}"/>
              </a:ext>
            </a:extLst>
          </p:cNvPr>
          <p:cNvSpPr/>
          <p:nvPr/>
        </p:nvSpPr>
        <p:spPr>
          <a:xfrm>
            <a:off x="3164515" y="3408780"/>
            <a:ext cx="309700" cy="369332"/>
          </a:xfrm>
          <a:prstGeom prst="rect">
            <a:avLst/>
          </a:prstGeom>
        </p:spPr>
        <p:txBody>
          <a:bodyPr wrap="none">
            <a:spAutoFit/>
          </a:bodyPr>
          <a:lstStyle/>
          <a:p>
            <a:r>
              <a:rPr lang="en-US" dirty="0"/>
              <a:t>R</a:t>
            </a:r>
          </a:p>
        </p:txBody>
      </p:sp>
      <p:sp>
        <p:nvSpPr>
          <p:cNvPr id="45" name="Rectangle 44">
            <a:extLst>
              <a:ext uri="{FF2B5EF4-FFF2-40B4-BE49-F238E27FC236}">
                <a16:creationId xmlns:a16="http://schemas.microsoft.com/office/drawing/2014/main" id="{2BB3F2BB-0A86-854C-A4EB-F5B54D0CC3A4}"/>
              </a:ext>
            </a:extLst>
          </p:cNvPr>
          <p:cNvSpPr/>
          <p:nvPr/>
        </p:nvSpPr>
        <p:spPr>
          <a:xfrm>
            <a:off x="2951792" y="4469471"/>
            <a:ext cx="309700" cy="369332"/>
          </a:xfrm>
          <a:prstGeom prst="rect">
            <a:avLst/>
          </a:prstGeom>
        </p:spPr>
        <p:txBody>
          <a:bodyPr wrap="none">
            <a:spAutoFit/>
          </a:bodyPr>
          <a:lstStyle/>
          <a:p>
            <a:r>
              <a:rPr lang="en-US" dirty="0"/>
              <a:t>R</a:t>
            </a:r>
          </a:p>
        </p:txBody>
      </p:sp>
      <p:sp>
        <p:nvSpPr>
          <p:cNvPr id="46" name="Rectangle 45">
            <a:extLst>
              <a:ext uri="{FF2B5EF4-FFF2-40B4-BE49-F238E27FC236}">
                <a16:creationId xmlns:a16="http://schemas.microsoft.com/office/drawing/2014/main" id="{EF4162F7-016E-5D4B-A03D-A1756D7A31D8}"/>
              </a:ext>
            </a:extLst>
          </p:cNvPr>
          <p:cNvSpPr/>
          <p:nvPr/>
        </p:nvSpPr>
        <p:spPr>
          <a:xfrm>
            <a:off x="4242774" y="3633387"/>
            <a:ext cx="309700" cy="369332"/>
          </a:xfrm>
          <a:prstGeom prst="rect">
            <a:avLst/>
          </a:prstGeom>
        </p:spPr>
        <p:txBody>
          <a:bodyPr wrap="none">
            <a:spAutoFit/>
          </a:bodyPr>
          <a:lstStyle/>
          <a:p>
            <a:r>
              <a:rPr lang="en-US" dirty="0"/>
              <a:t>R</a:t>
            </a:r>
          </a:p>
        </p:txBody>
      </p:sp>
      <p:sp>
        <p:nvSpPr>
          <p:cNvPr id="47" name="Rectangle 46">
            <a:extLst>
              <a:ext uri="{FF2B5EF4-FFF2-40B4-BE49-F238E27FC236}">
                <a16:creationId xmlns:a16="http://schemas.microsoft.com/office/drawing/2014/main" id="{94AD6CCF-23C5-A84B-9F82-2316C8A7BA0A}"/>
              </a:ext>
            </a:extLst>
          </p:cNvPr>
          <p:cNvSpPr/>
          <p:nvPr/>
        </p:nvSpPr>
        <p:spPr>
          <a:xfrm>
            <a:off x="4170725" y="4469471"/>
            <a:ext cx="309700" cy="369332"/>
          </a:xfrm>
          <a:prstGeom prst="rect">
            <a:avLst/>
          </a:prstGeom>
        </p:spPr>
        <p:txBody>
          <a:bodyPr wrap="none">
            <a:spAutoFit/>
          </a:bodyPr>
          <a:lstStyle/>
          <a:p>
            <a:r>
              <a:rPr lang="en-US" dirty="0"/>
              <a:t>R</a:t>
            </a:r>
          </a:p>
        </p:txBody>
      </p:sp>
      <p:sp>
        <p:nvSpPr>
          <p:cNvPr id="48" name="Rectangle 47">
            <a:extLst>
              <a:ext uri="{FF2B5EF4-FFF2-40B4-BE49-F238E27FC236}">
                <a16:creationId xmlns:a16="http://schemas.microsoft.com/office/drawing/2014/main" id="{2EA1640D-92D5-E544-9D91-2EC3FA79A800}"/>
              </a:ext>
            </a:extLst>
          </p:cNvPr>
          <p:cNvSpPr/>
          <p:nvPr/>
        </p:nvSpPr>
        <p:spPr>
          <a:xfrm>
            <a:off x="5539036" y="3480656"/>
            <a:ext cx="309700" cy="369332"/>
          </a:xfrm>
          <a:prstGeom prst="rect">
            <a:avLst/>
          </a:prstGeom>
        </p:spPr>
        <p:txBody>
          <a:bodyPr wrap="none">
            <a:spAutoFit/>
          </a:bodyPr>
          <a:lstStyle/>
          <a:p>
            <a:r>
              <a:rPr lang="en-US" dirty="0"/>
              <a:t>R</a:t>
            </a:r>
          </a:p>
        </p:txBody>
      </p:sp>
      <p:sp>
        <p:nvSpPr>
          <p:cNvPr id="49" name="Rectangle 48">
            <a:extLst>
              <a:ext uri="{FF2B5EF4-FFF2-40B4-BE49-F238E27FC236}">
                <a16:creationId xmlns:a16="http://schemas.microsoft.com/office/drawing/2014/main" id="{9B86528F-74CA-8E4E-BC21-D3FA95D8A30C}"/>
              </a:ext>
            </a:extLst>
          </p:cNvPr>
          <p:cNvSpPr/>
          <p:nvPr/>
        </p:nvSpPr>
        <p:spPr>
          <a:xfrm>
            <a:off x="6145790" y="4480641"/>
            <a:ext cx="309700" cy="369332"/>
          </a:xfrm>
          <a:prstGeom prst="rect">
            <a:avLst/>
          </a:prstGeom>
        </p:spPr>
        <p:txBody>
          <a:bodyPr wrap="none">
            <a:spAutoFit/>
          </a:bodyPr>
          <a:lstStyle/>
          <a:p>
            <a:r>
              <a:rPr lang="en-US" dirty="0"/>
              <a:t>R</a:t>
            </a:r>
          </a:p>
        </p:txBody>
      </p:sp>
      <p:grpSp>
        <p:nvGrpSpPr>
          <p:cNvPr id="51" name="Group 50">
            <a:extLst>
              <a:ext uri="{FF2B5EF4-FFF2-40B4-BE49-F238E27FC236}">
                <a16:creationId xmlns:a16="http://schemas.microsoft.com/office/drawing/2014/main" id="{104054BB-E5F3-2142-AEC5-94FFB768213D}"/>
              </a:ext>
            </a:extLst>
          </p:cNvPr>
          <p:cNvGrpSpPr/>
          <p:nvPr/>
        </p:nvGrpSpPr>
        <p:grpSpPr>
          <a:xfrm>
            <a:off x="1246974" y="3652555"/>
            <a:ext cx="6047954" cy="1354097"/>
            <a:chOff x="1251122" y="3282434"/>
            <a:chExt cx="6047954" cy="1354097"/>
          </a:xfrm>
        </p:grpSpPr>
        <p:sp>
          <p:nvSpPr>
            <p:cNvPr id="52" name="Rectangle 51">
              <a:extLst>
                <a:ext uri="{FF2B5EF4-FFF2-40B4-BE49-F238E27FC236}">
                  <a16:creationId xmlns:a16="http://schemas.microsoft.com/office/drawing/2014/main" id="{5B9F204B-4FD3-F646-ACF6-8DD78ECAED87}"/>
                </a:ext>
              </a:extLst>
            </p:cNvPr>
            <p:cNvSpPr/>
            <p:nvPr/>
          </p:nvSpPr>
          <p:spPr>
            <a:xfrm>
              <a:off x="4836250" y="4183997"/>
              <a:ext cx="309700" cy="369332"/>
            </a:xfrm>
            <a:prstGeom prst="rect">
              <a:avLst/>
            </a:prstGeom>
          </p:spPr>
          <p:txBody>
            <a:bodyPr wrap="none">
              <a:spAutoFit/>
            </a:bodyPr>
            <a:lstStyle/>
            <a:p>
              <a:r>
                <a:rPr lang="en-US" dirty="0"/>
                <a:t>B</a:t>
              </a:r>
            </a:p>
          </p:txBody>
        </p:sp>
        <p:sp>
          <p:nvSpPr>
            <p:cNvPr id="53" name="Rectangle 52">
              <a:extLst>
                <a:ext uri="{FF2B5EF4-FFF2-40B4-BE49-F238E27FC236}">
                  <a16:creationId xmlns:a16="http://schemas.microsoft.com/office/drawing/2014/main" id="{2DE5CCBE-114B-A44A-BBA9-98AD3D534FDF}"/>
                </a:ext>
              </a:extLst>
            </p:cNvPr>
            <p:cNvSpPr/>
            <p:nvPr/>
          </p:nvSpPr>
          <p:spPr>
            <a:xfrm>
              <a:off x="4912450" y="3446502"/>
              <a:ext cx="309700" cy="369332"/>
            </a:xfrm>
            <a:prstGeom prst="rect">
              <a:avLst/>
            </a:prstGeom>
          </p:spPr>
          <p:txBody>
            <a:bodyPr wrap="none">
              <a:spAutoFit/>
            </a:bodyPr>
            <a:lstStyle/>
            <a:p>
              <a:r>
                <a:rPr lang="en-US" dirty="0"/>
                <a:t>B</a:t>
              </a:r>
            </a:p>
          </p:txBody>
        </p:sp>
        <p:sp>
          <p:nvSpPr>
            <p:cNvPr id="54" name="Rectangle 53">
              <a:extLst>
                <a:ext uri="{FF2B5EF4-FFF2-40B4-BE49-F238E27FC236}">
                  <a16:creationId xmlns:a16="http://schemas.microsoft.com/office/drawing/2014/main" id="{677D76FA-9F2E-0548-A7A5-440E1F1A228F}"/>
                </a:ext>
              </a:extLst>
            </p:cNvPr>
            <p:cNvSpPr/>
            <p:nvPr/>
          </p:nvSpPr>
          <p:spPr>
            <a:xfrm>
              <a:off x="5767726" y="3581400"/>
              <a:ext cx="309700" cy="369332"/>
            </a:xfrm>
            <a:prstGeom prst="rect">
              <a:avLst/>
            </a:prstGeom>
          </p:spPr>
          <p:txBody>
            <a:bodyPr wrap="none">
              <a:spAutoFit/>
            </a:bodyPr>
            <a:lstStyle/>
            <a:p>
              <a:r>
                <a:rPr lang="en-US" dirty="0"/>
                <a:t>B</a:t>
              </a:r>
            </a:p>
          </p:txBody>
        </p:sp>
        <p:sp>
          <p:nvSpPr>
            <p:cNvPr id="55" name="Rectangle 54">
              <a:extLst>
                <a:ext uri="{FF2B5EF4-FFF2-40B4-BE49-F238E27FC236}">
                  <a16:creationId xmlns:a16="http://schemas.microsoft.com/office/drawing/2014/main" id="{6F2D59F3-60F5-934F-AA37-1A9D355DFEC9}"/>
                </a:ext>
              </a:extLst>
            </p:cNvPr>
            <p:cNvSpPr/>
            <p:nvPr/>
          </p:nvSpPr>
          <p:spPr>
            <a:xfrm>
              <a:off x="6989376" y="3424335"/>
              <a:ext cx="309700" cy="369332"/>
            </a:xfrm>
            <a:prstGeom prst="rect">
              <a:avLst/>
            </a:prstGeom>
          </p:spPr>
          <p:txBody>
            <a:bodyPr wrap="none">
              <a:spAutoFit/>
            </a:bodyPr>
            <a:lstStyle/>
            <a:p>
              <a:r>
                <a:rPr lang="en-US" dirty="0"/>
                <a:t>B</a:t>
              </a:r>
            </a:p>
          </p:txBody>
        </p:sp>
        <p:sp>
          <p:nvSpPr>
            <p:cNvPr id="56" name="Rectangle 55">
              <a:extLst>
                <a:ext uri="{FF2B5EF4-FFF2-40B4-BE49-F238E27FC236}">
                  <a16:creationId xmlns:a16="http://schemas.microsoft.com/office/drawing/2014/main" id="{1614C1E7-FD8A-4240-A50A-1E7A265BA6C5}"/>
                </a:ext>
              </a:extLst>
            </p:cNvPr>
            <p:cNvSpPr/>
            <p:nvPr/>
          </p:nvSpPr>
          <p:spPr>
            <a:xfrm>
              <a:off x="3634455" y="3425108"/>
              <a:ext cx="309700" cy="369332"/>
            </a:xfrm>
            <a:prstGeom prst="rect">
              <a:avLst/>
            </a:prstGeom>
          </p:spPr>
          <p:txBody>
            <a:bodyPr wrap="none">
              <a:spAutoFit/>
            </a:bodyPr>
            <a:lstStyle/>
            <a:p>
              <a:r>
                <a:rPr lang="en-US" dirty="0"/>
                <a:t>B</a:t>
              </a:r>
            </a:p>
          </p:txBody>
        </p:sp>
        <p:sp>
          <p:nvSpPr>
            <p:cNvPr id="57" name="Rectangle 56">
              <a:extLst>
                <a:ext uri="{FF2B5EF4-FFF2-40B4-BE49-F238E27FC236}">
                  <a16:creationId xmlns:a16="http://schemas.microsoft.com/office/drawing/2014/main" id="{5284C368-3329-524F-A3E1-F003AB2592FE}"/>
                </a:ext>
              </a:extLst>
            </p:cNvPr>
            <p:cNvSpPr/>
            <p:nvPr/>
          </p:nvSpPr>
          <p:spPr>
            <a:xfrm>
              <a:off x="2641825" y="3282434"/>
              <a:ext cx="309700" cy="369332"/>
            </a:xfrm>
            <a:prstGeom prst="rect">
              <a:avLst/>
            </a:prstGeom>
          </p:spPr>
          <p:txBody>
            <a:bodyPr wrap="none">
              <a:spAutoFit/>
            </a:bodyPr>
            <a:lstStyle/>
            <a:p>
              <a:r>
                <a:rPr lang="en-US" dirty="0"/>
                <a:t>B</a:t>
              </a:r>
            </a:p>
          </p:txBody>
        </p:sp>
        <p:sp>
          <p:nvSpPr>
            <p:cNvPr id="58" name="Rectangle 57">
              <a:extLst>
                <a:ext uri="{FF2B5EF4-FFF2-40B4-BE49-F238E27FC236}">
                  <a16:creationId xmlns:a16="http://schemas.microsoft.com/office/drawing/2014/main" id="{88595661-DF56-8D4B-B09D-1ABE0FA7A74C}"/>
                </a:ext>
              </a:extLst>
            </p:cNvPr>
            <p:cNvSpPr/>
            <p:nvPr/>
          </p:nvSpPr>
          <p:spPr>
            <a:xfrm>
              <a:off x="1941753" y="3806890"/>
              <a:ext cx="309700" cy="369332"/>
            </a:xfrm>
            <a:prstGeom prst="rect">
              <a:avLst/>
            </a:prstGeom>
          </p:spPr>
          <p:txBody>
            <a:bodyPr wrap="none">
              <a:spAutoFit/>
            </a:bodyPr>
            <a:lstStyle/>
            <a:p>
              <a:r>
                <a:rPr lang="en-US" dirty="0"/>
                <a:t>B</a:t>
              </a:r>
            </a:p>
          </p:txBody>
        </p:sp>
        <p:sp>
          <p:nvSpPr>
            <p:cNvPr id="59" name="Rectangle 58">
              <a:extLst>
                <a:ext uri="{FF2B5EF4-FFF2-40B4-BE49-F238E27FC236}">
                  <a16:creationId xmlns:a16="http://schemas.microsoft.com/office/drawing/2014/main" id="{8C42AD1A-289F-2B4B-B6C6-68F1BB4A84E8}"/>
                </a:ext>
              </a:extLst>
            </p:cNvPr>
            <p:cNvSpPr/>
            <p:nvPr/>
          </p:nvSpPr>
          <p:spPr>
            <a:xfrm>
              <a:off x="1439029" y="4267199"/>
              <a:ext cx="309700" cy="369332"/>
            </a:xfrm>
            <a:prstGeom prst="rect">
              <a:avLst/>
            </a:prstGeom>
          </p:spPr>
          <p:txBody>
            <a:bodyPr wrap="none">
              <a:spAutoFit/>
            </a:bodyPr>
            <a:lstStyle/>
            <a:p>
              <a:r>
                <a:rPr lang="en-US" dirty="0"/>
                <a:t>B</a:t>
              </a:r>
            </a:p>
          </p:txBody>
        </p:sp>
        <p:sp>
          <p:nvSpPr>
            <p:cNvPr id="60" name="Rectangle 59">
              <a:extLst>
                <a:ext uri="{FF2B5EF4-FFF2-40B4-BE49-F238E27FC236}">
                  <a16:creationId xmlns:a16="http://schemas.microsoft.com/office/drawing/2014/main" id="{CFC15E7F-C002-2B4B-8862-166EB8ECB946}"/>
                </a:ext>
              </a:extLst>
            </p:cNvPr>
            <p:cNvSpPr/>
            <p:nvPr/>
          </p:nvSpPr>
          <p:spPr>
            <a:xfrm>
              <a:off x="1251122" y="3282434"/>
              <a:ext cx="309700" cy="369332"/>
            </a:xfrm>
            <a:prstGeom prst="rect">
              <a:avLst/>
            </a:prstGeom>
          </p:spPr>
          <p:txBody>
            <a:bodyPr wrap="none">
              <a:spAutoFit/>
            </a:bodyPr>
            <a:lstStyle/>
            <a:p>
              <a:r>
                <a:rPr lang="en-US" dirty="0"/>
                <a:t>B</a:t>
              </a:r>
            </a:p>
          </p:txBody>
        </p:sp>
      </p:grpSp>
    </p:spTree>
    <p:extLst>
      <p:ext uri="{BB962C8B-B14F-4D97-AF65-F5344CB8AC3E}">
        <p14:creationId xmlns:p14="http://schemas.microsoft.com/office/powerpoint/2010/main" val="188126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3009">
                                            <p:txEl>
                                              <p:pRg st="8" end="8"/>
                                            </p:txEl>
                                          </p:spTgt>
                                        </p:tgtEl>
                                        <p:attrNameLst>
                                          <p:attrName>style.visibility</p:attrName>
                                        </p:attrNameLst>
                                      </p:cBhvr>
                                      <p:to>
                                        <p:strVal val="visible"/>
                                      </p:to>
                                    </p:set>
                                  </p:childTnLst>
                                </p:cTn>
                              </p:par>
                              <p:par>
                                <p:cTn id="14" presetID="53" presetClass="entr" presetSubtype="16" fill="hold" nodeType="withEffect">
                                  <p:stCondLst>
                                    <p:cond delay="0"/>
                                  </p:stCondLst>
                                  <p:childTnLst>
                                    <p:set>
                                      <p:cBhvr>
                                        <p:cTn id="15" dur="1" fill="hold">
                                          <p:stCondLst>
                                            <p:cond delay="0"/>
                                          </p:stCondLst>
                                        </p:cTn>
                                        <p:tgtEl>
                                          <p:spTgt spid="51"/>
                                        </p:tgtEl>
                                        <p:attrNameLst>
                                          <p:attrName>style.visibility</p:attrName>
                                        </p:attrNameLst>
                                      </p:cBhvr>
                                      <p:to>
                                        <p:strVal val="visible"/>
                                      </p:to>
                                    </p:set>
                                    <p:anim calcmode="lin" valueType="num">
                                      <p:cBhvr>
                                        <p:cTn id="16" dur="500" fill="hold"/>
                                        <p:tgtEl>
                                          <p:spTgt spid="51"/>
                                        </p:tgtEl>
                                        <p:attrNameLst>
                                          <p:attrName>ppt_w</p:attrName>
                                        </p:attrNameLst>
                                      </p:cBhvr>
                                      <p:tavLst>
                                        <p:tav tm="0">
                                          <p:val>
                                            <p:fltVal val="0"/>
                                          </p:val>
                                        </p:tav>
                                        <p:tav tm="100000">
                                          <p:val>
                                            <p:strVal val="#ppt_w"/>
                                          </p:val>
                                        </p:tav>
                                      </p:tavLst>
                                    </p:anim>
                                    <p:anim calcmode="lin" valueType="num">
                                      <p:cBhvr>
                                        <p:cTn id="17" dur="500" fill="hold"/>
                                        <p:tgtEl>
                                          <p:spTgt spid="51"/>
                                        </p:tgtEl>
                                        <p:attrNameLst>
                                          <p:attrName>ppt_h</p:attrName>
                                        </p:attrNameLst>
                                      </p:cBhvr>
                                      <p:tavLst>
                                        <p:tav tm="0">
                                          <p:val>
                                            <p:fltVal val="0"/>
                                          </p:val>
                                        </p:tav>
                                        <p:tav tm="100000">
                                          <p:val>
                                            <p:strVal val="#ppt_h"/>
                                          </p:val>
                                        </p:tav>
                                      </p:tavLst>
                                    </p:anim>
                                    <p:animEffect transition="in" filter="fade">
                                      <p:cBhvr>
                                        <p:cTn id="18" dur="500"/>
                                        <p:tgtEl>
                                          <p:spTgt spid="5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00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2"/>
          <p:cNvSpPr txBox="1">
            <a:spLocks noChangeArrowheads="1"/>
          </p:cNvSpPr>
          <p:nvPr/>
        </p:nvSpPr>
        <p:spPr bwMode="auto">
          <a:xfrm>
            <a:off x="365125" y="550863"/>
            <a:ext cx="8626475" cy="1616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400">
                <a:solidFill>
                  <a:schemeClr val="tx1"/>
                </a:solidFill>
                <a:latin typeface="Comic Sans MS" charset="0"/>
                <a:ea typeface="ＭＳ Ｐゴシック" charset="0"/>
                <a:cs typeface="ＭＳ Ｐゴシック" charset="0"/>
              </a:defRPr>
            </a:lvl1pPr>
            <a:lvl2pPr marL="800100" indent="-34290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endParaRPr lang="en-US" sz="2000" dirty="0"/>
          </a:p>
          <a:p>
            <a:pPr eaLnBrk="1" hangingPunct="1"/>
            <a:r>
              <a:rPr lang="en-US" sz="2000" dirty="0"/>
              <a:t>Allele R: higher fitness on red than blue.</a:t>
            </a:r>
          </a:p>
          <a:p>
            <a:pPr eaLnBrk="1" hangingPunct="1"/>
            <a:r>
              <a:rPr lang="en-US" sz="2000" dirty="0"/>
              <a:t>New Allele B: higher fitness on blue than red. </a:t>
            </a:r>
          </a:p>
          <a:p>
            <a:pPr lvl="1" eaLnBrk="1" hangingPunct="1"/>
            <a:endParaRPr lang="en-US" sz="2000" dirty="0"/>
          </a:p>
          <a:p>
            <a:pPr lvl="1" eaLnBrk="1" hangingPunct="1"/>
            <a:r>
              <a:rPr lang="en-US" sz="2000" dirty="0"/>
              <a:t>How does B spread? </a:t>
            </a:r>
          </a:p>
        </p:txBody>
      </p:sp>
      <p:sp>
        <p:nvSpPr>
          <p:cNvPr id="45075" name="Text Box 20"/>
          <p:cNvSpPr txBox="1">
            <a:spLocks noChangeArrowheads="1"/>
          </p:cNvSpPr>
          <p:nvPr/>
        </p:nvSpPr>
        <p:spPr bwMode="auto">
          <a:xfrm>
            <a:off x="593725" y="4360863"/>
            <a:ext cx="8093075" cy="1920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sz="2000" dirty="0"/>
              <a:t>Imagine an </a:t>
            </a:r>
            <a:r>
              <a:rPr lang="en-US" sz="2000" u="sng" dirty="0"/>
              <a:t>alternate allele</a:t>
            </a:r>
            <a:r>
              <a:rPr lang="en-US" sz="2000" dirty="0"/>
              <a:t> arises to </a:t>
            </a:r>
            <a:r>
              <a:rPr lang="en-US" sz="2000" u="sng" dirty="0"/>
              <a:t>prefer</a:t>
            </a:r>
            <a:r>
              <a:rPr lang="en-US" sz="2000" dirty="0"/>
              <a:t> the blue habitat (Note that it is unlikely for both allele to arise at once, but we will</a:t>
            </a:r>
            <a:r>
              <a:rPr lang="en-US" altLang="ja-JP" sz="2000" dirty="0"/>
              <a:t> assume that they both arise at similar time). </a:t>
            </a:r>
          </a:p>
          <a:p>
            <a:pPr eaLnBrk="1" hangingPunct="1"/>
            <a:endParaRPr lang="en-US" sz="2000" dirty="0"/>
          </a:p>
          <a:p>
            <a:pPr eaLnBrk="1" hangingPunct="1"/>
            <a:r>
              <a:rPr lang="en-US" sz="2000" dirty="0"/>
              <a:t>Allele P</a:t>
            </a:r>
            <a:r>
              <a:rPr lang="en-US" sz="2000" baseline="-25000" dirty="0"/>
              <a:t>R</a:t>
            </a:r>
            <a:r>
              <a:rPr lang="en-US" sz="2000" dirty="0"/>
              <a:t>: prefers to go to the red habitat</a:t>
            </a:r>
          </a:p>
          <a:p>
            <a:pPr eaLnBrk="1" hangingPunct="1"/>
            <a:r>
              <a:rPr lang="en-US" sz="2000" dirty="0"/>
              <a:t>New Allele P</a:t>
            </a:r>
            <a:r>
              <a:rPr lang="en-US" sz="2000" baseline="-25000" dirty="0"/>
              <a:t>B</a:t>
            </a:r>
            <a:r>
              <a:rPr lang="en-US" sz="2000" dirty="0"/>
              <a:t>: prefers to go to the blue habitat</a:t>
            </a:r>
          </a:p>
        </p:txBody>
      </p:sp>
      <p:grpSp>
        <p:nvGrpSpPr>
          <p:cNvPr id="122" name="Group 121">
            <a:extLst>
              <a:ext uri="{FF2B5EF4-FFF2-40B4-BE49-F238E27FC236}">
                <a16:creationId xmlns:a16="http://schemas.microsoft.com/office/drawing/2014/main" id="{14924033-0643-B043-A487-0D75FFAFB72C}"/>
              </a:ext>
            </a:extLst>
          </p:cNvPr>
          <p:cNvGrpSpPr/>
          <p:nvPr/>
        </p:nvGrpSpPr>
        <p:grpSpPr>
          <a:xfrm>
            <a:off x="651622" y="2149195"/>
            <a:ext cx="6028031" cy="1397086"/>
            <a:chOff x="651622" y="2795693"/>
            <a:chExt cx="6028031" cy="1397086"/>
          </a:xfrm>
        </p:grpSpPr>
        <p:sp>
          <p:nvSpPr>
            <p:cNvPr id="123" name="Rectangle 122">
              <a:extLst>
                <a:ext uri="{FF2B5EF4-FFF2-40B4-BE49-F238E27FC236}">
                  <a16:creationId xmlns:a16="http://schemas.microsoft.com/office/drawing/2014/main" id="{5D8262B1-CEDA-8640-93D4-CD6B63A6BFB0}"/>
                </a:ext>
              </a:extLst>
            </p:cNvPr>
            <p:cNvSpPr/>
            <p:nvPr/>
          </p:nvSpPr>
          <p:spPr>
            <a:xfrm>
              <a:off x="5674078" y="2845288"/>
              <a:ext cx="386644" cy="369332"/>
            </a:xfrm>
            <a:prstGeom prst="rect">
              <a:avLst/>
            </a:prstGeom>
          </p:spPr>
          <p:txBody>
            <a:bodyPr wrap="none">
              <a:spAutoFit/>
            </a:bodyPr>
            <a:lstStyle/>
            <a:p>
              <a:r>
                <a:rPr lang="en-US" dirty="0"/>
                <a:t>P</a:t>
              </a:r>
              <a:r>
                <a:rPr lang="en-US" baseline="-25000" dirty="0"/>
                <a:t>R</a:t>
              </a:r>
              <a:endParaRPr lang="en-US" dirty="0"/>
            </a:p>
          </p:txBody>
        </p:sp>
        <p:sp>
          <p:nvSpPr>
            <p:cNvPr id="124" name="Rectangle 123">
              <a:extLst>
                <a:ext uri="{FF2B5EF4-FFF2-40B4-BE49-F238E27FC236}">
                  <a16:creationId xmlns:a16="http://schemas.microsoft.com/office/drawing/2014/main" id="{96D5A0D7-1D84-AA47-8D69-40219A5EB9B2}"/>
                </a:ext>
              </a:extLst>
            </p:cNvPr>
            <p:cNvSpPr/>
            <p:nvPr/>
          </p:nvSpPr>
          <p:spPr>
            <a:xfrm>
              <a:off x="6293009" y="3823447"/>
              <a:ext cx="386644" cy="369332"/>
            </a:xfrm>
            <a:prstGeom prst="rect">
              <a:avLst/>
            </a:prstGeom>
          </p:spPr>
          <p:txBody>
            <a:bodyPr wrap="none">
              <a:spAutoFit/>
            </a:bodyPr>
            <a:lstStyle/>
            <a:p>
              <a:r>
                <a:rPr lang="en-US" dirty="0"/>
                <a:t>P</a:t>
              </a:r>
              <a:r>
                <a:rPr lang="en-US" baseline="-25000" dirty="0"/>
                <a:t>R</a:t>
              </a:r>
              <a:endParaRPr lang="en-US" dirty="0"/>
            </a:p>
          </p:txBody>
        </p:sp>
        <p:sp>
          <p:nvSpPr>
            <p:cNvPr id="125" name="Rectangle 124">
              <a:extLst>
                <a:ext uri="{FF2B5EF4-FFF2-40B4-BE49-F238E27FC236}">
                  <a16:creationId xmlns:a16="http://schemas.microsoft.com/office/drawing/2014/main" id="{CCB4FF59-3F2A-2642-A067-1BAF8AEC677E}"/>
                </a:ext>
              </a:extLst>
            </p:cNvPr>
            <p:cNvSpPr/>
            <p:nvPr/>
          </p:nvSpPr>
          <p:spPr>
            <a:xfrm>
              <a:off x="4306165" y="3814665"/>
              <a:ext cx="386644" cy="369332"/>
            </a:xfrm>
            <a:prstGeom prst="rect">
              <a:avLst/>
            </a:prstGeom>
          </p:spPr>
          <p:txBody>
            <a:bodyPr wrap="none">
              <a:spAutoFit/>
            </a:bodyPr>
            <a:lstStyle/>
            <a:p>
              <a:r>
                <a:rPr lang="en-US" dirty="0"/>
                <a:t>P</a:t>
              </a:r>
              <a:r>
                <a:rPr lang="en-US" baseline="-25000" dirty="0"/>
                <a:t>R</a:t>
              </a:r>
              <a:endParaRPr lang="en-US" dirty="0"/>
            </a:p>
          </p:txBody>
        </p:sp>
        <p:sp>
          <p:nvSpPr>
            <p:cNvPr id="126" name="Rectangle 125">
              <a:extLst>
                <a:ext uri="{FF2B5EF4-FFF2-40B4-BE49-F238E27FC236}">
                  <a16:creationId xmlns:a16="http://schemas.microsoft.com/office/drawing/2014/main" id="{A4BB2B15-785D-CB49-BCEC-5F5D597F75BE}"/>
                </a:ext>
              </a:extLst>
            </p:cNvPr>
            <p:cNvSpPr/>
            <p:nvPr/>
          </p:nvSpPr>
          <p:spPr>
            <a:xfrm>
              <a:off x="4328796" y="2972472"/>
              <a:ext cx="386644" cy="369332"/>
            </a:xfrm>
            <a:prstGeom prst="rect">
              <a:avLst/>
            </a:prstGeom>
          </p:spPr>
          <p:txBody>
            <a:bodyPr wrap="none">
              <a:spAutoFit/>
            </a:bodyPr>
            <a:lstStyle/>
            <a:p>
              <a:r>
                <a:rPr lang="en-US" dirty="0"/>
                <a:t>P</a:t>
              </a:r>
              <a:r>
                <a:rPr lang="en-US" baseline="-25000" dirty="0"/>
                <a:t>R</a:t>
              </a:r>
              <a:endParaRPr lang="en-US" dirty="0"/>
            </a:p>
          </p:txBody>
        </p:sp>
        <p:sp>
          <p:nvSpPr>
            <p:cNvPr id="127" name="Rectangle 126">
              <a:extLst>
                <a:ext uri="{FF2B5EF4-FFF2-40B4-BE49-F238E27FC236}">
                  <a16:creationId xmlns:a16="http://schemas.microsoft.com/office/drawing/2014/main" id="{294E3D68-3FE6-7F42-968C-BD62AB231208}"/>
                </a:ext>
              </a:extLst>
            </p:cNvPr>
            <p:cNvSpPr/>
            <p:nvPr/>
          </p:nvSpPr>
          <p:spPr>
            <a:xfrm>
              <a:off x="3341883" y="2795693"/>
              <a:ext cx="386644" cy="369332"/>
            </a:xfrm>
            <a:prstGeom prst="rect">
              <a:avLst/>
            </a:prstGeom>
          </p:spPr>
          <p:txBody>
            <a:bodyPr wrap="none">
              <a:spAutoFit/>
            </a:bodyPr>
            <a:lstStyle/>
            <a:p>
              <a:r>
                <a:rPr lang="en-US" dirty="0"/>
                <a:t>P</a:t>
              </a:r>
              <a:r>
                <a:rPr lang="en-US" baseline="-25000" dirty="0"/>
                <a:t>R</a:t>
              </a:r>
              <a:endParaRPr lang="en-US" dirty="0"/>
            </a:p>
          </p:txBody>
        </p:sp>
        <p:sp>
          <p:nvSpPr>
            <p:cNvPr id="128" name="Rectangle 127">
              <a:extLst>
                <a:ext uri="{FF2B5EF4-FFF2-40B4-BE49-F238E27FC236}">
                  <a16:creationId xmlns:a16="http://schemas.microsoft.com/office/drawing/2014/main" id="{17723ED3-8E88-054E-BA52-4D7926F68C2E}"/>
                </a:ext>
              </a:extLst>
            </p:cNvPr>
            <p:cNvSpPr/>
            <p:nvPr/>
          </p:nvSpPr>
          <p:spPr>
            <a:xfrm>
              <a:off x="3064332" y="3817507"/>
              <a:ext cx="386644" cy="369332"/>
            </a:xfrm>
            <a:prstGeom prst="rect">
              <a:avLst/>
            </a:prstGeom>
          </p:spPr>
          <p:txBody>
            <a:bodyPr wrap="none">
              <a:spAutoFit/>
            </a:bodyPr>
            <a:lstStyle/>
            <a:p>
              <a:r>
                <a:rPr lang="en-US" dirty="0"/>
                <a:t>P</a:t>
              </a:r>
              <a:r>
                <a:rPr lang="en-US" baseline="-25000" dirty="0"/>
                <a:t>R</a:t>
              </a:r>
              <a:endParaRPr lang="en-US" dirty="0"/>
            </a:p>
          </p:txBody>
        </p:sp>
        <p:sp>
          <p:nvSpPr>
            <p:cNvPr id="129" name="Rectangle 128">
              <a:extLst>
                <a:ext uri="{FF2B5EF4-FFF2-40B4-BE49-F238E27FC236}">
                  <a16:creationId xmlns:a16="http://schemas.microsoft.com/office/drawing/2014/main" id="{D69F4469-C670-0945-9AA1-20F8F9064EA3}"/>
                </a:ext>
              </a:extLst>
            </p:cNvPr>
            <p:cNvSpPr/>
            <p:nvPr/>
          </p:nvSpPr>
          <p:spPr>
            <a:xfrm>
              <a:off x="1979922" y="2980359"/>
              <a:ext cx="386644" cy="369332"/>
            </a:xfrm>
            <a:prstGeom prst="rect">
              <a:avLst/>
            </a:prstGeom>
          </p:spPr>
          <p:txBody>
            <a:bodyPr wrap="none">
              <a:spAutoFit/>
            </a:bodyPr>
            <a:lstStyle/>
            <a:p>
              <a:r>
                <a:rPr lang="en-US" dirty="0"/>
                <a:t>P</a:t>
              </a:r>
              <a:r>
                <a:rPr lang="en-US" baseline="-25000" dirty="0"/>
                <a:t>R</a:t>
              </a:r>
              <a:endParaRPr lang="en-US" dirty="0"/>
            </a:p>
          </p:txBody>
        </p:sp>
        <p:sp>
          <p:nvSpPr>
            <p:cNvPr id="130" name="Rectangle 129">
              <a:extLst>
                <a:ext uri="{FF2B5EF4-FFF2-40B4-BE49-F238E27FC236}">
                  <a16:creationId xmlns:a16="http://schemas.microsoft.com/office/drawing/2014/main" id="{DC9CB0D6-9087-A84A-BA23-96133216E009}"/>
                </a:ext>
              </a:extLst>
            </p:cNvPr>
            <p:cNvSpPr/>
            <p:nvPr/>
          </p:nvSpPr>
          <p:spPr>
            <a:xfrm>
              <a:off x="651622" y="3473322"/>
              <a:ext cx="386644" cy="369332"/>
            </a:xfrm>
            <a:prstGeom prst="rect">
              <a:avLst/>
            </a:prstGeom>
          </p:spPr>
          <p:txBody>
            <a:bodyPr wrap="none">
              <a:spAutoFit/>
            </a:bodyPr>
            <a:lstStyle/>
            <a:p>
              <a:r>
                <a:rPr lang="en-US" dirty="0"/>
                <a:t>P</a:t>
              </a:r>
              <a:r>
                <a:rPr lang="en-US" baseline="-25000" dirty="0"/>
                <a:t>R</a:t>
              </a:r>
              <a:endParaRPr lang="en-US" dirty="0"/>
            </a:p>
          </p:txBody>
        </p:sp>
      </p:grpSp>
      <p:grpSp>
        <p:nvGrpSpPr>
          <p:cNvPr id="131" name="Group 130">
            <a:extLst>
              <a:ext uri="{FF2B5EF4-FFF2-40B4-BE49-F238E27FC236}">
                <a16:creationId xmlns:a16="http://schemas.microsoft.com/office/drawing/2014/main" id="{F223EE3C-0EDE-4D4C-999A-BAFAA0A1EFFF}"/>
              </a:ext>
            </a:extLst>
          </p:cNvPr>
          <p:cNvGrpSpPr/>
          <p:nvPr/>
        </p:nvGrpSpPr>
        <p:grpSpPr>
          <a:xfrm>
            <a:off x="1251122" y="2760342"/>
            <a:ext cx="6047954" cy="1354097"/>
            <a:chOff x="1251122" y="3282434"/>
            <a:chExt cx="6047954" cy="1354097"/>
          </a:xfrm>
        </p:grpSpPr>
        <p:sp>
          <p:nvSpPr>
            <p:cNvPr id="132" name="Rectangle 131">
              <a:extLst>
                <a:ext uri="{FF2B5EF4-FFF2-40B4-BE49-F238E27FC236}">
                  <a16:creationId xmlns:a16="http://schemas.microsoft.com/office/drawing/2014/main" id="{441F8457-E1FD-F643-AFD8-5E4A2ED23EB6}"/>
                </a:ext>
              </a:extLst>
            </p:cNvPr>
            <p:cNvSpPr/>
            <p:nvPr/>
          </p:nvSpPr>
          <p:spPr>
            <a:xfrm>
              <a:off x="4836250" y="4183997"/>
              <a:ext cx="309700" cy="369332"/>
            </a:xfrm>
            <a:prstGeom prst="rect">
              <a:avLst/>
            </a:prstGeom>
          </p:spPr>
          <p:txBody>
            <a:bodyPr wrap="none">
              <a:spAutoFit/>
            </a:bodyPr>
            <a:lstStyle/>
            <a:p>
              <a:r>
                <a:rPr lang="en-US" dirty="0"/>
                <a:t>B</a:t>
              </a:r>
            </a:p>
          </p:txBody>
        </p:sp>
        <p:sp>
          <p:nvSpPr>
            <p:cNvPr id="133" name="Rectangle 132">
              <a:extLst>
                <a:ext uri="{FF2B5EF4-FFF2-40B4-BE49-F238E27FC236}">
                  <a16:creationId xmlns:a16="http://schemas.microsoft.com/office/drawing/2014/main" id="{9A463475-590A-5A46-B535-60B68403F646}"/>
                </a:ext>
              </a:extLst>
            </p:cNvPr>
            <p:cNvSpPr/>
            <p:nvPr/>
          </p:nvSpPr>
          <p:spPr>
            <a:xfrm>
              <a:off x="4912450" y="3446502"/>
              <a:ext cx="309700" cy="369332"/>
            </a:xfrm>
            <a:prstGeom prst="rect">
              <a:avLst/>
            </a:prstGeom>
          </p:spPr>
          <p:txBody>
            <a:bodyPr wrap="none">
              <a:spAutoFit/>
            </a:bodyPr>
            <a:lstStyle/>
            <a:p>
              <a:r>
                <a:rPr lang="en-US" dirty="0"/>
                <a:t>B</a:t>
              </a:r>
            </a:p>
          </p:txBody>
        </p:sp>
        <p:sp>
          <p:nvSpPr>
            <p:cNvPr id="134" name="Rectangle 133">
              <a:extLst>
                <a:ext uri="{FF2B5EF4-FFF2-40B4-BE49-F238E27FC236}">
                  <a16:creationId xmlns:a16="http://schemas.microsoft.com/office/drawing/2014/main" id="{D6B95651-233C-3646-AAC9-4C3A07506BC5}"/>
                </a:ext>
              </a:extLst>
            </p:cNvPr>
            <p:cNvSpPr/>
            <p:nvPr/>
          </p:nvSpPr>
          <p:spPr>
            <a:xfrm>
              <a:off x="5767726" y="3581400"/>
              <a:ext cx="309700" cy="369332"/>
            </a:xfrm>
            <a:prstGeom prst="rect">
              <a:avLst/>
            </a:prstGeom>
          </p:spPr>
          <p:txBody>
            <a:bodyPr wrap="none">
              <a:spAutoFit/>
            </a:bodyPr>
            <a:lstStyle/>
            <a:p>
              <a:r>
                <a:rPr lang="en-US" dirty="0"/>
                <a:t>B</a:t>
              </a:r>
            </a:p>
          </p:txBody>
        </p:sp>
        <p:sp>
          <p:nvSpPr>
            <p:cNvPr id="135" name="Rectangle 134">
              <a:extLst>
                <a:ext uri="{FF2B5EF4-FFF2-40B4-BE49-F238E27FC236}">
                  <a16:creationId xmlns:a16="http://schemas.microsoft.com/office/drawing/2014/main" id="{651D03C7-9765-874F-95CF-559F1114967E}"/>
                </a:ext>
              </a:extLst>
            </p:cNvPr>
            <p:cNvSpPr/>
            <p:nvPr/>
          </p:nvSpPr>
          <p:spPr>
            <a:xfrm>
              <a:off x="6989376" y="3424335"/>
              <a:ext cx="309700" cy="369332"/>
            </a:xfrm>
            <a:prstGeom prst="rect">
              <a:avLst/>
            </a:prstGeom>
          </p:spPr>
          <p:txBody>
            <a:bodyPr wrap="none">
              <a:spAutoFit/>
            </a:bodyPr>
            <a:lstStyle/>
            <a:p>
              <a:r>
                <a:rPr lang="en-US" dirty="0"/>
                <a:t>B</a:t>
              </a:r>
            </a:p>
          </p:txBody>
        </p:sp>
        <p:sp>
          <p:nvSpPr>
            <p:cNvPr id="136" name="Rectangle 135">
              <a:extLst>
                <a:ext uri="{FF2B5EF4-FFF2-40B4-BE49-F238E27FC236}">
                  <a16:creationId xmlns:a16="http://schemas.microsoft.com/office/drawing/2014/main" id="{47A045EE-6347-8D4D-8A46-8D67E6A0ADCF}"/>
                </a:ext>
              </a:extLst>
            </p:cNvPr>
            <p:cNvSpPr/>
            <p:nvPr/>
          </p:nvSpPr>
          <p:spPr>
            <a:xfrm>
              <a:off x="3634455" y="3425108"/>
              <a:ext cx="309700" cy="369332"/>
            </a:xfrm>
            <a:prstGeom prst="rect">
              <a:avLst/>
            </a:prstGeom>
          </p:spPr>
          <p:txBody>
            <a:bodyPr wrap="none">
              <a:spAutoFit/>
            </a:bodyPr>
            <a:lstStyle/>
            <a:p>
              <a:r>
                <a:rPr lang="en-US" dirty="0"/>
                <a:t>B</a:t>
              </a:r>
            </a:p>
          </p:txBody>
        </p:sp>
        <p:sp>
          <p:nvSpPr>
            <p:cNvPr id="137" name="Rectangle 136">
              <a:extLst>
                <a:ext uri="{FF2B5EF4-FFF2-40B4-BE49-F238E27FC236}">
                  <a16:creationId xmlns:a16="http://schemas.microsoft.com/office/drawing/2014/main" id="{7D104F64-8D36-FD49-9CC0-0C8062570980}"/>
                </a:ext>
              </a:extLst>
            </p:cNvPr>
            <p:cNvSpPr/>
            <p:nvPr/>
          </p:nvSpPr>
          <p:spPr>
            <a:xfrm>
              <a:off x="2641825" y="3282434"/>
              <a:ext cx="309700" cy="369332"/>
            </a:xfrm>
            <a:prstGeom prst="rect">
              <a:avLst/>
            </a:prstGeom>
          </p:spPr>
          <p:txBody>
            <a:bodyPr wrap="none">
              <a:spAutoFit/>
            </a:bodyPr>
            <a:lstStyle/>
            <a:p>
              <a:r>
                <a:rPr lang="en-US" dirty="0"/>
                <a:t>B</a:t>
              </a:r>
            </a:p>
          </p:txBody>
        </p:sp>
        <p:sp>
          <p:nvSpPr>
            <p:cNvPr id="138" name="Rectangle 137">
              <a:extLst>
                <a:ext uri="{FF2B5EF4-FFF2-40B4-BE49-F238E27FC236}">
                  <a16:creationId xmlns:a16="http://schemas.microsoft.com/office/drawing/2014/main" id="{4C9175B0-2577-824F-B564-581E606EA18D}"/>
                </a:ext>
              </a:extLst>
            </p:cNvPr>
            <p:cNvSpPr/>
            <p:nvPr/>
          </p:nvSpPr>
          <p:spPr>
            <a:xfrm>
              <a:off x="1941753" y="3806890"/>
              <a:ext cx="309700" cy="369332"/>
            </a:xfrm>
            <a:prstGeom prst="rect">
              <a:avLst/>
            </a:prstGeom>
          </p:spPr>
          <p:txBody>
            <a:bodyPr wrap="none">
              <a:spAutoFit/>
            </a:bodyPr>
            <a:lstStyle/>
            <a:p>
              <a:r>
                <a:rPr lang="en-US" dirty="0"/>
                <a:t>B</a:t>
              </a:r>
            </a:p>
          </p:txBody>
        </p:sp>
        <p:sp>
          <p:nvSpPr>
            <p:cNvPr id="139" name="Rectangle 138">
              <a:extLst>
                <a:ext uri="{FF2B5EF4-FFF2-40B4-BE49-F238E27FC236}">
                  <a16:creationId xmlns:a16="http://schemas.microsoft.com/office/drawing/2014/main" id="{50A2E6DF-55E7-5844-8841-B0EDAEC01240}"/>
                </a:ext>
              </a:extLst>
            </p:cNvPr>
            <p:cNvSpPr/>
            <p:nvPr/>
          </p:nvSpPr>
          <p:spPr>
            <a:xfrm>
              <a:off x="1439029" y="4267199"/>
              <a:ext cx="309700" cy="369332"/>
            </a:xfrm>
            <a:prstGeom prst="rect">
              <a:avLst/>
            </a:prstGeom>
          </p:spPr>
          <p:txBody>
            <a:bodyPr wrap="none">
              <a:spAutoFit/>
            </a:bodyPr>
            <a:lstStyle/>
            <a:p>
              <a:r>
                <a:rPr lang="en-US" dirty="0"/>
                <a:t>B</a:t>
              </a:r>
            </a:p>
          </p:txBody>
        </p:sp>
        <p:sp>
          <p:nvSpPr>
            <p:cNvPr id="140" name="Rectangle 139">
              <a:extLst>
                <a:ext uri="{FF2B5EF4-FFF2-40B4-BE49-F238E27FC236}">
                  <a16:creationId xmlns:a16="http://schemas.microsoft.com/office/drawing/2014/main" id="{EB0BA596-5F3C-824B-844E-E19E27535DBE}"/>
                </a:ext>
              </a:extLst>
            </p:cNvPr>
            <p:cNvSpPr/>
            <p:nvPr/>
          </p:nvSpPr>
          <p:spPr>
            <a:xfrm>
              <a:off x="1251122" y="3282434"/>
              <a:ext cx="309700" cy="369332"/>
            </a:xfrm>
            <a:prstGeom prst="rect">
              <a:avLst/>
            </a:prstGeom>
          </p:spPr>
          <p:txBody>
            <a:bodyPr wrap="none">
              <a:spAutoFit/>
            </a:bodyPr>
            <a:lstStyle/>
            <a:p>
              <a:r>
                <a:rPr lang="en-US" dirty="0"/>
                <a:t>B</a:t>
              </a:r>
            </a:p>
          </p:txBody>
        </p:sp>
      </p:grpSp>
      <p:grpSp>
        <p:nvGrpSpPr>
          <p:cNvPr id="141" name="Group 140">
            <a:extLst>
              <a:ext uri="{FF2B5EF4-FFF2-40B4-BE49-F238E27FC236}">
                <a16:creationId xmlns:a16="http://schemas.microsoft.com/office/drawing/2014/main" id="{C44EC785-5FF2-3441-A1F8-40502515C6AE}"/>
              </a:ext>
            </a:extLst>
          </p:cNvPr>
          <p:cNvGrpSpPr/>
          <p:nvPr/>
        </p:nvGrpSpPr>
        <p:grpSpPr>
          <a:xfrm>
            <a:off x="990600" y="2525908"/>
            <a:ext cx="6324600" cy="1600200"/>
            <a:chOff x="990600" y="3048000"/>
            <a:chExt cx="6324600" cy="1600200"/>
          </a:xfrm>
        </p:grpSpPr>
        <p:sp>
          <p:nvSpPr>
            <p:cNvPr id="142" name="Oval 5">
              <a:extLst>
                <a:ext uri="{FF2B5EF4-FFF2-40B4-BE49-F238E27FC236}">
                  <a16:creationId xmlns:a16="http://schemas.microsoft.com/office/drawing/2014/main" id="{FA4E0C37-F10F-954A-9AD2-4F11123D636C}"/>
                </a:ext>
              </a:extLst>
            </p:cNvPr>
            <p:cNvSpPr>
              <a:spLocks noChangeArrowheads="1"/>
            </p:cNvSpPr>
            <p:nvPr/>
          </p:nvSpPr>
          <p:spPr bwMode="auto">
            <a:xfrm>
              <a:off x="1219200" y="3276600"/>
              <a:ext cx="381000" cy="381000"/>
            </a:xfrm>
            <a:prstGeom prst="ellipse">
              <a:avLst/>
            </a:prstGeom>
            <a:solidFill>
              <a:schemeClr val="tx2">
                <a:lumMod val="60000"/>
                <a:lumOff val="40000"/>
              </a:schemeClr>
            </a:solidFill>
            <a:ln w="9525">
              <a:solidFill>
                <a:schemeClr val="tx1"/>
              </a:solidFill>
              <a:round/>
              <a:headEnd/>
              <a:tailEnd/>
            </a:ln>
          </p:spPr>
          <p:txBody>
            <a:bodyPr wrap="none" anchor="ctr"/>
            <a:lstStyle/>
            <a:p>
              <a:endParaRPr lang="en-US"/>
            </a:p>
          </p:txBody>
        </p:sp>
        <p:sp>
          <p:nvSpPr>
            <p:cNvPr id="143" name="Oval 6">
              <a:extLst>
                <a:ext uri="{FF2B5EF4-FFF2-40B4-BE49-F238E27FC236}">
                  <a16:creationId xmlns:a16="http://schemas.microsoft.com/office/drawing/2014/main" id="{B22E86AD-36D2-D644-B205-2D0D259A6F66}"/>
                </a:ext>
              </a:extLst>
            </p:cNvPr>
            <p:cNvSpPr>
              <a:spLocks noChangeArrowheads="1"/>
            </p:cNvSpPr>
            <p:nvPr/>
          </p:nvSpPr>
          <p:spPr bwMode="auto">
            <a:xfrm>
              <a:off x="1905000" y="3810000"/>
              <a:ext cx="381000" cy="381000"/>
            </a:xfrm>
            <a:prstGeom prst="ellipse">
              <a:avLst/>
            </a:prstGeom>
            <a:solidFill>
              <a:schemeClr val="tx2">
                <a:lumMod val="60000"/>
                <a:lumOff val="40000"/>
              </a:schemeClr>
            </a:solidFill>
            <a:ln w="9525">
              <a:solidFill>
                <a:schemeClr val="tx1"/>
              </a:solidFill>
              <a:round/>
              <a:headEnd/>
              <a:tailEnd/>
            </a:ln>
          </p:spPr>
          <p:txBody>
            <a:bodyPr wrap="none" anchor="ctr"/>
            <a:lstStyle/>
            <a:p>
              <a:endParaRPr lang="en-US"/>
            </a:p>
          </p:txBody>
        </p:sp>
        <p:sp>
          <p:nvSpPr>
            <p:cNvPr id="144" name="Oval 7">
              <a:extLst>
                <a:ext uri="{FF2B5EF4-FFF2-40B4-BE49-F238E27FC236}">
                  <a16:creationId xmlns:a16="http://schemas.microsoft.com/office/drawing/2014/main" id="{93717E53-5280-FF45-B383-CE56A5C1874A}"/>
                </a:ext>
              </a:extLst>
            </p:cNvPr>
            <p:cNvSpPr>
              <a:spLocks noChangeArrowheads="1"/>
            </p:cNvSpPr>
            <p:nvPr/>
          </p:nvSpPr>
          <p:spPr bwMode="auto">
            <a:xfrm>
              <a:off x="2590800" y="3276600"/>
              <a:ext cx="381000" cy="381000"/>
            </a:xfrm>
            <a:prstGeom prst="ellipse">
              <a:avLst/>
            </a:prstGeom>
            <a:solidFill>
              <a:schemeClr val="tx2">
                <a:lumMod val="60000"/>
                <a:lumOff val="40000"/>
              </a:schemeClr>
            </a:solidFill>
            <a:ln w="9525">
              <a:solidFill>
                <a:schemeClr val="tx1"/>
              </a:solidFill>
              <a:round/>
              <a:headEnd/>
              <a:tailEnd/>
            </a:ln>
          </p:spPr>
          <p:txBody>
            <a:bodyPr wrap="none" anchor="ctr"/>
            <a:lstStyle/>
            <a:p>
              <a:endParaRPr lang="en-US"/>
            </a:p>
          </p:txBody>
        </p:sp>
        <p:sp>
          <p:nvSpPr>
            <p:cNvPr id="145" name="Oval 8">
              <a:extLst>
                <a:ext uri="{FF2B5EF4-FFF2-40B4-BE49-F238E27FC236}">
                  <a16:creationId xmlns:a16="http://schemas.microsoft.com/office/drawing/2014/main" id="{8969DA1C-CAAD-AF49-94A3-E9E06848CAD8}"/>
                </a:ext>
              </a:extLst>
            </p:cNvPr>
            <p:cNvSpPr>
              <a:spLocks noChangeArrowheads="1"/>
            </p:cNvSpPr>
            <p:nvPr/>
          </p:nvSpPr>
          <p:spPr bwMode="auto">
            <a:xfrm>
              <a:off x="1371600" y="4267200"/>
              <a:ext cx="381000" cy="381000"/>
            </a:xfrm>
            <a:prstGeom prst="ellipse">
              <a:avLst/>
            </a:prstGeom>
            <a:solidFill>
              <a:schemeClr val="tx2">
                <a:lumMod val="60000"/>
                <a:lumOff val="40000"/>
              </a:schemeClr>
            </a:solidFill>
            <a:ln w="9525">
              <a:solidFill>
                <a:schemeClr val="tx1"/>
              </a:solidFill>
              <a:round/>
              <a:headEnd/>
              <a:tailEnd/>
            </a:ln>
          </p:spPr>
          <p:txBody>
            <a:bodyPr wrap="none" anchor="ctr"/>
            <a:lstStyle/>
            <a:p>
              <a:endParaRPr lang="en-US"/>
            </a:p>
          </p:txBody>
        </p:sp>
        <p:sp>
          <p:nvSpPr>
            <p:cNvPr id="146" name="Oval 9">
              <a:extLst>
                <a:ext uri="{FF2B5EF4-FFF2-40B4-BE49-F238E27FC236}">
                  <a16:creationId xmlns:a16="http://schemas.microsoft.com/office/drawing/2014/main" id="{7EE840CC-16BA-4540-B079-619A5BC220DB}"/>
                </a:ext>
              </a:extLst>
            </p:cNvPr>
            <p:cNvSpPr>
              <a:spLocks noChangeArrowheads="1"/>
            </p:cNvSpPr>
            <p:nvPr/>
          </p:nvSpPr>
          <p:spPr bwMode="auto">
            <a:xfrm>
              <a:off x="5715000" y="3581400"/>
              <a:ext cx="381000" cy="381000"/>
            </a:xfrm>
            <a:prstGeom prst="ellipse">
              <a:avLst/>
            </a:prstGeom>
            <a:solidFill>
              <a:schemeClr val="tx2">
                <a:lumMod val="60000"/>
                <a:lumOff val="40000"/>
              </a:schemeClr>
            </a:solidFill>
            <a:ln w="9525">
              <a:solidFill>
                <a:schemeClr val="tx1"/>
              </a:solidFill>
              <a:round/>
              <a:headEnd/>
              <a:tailEnd/>
            </a:ln>
          </p:spPr>
          <p:txBody>
            <a:bodyPr wrap="none" anchor="ctr"/>
            <a:lstStyle/>
            <a:p>
              <a:endParaRPr lang="en-US"/>
            </a:p>
          </p:txBody>
        </p:sp>
        <p:sp>
          <p:nvSpPr>
            <p:cNvPr id="147" name="Oval 10">
              <a:extLst>
                <a:ext uri="{FF2B5EF4-FFF2-40B4-BE49-F238E27FC236}">
                  <a16:creationId xmlns:a16="http://schemas.microsoft.com/office/drawing/2014/main" id="{12025447-2DDE-1C43-A7B2-1A16AA7A555A}"/>
                </a:ext>
              </a:extLst>
            </p:cNvPr>
            <p:cNvSpPr>
              <a:spLocks noChangeArrowheads="1"/>
            </p:cNvSpPr>
            <p:nvPr/>
          </p:nvSpPr>
          <p:spPr bwMode="auto">
            <a:xfrm>
              <a:off x="4876800" y="3429000"/>
              <a:ext cx="381000" cy="381000"/>
            </a:xfrm>
            <a:prstGeom prst="ellipse">
              <a:avLst/>
            </a:prstGeom>
            <a:solidFill>
              <a:schemeClr val="tx2">
                <a:lumMod val="60000"/>
                <a:lumOff val="40000"/>
              </a:schemeClr>
            </a:solidFill>
            <a:ln w="9525">
              <a:solidFill>
                <a:schemeClr val="tx1"/>
              </a:solidFill>
              <a:round/>
              <a:headEnd/>
              <a:tailEnd/>
            </a:ln>
          </p:spPr>
          <p:txBody>
            <a:bodyPr wrap="none" anchor="ctr"/>
            <a:lstStyle/>
            <a:p>
              <a:endParaRPr lang="en-US"/>
            </a:p>
          </p:txBody>
        </p:sp>
        <p:sp>
          <p:nvSpPr>
            <p:cNvPr id="148" name="Oval 11">
              <a:extLst>
                <a:ext uri="{FF2B5EF4-FFF2-40B4-BE49-F238E27FC236}">
                  <a16:creationId xmlns:a16="http://schemas.microsoft.com/office/drawing/2014/main" id="{44EA4FDD-4CB2-F64A-ABFC-ED85B2EA1FDA}"/>
                </a:ext>
              </a:extLst>
            </p:cNvPr>
            <p:cNvSpPr>
              <a:spLocks noChangeArrowheads="1"/>
            </p:cNvSpPr>
            <p:nvPr/>
          </p:nvSpPr>
          <p:spPr bwMode="auto">
            <a:xfrm>
              <a:off x="6934200" y="3429000"/>
              <a:ext cx="381000" cy="381000"/>
            </a:xfrm>
            <a:prstGeom prst="ellipse">
              <a:avLst/>
            </a:prstGeom>
            <a:solidFill>
              <a:schemeClr val="tx2">
                <a:lumMod val="60000"/>
                <a:lumOff val="40000"/>
              </a:schemeClr>
            </a:solidFill>
            <a:ln w="9525">
              <a:solidFill>
                <a:schemeClr val="tx1"/>
              </a:solidFill>
              <a:round/>
              <a:headEnd/>
              <a:tailEnd/>
            </a:ln>
          </p:spPr>
          <p:txBody>
            <a:bodyPr wrap="none" anchor="ctr"/>
            <a:lstStyle/>
            <a:p>
              <a:endParaRPr lang="en-US"/>
            </a:p>
          </p:txBody>
        </p:sp>
        <p:sp>
          <p:nvSpPr>
            <p:cNvPr id="149" name="Oval 12">
              <a:extLst>
                <a:ext uri="{FF2B5EF4-FFF2-40B4-BE49-F238E27FC236}">
                  <a16:creationId xmlns:a16="http://schemas.microsoft.com/office/drawing/2014/main" id="{3A60E887-97B4-4B47-903F-2C45EFEE697F}"/>
                </a:ext>
              </a:extLst>
            </p:cNvPr>
            <p:cNvSpPr>
              <a:spLocks noChangeArrowheads="1"/>
            </p:cNvSpPr>
            <p:nvPr/>
          </p:nvSpPr>
          <p:spPr bwMode="auto">
            <a:xfrm>
              <a:off x="4800600" y="4191000"/>
              <a:ext cx="381000" cy="381000"/>
            </a:xfrm>
            <a:prstGeom prst="ellipse">
              <a:avLst/>
            </a:prstGeom>
            <a:solidFill>
              <a:schemeClr val="tx2">
                <a:lumMod val="60000"/>
                <a:lumOff val="40000"/>
              </a:schemeClr>
            </a:solidFill>
            <a:ln w="9525">
              <a:solidFill>
                <a:schemeClr val="tx1"/>
              </a:solidFill>
              <a:round/>
              <a:headEnd/>
              <a:tailEnd/>
            </a:ln>
          </p:spPr>
          <p:txBody>
            <a:bodyPr wrap="none" anchor="ctr"/>
            <a:lstStyle/>
            <a:p>
              <a:endParaRPr lang="en-US"/>
            </a:p>
          </p:txBody>
        </p:sp>
        <p:sp>
          <p:nvSpPr>
            <p:cNvPr id="150" name="Oval 13">
              <a:extLst>
                <a:ext uri="{FF2B5EF4-FFF2-40B4-BE49-F238E27FC236}">
                  <a16:creationId xmlns:a16="http://schemas.microsoft.com/office/drawing/2014/main" id="{668B367B-682D-B344-8190-3D9483B148C7}"/>
                </a:ext>
              </a:extLst>
            </p:cNvPr>
            <p:cNvSpPr>
              <a:spLocks noChangeArrowheads="1"/>
            </p:cNvSpPr>
            <p:nvPr/>
          </p:nvSpPr>
          <p:spPr bwMode="auto">
            <a:xfrm>
              <a:off x="3581400" y="3429000"/>
              <a:ext cx="381000" cy="381000"/>
            </a:xfrm>
            <a:prstGeom prst="ellipse">
              <a:avLst/>
            </a:prstGeom>
            <a:solidFill>
              <a:schemeClr val="tx2">
                <a:lumMod val="60000"/>
                <a:lumOff val="40000"/>
              </a:schemeClr>
            </a:solidFill>
            <a:ln w="9525">
              <a:solidFill>
                <a:schemeClr val="tx1"/>
              </a:solidFill>
              <a:round/>
              <a:headEnd/>
              <a:tailEnd/>
            </a:ln>
          </p:spPr>
          <p:txBody>
            <a:bodyPr wrap="none" anchor="ctr"/>
            <a:lstStyle/>
            <a:p>
              <a:endParaRPr lang="en-US"/>
            </a:p>
          </p:txBody>
        </p:sp>
        <p:sp>
          <p:nvSpPr>
            <p:cNvPr id="151" name="Oval 14">
              <a:extLst>
                <a:ext uri="{FF2B5EF4-FFF2-40B4-BE49-F238E27FC236}">
                  <a16:creationId xmlns:a16="http://schemas.microsoft.com/office/drawing/2014/main" id="{0017DC89-BC04-3D41-9A39-0C23C43BE5B7}"/>
                </a:ext>
              </a:extLst>
            </p:cNvPr>
            <p:cNvSpPr>
              <a:spLocks noChangeArrowheads="1"/>
            </p:cNvSpPr>
            <p:nvPr/>
          </p:nvSpPr>
          <p:spPr bwMode="auto">
            <a:xfrm>
              <a:off x="1828800" y="3276600"/>
              <a:ext cx="381000" cy="381000"/>
            </a:xfrm>
            <a:prstGeom prst="ellipse">
              <a:avLst/>
            </a:prstGeom>
            <a:solidFill>
              <a:srgbClr val="FF0000"/>
            </a:solidFill>
            <a:ln w="9525">
              <a:solidFill>
                <a:schemeClr val="tx1"/>
              </a:solidFill>
              <a:round/>
              <a:headEnd/>
              <a:tailEnd/>
            </a:ln>
          </p:spPr>
          <p:txBody>
            <a:bodyPr wrap="none" anchor="ctr"/>
            <a:lstStyle/>
            <a:p>
              <a:endParaRPr lang="en-US"/>
            </a:p>
          </p:txBody>
        </p:sp>
        <p:sp>
          <p:nvSpPr>
            <p:cNvPr id="152" name="Oval 15">
              <a:extLst>
                <a:ext uri="{FF2B5EF4-FFF2-40B4-BE49-F238E27FC236}">
                  <a16:creationId xmlns:a16="http://schemas.microsoft.com/office/drawing/2014/main" id="{7494F73A-F900-8441-A50D-A2248430F36C}"/>
                </a:ext>
              </a:extLst>
            </p:cNvPr>
            <p:cNvSpPr>
              <a:spLocks noChangeArrowheads="1"/>
            </p:cNvSpPr>
            <p:nvPr/>
          </p:nvSpPr>
          <p:spPr bwMode="auto">
            <a:xfrm>
              <a:off x="990600" y="3733800"/>
              <a:ext cx="381000" cy="381000"/>
            </a:xfrm>
            <a:prstGeom prst="ellipse">
              <a:avLst/>
            </a:prstGeom>
            <a:solidFill>
              <a:srgbClr val="FF0000"/>
            </a:solidFill>
            <a:ln w="9525">
              <a:solidFill>
                <a:schemeClr val="tx1"/>
              </a:solidFill>
              <a:round/>
              <a:headEnd/>
              <a:tailEnd/>
            </a:ln>
          </p:spPr>
          <p:txBody>
            <a:bodyPr wrap="none" anchor="ctr"/>
            <a:lstStyle/>
            <a:p>
              <a:endParaRPr lang="en-US"/>
            </a:p>
          </p:txBody>
        </p:sp>
        <p:sp>
          <p:nvSpPr>
            <p:cNvPr id="153" name="Oval 16">
              <a:extLst>
                <a:ext uri="{FF2B5EF4-FFF2-40B4-BE49-F238E27FC236}">
                  <a16:creationId xmlns:a16="http://schemas.microsoft.com/office/drawing/2014/main" id="{6C5DFFA6-ACA3-0B43-9AEE-B75D8CF7107A}"/>
                </a:ext>
              </a:extLst>
            </p:cNvPr>
            <p:cNvSpPr>
              <a:spLocks noChangeArrowheads="1"/>
            </p:cNvSpPr>
            <p:nvPr/>
          </p:nvSpPr>
          <p:spPr bwMode="auto">
            <a:xfrm>
              <a:off x="2895600" y="4114800"/>
              <a:ext cx="381000" cy="381000"/>
            </a:xfrm>
            <a:prstGeom prst="ellipse">
              <a:avLst/>
            </a:prstGeom>
            <a:solidFill>
              <a:srgbClr val="FF0000"/>
            </a:solidFill>
            <a:ln w="9525">
              <a:solidFill>
                <a:schemeClr val="tx1"/>
              </a:solidFill>
              <a:round/>
              <a:headEnd/>
              <a:tailEnd/>
            </a:ln>
          </p:spPr>
          <p:txBody>
            <a:bodyPr wrap="none" anchor="ctr"/>
            <a:lstStyle/>
            <a:p>
              <a:endParaRPr lang="en-US"/>
            </a:p>
          </p:txBody>
        </p:sp>
        <p:sp>
          <p:nvSpPr>
            <p:cNvPr id="154" name="Oval 17">
              <a:extLst>
                <a:ext uri="{FF2B5EF4-FFF2-40B4-BE49-F238E27FC236}">
                  <a16:creationId xmlns:a16="http://schemas.microsoft.com/office/drawing/2014/main" id="{A9447C37-CF95-BC4A-B973-ACD88444FC0A}"/>
                </a:ext>
              </a:extLst>
            </p:cNvPr>
            <p:cNvSpPr>
              <a:spLocks noChangeArrowheads="1"/>
            </p:cNvSpPr>
            <p:nvPr/>
          </p:nvSpPr>
          <p:spPr bwMode="auto">
            <a:xfrm>
              <a:off x="3124200" y="3048000"/>
              <a:ext cx="381000" cy="381000"/>
            </a:xfrm>
            <a:prstGeom prst="ellipse">
              <a:avLst/>
            </a:prstGeom>
            <a:solidFill>
              <a:srgbClr val="FF0000"/>
            </a:solidFill>
            <a:ln w="9525">
              <a:solidFill>
                <a:schemeClr val="tx1"/>
              </a:solidFill>
              <a:round/>
              <a:headEnd/>
              <a:tailEnd/>
            </a:ln>
          </p:spPr>
          <p:txBody>
            <a:bodyPr wrap="none" anchor="ctr"/>
            <a:lstStyle/>
            <a:p>
              <a:endParaRPr lang="en-US"/>
            </a:p>
          </p:txBody>
        </p:sp>
        <p:sp>
          <p:nvSpPr>
            <p:cNvPr id="155" name="Oval 18">
              <a:extLst>
                <a:ext uri="{FF2B5EF4-FFF2-40B4-BE49-F238E27FC236}">
                  <a16:creationId xmlns:a16="http://schemas.microsoft.com/office/drawing/2014/main" id="{66353B1F-4B3F-984A-B85F-A9BFD04CAE78}"/>
                </a:ext>
              </a:extLst>
            </p:cNvPr>
            <p:cNvSpPr>
              <a:spLocks noChangeArrowheads="1"/>
            </p:cNvSpPr>
            <p:nvPr/>
          </p:nvSpPr>
          <p:spPr bwMode="auto">
            <a:xfrm>
              <a:off x="4191000" y="3276600"/>
              <a:ext cx="381000" cy="381000"/>
            </a:xfrm>
            <a:prstGeom prst="ellipse">
              <a:avLst/>
            </a:prstGeom>
            <a:solidFill>
              <a:srgbClr val="FF0000"/>
            </a:solidFill>
            <a:ln w="9525">
              <a:solidFill>
                <a:schemeClr val="tx1"/>
              </a:solidFill>
              <a:round/>
              <a:headEnd/>
              <a:tailEnd/>
            </a:ln>
          </p:spPr>
          <p:txBody>
            <a:bodyPr wrap="none" anchor="ctr"/>
            <a:lstStyle/>
            <a:p>
              <a:endParaRPr lang="en-US"/>
            </a:p>
          </p:txBody>
        </p:sp>
        <p:sp>
          <p:nvSpPr>
            <p:cNvPr id="156" name="Oval 19">
              <a:extLst>
                <a:ext uri="{FF2B5EF4-FFF2-40B4-BE49-F238E27FC236}">
                  <a16:creationId xmlns:a16="http://schemas.microsoft.com/office/drawing/2014/main" id="{FD6D8A38-2CBB-DA40-B3F9-6904030A3ACE}"/>
                </a:ext>
              </a:extLst>
            </p:cNvPr>
            <p:cNvSpPr>
              <a:spLocks noChangeArrowheads="1"/>
            </p:cNvSpPr>
            <p:nvPr/>
          </p:nvSpPr>
          <p:spPr bwMode="auto">
            <a:xfrm>
              <a:off x="4114800" y="4114800"/>
              <a:ext cx="381000" cy="381000"/>
            </a:xfrm>
            <a:prstGeom prst="ellipse">
              <a:avLst/>
            </a:prstGeom>
            <a:solidFill>
              <a:srgbClr val="FF0000"/>
            </a:solidFill>
            <a:ln w="9525">
              <a:solidFill>
                <a:schemeClr val="tx1"/>
              </a:solidFill>
              <a:round/>
              <a:headEnd/>
              <a:tailEnd/>
            </a:ln>
          </p:spPr>
          <p:txBody>
            <a:bodyPr wrap="none" anchor="ctr"/>
            <a:lstStyle/>
            <a:p>
              <a:endParaRPr lang="en-US"/>
            </a:p>
          </p:txBody>
        </p:sp>
        <p:sp>
          <p:nvSpPr>
            <p:cNvPr id="157" name="Oval 20">
              <a:extLst>
                <a:ext uri="{FF2B5EF4-FFF2-40B4-BE49-F238E27FC236}">
                  <a16:creationId xmlns:a16="http://schemas.microsoft.com/office/drawing/2014/main" id="{37DD3B34-4599-E042-9DAB-749F9AFAF867}"/>
                </a:ext>
              </a:extLst>
            </p:cNvPr>
            <p:cNvSpPr>
              <a:spLocks noChangeArrowheads="1"/>
            </p:cNvSpPr>
            <p:nvPr/>
          </p:nvSpPr>
          <p:spPr bwMode="auto">
            <a:xfrm>
              <a:off x="5486400" y="3124200"/>
              <a:ext cx="381000" cy="381000"/>
            </a:xfrm>
            <a:prstGeom prst="ellipse">
              <a:avLst/>
            </a:prstGeom>
            <a:solidFill>
              <a:srgbClr val="FF0000"/>
            </a:solidFill>
            <a:ln w="9525">
              <a:solidFill>
                <a:schemeClr val="tx1"/>
              </a:solidFill>
              <a:round/>
              <a:headEnd/>
              <a:tailEnd/>
            </a:ln>
          </p:spPr>
          <p:txBody>
            <a:bodyPr wrap="none" anchor="ctr"/>
            <a:lstStyle/>
            <a:p>
              <a:endParaRPr lang="en-US"/>
            </a:p>
          </p:txBody>
        </p:sp>
        <p:sp>
          <p:nvSpPr>
            <p:cNvPr id="158" name="Oval 21">
              <a:extLst>
                <a:ext uri="{FF2B5EF4-FFF2-40B4-BE49-F238E27FC236}">
                  <a16:creationId xmlns:a16="http://schemas.microsoft.com/office/drawing/2014/main" id="{960E2989-5A87-704E-855D-CBB306057ABF}"/>
                </a:ext>
              </a:extLst>
            </p:cNvPr>
            <p:cNvSpPr>
              <a:spLocks noChangeArrowheads="1"/>
            </p:cNvSpPr>
            <p:nvPr/>
          </p:nvSpPr>
          <p:spPr bwMode="auto">
            <a:xfrm>
              <a:off x="6096000" y="4114800"/>
              <a:ext cx="381000" cy="381000"/>
            </a:xfrm>
            <a:prstGeom prst="ellipse">
              <a:avLst/>
            </a:prstGeom>
            <a:solidFill>
              <a:srgbClr val="FF0000"/>
            </a:solidFill>
            <a:ln w="9525">
              <a:solidFill>
                <a:schemeClr val="tx1"/>
              </a:solidFill>
              <a:round/>
              <a:headEnd/>
              <a:tailEnd/>
            </a:ln>
          </p:spPr>
          <p:txBody>
            <a:bodyPr wrap="none" anchor="ctr"/>
            <a:lstStyle/>
            <a:p>
              <a:endParaRPr lang="en-US"/>
            </a:p>
          </p:txBody>
        </p:sp>
      </p:grpSp>
      <p:sp>
        <p:nvSpPr>
          <p:cNvPr id="159" name="Rectangle 158">
            <a:extLst>
              <a:ext uri="{FF2B5EF4-FFF2-40B4-BE49-F238E27FC236}">
                <a16:creationId xmlns:a16="http://schemas.microsoft.com/office/drawing/2014/main" id="{5CD89981-358D-414B-BC19-C85DE07446A1}"/>
              </a:ext>
            </a:extLst>
          </p:cNvPr>
          <p:cNvSpPr/>
          <p:nvPr/>
        </p:nvSpPr>
        <p:spPr>
          <a:xfrm>
            <a:off x="1020003" y="3212096"/>
            <a:ext cx="309700" cy="369332"/>
          </a:xfrm>
          <a:prstGeom prst="rect">
            <a:avLst/>
          </a:prstGeom>
        </p:spPr>
        <p:txBody>
          <a:bodyPr wrap="none">
            <a:spAutoFit/>
          </a:bodyPr>
          <a:lstStyle/>
          <a:p>
            <a:r>
              <a:rPr lang="en-US" dirty="0"/>
              <a:t>R</a:t>
            </a:r>
          </a:p>
        </p:txBody>
      </p:sp>
      <p:sp>
        <p:nvSpPr>
          <p:cNvPr id="160" name="Rectangle 159">
            <a:extLst>
              <a:ext uri="{FF2B5EF4-FFF2-40B4-BE49-F238E27FC236}">
                <a16:creationId xmlns:a16="http://schemas.microsoft.com/office/drawing/2014/main" id="{3247CDE7-15FC-6847-908D-07826961B0C4}"/>
              </a:ext>
            </a:extLst>
          </p:cNvPr>
          <p:cNvSpPr/>
          <p:nvPr/>
        </p:nvSpPr>
        <p:spPr>
          <a:xfrm>
            <a:off x="1875347" y="2760342"/>
            <a:ext cx="309700" cy="369332"/>
          </a:xfrm>
          <a:prstGeom prst="rect">
            <a:avLst/>
          </a:prstGeom>
        </p:spPr>
        <p:txBody>
          <a:bodyPr wrap="none">
            <a:spAutoFit/>
          </a:bodyPr>
          <a:lstStyle/>
          <a:p>
            <a:r>
              <a:rPr lang="en-US" dirty="0"/>
              <a:t>R</a:t>
            </a:r>
          </a:p>
        </p:txBody>
      </p:sp>
      <p:sp>
        <p:nvSpPr>
          <p:cNvPr id="161" name="Rectangle 160">
            <a:extLst>
              <a:ext uri="{FF2B5EF4-FFF2-40B4-BE49-F238E27FC236}">
                <a16:creationId xmlns:a16="http://schemas.microsoft.com/office/drawing/2014/main" id="{A43ABA1B-C83E-9549-8E0D-B55383017149}"/>
              </a:ext>
            </a:extLst>
          </p:cNvPr>
          <p:cNvSpPr/>
          <p:nvPr/>
        </p:nvSpPr>
        <p:spPr>
          <a:xfrm>
            <a:off x="3164515" y="2525908"/>
            <a:ext cx="309700" cy="369332"/>
          </a:xfrm>
          <a:prstGeom prst="rect">
            <a:avLst/>
          </a:prstGeom>
        </p:spPr>
        <p:txBody>
          <a:bodyPr wrap="none">
            <a:spAutoFit/>
          </a:bodyPr>
          <a:lstStyle/>
          <a:p>
            <a:r>
              <a:rPr lang="en-US" dirty="0"/>
              <a:t>R</a:t>
            </a:r>
          </a:p>
        </p:txBody>
      </p:sp>
      <p:sp>
        <p:nvSpPr>
          <p:cNvPr id="162" name="Rectangle 161">
            <a:extLst>
              <a:ext uri="{FF2B5EF4-FFF2-40B4-BE49-F238E27FC236}">
                <a16:creationId xmlns:a16="http://schemas.microsoft.com/office/drawing/2014/main" id="{6EAB602C-CE2F-EB40-AAA7-8B2E96167C21}"/>
              </a:ext>
            </a:extLst>
          </p:cNvPr>
          <p:cNvSpPr/>
          <p:nvPr/>
        </p:nvSpPr>
        <p:spPr>
          <a:xfrm>
            <a:off x="2951792" y="3586599"/>
            <a:ext cx="309700" cy="369332"/>
          </a:xfrm>
          <a:prstGeom prst="rect">
            <a:avLst/>
          </a:prstGeom>
        </p:spPr>
        <p:txBody>
          <a:bodyPr wrap="none">
            <a:spAutoFit/>
          </a:bodyPr>
          <a:lstStyle/>
          <a:p>
            <a:r>
              <a:rPr lang="en-US" dirty="0"/>
              <a:t>R</a:t>
            </a:r>
          </a:p>
        </p:txBody>
      </p:sp>
      <p:sp>
        <p:nvSpPr>
          <p:cNvPr id="163" name="Rectangle 162">
            <a:extLst>
              <a:ext uri="{FF2B5EF4-FFF2-40B4-BE49-F238E27FC236}">
                <a16:creationId xmlns:a16="http://schemas.microsoft.com/office/drawing/2014/main" id="{0BE3A79C-81BE-994B-95E6-780D970D2C87}"/>
              </a:ext>
            </a:extLst>
          </p:cNvPr>
          <p:cNvSpPr/>
          <p:nvPr/>
        </p:nvSpPr>
        <p:spPr>
          <a:xfrm>
            <a:off x="4242774" y="2750515"/>
            <a:ext cx="309700" cy="369332"/>
          </a:xfrm>
          <a:prstGeom prst="rect">
            <a:avLst/>
          </a:prstGeom>
        </p:spPr>
        <p:txBody>
          <a:bodyPr wrap="none">
            <a:spAutoFit/>
          </a:bodyPr>
          <a:lstStyle/>
          <a:p>
            <a:r>
              <a:rPr lang="en-US" dirty="0"/>
              <a:t>R</a:t>
            </a:r>
          </a:p>
        </p:txBody>
      </p:sp>
      <p:sp>
        <p:nvSpPr>
          <p:cNvPr id="164" name="Rectangle 163">
            <a:extLst>
              <a:ext uri="{FF2B5EF4-FFF2-40B4-BE49-F238E27FC236}">
                <a16:creationId xmlns:a16="http://schemas.microsoft.com/office/drawing/2014/main" id="{529CB8C0-AD27-4B49-B70E-4DFF67964D57}"/>
              </a:ext>
            </a:extLst>
          </p:cNvPr>
          <p:cNvSpPr/>
          <p:nvPr/>
        </p:nvSpPr>
        <p:spPr>
          <a:xfrm>
            <a:off x="4170725" y="3586599"/>
            <a:ext cx="309700" cy="369332"/>
          </a:xfrm>
          <a:prstGeom prst="rect">
            <a:avLst/>
          </a:prstGeom>
        </p:spPr>
        <p:txBody>
          <a:bodyPr wrap="none">
            <a:spAutoFit/>
          </a:bodyPr>
          <a:lstStyle/>
          <a:p>
            <a:r>
              <a:rPr lang="en-US" dirty="0"/>
              <a:t>R</a:t>
            </a:r>
          </a:p>
        </p:txBody>
      </p:sp>
      <p:sp>
        <p:nvSpPr>
          <p:cNvPr id="165" name="Rectangle 164">
            <a:extLst>
              <a:ext uri="{FF2B5EF4-FFF2-40B4-BE49-F238E27FC236}">
                <a16:creationId xmlns:a16="http://schemas.microsoft.com/office/drawing/2014/main" id="{285D912D-99CD-4F46-8768-1724540E45EF}"/>
              </a:ext>
            </a:extLst>
          </p:cNvPr>
          <p:cNvSpPr/>
          <p:nvPr/>
        </p:nvSpPr>
        <p:spPr>
          <a:xfrm>
            <a:off x="5539036" y="2597784"/>
            <a:ext cx="309700" cy="369332"/>
          </a:xfrm>
          <a:prstGeom prst="rect">
            <a:avLst/>
          </a:prstGeom>
        </p:spPr>
        <p:txBody>
          <a:bodyPr wrap="none">
            <a:spAutoFit/>
          </a:bodyPr>
          <a:lstStyle/>
          <a:p>
            <a:r>
              <a:rPr lang="en-US" dirty="0"/>
              <a:t>R</a:t>
            </a:r>
          </a:p>
        </p:txBody>
      </p:sp>
      <p:sp>
        <p:nvSpPr>
          <p:cNvPr id="166" name="Rectangle 165">
            <a:extLst>
              <a:ext uri="{FF2B5EF4-FFF2-40B4-BE49-F238E27FC236}">
                <a16:creationId xmlns:a16="http://schemas.microsoft.com/office/drawing/2014/main" id="{5ACF6807-A7C7-9A4B-9B60-5B91C2736B36}"/>
              </a:ext>
            </a:extLst>
          </p:cNvPr>
          <p:cNvSpPr/>
          <p:nvPr/>
        </p:nvSpPr>
        <p:spPr>
          <a:xfrm>
            <a:off x="6145790" y="3597769"/>
            <a:ext cx="309700" cy="369332"/>
          </a:xfrm>
          <a:prstGeom prst="rect">
            <a:avLst/>
          </a:prstGeom>
        </p:spPr>
        <p:txBody>
          <a:bodyPr wrap="none">
            <a:spAutoFit/>
          </a:bodyPr>
          <a:lstStyle/>
          <a:p>
            <a:r>
              <a:rPr lang="en-US" dirty="0"/>
              <a:t>R</a:t>
            </a:r>
          </a:p>
        </p:txBody>
      </p:sp>
      <p:grpSp>
        <p:nvGrpSpPr>
          <p:cNvPr id="167" name="Group 166">
            <a:extLst>
              <a:ext uri="{FF2B5EF4-FFF2-40B4-BE49-F238E27FC236}">
                <a16:creationId xmlns:a16="http://schemas.microsoft.com/office/drawing/2014/main" id="{018CDC64-E08C-984D-BB2F-ED87DA5D9B8F}"/>
              </a:ext>
            </a:extLst>
          </p:cNvPr>
          <p:cNvGrpSpPr/>
          <p:nvPr/>
        </p:nvGrpSpPr>
        <p:grpSpPr>
          <a:xfrm>
            <a:off x="1246974" y="2769683"/>
            <a:ext cx="6047954" cy="1354097"/>
            <a:chOff x="1251122" y="3282434"/>
            <a:chExt cx="6047954" cy="1354097"/>
          </a:xfrm>
        </p:grpSpPr>
        <p:sp>
          <p:nvSpPr>
            <p:cNvPr id="168" name="Rectangle 167">
              <a:extLst>
                <a:ext uri="{FF2B5EF4-FFF2-40B4-BE49-F238E27FC236}">
                  <a16:creationId xmlns:a16="http://schemas.microsoft.com/office/drawing/2014/main" id="{57CED10A-4EFE-0746-8FA7-01357F1BA6AD}"/>
                </a:ext>
              </a:extLst>
            </p:cNvPr>
            <p:cNvSpPr/>
            <p:nvPr/>
          </p:nvSpPr>
          <p:spPr>
            <a:xfrm>
              <a:off x="4836250" y="4183997"/>
              <a:ext cx="309700" cy="369332"/>
            </a:xfrm>
            <a:prstGeom prst="rect">
              <a:avLst/>
            </a:prstGeom>
          </p:spPr>
          <p:txBody>
            <a:bodyPr wrap="none">
              <a:spAutoFit/>
            </a:bodyPr>
            <a:lstStyle/>
            <a:p>
              <a:r>
                <a:rPr lang="en-US" dirty="0"/>
                <a:t>B</a:t>
              </a:r>
            </a:p>
          </p:txBody>
        </p:sp>
        <p:sp>
          <p:nvSpPr>
            <p:cNvPr id="169" name="Rectangle 168">
              <a:extLst>
                <a:ext uri="{FF2B5EF4-FFF2-40B4-BE49-F238E27FC236}">
                  <a16:creationId xmlns:a16="http://schemas.microsoft.com/office/drawing/2014/main" id="{B14474E8-E62D-5C44-BA1F-67E90E35F69F}"/>
                </a:ext>
              </a:extLst>
            </p:cNvPr>
            <p:cNvSpPr/>
            <p:nvPr/>
          </p:nvSpPr>
          <p:spPr>
            <a:xfrm>
              <a:off x="4912450" y="3446502"/>
              <a:ext cx="309700" cy="369332"/>
            </a:xfrm>
            <a:prstGeom prst="rect">
              <a:avLst/>
            </a:prstGeom>
          </p:spPr>
          <p:txBody>
            <a:bodyPr wrap="none">
              <a:spAutoFit/>
            </a:bodyPr>
            <a:lstStyle/>
            <a:p>
              <a:r>
                <a:rPr lang="en-US" dirty="0"/>
                <a:t>B</a:t>
              </a:r>
            </a:p>
          </p:txBody>
        </p:sp>
        <p:sp>
          <p:nvSpPr>
            <p:cNvPr id="170" name="Rectangle 169">
              <a:extLst>
                <a:ext uri="{FF2B5EF4-FFF2-40B4-BE49-F238E27FC236}">
                  <a16:creationId xmlns:a16="http://schemas.microsoft.com/office/drawing/2014/main" id="{77BACB87-FB39-7F40-9A70-B72B9F01A115}"/>
                </a:ext>
              </a:extLst>
            </p:cNvPr>
            <p:cNvSpPr/>
            <p:nvPr/>
          </p:nvSpPr>
          <p:spPr>
            <a:xfrm>
              <a:off x="5767726" y="3581400"/>
              <a:ext cx="309700" cy="369332"/>
            </a:xfrm>
            <a:prstGeom prst="rect">
              <a:avLst/>
            </a:prstGeom>
          </p:spPr>
          <p:txBody>
            <a:bodyPr wrap="none">
              <a:spAutoFit/>
            </a:bodyPr>
            <a:lstStyle/>
            <a:p>
              <a:r>
                <a:rPr lang="en-US" dirty="0"/>
                <a:t>B</a:t>
              </a:r>
            </a:p>
          </p:txBody>
        </p:sp>
        <p:sp>
          <p:nvSpPr>
            <p:cNvPr id="171" name="Rectangle 170">
              <a:extLst>
                <a:ext uri="{FF2B5EF4-FFF2-40B4-BE49-F238E27FC236}">
                  <a16:creationId xmlns:a16="http://schemas.microsoft.com/office/drawing/2014/main" id="{C66F0E22-C277-074D-92A1-F0BA6E935DCC}"/>
                </a:ext>
              </a:extLst>
            </p:cNvPr>
            <p:cNvSpPr/>
            <p:nvPr/>
          </p:nvSpPr>
          <p:spPr>
            <a:xfrm>
              <a:off x="6989376" y="3424335"/>
              <a:ext cx="309700" cy="369332"/>
            </a:xfrm>
            <a:prstGeom prst="rect">
              <a:avLst/>
            </a:prstGeom>
          </p:spPr>
          <p:txBody>
            <a:bodyPr wrap="none">
              <a:spAutoFit/>
            </a:bodyPr>
            <a:lstStyle/>
            <a:p>
              <a:r>
                <a:rPr lang="en-US" dirty="0"/>
                <a:t>B</a:t>
              </a:r>
            </a:p>
          </p:txBody>
        </p:sp>
        <p:sp>
          <p:nvSpPr>
            <p:cNvPr id="172" name="Rectangle 171">
              <a:extLst>
                <a:ext uri="{FF2B5EF4-FFF2-40B4-BE49-F238E27FC236}">
                  <a16:creationId xmlns:a16="http://schemas.microsoft.com/office/drawing/2014/main" id="{6BD1A335-9F7B-9840-8C83-1B525C4C88B5}"/>
                </a:ext>
              </a:extLst>
            </p:cNvPr>
            <p:cNvSpPr/>
            <p:nvPr/>
          </p:nvSpPr>
          <p:spPr>
            <a:xfrm>
              <a:off x="3634455" y="3425108"/>
              <a:ext cx="309700" cy="369332"/>
            </a:xfrm>
            <a:prstGeom prst="rect">
              <a:avLst/>
            </a:prstGeom>
          </p:spPr>
          <p:txBody>
            <a:bodyPr wrap="none">
              <a:spAutoFit/>
            </a:bodyPr>
            <a:lstStyle/>
            <a:p>
              <a:r>
                <a:rPr lang="en-US" dirty="0"/>
                <a:t>B</a:t>
              </a:r>
            </a:p>
          </p:txBody>
        </p:sp>
        <p:sp>
          <p:nvSpPr>
            <p:cNvPr id="173" name="Rectangle 172">
              <a:extLst>
                <a:ext uri="{FF2B5EF4-FFF2-40B4-BE49-F238E27FC236}">
                  <a16:creationId xmlns:a16="http://schemas.microsoft.com/office/drawing/2014/main" id="{6ED1E396-6614-1047-BD0A-25A224F86455}"/>
                </a:ext>
              </a:extLst>
            </p:cNvPr>
            <p:cNvSpPr/>
            <p:nvPr/>
          </p:nvSpPr>
          <p:spPr>
            <a:xfrm>
              <a:off x="2641825" y="3282434"/>
              <a:ext cx="309700" cy="369332"/>
            </a:xfrm>
            <a:prstGeom prst="rect">
              <a:avLst/>
            </a:prstGeom>
          </p:spPr>
          <p:txBody>
            <a:bodyPr wrap="none">
              <a:spAutoFit/>
            </a:bodyPr>
            <a:lstStyle/>
            <a:p>
              <a:r>
                <a:rPr lang="en-US" dirty="0"/>
                <a:t>B</a:t>
              </a:r>
            </a:p>
          </p:txBody>
        </p:sp>
        <p:sp>
          <p:nvSpPr>
            <p:cNvPr id="174" name="Rectangle 173">
              <a:extLst>
                <a:ext uri="{FF2B5EF4-FFF2-40B4-BE49-F238E27FC236}">
                  <a16:creationId xmlns:a16="http://schemas.microsoft.com/office/drawing/2014/main" id="{5CF559C9-BE88-BC4A-913E-8B7EC11826B5}"/>
                </a:ext>
              </a:extLst>
            </p:cNvPr>
            <p:cNvSpPr/>
            <p:nvPr/>
          </p:nvSpPr>
          <p:spPr>
            <a:xfrm>
              <a:off x="1941753" y="3806890"/>
              <a:ext cx="309700" cy="369332"/>
            </a:xfrm>
            <a:prstGeom prst="rect">
              <a:avLst/>
            </a:prstGeom>
          </p:spPr>
          <p:txBody>
            <a:bodyPr wrap="none">
              <a:spAutoFit/>
            </a:bodyPr>
            <a:lstStyle/>
            <a:p>
              <a:r>
                <a:rPr lang="en-US" dirty="0"/>
                <a:t>B</a:t>
              </a:r>
            </a:p>
          </p:txBody>
        </p:sp>
        <p:sp>
          <p:nvSpPr>
            <p:cNvPr id="175" name="Rectangle 174">
              <a:extLst>
                <a:ext uri="{FF2B5EF4-FFF2-40B4-BE49-F238E27FC236}">
                  <a16:creationId xmlns:a16="http://schemas.microsoft.com/office/drawing/2014/main" id="{EDA08192-7B49-A340-A24F-D3903EA251E6}"/>
                </a:ext>
              </a:extLst>
            </p:cNvPr>
            <p:cNvSpPr/>
            <p:nvPr/>
          </p:nvSpPr>
          <p:spPr>
            <a:xfrm>
              <a:off x="1439029" y="4267199"/>
              <a:ext cx="309700" cy="369332"/>
            </a:xfrm>
            <a:prstGeom prst="rect">
              <a:avLst/>
            </a:prstGeom>
          </p:spPr>
          <p:txBody>
            <a:bodyPr wrap="none">
              <a:spAutoFit/>
            </a:bodyPr>
            <a:lstStyle/>
            <a:p>
              <a:r>
                <a:rPr lang="en-US" dirty="0"/>
                <a:t>B</a:t>
              </a:r>
            </a:p>
          </p:txBody>
        </p:sp>
        <p:sp>
          <p:nvSpPr>
            <p:cNvPr id="176" name="Rectangle 175">
              <a:extLst>
                <a:ext uri="{FF2B5EF4-FFF2-40B4-BE49-F238E27FC236}">
                  <a16:creationId xmlns:a16="http://schemas.microsoft.com/office/drawing/2014/main" id="{4DACB1F1-2129-0643-879C-2E5210DB4094}"/>
                </a:ext>
              </a:extLst>
            </p:cNvPr>
            <p:cNvSpPr/>
            <p:nvPr/>
          </p:nvSpPr>
          <p:spPr>
            <a:xfrm>
              <a:off x="1251122" y="3282434"/>
              <a:ext cx="309700" cy="369332"/>
            </a:xfrm>
            <a:prstGeom prst="rect">
              <a:avLst/>
            </a:prstGeom>
          </p:spPr>
          <p:txBody>
            <a:bodyPr wrap="none">
              <a:spAutoFit/>
            </a:bodyPr>
            <a:lstStyle/>
            <a:p>
              <a:r>
                <a:rPr lang="en-US" dirty="0"/>
                <a:t>B</a:t>
              </a:r>
            </a:p>
          </p:txBody>
        </p:sp>
      </p:grpSp>
      <p:grpSp>
        <p:nvGrpSpPr>
          <p:cNvPr id="2" name="Group 1">
            <a:extLst>
              <a:ext uri="{FF2B5EF4-FFF2-40B4-BE49-F238E27FC236}">
                <a16:creationId xmlns:a16="http://schemas.microsoft.com/office/drawing/2014/main" id="{1B1A56A9-CFA7-4842-A777-0AB40C402CB4}"/>
              </a:ext>
            </a:extLst>
          </p:cNvPr>
          <p:cNvGrpSpPr/>
          <p:nvPr/>
        </p:nvGrpSpPr>
        <p:grpSpPr>
          <a:xfrm>
            <a:off x="1116385" y="3031046"/>
            <a:ext cx="6490970" cy="1230452"/>
            <a:chOff x="1116385" y="3031046"/>
            <a:chExt cx="6490970" cy="1230452"/>
          </a:xfrm>
        </p:grpSpPr>
        <p:sp>
          <p:nvSpPr>
            <p:cNvPr id="177" name="Rectangle 176">
              <a:extLst>
                <a:ext uri="{FF2B5EF4-FFF2-40B4-BE49-F238E27FC236}">
                  <a16:creationId xmlns:a16="http://schemas.microsoft.com/office/drawing/2014/main" id="{BAD0294E-A706-2B48-B280-174FB730F544}"/>
                </a:ext>
              </a:extLst>
            </p:cNvPr>
            <p:cNvSpPr/>
            <p:nvPr/>
          </p:nvSpPr>
          <p:spPr>
            <a:xfrm>
              <a:off x="7220711" y="3118417"/>
              <a:ext cx="386644" cy="369332"/>
            </a:xfrm>
            <a:prstGeom prst="rect">
              <a:avLst/>
            </a:prstGeom>
          </p:spPr>
          <p:txBody>
            <a:bodyPr wrap="none">
              <a:spAutoFit/>
            </a:bodyPr>
            <a:lstStyle/>
            <a:p>
              <a:r>
                <a:rPr lang="en-US" dirty="0"/>
                <a:t>P</a:t>
              </a:r>
              <a:r>
                <a:rPr lang="en-US" baseline="-25000" dirty="0"/>
                <a:t>B</a:t>
              </a:r>
              <a:endParaRPr lang="en-US" dirty="0"/>
            </a:p>
          </p:txBody>
        </p:sp>
        <p:sp>
          <p:nvSpPr>
            <p:cNvPr id="178" name="Rectangle 177">
              <a:extLst>
                <a:ext uri="{FF2B5EF4-FFF2-40B4-BE49-F238E27FC236}">
                  <a16:creationId xmlns:a16="http://schemas.microsoft.com/office/drawing/2014/main" id="{0C47E338-72DC-254D-809A-7B3EF1CAF82C}"/>
                </a:ext>
              </a:extLst>
            </p:cNvPr>
            <p:cNvSpPr/>
            <p:nvPr/>
          </p:nvSpPr>
          <p:spPr>
            <a:xfrm>
              <a:off x="5553991" y="3360027"/>
              <a:ext cx="386644" cy="369332"/>
            </a:xfrm>
            <a:prstGeom prst="rect">
              <a:avLst/>
            </a:prstGeom>
          </p:spPr>
          <p:txBody>
            <a:bodyPr wrap="none">
              <a:spAutoFit/>
            </a:bodyPr>
            <a:lstStyle/>
            <a:p>
              <a:r>
                <a:rPr lang="en-US" dirty="0"/>
                <a:t>P</a:t>
              </a:r>
              <a:r>
                <a:rPr lang="en-US" baseline="-25000" dirty="0"/>
                <a:t>B</a:t>
              </a:r>
              <a:endParaRPr lang="en-US" dirty="0"/>
            </a:p>
          </p:txBody>
        </p:sp>
        <p:sp>
          <p:nvSpPr>
            <p:cNvPr id="179" name="Rectangle 178">
              <a:extLst>
                <a:ext uri="{FF2B5EF4-FFF2-40B4-BE49-F238E27FC236}">
                  <a16:creationId xmlns:a16="http://schemas.microsoft.com/office/drawing/2014/main" id="{9711892C-FD5E-814A-8FF0-187AB1203057}"/>
                </a:ext>
              </a:extLst>
            </p:cNvPr>
            <p:cNvSpPr/>
            <p:nvPr/>
          </p:nvSpPr>
          <p:spPr>
            <a:xfrm>
              <a:off x="5095608" y="3851467"/>
              <a:ext cx="386644" cy="369332"/>
            </a:xfrm>
            <a:prstGeom prst="rect">
              <a:avLst/>
            </a:prstGeom>
          </p:spPr>
          <p:txBody>
            <a:bodyPr wrap="none">
              <a:spAutoFit/>
            </a:bodyPr>
            <a:lstStyle/>
            <a:p>
              <a:r>
                <a:rPr lang="en-US" dirty="0"/>
                <a:t>P</a:t>
              </a:r>
              <a:r>
                <a:rPr lang="en-US" baseline="-25000" dirty="0"/>
                <a:t>B</a:t>
              </a:r>
              <a:endParaRPr lang="en-US" dirty="0"/>
            </a:p>
          </p:txBody>
        </p:sp>
        <p:sp>
          <p:nvSpPr>
            <p:cNvPr id="180" name="Rectangle 179">
              <a:extLst>
                <a:ext uri="{FF2B5EF4-FFF2-40B4-BE49-F238E27FC236}">
                  <a16:creationId xmlns:a16="http://schemas.microsoft.com/office/drawing/2014/main" id="{3B876656-1658-DA4A-BB81-0F2C15C3EA85}"/>
                </a:ext>
              </a:extLst>
            </p:cNvPr>
            <p:cNvSpPr/>
            <p:nvPr/>
          </p:nvSpPr>
          <p:spPr>
            <a:xfrm>
              <a:off x="5098307" y="3185586"/>
              <a:ext cx="386644" cy="369332"/>
            </a:xfrm>
            <a:prstGeom prst="rect">
              <a:avLst/>
            </a:prstGeom>
          </p:spPr>
          <p:txBody>
            <a:bodyPr wrap="none">
              <a:spAutoFit/>
            </a:bodyPr>
            <a:lstStyle/>
            <a:p>
              <a:r>
                <a:rPr lang="en-US" dirty="0"/>
                <a:t>P</a:t>
              </a:r>
              <a:r>
                <a:rPr lang="en-US" baseline="-25000" dirty="0"/>
                <a:t>B</a:t>
              </a:r>
              <a:endParaRPr lang="en-US" dirty="0"/>
            </a:p>
          </p:txBody>
        </p:sp>
        <p:sp>
          <p:nvSpPr>
            <p:cNvPr id="181" name="Rectangle 180">
              <a:extLst>
                <a:ext uri="{FF2B5EF4-FFF2-40B4-BE49-F238E27FC236}">
                  <a16:creationId xmlns:a16="http://schemas.microsoft.com/office/drawing/2014/main" id="{F4AA224C-3D66-8944-BC13-2687B388F209}"/>
                </a:ext>
              </a:extLst>
            </p:cNvPr>
            <p:cNvSpPr/>
            <p:nvPr/>
          </p:nvSpPr>
          <p:spPr>
            <a:xfrm>
              <a:off x="3784081" y="3196156"/>
              <a:ext cx="386644" cy="369332"/>
            </a:xfrm>
            <a:prstGeom prst="rect">
              <a:avLst/>
            </a:prstGeom>
          </p:spPr>
          <p:txBody>
            <a:bodyPr wrap="none">
              <a:spAutoFit/>
            </a:bodyPr>
            <a:lstStyle/>
            <a:p>
              <a:r>
                <a:rPr lang="en-US" dirty="0"/>
                <a:t>P</a:t>
              </a:r>
              <a:r>
                <a:rPr lang="en-US" baseline="-25000" dirty="0"/>
                <a:t>B</a:t>
              </a:r>
              <a:endParaRPr lang="en-US" dirty="0"/>
            </a:p>
          </p:txBody>
        </p:sp>
        <p:sp>
          <p:nvSpPr>
            <p:cNvPr id="182" name="Rectangle 181">
              <a:extLst>
                <a:ext uri="{FF2B5EF4-FFF2-40B4-BE49-F238E27FC236}">
                  <a16:creationId xmlns:a16="http://schemas.microsoft.com/office/drawing/2014/main" id="{75F1625E-5647-5248-9788-CB7FD76013EA}"/>
                </a:ext>
              </a:extLst>
            </p:cNvPr>
            <p:cNvSpPr/>
            <p:nvPr/>
          </p:nvSpPr>
          <p:spPr>
            <a:xfrm>
              <a:off x="2541630" y="3088740"/>
              <a:ext cx="386644" cy="369332"/>
            </a:xfrm>
            <a:prstGeom prst="rect">
              <a:avLst/>
            </a:prstGeom>
          </p:spPr>
          <p:txBody>
            <a:bodyPr wrap="none">
              <a:spAutoFit/>
            </a:bodyPr>
            <a:lstStyle/>
            <a:p>
              <a:r>
                <a:rPr lang="en-US" dirty="0"/>
                <a:t>P</a:t>
              </a:r>
              <a:r>
                <a:rPr lang="en-US" baseline="-25000" dirty="0"/>
                <a:t>B</a:t>
              </a:r>
              <a:endParaRPr lang="en-US" dirty="0"/>
            </a:p>
          </p:txBody>
        </p:sp>
        <p:sp>
          <p:nvSpPr>
            <p:cNvPr id="183" name="Rectangle 182">
              <a:extLst>
                <a:ext uri="{FF2B5EF4-FFF2-40B4-BE49-F238E27FC236}">
                  <a16:creationId xmlns:a16="http://schemas.microsoft.com/office/drawing/2014/main" id="{8ECF2B5A-50B5-8147-ACBF-FD063362EB4D}"/>
                </a:ext>
              </a:extLst>
            </p:cNvPr>
            <p:cNvSpPr/>
            <p:nvPr/>
          </p:nvSpPr>
          <p:spPr>
            <a:xfrm>
              <a:off x="2192757" y="3516829"/>
              <a:ext cx="386644" cy="369332"/>
            </a:xfrm>
            <a:prstGeom prst="rect">
              <a:avLst/>
            </a:prstGeom>
          </p:spPr>
          <p:txBody>
            <a:bodyPr wrap="none">
              <a:spAutoFit/>
            </a:bodyPr>
            <a:lstStyle/>
            <a:p>
              <a:r>
                <a:rPr lang="en-US" dirty="0"/>
                <a:t>P</a:t>
              </a:r>
              <a:r>
                <a:rPr lang="en-US" baseline="-25000" dirty="0"/>
                <a:t>B</a:t>
              </a:r>
              <a:endParaRPr lang="en-US" dirty="0"/>
            </a:p>
          </p:txBody>
        </p:sp>
        <p:sp>
          <p:nvSpPr>
            <p:cNvPr id="184" name="Rectangle 183">
              <a:extLst>
                <a:ext uri="{FF2B5EF4-FFF2-40B4-BE49-F238E27FC236}">
                  <a16:creationId xmlns:a16="http://schemas.microsoft.com/office/drawing/2014/main" id="{F652E329-0CAE-D545-AA6E-AF9B991DCCC2}"/>
                </a:ext>
              </a:extLst>
            </p:cNvPr>
            <p:cNvSpPr/>
            <p:nvPr/>
          </p:nvSpPr>
          <p:spPr>
            <a:xfrm>
              <a:off x="1459519" y="3031046"/>
              <a:ext cx="386644" cy="369332"/>
            </a:xfrm>
            <a:prstGeom prst="rect">
              <a:avLst/>
            </a:prstGeom>
          </p:spPr>
          <p:txBody>
            <a:bodyPr wrap="none">
              <a:spAutoFit/>
            </a:bodyPr>
            <a:lstStyle/>
            <a:p>
              <a:r>
                <a:rPr lang="en-US" dirty="0"/>
                <a:t>P</a:t>
              </a:r>
              <a:r>
                <a:rPr lang="en-US" baseline="-25000" dirty="0"/>
                <a:t>B</a:t>
              </a:r>
              <a:endParaRPr lang="en-US" dirty="0"/>
            </a:p>
          </p:txBody>
        </p:sp>
        <p:sp>
          <p:nvSpPr>
            <p:cNvPr id="185" name="Rectangle 184">
              <a:extLst>
                <a:ext uri="{FF2B5EF4-FFF2-40B4-BE49-F238E27FC236}">
                  <a16:creationId xmlns:a16="http://schemas.microsoft.com/office/drawing/2014/main" id="{3633E784-C864-7644-902C-7831D5C41333}"/>
                </a:ext>
              </a:extLst>
            </p:cNvPr>
            <p:cNvSpPr/>
            <p:nvPr/>
          </p:nvSpPr>
          <p:spPr>
            <a:xfrm>
              <a:off x="1116385" y="3892166"/>
              <a:ext cx="386644" cy="369332"/>
            </a:xfrm>
            <a:prstGeom prst="rect">
              <a:avLst/>
            </a:prstGeom>
          </p:spPr>
          <p:txBody>
            <a:bodyPr wrap="none">
              <a:spAutoFit/>
            </a:bodyPr>
            <a:lstStyle/>
            <a:p>
              <a:r>
                <a:rPr lang="en-US" dirty="0"/>
                <a:t>P</a:t>
              </a:r>
              <a:r>
                <a:rPr lang="en-US" baseline="-25000" dirty="0"/>
                <a:t>B</a:t>
              </a:r>
              <a:endParaRPr lang="en-US" dirty="0"/>
            </a:p>
          </p:txBody>
        </p:sp>
      </p:grpSp>
    </p:spTree>
    <p:extLst>
      <p:ext uri="{BB962C8B-B14F-4D97-AF65-F5344CB8AC3E}">
        <p14:creationId xmlns:p14="http://schemas.microsoft.com/office/powerpoint/2010/main" val="168937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 presetClass="entr" presetSubtype="0" fill="hold" nodeType="withEffect">
                                  <p:stCondLst>
                                    <p:cond delay="0"/>
                                  </p:stCondLst>
                                  <p:childTnLst>
                                    <p:set>
                                      <p:cBhvr>
                                        <p:cTn id="11" dur="1" fill="hold">
                                          <p:stCondLst>
                                            <p:cond delay="0"/>
                                          </p:stCondLst>
                                        </p:cTn>
                                        <p:tgtEl>
                                          <p:spTgt spid="4507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5075">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50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2"/>
          <p:cNvSpPr txBox="1">
            <a:spLocks noChangeArrowheads="1"/>
          </p:cNvSpPr>
          <p:nvPr/>
        </p:nvSpPr>
        <p:spPr bwMode="auto">
          <a:xfrm>
            <a:off x="304800" y="0"/>
            <a:ext cx="8626475" cy="66171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400">
                <a:solidFill>
                  <a:schemeClr val="tx1"/>
                </a:solidFill>
                <a:latin typeface="Comic Sans MS" charset="0"/>
                <a:ea typeface="ＭＳ Ｐゴシック" charset="0"/>
                <a:cs typeface="ＭＳ Ｐゴシック" charset="0"/>
              </a:defRPr>
            </a:lvl1pPr>
            <a:lvl2pPr marL="800100" indent="-34290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endParaRPr lang="en-US" sz="2000" dirty="0"/>
          </a:p>
          <a:p>
            <a:pPr eaLnBrk="1" hangingPunct="1"/>
            <a:r>
              <a:rPr lang="en-US" sz="2000" dirty="0"/>
              <a:t>Allele R: higher fitness on red than blue.</a:t>
            </a:r>
          </a:p>
          <a:p>
            <a:pPr eaLnBrk="1" hangingPunct="1"/>
            <a:r>
              <a:rPr lang="en-US" sz="2000" dirty="0"/>
              <a:t>Allele B: higher fitness on blue than red.</a:t>
            </a:r>
          </a:p>
          <a:p>
            <a:pPr eaLnBrk="1" hangingPunct="1"/>
            <a:endParaRPr lang="en-US" sz="2000" dirty="0"/>
          </a:p>
          <a:p>
            <a:pPr eaLnBrk="1" hangingPunct="1"/>
            <a:r>
              <a:rPr lang="en-US" sz="2000" dirty="0"/>
              <a:t>Allele P</a:t>
            </a:r>
            <a:r>
              <a:rPr lang="en-US" sz="2000" baseline="-25000" dirty="0"/>
              <a:t>R</a:t>
            </a:r>
            <a:r>
              <a:rPr lang="en-US" sz="2000" dirty="0"/>
              <a:t>: prefers to go to the red habitat</a:t>
            </a:r>
          </a:p>
          <a:p>
            <a:pPr eaLnBrk="1" hangingPunct="1"/>
            <a:r>
              <a:rPr lang="en-US" sz="2000" dirty="0"/>
              <a:t>Allele P</a:t>
            </a:r>
            <a:r>
              <a:rPr lang="en-US" sz="2000" baseline="-25000" dirty="0"/>
              <a:t>B</a:t>
            </a:r>
            <a:r>
              <a:rPr lang="en-US" sz="2000" dirty="0"/>
              <a:t>: prefers to go to the blue habitat</a:t>
            </a:r>
          </a:p>
          <a:p>
            <a:pPr eaLnBrk="1" hangingPunct="1"/>
            <a:endParaRPr lang="en-US" sz="2000" dirty="0"/>
          </a:p>
          <a:p>
            <a:pPr eaLnBrk="1" hangingPunct="1"/>
            <a:endParaRPr lang="en-US" sz="2000" dirty="0"/>
          </a:p>
          <a:p>
            <a:pPr eaLnBrk="1" hangingPunct="1"/>
            <a:r>
              <a:rPr lang="en-US" sz="2000" dirty="0"/>
              <a:t>A genetic association (</a:t>
            </a:r>
            <a:r>
              <a:rPr lang="en-US" sz="2000" u="sng" dirty="0"/>
              <a:t>Linkage Disequilibrium</a:t>
            </a:r>
            <a:r>
              <a:rPr lang="en-US" sz="2000" dirty="0"/>
              <a:t>) must arise between the R allele and the </a:t>
            </a:r>
            <a:r>
              <a:rPr lang="en-US" sz="2400" dirty="0"/>
              <a:t>P</a:t>
            </a:r>
            <a:r>
              <a:rPr lang="en-US" sz="2400" baseline="-25000" dirty="0"/>
              <a:t>R</a:t>
            </a:r>
            <a:r>
              <a:rPr lang="en-US" sz="2400" dirty="0"/>
              <a:t> </a:t>
            </a:r>
            <a:r>
              <a:rPr lang="en-US" sz="2000" dirty="0"/>
              <a:t>allele or B allele and P</a:t>
            </a:r>
            <a:r>
              <a:rPr lang="en-US" sz="2000" baseline="-25000" dirty="0"/>
              <a:t>R</a:t>
            </a:r>
            <a:r>
              <a:rPr lang="en-US" sz="2000" dirty="0"/>
              <a:t> allele.</a:t>
            </a:r>
          </a:p>
          <a:p>
            <a:pPr eaLnBrk="1" hangingPunct="1"/>
            <a:endParaRPr lang="en-US" sz="2000" dirty="0"/>
          </a:p>
          <a:p>
            <a:pPr eaLnBrk="1" hangingPunct="1"/>
            <a:r>
              <a:rPr lang="en-US" sz="2000" dirty="0"/>
              <a:t>How does this arise in the face of gene flow and recombination?</a:t>
            </a:r>
          </a:p>
          <a:p>
            <a:pPr eaLnBrk="1" hangingPunct="1"/>
            <a:endParaRPr lang="en-US" sz="2000" dirty="0"/>
          </a:p>
          <a:p>
            <a:pPr eaLnBrk="1" hangingPunct="1"/>
            <a:r>
              <a:rPr lang="en-US" sz="2000" dirty="0">
                <a:latin typeface="Comic Sans MS"/>
                <a:cs typeface="Comic Sans MS"/>
              </a:rPr>
              <a:t>Requires the evolution of </a:t>
            </a:r>
            <a:r>
              <a:rPr lang="en-US" sz="2000" u="sng" dirty="0">
                <a:latin typeface="Comic Sans MS"/>
                <a:cs typeface="Comic Sans MS"/>
              </a:rPr>
              <a:t>assortative mating</a:t>
            </a:r>
            <a:r>
              <a:rPr lang="en-US" sz="2000" dirty="0">
                <a:latin typeface="Comic Sans MS"/>
                <a:cs typeface="Comic Sans MS"/>
              </a:rPr>
              <a:t>, so that P</a:t>
            </a:r>
            <a:r>
              <a:rPr lang="en-US" sz="2000" baseline="-25000" dirty="0">
                <a:latin typeface="Comic Sans MS"/>
                <a:cs typeface="Comic Sans MS"/>
              </a:rPr>
              <a:t>R</a:t>
            </a:r>
            <a:r>
              <a:rPr lang="en-US" sz="2000" dirty="0">
                <a:latin typeface="Comic Sans MS"/>
                <a:cs typeface="Comic Sans MS"/>
              </a:rPr>
              <a:t>R phenotypes mate with P</a:t>
            </a:r>
            <a:r>
              <a:rPr lang="en-US" sz="2000" baseline="-25000" dirty="0">
                <a:latin typeface="Comic Sans MS"/>
                <a:cs typeface="Comic Sans MS"/>
              </a:rPr>
              <a:t>R</a:t>
            </a:r>
            <a:r>
              <a:rPr lang="en-US" sz="2000" dirty="0">
                <a:latin typeface="Comic Sans MS"/>
                <a:cs typeface="Comic Sans MS"/>
              </a:rPr>
              <a:t>R and P</a:t>
            </a:r>
            <a:r>
              <a:rPr lang="en-US" sz="2000" baseline="-25000" dirty="0">
                <a:latin typeface="Comic Sans MS"/>
                <a:cs typeface="Comic Sans MS"/>
              </a:rPr>
              <a:t>B</a:t>
            </a:r>
            <a:r>
              <a:rPr lang="en-US" sz="2000" dirty="0">
                <a:latin typeface="Comic Sans MS"/>
                <a:cs typeface="Comic Sans MS"/>
              </a:rPr>
              <a:t>B phenotypes mate with P</a:t>
            </a:r>
            <a:r>
              <a:rPr lang="en-US" sz="2000" baseline="-25000" dirty="0">
                <a:latin typeface="Comic Sans MS"/>
                <a:cs typeface="Comic Sans MS"/>
              </a:rPr>
              <a:t>B</a:t>
            </a:r>
            <a:r>
              <a:rPr lang="en-US" sz="2000" dirty="0">
                <a:latin typeface="Comic Sans MS"/>
                <a:cs typeface="Comic Sans MS"/>
              </a:rPr>
              <a:t>B.</a:t>
            </a:r>
          </a:p>
          <a:p>
            <a:pPr eaLnBrk="1" hangingPunct="1"/>
            <a:endParaRPr lang="en-US" sz="2000" dirty="0"/>
          </a:p>
          <a:p>
            <a:pPr eaLnBrk="1" hangingPunct="1"/>
            <a:endParaRPr lang="en-US" sz="2000" dirty="0"/>
          </a:p>
          <a:p>
            <a:pPr eaLnBrk="1" hangingPunct="1"/>
            <a:endParaRPr lang="en-US" sz="2000" dirty="0"/>
          </a:p>
          <a:p>
            <a:pPr eaLnBrk="1" hangingPunct="1"/>
            <a:endParaRPr lang="en-US" sz="2000" dirty="0"/>
          </a:p>
          <a:p>
            <a:pPr eaLnBrk="1" hangingPunct="1"/>
            <a:r>
              <a:rPr lang="en-US" sz="2000" dirty="0"/>
              <a:t> </a:t>
            </a:r>
          </a:p>
          <a:p>
            <a:pPr lvl="1" eaLnBrk="1" hangingPunct="1"/>
            <a:endParaRPr lang="en-US" sz="2000" dirty="0"/>
          </a:p>
        </p:txBody>
      </p:sp>
    </p:spTree>
    <p:extLst>
      <p:ext uri="{BB962C8B-B14F-4D97-AF65-F5344CB8AC3E}">
        <p14:creationId xmlns:p14="http://schemas.microsoft.com/office/powerpoint/2010/main" val="19755512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4ABB2E-1040-CE4F-9D1F-DE689F195A5A}"/>
              </a:ext>
            </a:extLst>
          </p:cNvPr>
          <p:cNvSpPr txBox="1"/>
          <p:nvPr/>
        </p:nvSpPr>
        <p:spPr>
          <a:xfrm>
            <a:off x="480560" y="307024"/>
            <a:ext cx="6250429" cy="646331"/>
          </a:xfrm>
          <a:prstGeom prst="rect">
            <a:avLst/>
          </a:prstGeom>
          <a:noFill/>
        </p:spPr>
        <p:txBody>
          <a:bodyPr wrap="none" rtlCol="0">
            <a:spAutoFit/>
          </a:bodyPr>
          <a:lstStyle/>
          <a:p>
            <a:r>
              <a:rPr lang="en-US" sz="3600" dirty="0">
                <a:latin typeface="Comic Sans MS" panose="030F0902030302020204" pitchFamily="66" charset="0"/>
              </a:rPr>
              <a:t>What is assortative mating?</a:t>
            </a:r>
          </a:p>
        </p:txBody>
      </p:sp>
      <p:pic>
        <p:nvPicPr>
          <p:cNvPr id="4" name="Picture 3">
            <a:extLst>
              <a:ext uri="{FF2B5EF4-FFF2-40B4-BE49-F238E27FC236}">
                <a16:creationId xmlns:a16="http://schemas.microsoft.com/office/drawing/2014/main" id="{976865FF-E326-6348-90A4-E33AF255D0AC}"/>
              </a:ext>
            </a:extLst>
          </p:cNvPr>
          <p:cNvPicPr>
            <a:picLocks noChangeAspect="1"/>
          </p:cNvPicPr>
          <p:nvPr/>
        </p:nvPicPr>
        <p:blipFill>
          <a:blip r:embed="rId2"/>
          <a:stretch>
            <a:fillRect/>
          </a:stretch>
        </p:blipFill>
        <p:spPr>
          <a:xfrm>
            <a:off x="535890" y="1174703"/>
            <a:ext cx="3817060" cy="4331720"/>
          </a:xfrm>
          <a:prstGeom prst="rect">
            <a:avLst/>
          </a:prstGeom>
        </p:spPr>
      </p:pic>
      <p:pic>
        <p:nvPicPr>
          <p:cNvPr id="6" name="Picture 5">
            <a:extLst>
              <a:ext uri="{FF2B5EF4-FFF2-40B4-BE49-F238E27FC236}">
                <a16:creationId xmlns:a16="http://schemas.microsoft.com/office/drawing/2014/main" id="{D6311DFA-A917-A240-BD55-3807295C0480}"/>
              </a:ext>
            </a:extLst>
          </p:cNvPr>
          <p:cNvPicPr>
            <a:picLocks noChangeAspect="1"/>
          </p:cNvPicPr>
          <p:nvPr/>
        </p:nvPicPr>
        <p:blipFill>
          <a:blip r:embed="rId3"/>
          <a:stretch>
            <a:fillRect/>
          </a:stretch>
        </p:blipFill>
        <p:spPr>
          <a:xfrm>
            <a:off x="4518408" y="2003448"/>
            <a:ext cx="4425162" cy="3308532"/>
          </a:xfrm>
          <a:prstGeom prst="rect">
            <a:avLst/>
          </a:prstGeom>
        </p:spPr>
      </p:pic>
    </p:spTree>
    <p:extLst>
      <p:ext uri="{BB962C8B-B14F-4D97-AF65-F5344CB8AC3E}">
        <p14:creationId xmlns:p14="http://schemas.microsoft.com/office/powerpoint/2010/main" val="19212111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Box 2"/>
          <p:cNvSpPr txBox="1">
            <a:spLocks noChangeArrowheads="1"/>
          </p:cNvSpPr>
          <p:nvPr/>
        </p:nvSpPr>
        <p:spPr bwMode="auto">
          <a:xfrm>
            <a:off x="365125" y="550863"/>
            <a:ext cx="8626475" cy="2554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sz="2000" dirty="0"/>
              <a:t>Problem #2 for sympatric speciation:</a:t>
            </a:r>
          </a:p>
          <a:p>
            <a:pPr eaLnBrk="1" hangingPunct="1"/>
            <a:endParaRPr lang="en-US" sz="2000" dirty="0"/>
          </a:p>
          <a:p>
            <a:pPr eaLnBrk="1" hangingPunct="1"/>
            <a:r>
              <a:rPr lang="en-US" sz="2000" dirty="0"/>
              <a:t>Coexistence requires that populations develop </a:t>
            </a:r>
            <a:r>
              <a:rPr lang="en-US" sz="2000" u="sng" dirty="0"/>
              <a:t>sufficient ecological divergence</a:t>
            </a:r>
            <a:r>
              <a:rPr lang="en-US" sz="2000" dirty="0"/>
              <a:t> to coexist after genetic divergence. </a:t>
            </a:r>
          </a:p>
          <a:p>
            <a:pPr eaLnBrk="1" hangingPunct="1"/>
            <a:endParaRPr lang="en-US" sz="2000" dirty="0"/>
          </a:p>
          <a:p>
            <a:pPr eaLnBrk="1" hangingPunct="1"/>
            <a:r>
              <a:rPr lang="en-US" sz="2000" dirty="0"/>
              <a:t>Sympatric speciation is fundamentally ecological (about selection), whereas allopatric and </a:t>
            </a:r>
            <a:r>
              <a:rPr lang="en-US" sz="2000" dirty="0" err="1"/>
              <a:t>parapatric</a:t>
            </a:r>
            <a:r>
              <a:rPr lang="en-US" sz="2000" dirty="0"/>
              <a:t> speciation are driven by geography (genetic drift).</a:t>
            </a:r>
          </a:p>
        </p:txBody>
      </p:sp>
    </p:spTree>
    <p:extLst>
      <p:ext uri="{BB962C8B-B14F-4D97-AF65-F5344CB8AC3E}">
        <p14:creationId xmlns:p14="http://schemas.microsoft.com/office/powerpoint/2010/main" val="19723369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2"/>
          <p:cNvSpPr txBox="1">
            <a:spLocks noChangeArrowheads="1"/>
          </p:cNvSpPr>
          <p:nvPr/>
        </p:nvSpPr>
        <p:spPr bwMode="auto">
          <a:xfrm>
            <a:off x="365125" y="550863"/>
            <a:ext cx="8626475"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400">
                <a:solidFill>
                  <a:schemeClr val="tx1"/>
                </a:solidFill>
                <a:latin typeface="Comic Sans MS" charset="0"/>
                <a:ea typeface="ＭＳ Ｐゴシック" charset="0"/>
                <a:cs typeface="ＭＳ Ｐゴシック" charset="0"/>
              </a:defRPr>
            </a:lvl1pPr>
            <a:lvl2pPr marL="800100" indent="-34290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sz="2000" dirty="0"/>
              <a:t>2 Cases of sympatric speciation</a:t>
            </a:r>
          </a:p>
          <a:p>
            <a:pPr eaLnBrk="1" hangingPunct="1"/>
            <a:endParaRPr lang="en-US" sz="2000" dirty="0"/>
          </a:p>
          <a:p>
            <a:pPr eaLnBrk="1" hangingPunct="1">
              <a:buFontTx/>
              <a:buAutoNum type="arabicParenR"/>
            </a:pPr>
            <a:r>
              <a:rPr lang="en-US" sz="2000" dirty="0" err="1"/>
              <a:t>Polyploid</a:t>
            </a:r>
            <a:r>
              <a:rPr lang="en-US" sz="2000" dirty="0"/>
              <a:t> speciation</a:t>
            </a:r>
          </a:p>
        </p:txBody>
      </p:sp>
      <p:sp>
        <p:nvSpPr>
          <p:cNvPr id="2" name="Rectangle 1"/>
          <p:cNvSpPr/>
          <p:nvPr/>
        </p:nvSpPr>
        <p:spPr>
          <a:xfrm>
            <a:off x="828413" y="1726036"/>
            <a:ext cx="4572000" cy="400110"/>
          </a:xfrm>
          <a:prstGeom prst="rect">
            <a:avLst/>
          </a:prstGeom>
        </p:spPr>
        <p:txBody>
          <a:bodyPr>
            <a:spAutoFit/>
          </a:bodyPr>
          <a:lstStyle/>
          <a:p>
            <a:pPr lvl="1">
              <a:buFontTx/>
              <a:buChar char="•"/>
            </a:pPr>
            <a:r>
              <a:rPr lang="en-US" sz="2000" dirty="0"/>
              <a:t>&gt; 2 sets of chromosomes</a:t>
            </a:r>
          </a:p>
        </p:txBody>
      </p:sp>
      <p:sp>
        <p:nvSpPr>
          <p:cNvPr id="3" name="Rectangle 2"/>
          <p:cNvSpPr/>
          <p:nvPr/>
        </p:nvSpPr>
        <p:spPr>
          <a:xfrm>
            <a:off x="845462" y="2127096"/>
            <a:ext cx="7618758" cy="400110"/>
          </a:xfrm>
          <a:prstGeom prst="rect">
            <a:avLst/>
          </a:prstGeom>
        </p:spPr>
        <p:txBody>
          <a:bodyPr wrap="square">
            <a:spAutoFit/>
          </a:bodyPr>
          <a:lstStyle/>
          <a:p>
            <a:pPr lvl="1">
              <a:buFontTx/>
              <a:buChar char="•"/>
            </a:pPr>
            <a:r>
              <a:rPr lang="en-US" sz="2000" dirty="0"/>
              <a:t>~50% of plant species are </a:t>
            </a:r>
            <a:r>
              <a:rPr lang="en-US" sz="2000" dirty="0" err="1"/>
              <a:t>polyploids</a:t>
            </a:r>
            <a:r>
              <a:rPr lang="en-US" sz="2000" dirty="0"/>
              <a:t> (wheat corn, cotton, potato)</a:t>
            </a:r>
          </a:p>
        </p:txBody>
      </p:sp>
      <p:sp>
        <p:nvSpPr>
          <p:cNvPr id="4" name="Rectangle 3"/>
          <p:cNvSpPr/>
          <p:nvPr/>
        </p:nvSpPr>
        <p:spPr>
          <a:xfrm>
            <a:off x="828413" y="2816596"/>
            <a:ext cx="4572000" cy="400110"/>
          </a:xfrm>
          <a:prstGeom prst="rect">
            <a:avLst/>
          </a:prstGeom>
        </p:spPr>
        <p:txBody>
          <a:bodyPr>
            <a:spAutoFit/>
          </a:bodyPr>
          <a:lstStyle/>
          <a:p>
            <a:pPr lvl="1">
              <a:buFontTx/>
              <a:buChar char="•"/>
            </a:pPr>
            <a:r>
              <a:rPr lang="en-US" sz="2000" dirty="0"/>
              <a:t>Caused by a mistake during meiosis</a:t>
            </a:r>
          </a:p>
        </p:txBody>
      </p:sp>
      <p:sp>
        <p:nvSpPr>
          <p:cNvPr id="5" name="Rectangle 4"/>
          <p:cNvSpPr/>
          <p:nvPr/>
        </p:nvSpPr>
        <p:spPr>
          <a:xfrm>
            <a:off x="862512" y="3245042"/>
            <a:ext cx="7865947" cy="707886"/>
          </a:xfrm>
          <a:prstGeom prst="rect">
            <a:avLst/>
          </a:prstGeom>
        </p:spPr>
        <p:txBody>
          <a:bodyPr wrap="square">
            <a:spAutoFit/>
          </a:bodyPr>
          <a:lstStyle/>
          <a:p>
            <a:pPr lvl="1">
              <a:buFontTx/>
              <a:buChar char="•"/>
            </a:pPr>
            <a:r>
              <a:rPr lang="en-US" sz="2000" dirty="0"/>
              <a:t>Immediate reproductive isolation  because 2x cannot mate and make viable offspring with 4x</a:t>
            </a:r>
          </a:p>
        </p:txBody>
      </p:sp>
    </p:spTree>
    <p:extLst>
      <p:ext uri="{BB962C8B-B14F-4D97-AF65-F5344CB8AC3E}">
        <p14:creationId xmlns:p14="http://schemas.microsoft.com/office/powerpoint/2010/main" val="6901803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71800"/>
            <a:ext cx="9144000" cy="3243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250" name="Text Box 5"/>
          <p:cNvSpPr txBox="1">
            <a:spLocks noChangeArrowheads="1"/>
          </p:cNvSpPr>
          <p:nvPr/>
        </p:nvSpPr>
        <p:spPr bwMode="auto">
          <a:xfrm>
            <a:off x="5699125" y="6189663"/>
            <a:ext cx="322262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a:t>From Husband and Sabara 2003</a:t>
            </a:r>
          </a:p>
        </p:txBody>
      </p:sp>
      <p:sp>
        <p:nvSpPr>
          <p:cNvPr id="53251" name="Text Box 6"/>
          <p:cNvSpPr txBox="1">
            <a:spLocks noChangeArrowheads="1"/>
          </p:cNvSpPr>
          <p:nvPr/>
        </p:nvSpPr>
        <p:spPr bwMode="auto">
          <a:xfrm>
            <a:off x="212725" y="398463"/>
            <a:ext cx="38973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sz="2000"/>
              <a:t>Polyploid speciation in fireweed</a:t>
            </a:r>
          </a:p>
        </p:txBody>
      </p:sp>
      <p:pic>
        <p:nvPicPr>
          <p:cNvPr id="53252" name="Picture 7" descr="Kenai Fireweed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0"/>
            <a:ext cx="3987800" cy="2655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40426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2"/>
          <p:cNvSpPr txBox="1">
            <a:spLocks noChangeArrowheads="1"/>
          </p:cNvSpPr>
          <p:nvPr/>
        </p:nvSpPr>
        <p:spPr bwMode="auto">
          <a:xfrm>
            <a:off x="365125" y="550863"/>
            <a:ext cx="8626475"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endParaRPr lang="en-US" sz="2000" dirty="0"/>
          </a:p>
          <a:p>
            <a:pPr eaLnBrk="1" hangingPunct="1"/>
            <a:r>
              <a:rPr lang="en-US" sz="2000" dirty="0"/>
              <a:t>2) </a:t>
            </a:r>
            <a:r>
              <a:rPr lang="en-US" sz="2000" dirty="0" err="1"/>
              <a:t>Chichlid</a:t>
            </a:r>
            <a:r>
              <a:rPr lang="en-US" sz="2000" dirty="0"/>
              <a:t> fish in a Nicaraguan Lake  </a:t>
            </a:r>
          </a:p>
        </p:txBody>
      </p:sp>
      <p:sp>
        <p:nvSpPr>
          <p:cNvPr id="55298" name="Text Box 5"/>
          <p:cNvSpPr txBox="1">
            <a:spLocks noChangeArrowheads="1"/>
          </p:cNvSpPr>
          <p:nvPr/>
        </p:nvSpPr>
        <p:spPr bwMode="auto">
          <a:xfrm>
            <a:off x="288925" y="1717675"/>
            <a:ext cx="4511675"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sz="1800" dirty="0"/>
              <a:t>Strong proof of sympatric speciation needs to satisfy the following criteria:</a:t>
            </a:r>
          </a:p>
          <a:p>
            <a:pPr marL="0" indent="0" eaLnBrk="1" hangingPunct="1"/>
            <a:endParaRPr lang="en-US" sz="1800" dirty="0"/>
          </a:p>
        </p:txBody>
      </p:sp>
      <p:sp>
        <p:nvSpPr>
          <p:cNvPr id="2" name="Rectangle 1"/>
          <p:cNvSpPr/>
          <p:nvPr/>
        </p:nvSpPr>
        <p:spPr>
          <a:xfrm>
            <a:off x="922179" y="2311445"/>
            <a:ext cx="4572000" cy="923330"/>
          </a:xfrm>
          <a:prstGeom prst="rect">
            <a:avLst/>
          </a:prstGeom>
        </p:spPr>
        <p:txBody>
          <a:bodyPr>
            <a:spAutoFit/>
          </a:bodyPr>
          <a:lstStyle/>
          <a:p>
            <a:endParaRPr lang="en-US" dirty="0"/>
          </a:p>
          <a:p>
            <a:pPr>
              <a:buFontTx/>
              <a:buAutoNum type="arabicParenR"/>
            </a:pPr>
            <a:r>
              <a:rPr lang="en-US" dirty="0"/>
              <a:t>The sister species must have sympatric distributions throughout speciation</a:t>
            </a:r>
          </a:p>
        </p:txBody>
      </p:sp>
      <p:sp>
        <p:nvSpPr>
          <p:cNvPr id="3" name="Rectangle 2"/>
          <p:cNvSpPr/>
          <p:nvPr/>
        </p:nvSpPr>
        <p:spPr>
          <a:xfrm>
            <a:off x="906783" y="3392792"/>
            <a:ext cx="4572000" cy="646331"/>
          </a:xfrm>
          <a:prstGeom prst="rect">
            <a:avLst/>
          </a:prstGeom>
        </p:spPr>
        <p:txBody>
          <a:bodyPr>
            <a:spAutoFit/>
          </a:bodyPr>
          <a:lstStyle/>
          <a:p>
            <a:r>
              <a:rPr lang="en-US" dirty="0"/>
              <a:t>2) There must be genetic evidence for reproductive isolation</a:t>
            </a:r>
          </a:p>
        </p:txBody>
      </p:sp>
      <p:sp>
        <p:nvSpPr>
          <p:cNvPr id="4" name="Rectangle 3"/>
          <p:cNvSpPr/>
          <p:nvPr/>
        </p:nvSpPr>
        <p:spPr>
          <a:xfrm>
            <a:off x="879559" y="4167664"/>
            <a:ext cx="4572000" cy="923330"/>
          </a:xfrm>
          <a:prstGeom prst="rect">
            <a:avLst/>
          </a:prstGeom>
        </p:spPr>
        <p:txBody>
          <a:bodyPr>
            <a:spAutoFit/>
          </a:bodyPr>
          <a:lstStyle/>
          <a:p>
            <a:r>
              <a:rPr lang="en-US" dirty="0"/>
              <a:t>3) The sister species must be a monophyletic group (i.e. all descendants of a single common ancestor)</a:t>
            </a:r>
          </a:p>
        </p:txBody>
      </p:sp>
      <p:sp>
        <p:nvSpPr>
          <p:cNvPr id="5" name="Rectangle 4"/>
          <p:cNvSpPr/>
          <p:nvPr/>
        </p:nvSpPr>
        <p:spPr>
          <a:xfrm>
            <a:off x="888081" y="5177696"/>
            <a:ext cx="4572000" cy="1200329"/>
          </a:xfrm>
          <a:prstGeom prst="rect">
            <a:avLst/>
          </a:prstGeom>
        </p:spPr>
        <p:txBody>
          <a:bodyPr>
            <a:spAutoFit/>
          </a:bodyPr>
          <a:lstStyle/>
          <a:p>
            <a:r>
              <a:rPr lang="en-US" dirty="0"/>
              <a:t>4) They must inhabit a setting in which allopatric speciation is unlikely yet leading </a:t>
            </a:r>
            <a:r>
              <a:rPr lang="en-US"/>
              <a:t>to both reproductive </a:t>
            </a:r>
            <a:r>
              <a:rPr lang="en-US" dirty="0"/>
              <a:t>isolation &amp; ecological divergence</a:t>
            </a:r>
          </a:p>
        </p:txBody>
      </p:sp>
    </p:spTree>
    <p:extLst>
      <p:ext uri="{BB962C8B-B14F-4D97-AF65-F5344CB8AC3E}">
        <p14:creationId xmlns:p14="http://schemas.microsoft.com/office/powerpoint/2010/main" val="10003570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2"/>
          <p:cNvSpPr txBox="1">
            <a:spLocks noChangeArrowheads="1"/>
          </p:cNvSpPr>
          <p:nvPr/>
        </p:nvSpPr>
        <p:spPr bwMode="auto">
          <a:xfrm>
            <a:off x="0" y="152400"/>
            <a:ext cx="8626475"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endParaRPr lang="en-US" sz="2000" dirty="0"/>
          </a:p>
          <a:p>
            <a:pPr eaLnBrk="1" hangingPunct="1"/>
            <a:r>
              <a:rPr lang="en-US" sz="2000" dirty="0"/>
              <a:t>2) </a:t>
            </a:r>
            <a:r>
              <a:rPr lang="en-US" sz="2000" dirty="0" err="1"/>
              <a:t>Chichlid</a:t>
            </a:r>
            <a:r>
              <a:rPr lang="en-US" sz="2000" dirty="0"/>
              <a:t> fish in a Nicaraguan Lake  </a:t>
            </a:r>
          </a:p>
        </p:txBody>
      </p:sp>
      <p:pic>
        <p:nvPicPr>
          <p:cNvPr id="5734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490663"/>
            <a:ext cx="3981450" cy="5367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7347" name="Text Box 6"/>
          <p:cNvSpPr txBox="1">
            <a:spLocks noChangeArrowheads="1"/>
          </p:cNvSpPr>
          <p:nvPr/>
        </p:nvSpPr>
        <p:spPr bwMode="auto">
          <a:xfrm>
            <a:off x="1905000" y="6172200"/>
            <a:ext cx="2201863"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a:t>Barluenga et al. 2006</a:t>
            </a:r>
          </a:p>
        </p:txBody>
      </p:sp>
      <p:sp>
        <p:nvSpPr>
          <p:cNvPr id="57348" name="Text Box 7"/>
          <p:cNvSpPr txBox="1">
            <a:spLocks noChangeArrowheads="1"/>
          </p:cNvSpPr>
          <p:nvPr/>
        </p:nvSpPr>
        <p:spPr bwMode="auto">
          <a:xfrm>
            <a:off x="4556125" y="609600"/>
            <a:ext cx="4587875" cy="1006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sz="2000"/>
              <a:t>Lake Apoyo : Volcanic crater lake &lt;23,000 yr old and completely isolated</a:t>
            </a:r>
          </a:p>
        </p:txBody>
      </p:sp>
      <p:sp>
        <p:nvSpPr>
          <p:cNvPr id="57349" name="Text Box 8"/>
          <p:cNvSpPr txBox="1">
            <a:spLocks noChangeArrowheads="1"/>
          </p:cNvSpPr>
          <p:nvPr/>
        </p:nvSpPr>
        <p:spPr bwMode="auto">
          <a:xfrm>
            <a:off x="3276600" y="4876800"/>
            <a:ext cx="1595438"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a:t>(derived species)</a:t>
            </a:r>
          </a:p>
        </p:txBody>
      </p:sp>
      <p:pic>
        <p:nvPicPr>
          <p:cNvPr id="57350" name="Picture 9" descr="Amphilophus Citrinell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866900"/>
            <a:ext cx="2667000" cy="2000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7351" name="Picture 10" descr="zalio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810000"/>
            <a:ext cx="2644775" cy="205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7352" name="Text Box 11"/>
          <p:cNvSpPr txBox="1">
            <a:spLocks noChangeArrowheads="1"/>
          </p:cNvSpPr>
          <p:nvPr/>
        </p:nvSpPr>
        <p:spPr bwMode="auto">
          <a:xfrm>
            <a:off x="3260725" y="2122488"/>
            <a:ext cx="1387475"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i="1"/>
              <a:t>Amphilophus citrinellus</a:t>
            </a:r>
          </a:p>
        </p:txBody>
      </p:sp>
      <p:sp>
        <p:nvSpPr>
          <p:cNvPr id="57353" name="Text Box 12"/>
          <p:cNvSpPr txBox="1">
            <a:spLocks noChangeArrowheads="1"/>
          </p:cNvSpPr>
          <p:nvPr/>
        </p:nvSpPr>
        <p:spPr bwMode="auto">
          <a:xfrm>
            <a:off x="3413125" y="4219575"/>
            <a:ext cx="1387475"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i="1"/>
              <a:t>Amphilophus zaliosus</a:t>
            </a:r>
          </a:p>
        </p:txBody>
      </p:sp>
    </p:spTree>
    <p:extLst>
      <p:ext uri="{BB962C8B-B14F-4D97-AF65-F5344CB8AC3E}">
        <p14:creationId xmlns:p14="http://schemas.microsoft.com/office/powerpoint/2010/main" val="848352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A1394A-53D2-6243-B6CE-486DD4D44622}"/>
              </a:ext>
            </a:extLst>
          </p:cNvPr>
          <p:cNvPicPr>
            <a:picLocks noChangeAspect="1"/>
          </p:cNvPicPr>
          <p:nvPr/>
        </p:nvPicPr>
        <p:blipFill>
          <a:blip r:embed="rId2"/>
          <a:stretch>
            <a:fillRect/>
          </a:stretch>
        </p:blipFill>
        <p:spPr>
          <a:xfrm>
            <a:off x="1080052" y="188312"/>
            <a:ext cx="6983896" cy="4414440"/>
          </a:xfrm>
          <a:prstGeom prst="rect">
            <a:avLst/>
          </a:prstGeom>
        </p:spPr>
      </p:pic>
      <p:sp>
        <p:nvSpPr>
          <p:cNvPr id="4" name="Rectangle 3">
            <a:extLst>
              <a:ext uri="{FF2B5EF4-FFF2-40B4-BE49-F238E27FC236}">
                <a16:creationId xmlns:a16="http://schemas.microsoft.com/office/drawing/2014/main" id="{91ABC6F7-9D6C-494C-9B22-AFD63AEAC07F}"/>
              </a:ext>
            </a:extLst>
          </p:cNvPr>
          <p:cNvSpPr/>
          <p:nvPr/>
        </p:nvSpPr>
        <p:spPr>
          <a:xfrm>
            <a:off x="1166192" y="5882814"/>
            <a:ext cx="8401878" cy="523220"/>
          </a:xfrm>
          <a:prstGeom prst="rect">
            <a:avLst/>
          </a:prstGeom>
        </p:spPr>
        <p:txBody>
          <a:bodyPr wrap="square">
            <a:spAutoFit/>
          </a:bodyPr>
          <a:lstStyle/>
          <a:p>
            <a:r>
              <a:rPr lang="en-US" sz="1400" dirty="0"/>
              <a:t>https://</a:t>
            </a:r>
            <a:r>
              <a:rPr lang="en-US" sz="1400" dirty="0" err="1"/>
              <a:t>www.researchgate.net</a:t>
            </a:r>
            <a:r>
              <a:rPr lang="en-US" sz="1400" dirty="0"/>
              <a:t>/figure/The-Dobzhansky-Muller-model-for-a-single-locus-hybrid-incompatibility_fig1_233909653</a:t>
            </a:r>
          </a:p>
        </p:txBody>
      </p:sp>
      <p:sp>
        <p:nvSpPr>
          <p:cNvPr id="5" name="Rectangle 4">
            <a:extLst>
              <a:ext uri="{FF2B5EF4-FFF2-40B4-BE49-F238E27FC236}">
                <a16:creationId xmlns:a16="http://schemas.microsoft.com/office/drawing/2014/main" id="{2708D22A-A6A7-4B42-9042-F59412CA243B}"/>
              </a:ext>
            </a:extLst>
          </p:cNvPr>
          <p:cNvSpPr/>
          <p:nvPr/>
        </p:nvSpPr>
        <p:spPr>
          <a:xfrm>
            <a:off x="394791" y="5097873"/>
            <a:ext cx="8417689" cy="369332"/>
          </a:xfrm>
          <a:prstGeom prst="rect">
            <a:avLst/>
          </a:prstGeom>
        </p:spPr>
        <p:txBody>
          <a:bodyPr wrap="none">
            <a:spAutoFit/>
          </a:bodyPr>
          <a:lstStyle/>
          <a:p>
            <a:pPr algn="ctr"/>
            <a:r>
              <a:rPr lang="en-US" b="1" u="sng" dirty="0">
                <a:latin typeface="Comic Sans MS" panose="030F0902030302020204" pitchFamily="66" charset="0"/>
              </a:rPr>
              <a:t>Dobzhansky-Muller Incompatibilities Eventually Accumulate at Many Loci</a:t>
            </a:r>
            <a:endParaRPr lang="en-US" b="1" dirty="0">
              <a:latin typeface="Comic Sans MS" panose="030F0902030302020204" pitchFamily="66" charset="0"/>
            </a:endParaRPr>
          </a:p>
        </p:txBody>
      </p:sp>
    </p:spTree>
    <p:extLst>
      <p:ext uri="{BB962C8B-B14F-4D97-AF65-F5344CB8AC3E}">
        <p14:creationId xmlns:p14="http://schemas.microsoft.com/office/powerpoint/2010/main" val="23496201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90600"/>
            <a:ext cx="4876800" cy="4808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939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0"/>
            <a:ext cx="3733800" cy="1230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9395" name="Text Box 7"/>
          <p:cNvSpPr txBox="1">
            <a:spLocks noChangeArrowheads="1"/>
          </p:cNvSpPr>
          <p:nvPr/>
        </p:nvSpPr>
        <p:spPr bwMode="auto">
          <a:xfrm>
            <a:off x="365125" y="474663"/>
            <a:ext cx="491013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sz="2000"/>
              <a:t>Analysis of mitochondrial gene variation</a:t>
            </a:r>
          </a:p>
        </p:txBody>
      </p:sp>
      <p:sp>
        <p:nvSpPr>
          <p:cNvPr id="59396" name="Text Box 8"/>
          <p:cNvSpPr txBox="1">
            <a:spLocks noChangeArrowheads="1"/>
          </p:cNvSpPr>
          <p:nvPr/>
        </p:nvSpPr>
        <p:spPr bwMode="auto">
          <a:xfrm>
            <a:off x="5318125" y="2379663"/>
            <a:ext cx="3825875" cy="2554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sz="2000" dirty="0"/>
              <a:t>Mitochondrial genes form one clade and all </a:t>
            </a:r>
            <a:r>
              <a:rPr lang="en-US" sz="2000" i="1" dirty="0" err="1"/>
              <a:t>Amphilophus</a:t>
            </a:r>
            <a:r>
              <a:rPr lang="en-US" sz="2000" i="1" dirty="0"/>
              <a:t> </a:t>
            </a:r>
            <a:r>
              <a:rPr lang="en-US" sz="2000" i="1" dirty="0" err="1"/>
              <a:t>zaliosus</a:t>
            </a:r>
            <a:r>
              <a:rPr lang="en-US" sz="2000" dirty="0"/>
              <a:t> are nested within </a:t>
            </a:r>
            <a:r>
              <a:rPr lang="en-US" sz="2000" i="1" dirty="0"/>
              <a:t>A. </a:t>
            </a:r>
            <a:r>
              <a:rPr lang="en-US" sz="2000" i="1" dirty="0" err="1"/>
              <a:t>citrinellus</a:t>
            </a:r>
            <a:r>
              <a:rPr lang="en-US" sz="2000" dirty="0"/>
              <a:t> haplotypes. This shows that these sister species (combined) are a monophyletic group. </a:t>
            </a:r>
          </a:p>
          <a:p>
            <a:pPr eaLnBrk="1" hangingPunct="1"/>
            <a:endParaRPr lang="en-US" sz="2000" dirty="0"/>
          </a:p>
        </p:txBody>
      </p:sp>
      <p:sp>
        <p:nvSpPr>
          <p:cNvPr id="59397" name="Text Box 9"/>
          <p:cNvSpPr txBox="1">
            <a:spLocks noChangeArrowheads="1"/>
          </p:cNvSpPr>
          <p:nvPr/>
        </p:nvSpPr>
        <p:spPr bwMode="auto">
          <a:xfrm>
            <a:off x="669925" y="5881688"/>
            <a:ext cx="2687638"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i="1" dirty="0"/>
              <a:t>A. </a:t>
            </a:r>
            <a:r>
              <a:rPr lang="en-US" i="1" dirty="0" err="1"/>
              <a:t>citrinellus</a:t>
            </a:r>
            <a:r>
              <a:rPr lang="en-US" i="1" dirty="0"/>
              <a:t> </a:t>
            </a:r>
            <a:r>
              <a:rPr lang="en-US" dirty="0"/>
              <a:t>from other lakes</a:t>
            </a:r>
          </a:p>
        </p:txBody>
      </p:sp>
    </p:spTree>
    <p:extLst>
      <p:ext uri="{BB962C8B-B14F-4D97-AF65-F5344CB8AC3E}">
        <p14:creationId xmlns:p14="http://schemas.microsoft.com/office/powerpoint/2010/main" val="7871627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4" y="3072843"/>
            <a:ext cx="4816476" cy="2793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44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112" y="1706207"/>
            <a:ext cx="169545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44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0"/>
            <a:ext cx="3733800" cy="1230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444" name="Text Box 8"/>
          <p:cNvSpPr txBox="1">
            <a:spLocks noChangeArrowheads="1"/>
          </p:cNvSpPr>
          <p:nvPr/>
        </p:nvSpPr>
        <p:spPr bwMode="auto">
          <a:xfrm>
            <a:off x="365125" y="474663"/>
            <a:ext cx="4511675"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sz="2000"/>
              <a:t>Analysis of nuclear gene variation (microsatellite loci)</a:t>
            </a:r>
          </a:p>
        </p:txBody>
      </p:sp>
      <p:sp>
        <p:nvSpPr>
          <p:cNvPr id="61445" name="Text Box 9"/>
          <p:cNvSpPr txBox="1">
            <a:spLocks noChangeArrowheads="1"/>
          </p:cNvSpPr>
          <p:nvPr/>
        </p:nvSpPr>
        <p:spPr bwMode="auto">
          <a:xfrm>
            <a:off x="5318125" y="2379663"/>
            <a:ext cx="3825875" cy="314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sz="2000"/>
              <a:t>Microsattelites show that </a:t>
            </a:r>
            <a:r>
              <a:rPr lang="en-US" sz="2000" i="1"/>
              <a:t>A. zaliosus</a:t>
            </a:r>
            <a:r>
              <a:rPr lang="en-US" sz="2000"/>
              <a:t> is genetically differentiated from </a:t>
            </a:r>
            <a:r>
              <a:rPr lang="en-US" sz="2000" i="1"/>
              <a:t>A. citrinellus. </a:t>
            </a:r>
            <a:r>
              <a:rPr lang="en-US" sz="2000"/>
              <a:t>This implies reproductive isolation. </a:t>
            </a:r>
          </a:p>
          <a:p>
            <a:pPr eaLnBrk="1" hangingPunct="1"/>
            <a:endParaRPr lang="en-US" sz="2000"/>
          </a:p>
          <a:p>
            <a:pPr eaLnBrk="1" hangingPunct="1"/>
            <a:r>
              <a:rPr lang="en-US" sz="2000"/>
              <a:t>Also, mate choice experiments show that they are reproductively isolated. (pre-zygotic)</a:t>
            </a:r>
          </a:p>
        </p:txBody>
      </p:sp>
      <p:sp>
        <p:nvSpPr>
          <p:cNvPr id="61446" name="Rectangle 10"/>
          <p:cNvSpPr>
            <a:spLocks noChangeArrowheads="1"/>
          </p:cNvSpPr>
          <p:nvPr/>
        </p:nvSpPr>
        <p:spPr bwMode="auto">
          <a:xfrm>
            <a:off x="1676400" y="2286000"/>
            <a:ext cx="685800" cy="381000"/>
          </a:xfrm>
          <a:prstGeom prst="rect">
            <a:avLst/>
          </a:prstGeom>
          <a:solidFill>
            <a:schemeClr val="bg1"/>
          </a:solidFill>
          <a:ln w="9525">
            <a:solidFill>
              <a:schemeClr val="bg1"/>
            </a:solidFill>
            <a:miter lim="800000"/>
            <a:headEnd/>
            <a:tailEnd/>
          </a:ln>
        </p:spPr>
        <p:txBody>
          <a:bodyPr wrap="none" anchor="ctr"/>
          <a:lstStyle/>
          <a:p>
            <a:endParaRPr lang="en-US"/>
          </a:p>
        </p:txBody>
      </p:sp>
    </p:spTree>
    <p:extLst>
      <p:ext uri="{BB962C8B-B14F-4D97-AF65-F5344CB8AC3E}">
        <p14:creationId xmlns:p14="http://schemas.microsoft.com/office/powerpoint/2010/main" val="11080520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0"/>
            <a:ext cx="3733800" cy="1230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349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685800"/>
            <a:ext cx="2781300" cy="2343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3491" name="Text Box 10"/>
          <p:cNvSpPr txBox="1">
            <a:spLocks noChangeArrowheads="1"/>
          </p:cNvSpPr>
          <p:nvPr/>
        </p:nvSpPr>
        <p:spPr bwMode="auto">
          <a:xfrm>
            <a:off x="517525" y="228600"/>
            <a:ext cx="32988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sz="2000"/>
              <a:t>Differences in body shape</a:t>
            </a:r>
          </a:p>
        </p:txBody>
      </p:sp>
      <p:pic>
        <p:nvPicPr>
          <p:cNvPr id="63492"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607674"/>
            <a:ext cx="3657600" cy="1044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3493" name="Text Box 12"/>
          <p:cNvSpPr txBox="1">
            <a:spLocks noChangeArrowheads="1"/>
          </p:cNvSpPr>
          <p:nvPr/>
        </p:nvSpPr>
        <p:spPr bwMode="auto">
          <a:xfrm>
            <a:off x="457200" y="3108325"/>
            <a:ext cx="369093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sz="2000"/>
              <a:t>Difference in pharyngeal jaw </a:t>
            </a:r>
          </a:p>
        </p:txBody>
      </p:sp>
      <p:pic>
        <p:nvPicPr>
          <p:cNvPr id="63494"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4674363"/>
            <a:ext cx="2562225" cy="2073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3495"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3810000"/>
            <a:ext cx="4572000" cy="1260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3496" name="Text Box 15"/>
          <p:cNvSpPr txBox="1">
            <a:spLocks noChangeArrowheads="1"/>
          </p:cNvSpPr>
          <p:nvPr/>
        </p:nvSpPr>
        <p:spPr bwMode="auto">
          <a:xfrm>
            <a:off x="4953000" y="3108325"/>
            <a:ext cx="24606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sz="2000"/>
              <a:t>Differences in diet</a:t>
            </a:r>
          </a:p>
        </p:txBody>
      </p:sp>
      <p:sp>
        <p:nvSpPr>
          <p:cNvPr id="63497" name="Text Box 16"/>
          <p:cNvSpPr txBox="1">
            <a:spLocks noChangeArrowheads="1"/>
          </p:cNvSpPr>
          <p:nvPr/>
        </p:nvSpPr>
        <p:spPr bwMode="auto">
          <a:xfrm>
            <a:off x="5699125" y="1309688"/>
            <a:ext cx="15049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a:t>Benthic forager</a:t>
            </a:r>
          </a:p>
        </p:txBody>
      </p:sp>
      <p:sp>
        <p:nvSpPr>
          <p:cNvPr id="63498" name="Text Box 17"/>
          <p:cNvSpPr txBox="1">
            <a:spLocks noChangeArrowheads="1"/>
          </p:cNvSpPr>
          <p:nvPr/>
        </p:nvSpPr>
        <p:spPr bwMode="auto">
          <a:xfrm>
            <a:off x="7410450" y="1295400"/>
            <a:ext cx="157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a:t>Limnetic forager</a:t>
            </a:r>
          </a:p>
        </p:txBody>
      </p:sp>
      <p:sp>
        <p:nvSpPr>
          <p:cNvPr id="63499" name="Text Box 18"/>
          <p:cNvSpPr txBox="1">
            <a:spLocks noChangeArrowheads="1"/>
          </p:cNvSpPr>
          <p:nvPr/>
        </p:nvSpPr>
        <p:spPr bwMode="auto">
          <a:xfrm>
            <a:off x="4251325" y="5608638"/>
            <a:ext cx="42703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Comic Sans MS" charset="0"/>
                <a:ea typeface="ＭＳ Ｐゴシック" charset="0"/>
                <a:cs typeface="ＭＳ Ｐゴシック" charset="0"/>
              </a:defRPr>
            </a:lvl1pPr>
            <a:lvl2pPr marL="742950" indent="-285750" eaLnBrk="0" hangingPunct="0">
              <a:defRPr sz="1400">
                <a:solidFill>
                  <a:schemeClr val="tx1"/>
                </a:solidFill>
                <a:latin typeface="Comic Sans MS" charset="0"/>
                <a:ea typeface="ＭＳ Ｐゴシック" charset="0"/>
              </a:defRPr>
            </a:lvl2pPr>
            <a:lvl3pPr marL="1143000" indent="-228600" eaLnBrk="0" hangingPunct="0">
              <a:defRPr sz="1400">
                <a:solidFill>
                  <a:schemeClr val="tx1"/>
                </a:solidFill>
                <a:latin typeface="Comic Sans MS" charset="0"/>
                <a:ea typeface="ＭＳ Ｐゴシック" charset="0"/>
              </a:defRPr>
            </a:lvl3pPr>
            <a:lvl4pPr marL="1600200" indent="-228600" eaLnBrk="0" hangingPunct="0">
              <a:defRPr sz="1400">
                <a:solidFill>
                  <a:schemeClr val="tx1"/>
                </a:solidFill>
                <a:latin typeface="Comic Sans MS" charset="0"/>
                <a:ea typeface="ＭＳ Ｐゴシック" charset="0"/>
              </a:defRPr>
            </a:lvl4pPr>
            <a:lvl5pPr marL="2057400" indent="-228600" eaLnBrk="0" hangingPunct="0">
              <a:defRPr sz="1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a:solidFill>
                  <a:schemeClr val="tx1"/>
                </a:solidFill>
                <a:latin typeface="Comic Sans MS" charset="0"/>
                <a:ea typeface="ＭＳ Ｐゴシック" charset="0"/>
              </a:defRPr>
            </a:lvl9pPr>
          </a:lstStyle>
          <a:p>
            <a:pPr eaLnBrk="1" hangingPunct="1"/>
            <a:r>
              <a:rPr lang="en-US" sz="2400"/>
              <a:t>Shows ecological divergence </a:t>
            </a:r>
          </a:p>
        </p:txBody>
      </p:sp>
    </p:spTree>
    <p:extLst>
      <p:ext uri="{BB962C8B-B14F-4D97-AF65-F5344CB8AC3E}">
        <p14:creationId xmlns:p14="http://schemas.microsoft.com/office/powerpoint/2010/main" val="1560854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4"/>
          <p:cNvSpPr txBox="1">
            <a:spLocks noChangeArrowheads="1"/>
          </p:cNvSpPr>
          <p:nvPr/>
        </p:nvSpPr>
        <p:spPr bwMode="auto">
          <a:xfrm>
            <a:off x="433953" y="609600"/>
            <a:ext cx="8493071" cy="45243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dirty="0"/>
              <a:t>How do species arise under Biological Species Concept?</a:t>
            </a:r>
          </a:p>
          <a:p>
            <a:pPr eaLnBrk="1" hangingPunct="1"/>
            <a:endParaRPr lang="en-US" dirty="0"/>
          </a:p>
          <a:p>
            <a:pPr eaLnBrk="1" hangingPunct="1">
              <a:buFontTx/>
              <a:buAutoNum type="arabicParenR"/>
            </a:pPr>
            <a:r>
              <a:rPr lang="en-US" dirty="0"/>
              <a:t>Allopatric model -</a:t>
            </a:r>
            <a:r>
              <a:rPr lang="en-US" dirty="0">
                <a:ea typeface="Comic Sans MS" charset="0"/>
                <a:cs typeface="Comic Sans MS" charset="0"/>
              </a:rPr>
              <a:t> population ranges do not overlap during speciation</a:t>
            </a:r>
            <a:endParaRPr lang="en-US" dirty="0"/>
          </a:p>
          <a:p>
            <a:pPr eaLnBrk="1" hangingPunct="1">
              <a:buFontTx/>
              <a:buAutoNum type="arabicParenR"/>
            </a:pPr>
            <a:endParaRPr lang="en-US" dirty="0"/>
          </a:p>
          <a:p>
            <a:pPr eaLnBrk="1" hangingPunct="1">
              <a:buFontTx/>
              <a:buAutoNum type="arabicParenR"/>
            </a:pPr>
            <a:r>
              <a:rPr lang="en-US" dirty="0" err="1"/>
              <a:t>Parapatric</a:t>
            </a:r>
            <a:r>
              <a:rPr lang="en-US" dirty="0"/>
              <a:t> model </a:t>
            </a:r>
            <a:r>
              <a:rPr lang="en-US" dirty="0">
                <a:ea typeface="Comic Sans MS" charset="0"/>
                <a:cs typeface="Comic Sans MS" charset="0"/>
              </a:rPr>
              <a:t>– population ranges are adjacent during speciation</a:t>
            </a:r>
            <a:endParaRPr lang="en-US" dirty="0"/>
          </a:p>
          <a:p>
            <a:pPr eaLnBrk="1" hangingPunct="1">
              <a:buFontTx/>
              <a:buAutoNum type="arabicParenR"/>
            </a:pPr>
            <a:endParaRPr lang="en-US" dirty="0"/>
          </a:p>
          <a:p>
            <a:pPr eaLnBrk="1" hangingPunct="1">
              <a:buFontTx/>
              <a:buAutoNum type="arabicParenR"/>
            </a:pPr>
            <a:r>
              <a:rPr lang="en-US" dirty="0"/>
              <a:t>Sympatric model </a:t>
            </a:r>
            <a:r>
              <a:rPr lang="en-US" dirty="0">
                <a:ea typeface="Comic Sans MS" charset="0"/>
                <a:cs typeface="Comic Sans MS" charset="0"/>
              </a:rPr>
              <a:t>– population ranges overlap during speciation</a:t>
            </a:r>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528480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1011238" y="609600"/>
            <a:ext cx="5652509" cy="41549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dirty="0"/>
              <a:t>Allopatric Speciation</a:t>
            </a:r>
          </a:p>
          <a:p>
            <a:pPr eaLnBrk="1" hangingPunct="1"/>
            <a:endParaRPr lang="en-US" dirty="0"/>
          </a:p>
          <a:p>
            <a:pPr eaLnBrk="1" hangingPunct="1"/>
            <a:r>
              <a:rPr lang="en-US" dirty="0"/>
              <a:t>Classical View</a:t>
            </a:r>
          </a:p>
          <a:p>
            <a:pPr eaLnBrk="1" hangingPunct="1"/>
            <a:endParaRPr lang="en-US" dirty="0"/>
          </a:p>
          <a:p>
            <a:pPr eaLnBrk="1" hangingPunct="1"/>
            <a:r>
              <a:rPr lang="en-US" dirty="0"/>
              <a:t>	1) Speciation is a slow &amp; rare event</a:t>
            </a:r>
          </a:p>
          <a:p>
            <a:pPr eaLnBrk="1" hangingPunct="1"/>
            <a:endParaRPr lang="en-US" dirty="0"/>
          </a:p>
          <a:p>
            <a:pPr eaLnBrk="1" hangingPunct="1"/>
            <a:r>
              <a:rPr lang="en-US" dirty="0"/>
              <a:t>	2) 3 stage process</a:t>
            </a:r>
          </a:p>
          <a:p>
            <a:pPr eaLnBrk="1" hangingPunct="1"/>
            <a:r>
              <a:rPr lang="en-US" dirty="0"/>
              <a:t>		a) genetic isolation</a:t>
            </a:r>
          </a:p>
          <a:p>
            <a:pPr eaLnBrk="1" hangingPunct="1"/>
            <a:r>
              <a:rPr lang="en-US" dirty="0"/>
              <a:t>		b) divergence in traits </a:t>
            </a:r>
          </a:p>
          <a:p>
            <a:pPr eaLnBrk="1" hangingPunct="1"/>
            <a:r>
              <a:rPr lang="en-US" dirty="0"/>
              <a:t>		c) reproductive isolation</a:t>
            </a:r>
          </a:p>
          <a:p>
            <a:pPr eaLnBrk="1" hangingPunct="1"/>
            <a:endParaRPr lang="en-US" dirty="0"/>
          </a:p>
        </p:txBody>
      </p:sp>
      <p:sp>
        <p:nvSpPr>
          <p:cNvPr id="2" name="TextBox 1"/>
          <p:cNvSpPr txBox="1"/>
          <p:nvPr/>
        </p:nvSpPr>
        <p:spPr>
          <a:xfrm flipH="1">
            <a:off x="1011238" y="4782575"/>
            <a:ext cx="6744163" cy="1569660"/>
          </a:xfrm>
          <a:prstGeom prst="rect">
            <a:avLst/>
          </a:prstGeom>
          <a:noFill/>
        </p:spPr>
        <p:txBody>
          <a:bodyPr wrap="square" rtlCol="0">
            <a:spAutoFit/>
          </a:bodyPr>
          <a:lstStyle/>
          <a:p>
            <a:r>
              <a:rPr lang="en-US" sz="2400" dirty="0">
                <a:latin typeface="Comic Sans MS"/>
                <a:cs typeface="Comic Sans MS"/>
              </a:rPr>
              <a:t>Modern View</a:t>
            </a:r>
          </a:p>
          <a:p>
            <a:endParaRPr lang="en-US" sz="2400" dirty="0">
              <a:latin typeface="Comic Sans MS"/>
              <a:cs typeface="Comic Sans MS"/>
            </a:endParaRPr>
          </a:p>
          <a:p>
            <a:r>
              <a:rPr lang="en-US" sz="2400" dirty="0">
                <a:latin typeface="Comic Sans MS"/>
                <a:cs typeface="Comic Sans MS"/>
              </a:rPr>
              <a:t>Speciation can sometimes be very rapid, occurring over very few generations</a:t>
            </a:r>
          </a:p>
        </p:txBody>
      </p:sp>
    </p:spTree>
    <p:extLst>
      <p:ext uri="{BB962C8B-B14F-4D97-AF65-F5344CB8AC3E}">
        <p14:creationId xmlns:p14="http://schemas.microsoft.com/office/powerpoint/2010/main" val="253853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Evolution-Fig-16-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04800"/>
            <a:ext cx="8534400" cy="640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23" name="Text Box 3"/>
          <p:cNvSpPr txBox="1">
            <a:spLocks noChangeArrowheads="1"/>
          </p:cNvSpPr>
          <p:nvPr/>
        </p:nvSpPr>
        <p:spPr bwMode="auto">
          <a:xfrm>
            <a:off x="1011238" y="609600"/>
            <a:ext cx="5770562" cy="56323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u="sng" dirty="0"/>
              <a:t>Allopatric Speciation</a:t>
            </a:r>
          </a:p>
          <a:p>
            <a:pPr eaLnBrk="1" hangingPunct="1"/>
            <a:endParaRPr lang="en-US" u="sng" dirty="0"/>
          </a:p>
          <a:p>
            <a:pPr eaLnBrk="1" hangingPunct="1"/>
            <a:r>
              <a:rPr lang="en-US" u="sng" dirty="0" err="1"/>
              <a:t>Vicariance</a:t>
            </a:r>
            <a:r>
              <a:rPr lang="en-US" u="sng" dirty="0"/>
              <a:t> model</a:t>
            </a:r>
          </a:p>
          <a:p>
            <a:pPr eaLnBrk="1" hangingPunct="1"/>
            <a:endParaRPr lang="en-US" dirty="0"/>
          </a:p>
          <a:p>
            <a:pPr eaLnBrk="1" hangingPunct="1">
              <a:buFontTx/>
              <a:buAutoNum type="arabicParenR"/>
            </a:pPr>
            <a:r>
              <a:rPr lang="en-US" dirty="0"/>
              <a:t>Population occurs throughout an area</a:t>
            </a:r>
          </a:p>
          <a:p>
            <a:pPr eaLnBrk="1" hangingPunct="1">
              <a:buFontTx/>
              <a:buAutoNum type="arabicParenR"/>
            </a:pPr>
            <a:endParaRPr lang="en-US" dirty="0"/>
          </a:p>
          <a:p>
            <a:pPr eaLnBrk="1" hangingPunct="1">
              <a:buFontTx/>
              <a:buAutoNum type="arabicParenR"/>
            </a:pPr>
            <a:r>
              <a:rPr lang="en-US" dirty="0"/>
              <a:t>Area divided by physical barrier to gene flow</a:t>
            </a:r>
          </a:p>
          <a:p>
            <a:pPr eaLnBrk="1" hangingPunct="1">
              <a:buFontTx/>
              <a:buAutoNum type="arabicParenR"/>
            </a:pPr>
            <a:endParaRPr lang="en-US" dirty="0"/>
          </a:p>
          <a:p>
            <a:pPr eaLnBrk="1" hangingPunct="1">
              <a:buFontTx/>
              <a:buAutoNum type="arabicParenR"/>
            </a:pPr>
            <a:r>
              <a:rPr lang="en-US" dirty="0"/>
              <a:t>Intrinsic barriers to gene flow evolve (D-M incompatibilities)</a:t>
            </a:r>
          </a:p>
          <a:p>
            <a:pPr eaLnBrk="1" hangingPunct="1">
              <a:buFontTx/>
              <a:buAutoNum type="arabicParenR"/>
            </a:pPr>
            <a:endParaRPr lang="en-US" dirty="0"/>
          </a:p>
          <a:p>
            <a:pPr eaLnBrk="1" hangingPunct="1">
              <a:buFontTx/>
              <a:buAutoNum type="arabicParenR"/>
            </a:pPr>
            <a:r>
              <a:rPr lang="en-US" dirty="0"/>
              <a:t>In future, if populations hybridize there is at least partial isolation</a:t>
            </a:r>
          </a:p>
          <a:p>
            <a:pPr eaLnBrk="1" hangingPunct="1"/>
            <a:endParaRPr lang="en-US" dirty="0"/>
          </a:p>
        </p:txBody>
      </p:sp>
    </p:spTree>
    <p:extLst>
      <p:ext uri="{BB962C8B-B14F-4D97-AF65-F5344CB8AC3E}">
        <p14:creationId xmlns:p14="http://schemas.microsoft.com/office/powerpoint/2010/main" val="2097972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Evolution-Fig-16-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04800"/>
            <a:ext cx="8534400" cy="640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3971" name="Text Box 3"/>
          <p:cNvSpPr txBox="1">
            <a:spLocks noChangeArrowheads="1"/>
          </p:cNvSpPr>
          <p:nvPr/>
        </p:nvSpPr>
        <p:spPr bwMode="auto">
          <a:xfrm>
            <a:off x="2694040" y="76200"/>
            <a:ext cx="6276924" cy="6524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2200" u="sng" dirty="0"/>
              <a:t>Allopatric Speciation</a:t>
            </a:r>
          </a:p>
          <a:p>
            <a:pPr eaLnBrk="1" hangingPunct="1"/>
            <a:endParaRPr lang="en-US" sz="2200" u="sng" dirty="0"/>
          </a:p>
          <a:p>
            <a:pPr eaLnBrk="1" hangingPunct="1"/>
            <a:r>
              <a:rPr lang="en-US" sz="2200" u="sng" dirty="0" err="1"/>
              <a:t>Peripatric</a:t>
            </a:r>
            <a:r>
              <a:rPr lang="en-US" sz="2200" u="sng" dirty="0"/>
              <a:t> model </a:t>
            </a:r>
          </a:p>
          <a:p>
            <a:pPr eaLnBrk="1" hangingPunct="1"/>
            <a:r>
              <a:rPr lang="en-US" sz="2200" dirty="0"/>
              <a:t>(special case of allopatric model)</a:t>
            </a:r>
          </a:p>
          <a:p>
            <a:pPr eaLnBrk="1" hangingPunct="1"/>
            <a:endParaRPr lang="en-US" sz="2200" dirty="0"/>
          </a:p>
          <a:p>
            <a:pPr eaLnBrk="1" hangingPunct="1">
              <a:buFontTx/>
              <a:buAutoNum type="arabicParenR"/>
            </a:pPr>
            <a:r>
              <a:rPr lang="en-US" sz="2200" dirty="0"/>
              <a:t>Population occurs throughout an area</a:t>
            </a:r>
          </a:p>
          <a:p>
            <a:pPr eaLnBrk="1" hangingPunct="1">
              <a:buFontTx/>
              <a:buAutoNum type="arabicParenR"/>
            </a:pPr>
            <a:endParaRPr lang="en-US" sz="2200" dirty="0"/>
          </a:p>
          <a:p>
            <a:pPr eaLnBrk="1" hangingPunct="1">
              <a:buFontTx/>
              <a:buAutoNum type="arabicParenR"/>
            </a:pPr>
            <a:r>
              <a:rPr lang="en-US" sz="2200" dirty="0"/>
              <a:t>A population arises through </a:t>
            </a:r>
            <a:r>
              <a:rPr lang="en-US" sz="2200" b="1" u="sng" dirty="0"/>
              <a:t>founder effect </a:t>
            </a:r>
            <a:r>
              <a:rPr lang="en-US" sz="2200" dirty="0"/>
              <a:t>on the perimeter of the existing range</a:t>
            </a:r>
          </a:p>
          <a:p>
            <a:pPr eaLnBrk="1" hangingPunct="1">
              <a:buFontTx/>
              <a:buAutoNum type="arabicParenR"/>
            </a:pPr>
            <a:endParaRPr lang="en-US" sz="2200" dirty="0"/>
          </a:p>
          <a:p>
            <a:pPr eaLnBrk="1" hangingPunct="1">
              <a:buFontTx/>
              <a:buAutoNum type="arabicParenR"/>
            </a:pPr>
            <a:r>
              <a:rPr lang="en-US" sz="2200" dirty="0"/>
              <a:t>Intrinsic barriers to gene flow evolve; these may be D-M effects or </a:t>
            </a:r>
            <a:r>
              <a:rPr lang="ja-JP" altLang="en-US" sz="2200" dirty="0"/>
              <a:t>“</a:t>
            </a:r>
            <a:r>
              <a:rPr lang="en-US" sz="2200" dirty="0" err="1"/>
              <a:t>transilient</a:t>
            </a:r>
            <a:r>
              <a:rPr lang="en-US" sz="2200" dirty="0"/>
              <a:t> effects</a:t>
            </a:r>
            <a:r>
              <a:rPr lang="ja-JP" altLang="en-US" sz="2200" dirty="0"/>
              <a:t>”</a:t>
            </a:r>
            <a:r>
              <a:rPr lang="en-US" sz="2200" dirty="0"/>
              <a:t> involving genome rearrangement due to small population size (highly controversial)</a:t>
            </a:r>
          </a:p>
          <a:p>
            <a:pPr eaLnBrk="1" hangingPunct="1">
              <a:buFontTx/>
              <a:buAutoNum type="arabicParenR"/>
            </a:pPr>
            <a:endParaRPr lang="en-US" sz="2200" dirty="0"/>
          </a:p>
          <a:p>
            <a:pPr eaLnBrk="1" hangingPunct="1">
              <a:buFontTx/>
              <a:buAutoNum type="arabicParenR"/>
            </a:pPr>
            <a:r>
              <a:rPr lang="en-US" sz="2200" dirty="0"/>
              <a:t>In future if populations hybridize there is partial isolation</a:t>
            </a:r>
          </a:p>
          <a:p>
            <a:pPr eaLnBrk="1" hangingPunct="1"/>
            <a:endParaRPr lang="en-US" sz="2200" dirty="0"/>
          </a:p>
        </p:txBody>
      </p:sp>
    </p:spTree>
    <p:extLst>
      <p:ext uri="{BB962C8B-B14F-4D97-AF65-F5344CB8AC3E}">
        <p14:creationId xmlns:p14="http://schemas.microsoft.com/office/powerpoint/2010/main" val="729700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457200" y="609600"/>
            <a:ext cx="8256104" cy="48936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charset="0"/>
                <a:ea typeface="ＭＳ Ｐゴシック" charset="0"/>
                <a:cs typeface="ＭＳ Ｐゴシック" charset="0"/>
              </a:defRPr>
            </a:lvl1pPr>
            <a:lvl2pPr marL="37931725" indent="-37474525" eaLnBrk="0" hangingPunct="0">
              <a:defRPr sz="2400">
                <a:solidFill>
                  <a:schemeClr val="tx1"/>
                </a:solidFill>
                <a:latin typeface="Comic Sans MS" charset="0"/>
                <a:ea typeface="ＭＳ Ｐゴシック" charset="0"/>
              </a:defRPr>
            </a:lvl2pPr>
            <a:lvl3pPr eaLnBrk="0" hangingPunct="0">
              <a:defRPr sz="2400">
                <a:solidFill>
                  <a:schemeClr val="tx1"/>
                </a:solidFill>
                <a:latin typeface="Comic Sans MS" charset="0"/>
                <a:ea typeface="ＭＳ Ｐゴシック" charset="0"/>
              </a:defRPr>
            </a:lvl3pPr>
            <a:lvl4pPr eaLnBrk="0" hangingPunct="0">
              <a:defRPr sz="2400">
                <a:solidFill>
                  <a:schemeClr val="tx1"/>
                </a:solidFill>
                <a:latin typeface="Comic Sans MS" charset="0"/>
                <a:ea typeface="ＭＳ Ｐゴシック" charset="0"/>
              </a:defRPr>
            </a:lvl4pPr>
            <a:lvl5pPr eaLnBrk="0" hangingPunct="0">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dirty="0"/>
              <a:t>Allopatric speciation</a:t>
            </a:r>
          </a:p>
          <a:p>
            <a:pPr eaLnBrk="1" hangingPunct="1"/>
            <a:endParaRPr lang="en-US" dirty="0"/>
          </a:p>
          <a:p>
            <a:pPr marL="117475" indent="-117475" eaLnBrk="1" hangingPunct="1">
              <a:buFontTx/>
              <a:buChar char="•"/>
            </a:pPr>
            <a:r>
              <a:rPr lang="en-US" dirty="0"/>
              <a:t> Geographic separation is a prerequisite for divergence.</a:t>
            </a:r>
          </a:p>
          <a:p>
            <a:pPr marL="117475" indent="-117475" eaLnBrk="1" hangingPunct="1">
              <a:buFontTx/>
              <a:buChar char="•"/>
            </a:pPr>
            <a:endParaRPr lang="en-US" dirty="0"/>
          </a:p>
          <a:p>
            <a:pPr marL="117475" indent="-117475" eaLnBrk="1" hangingPunct="1">
              <a:buFontTx/>
              <a:buChar char="•"/>
            </a:pPr>
            <a:r>
              <a:rPr lang="en-US" dirty="0"/>
              <a:t> Isolating mechanisms are a byproduct of </a:t>
            </a:r>
            <a:r>
              <a:rPr lang="en-US" dirty="0" err="1"/>
              <a:t>gentic</a:t>
            </a:r>
            <a:r>
              <a:rPr lang="en-US" dirty="0"/>
              <a:t> drift and divergence.</a:t>
            </a:r>
          </a:p>
          <a:p>
            <a:pPr marL="117475" indent="-117475" eaLnBrk="1" hangingPunct="1">
              <a:buFontTx/>
              <a:buChar char="•"/>
            </a:pPr>
            <a:endParaRPr lang="en-US" dirty="0"/>
          </a:p>
          <a:p>
            <a:pPr marL="117475" indent="-117475" eaLnBrk="1" hangingPunct="1">
              <a:buFontTx/>
              <a:buChar char="•"/>
            </a:pPr>
            <a:r>
              <a:rPr lang="en-US" dirty="0"/>
              <a:t>Adaptation is coupled to divergence, but not the cause for speciation per se at the outset (see the contrasting example of sympatric speciation).</a:t>
            </a:r>
          </a:p>
          <a:p>
            <a:pPr marL="117475" indent="-117475" eaLnBrk="1" hangingPunct="1">
              <a:buFontTx/>
              <a:buChar char="•"/>
            </a:pPr>
            <a:endParaRPr lang="en-US" dirty="0"/>
          </a:p>
          <a:p>
            <a:pPr marL="117475" indent="-117475" eaLnBrk="1" hangingPunct="1">
              <a:buFontTx/>
              <a:buChar char="•"/>
            </a:pPr>
            <a:r>
              <a:rPr lang="en-US" dirty="0"/>
              <a:t>Geographic isolation sparks the speciation process.</a:t>
            </a:r>
          </a:p>
          <a:p>
            <a:pPr eaLnBrk="1" hangingPunct="1"/>
            <a:endParaRPr lang="en-US" dirty="0"/>
          </a:p>
        </p:txBody>
      </p:sp>
    </p:spTree>
    <p:extLst>
      <p:ext uri="{BB962C8B-B14F-4D97-AF65-F5344CB8AC3E}">
        <p14:creationId xmlns:p14="http://schemas.microsoft.com/office/powerpoint/2010/main" val="505025491"/>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2613</TotalTime>
  <Words>2282</Words>
  <Application>Microsoft Macintosh PowerPoint</Application>
  <PresentationFormat>On-screen Show (4:3)</PresentationFormat>
  <Paragraphs>386</Paragraphs>
  <Slides>42</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Comic Sans MS</vt:lpstr>
      <vt:lpstr>Courier New</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Olson, Matt</dc:creator>
  <cp:lastModifiedBy>Kevin McCracken</cp:lastModifiedBy>
  <cp:revision>56</cp:revision>
  <dcterms:created xsi:type="dcterms:W3CDTF">2017-11-13T01:39:17Z</dcterms:created>
  <dcterms:modified xsi:type="dcterms:W3CDTF">2024-10-31T13:39:57Z</dcterms:modified>
</cp:coreProperties>
</file>