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ags/tag15.xml" ContentType="application/vnd.openxmlformats-officedocument.presentationml.tags+xml"/>
  <Override PartName="/ppt/tags/tag16.xml" ContentType="application/vnd.openxmlformats-officedocument.presentationml.tags+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tags/tag17.xml" ContentType="application/vnd.openxmlformats-officedocument.presentationml.tags+xml"/>
  <Override PartName="/ppt/notesSlides/notesSlide19.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1"/>
  </p:sldMasterIdLst>
  <p:notesMasterIdLst>
    <p:notesMasterId r:id="rId53"/>
  </p:notesMasterIdLst>
  <p:sldIdLst>
    <p:sldId id="256" r:id="rId2"/>
    <p:sldId id="313" r:id="rId3"/>
    <p:sldId id="449" r:id="rId4"/>
    <p:sldId id="450" r:id="rId5"/>
    <p:sldId id="484" r:id="rId6"/>
    <p:sldId id="479" r:id="rId7"/>
    <p:sldId id="485" r:id="rId8"/>
    <p:sldId id="451" r:id="rId9"/>
    <p:sldId id="453" r:id="rId10"/>
    <p:sldId id="480" r:id="rId11"/>
    <p:sldId id="481" r:id="rId12"/>
    <p:sldId id="454" r:id="rId13"/>
    <p:sldId id="294" r:id="rId14"/>
    <p:sldId id="455" r:id="rId15"/>
    <p:sldId id="456" r:id="rId16"/>
    <p:sldId id="457" r:id="rId17"/>
    <p:sldId id="472" r:id="rId18"/>
    <p:sldId id="473" r:id="rId19"/>
    <p:sldId id="474" r:id="rId20"/>
    <p:sldId id="458" r:id="rId21"/>
    <p:sldId id="475" r:id="rId22"/>
    <p:sldId id="460" r:id="rId23"/>
    <p:sldId id="486" r:id="rId24"/>
    <p:sldId id="407" r:id="rId25"/>
    <p:sldId id="408" r:id="rId26"/>
    <p:sldId id="413" r:id="rId27"/>
    <p:sldId id="414" r:id="rId28"/>
    <p:sldId id="482" r:id="rId29"/>
    <p:sldId id="416" r:id="rId30"/>
    <p:sldId id="463" r:id="rId31"/>
    <p:sldId id="467" r:id="rId32"/>
    <p:sldId id="420" r:id="rId33"/>
    <p:sldId id="435" r:id="rId34"/>
    <p:sldId id="421" r:id="rId35"/>
    <p:sldId id="470" r:id="rId36"/>
    <p:sldId id="415" r:id="rId37"/>
    <p:sldId id="423" r:id="rId38"/>
    <p:sldId id="424" r:id="rId39"/>
    <p:sldId id="477" r:id="rId40"/>
    <p:sldId id="437" r:id="rId41"/>
    <p:sldId id="465" r:id="rId42"/>
    <p:sldId id="466" r:id="rId43"/>
    <p:sldId id="440" r:id="rId44"/>
    <p:sldId id="441" r:id="rId45"/>
    <p:sldId id="442" r:id="rId46"/>
    <p:sldId id="478" r:id="rId47"/>
    <p:sldId id="443" r:id="rId48"/>
    <p:sldId id="444" r:id="rId49"/>
    <p:sldId id="445" r:id="rId50"/>
    <p:sldId id="446" r:id="rId51"/>
    <p:sldId id="483" r:id="rId52"/>
  </p:sldIdLst>
  <p:sldSz cx="9144000" cy="6858000" type="screen4x3"/>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821" autoAdjust="0"/>
    <p:restoredTop sz="94708"/>
  </p:normalViewPr>
  <p:slideViewPr>
    <p:cSldViewPr>
      <p:cViewPr varScale="1">
        <p:scale>
          <a:sx n="210" d="100"/>
          <a:sy n="210" d="100"/>
        </p:scale>
        <p:origin x="3136" y="16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oleObject" Target="file:///C:\Users\Christa%20Mulder\Documents\Teaching\Biol%20116%20Fundamentals%20of%20Biology%20II\Biol%20116%20Spring%202018\Lectures\Lecture%2003%20Population%20Biology%20I\Population%20graph%20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Teaching\Biol%20116\Biol%20116%20spring%202016\Lectures\Lecture%2003%20Behavioral%20Ecology%20II%20and%20Pop%20Ecology%20I\Population%20graph%20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Teaching\Biol%20116\Biol%20116%20spring%202016\Lectures\Lecture%2003%20Behavioral%20Ecology%20II%20and%20Pop%20Ecology%20I\Population%20graph%20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Teaching\Biol%20116\Biol%20116%20spring%202016\Lectures\Lecture%2003%20Behavioral%20Ecology%20II%20and%20Pop%20Ecology%20I\Population%20graph%20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Teaching\Biol%20116\Biol%20116%20spring%202016\Lectures\Lecture%2003%20Behavioral%20Ecology%20II%20and%20Pop%20Ecology%20I\Population%20graph%20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Teaching\Biol%20116\Biol%20116%20spring%202016\Lectures\Lecture%2003%20Behavioral%20Ecology%20II%20and%20Pop%20Ecology%20I\Population%20graph%20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Teaching\Biol%20116\Biol%20116%20spring%202016\Lectures\Lecture%2003%20Behavioral%20Ecology%20II%20and%20Pop%20Ecology%20I\Population%20graph%201.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Teaching\Biol%20116\Biol%20116%20spring%202016\Lectures\Lecture%2003%20Behavioral%20Ecology%20II%20and%20Pop%20Ecology%20I\Population%20graph%201.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Teaching\Biol%20116\Biol%20116%20spring%202016\Lectures\Lecture%2003%20Behavioral%20Ecology%20II%20and%20Pop%20Ecology%20I\Population%20graph%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931-413E-9B90-22CD004EAAC1}"/>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931-413E-9B90-22CD004EAAC1}"/>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931-413E-9B90-22CD004EAAC1}"/>
            </c:ext>
          </c:extLst>
        </c:ser>
        <c:dLbls>
          <c:showLegendKey val="0"/>
          <c:showVal val="0"/>
          <c:showCatName val="0"/>
          <c:showSerName val="0"/>
          <c:showPercent val="0"/>
          <c:showBubbleSize val="0"/>
        </c:dLbls>
        <c:gapWidth val="150"/>
        <c:shape val="box"/>
        <c:axId val="1829372127"/>
        <c:axId val="1829367967"/>
        <c:axId val="1799497439"/>
      </c:bar3DChart>
      <c:catAx>
        <c:axId val="1829372127"/>
        <c:scaling>
          <c:orientation val="minMax"/>
        </c:scaling>
        <c:delete val="0"/>
        <c:axPos val="b"/>
        <c:numFmt formatCode="General" sourceLinked="1"/>
        <c:majorTickMark val="out"/>
        <c:minorTickMark val="none"/>
        <c:tickLblPos val="nextTo"/>
        <c:crossAx val="1829367967"/>
        <c:crosses val="autoZero"/>
        <c:auto val="1"/>
        <c:lblAlgn val="ctr"/>
        <c:lblOffset val="100"/>
        <c:noMultiLvlLbl val="0"/>
      </c:catAx>
      <c:valAx>
        <c:axId val="1829367967"/>
        <c:scaling>
          <c:orientation val="minMax"/>
        </c:scaling>
        <c:delete val="0"/>
        <c:axPos val="l"/>
        <c:majorGridlines/>
        <c:numFmt formatCode="General" sourceLinked="1"/>
        <c:majorTickMark val="out"/>
        <c:minorTickMark val="none"/>
        <c:tickLblPos val="nextTo"/>
        <c:crossAx val="1829372127"/>
        <c:crosses val="autoZero"/>
        <c:crossBetween val="between"/>
      </c:valAx>
      <c:serAx>
        <c:axId val="1799497439"/>
        <c:scaling>
          <c:orientation val="minMax"/>
        </c:scaling>
        <c:delete val="0"/>
        <c:axPos val="b"/>
        <c:majorTickMark val="out"/>
        <c:minorTickMark val="none"/>
        <c:tickLblPos val="nextTo"/>
        <c:crossAx val="1829367967"/>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data!$E$1</c:f>
              <c:strCache>
                <c:ptCount val="1"/>
                <c:pt idx="0">
                  <c:v>Prob (surv)</c:v>
                </c:pt>
              </c:strCache>
            </c:strRef>
          </c:tx>
          <c:spPr>
            <a:ln>
              <a:solidFill>
                <a:schemeClr val="tx1"/>
              </a:solidFill>
            </a:ln>
          </c:spPr>
          <c:marker>
            <c:symbol val="diamond"/>
            <c:size val="10"/>
            <c:spPr>
              <a:solidFill>
                <a:schemeClr val="tx2"/>
              </a:solidFill>
              <a:ln>
                <a:solidFill>
                  <a:schemeClr val="tx1"/>
                </a:solidFill>
              </a:ln>
            </c:spPr>
          </c:marker>
          <c:dPt>
            <c:idx val="2"/>
            <c:marker>
              <c:spPr>
                <a:solidFill>
                  <a:schemeClr val="tx1"/>
                </a:solidFill>
                <a:ln>
                  <a:solidFill>
                    <a:schemeClr val="tx1"/>
                  </a:solidFill>
                </a:ln>
              </c:spPr>
            </c:marker>
            <c:bubble3D val="0"/>
            <c:extLst>
              <c:ext xmlns:c16="http://schemas.microsoft.com/office/drawing/2014/chart" uri="{C3380CC4-5D6E-409C-BE32-E72D297353CC}">
                <c16:uniqueId val="{00000002-9666-4C19-8B30-455C0A149055}"/>
              </c:ext>
            </c:extLst>
          </c:dPt>
          <c:xVal>
            <c:numRef>
              <c:f>data!$A$2:$A$6</c:f>
              <c:numCache>
                <c:formatCode>General</c:formatCode>
                <c:ptCount val="5"/>
                <c:pt idx="0">
                  <c:v>0</c:v>
                </c:pt>
                <c:pt idx="1">
                  <c:v>1</c:v>
                </c:pt>
                <c:pt idx="2">
                  <c:v>2</c:v>
                </c:pt>
                <c:pt idx="3">
                  <c:v>3</c:v>
                </c:pt>
                <c:pt idx="4">
                  <c:v>4</c:v>
                </c:pt>
              </c:numCache>
            </c:numRef>
          </c:xVal>
          <c:yVal>
            <c:numRef>
              <c:f>data!$E$2:$E$6</c:f>
              <c:numCache>
                <c:formatCode>General</c:formatCode>
                <c:ptCount val="5"/>
                <c:pt idx="0">
                  <c:v>1</c:v>
                </c:pt>
                <c:pt idx="1">
                  <c:v>0.5</c:v>
                </c:pt>
                <c:pt idx="2">
                  <c:v>0.25</c:v>
                </c:pt>
                <c:pt idx="3">
                  <c:v>0.125</c:v>
                </c:pt>
                <c:pt idx="4">
                  <c:v>6.25E-2</c:v>
                </c:pt>
              </c:numCache>
            </c:numRef>
          </c:yVal>
          <c:smooth val="0"/>
          <c:extLst>
            <c:ext xmlns:c16="http://schemas.microsoft.com/office/drawing/2014/chart" uri="{C3380CC4-5D6E-409C-BE32-E72D297353CC}">
              <c16:uniqueId val="{00000000-9666-4C19-8B30-455C0A149055}"/>
            </c:ext>
          </c:extLst>
        </c:ser>
        <c:dLbls>
          <c:showLegendKey val="0"/>
          <c:showVal val="0"/>
          <c:showCatName val="0"/>
          <c:showSerName val="0"/>
          <c:showPercent val="0"/>
          <c:showBubbleSize val="0"/>
        </c:dLbls>
        <c:axId val="43936384"/>
        <c:axId val="43963520"/>
      </c:scatterChart>
      <c:valAx>
        <c:axId val="43936384"/>
        <c:scaling>
          <c:orientation val="minMax"/>
        </c:scaling>
        <c:delete val="0"/>
        <c:axPos val="b"/>
        <c:title>
          <c:tx>
            <c:rich>
              <a:bodyPr/>
              <a:lstStyle/>
              <a:p>
                <a:pPr>
                  <a:defRPr sz="2000"/>
                </a:pPr>
                <a:r>
                  <a:rPr lang="en-US" sz="2000"/>
                  <a:t>Age</a:t>
                </a:r>
              </a:p>
            </c:rich>
          </c:tx>
          <c:overlay val="0"/>
        </c:title>
        <c:numFmt formatCode="General" sourceLinked="1"/>
        <c:majorTickMark val="out"/>
        <c:minorTickMark val="none"/>
        <c:tickLblPos val="nextTo"/>
        <c:spPr>
          <a:ln w="25400">
            <a:solidFill>
              <a:schemeClr val="tx1"/>
            </a:solidFill>
          </a:ln>
        </c:spPr>
        <c:txPr>
          <a:bodyPr/>
          <a:lstStyle/>
          <a:p>
            <a:pPr>
              <a:defRPr sz="1600"/>
            </a:pPr>
            <a:endParaRPr lang="en-US"/>
          </a:p>
        </c:txPr>
        <c:crossAx val="43963520"/>
        <c:crosses val="autoZero"/>
        <c:crossBetween val="midCat"/>
      </c:valAx>
      <c:valAx>
        <c:axId val="43963520"/>
        <c:scaling>
          <c:orientation val="minMax"/>
        </c:scaling>
        <c:delete val="0"/>
        <c:axPos val="l"/>
        <c:title>
          <c:tx>
            <c:rich>
              <a:bodyPr rot="-5400000" vert="horz"/>
              <a:lstStyle/>
              <a:p>
                <a:pPr>
                  <a:defRPr sz="2000"/>
                </a:pPr>
                <a:r>
                  <a:rPr lang="en-US" sz="2000"/>
                  <a:t>Prob</a:t>
                </a:r>
                <a:r>
                  <a:rPr lang="en-US" sz="2000" baseline="0"/>
                  <a:t> (survival to </a:t>
                </a:r>
                <a:r>
                  <a:rPr lang="en-US" sz="2000"/>
                  <a:t>x)</a:t>
                </a:r>
              </a:p>
            </c:rich>
          </c:tx>
          <c:overlay val="0"/>
        </c:title>
        <c:numFmt formatCode="General" sourceLinked="1"/>
        <c:majorTickMark val="out"/>
        <c:minorTickMark val="none"/>
        <c:tickLblPos val="nextTo"/>
        <c:spPr>
          <a:ln w="25400">
            <a:solidFill>
              <a:schemeClr val="tx1"/>
            </a:solidFill>
          </a:ln>
        </c:spPr>
        <c:txPr>
          <a:bodyPr/>
          <a:lstStyle/>
          <a:p>
            <a:pPr>
              <a:defRPr sz="1600"/>
            </a:pPr>
            <a:endParaRPr lang="en-US"/>
          </a:p>
        </c:txPr>
        <c:crossAx val="43936384"/>
        <c:crosses val="autoZero"/>
        <c:crossBetween val="midCat"/>
      </c:valAx>
      <c:spPr>
        <a:noFill/>
        <a:ln w="25400">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309160104986875"/>
          <c:y val="6.9987648602748184E-2"/>
          <c:w val="0.67024173228346462"/>
          <c:h val="0.72215300293345686"/>
        </c:manualLayout>
      </c:layout>
      <c:scatterChart>
        <c:scatterStyle val="lineMarker"/>
        <c:varyColors val="0"/>
        <c:ser>
          <c:idx val="0"/>
          <c:order val="0"/>
          <c:tx>
            <c:strRef>
              <c:f>data!$B$1</c:f>
              <c:strCache>
                <c:ptCount val="1"/>
                <c:pt idx="0">
                  <c:v>Nx</c:v>
                </c:pt>
              </c:strCache>
            </c:strRef>
          </c:tx>
          <c:marker>
            <c:symbol val="diamond"/>
            <c:size val="10"/>
            <c:spPr>
              <a:solidFill>
                <a:schemeClr val="tx2"/>
              </a:solidFill>
            </c:spPr>
          </c:marker>
          <c:xVal>
            <c:numRef>
              <c:f>data!$A$2:$A$6</c:f>
              <c:numCache>
                <c:formatCode>General</c:formatCode>
                <c:ptCount val="5"/>
                <c:pt idx="0">
                  <c:v>0</c:v>
                </c:pt>
                <c:pt idx="1">
                  <c:v>1</c:v>
                </c:pt>
                <c:pt idx="2">
                  <c:v>2</c:v>
                </c:pt>
                <c:pt idx="3">
                  <c:v>3</c:v>
                </c:pt>
                <c:pt idx="4">
                  <c:v>4</c:v>
                </c:pt>
              </c:numCache>
            </c:numRef>
          </c:xVal>
          <c:yVal>
            <c:numRef>
              <c:f>data!$B$2:$B$6</c:f>
              <c:numCache>
                <c:formatCode>General</c:formatCode>
                <c:ptCount val="5"/>
                <c:pt idx="0">
                  <c:v>500</c:v>
                </c:pt>
                <c:pt idx="1">
                  <c:v>500</c:v>
                </c:pt>
                <c:pt idx="2">
                  <c:v>500</c:v>
                </c:pt>
                <c:pt idx="3">
                  <c:v>500</c:v>
                </c:pt>
                <c:pt idx="4">
                  <c:v>500</c:v>
                </c:pt>
              </c:numCache>
            </c:numRef>
          </c:yVal>
          <c:smooth val="0"/>
          <c:extLst>
            <c:ext xmlns:c16="http://schemas.microsoft.com/office/drawing/2014/chart" uri="{C3380CC4-5D6E-409C-BE32-E72D297353CC}">
              <c16:uniqueId val="{00000000-0EA2-44A6-9E73-7CF156B9C8BE}"/>
            </c:ext>
          </c:extLst>
        </c:ser>
        <c:dLbls>
          <c:showLegendKey val="0"/>
          <c:showVal val="0"/>
          <c:showCatName val="0"/>
          <c:showSerName val="0"/>
          <c:showPercent val="0"/>
          <c:showBubbleSize val="0"/>
        </c:dLbls>
        <c:axId val="149956480"/>
        <c:axId val="149959040"/>
      </c:scatterChart>
      <c:valAx>
        <c:axId val="149956480"/>
        <c:scaling>
          <c:orientation val="minMax"/>
          <c:max val="4"/>
        </c:scaling>
        <c:delete val="0"/>
        <c:axPos val="b"/>
        <c:title>
          <c:tx>
            <c:rich>
              <a:bodyPr/>
              <a:lstStyle/>
              <a:p>
                <a:pPr>
                  <a:defRPr sz="1600"/>
                </a:pPr>
                <a:r>
                  <a:rPr lang="en-US" sz="1600" dirty="0"/>
                  <a:t>Year</a:t>
                </a:r>
              </a:p>
            </c:rich>
          </c:tx>
          <c:layout>
            <c:manualLayout>
              <c:xMode val="edge"/>
              <c:yMode val="edge"/>
              <c:x val="0.54196246719160102"/>
              <c:y val="0.87963215995059441"/>
            </c:manualLayout>
          </c:layout>
          <c:overlay val="0"/>
        </c:title>
        <c:numFmt formatCode="General" sourceLinked="1"/>
        <c:majorTickMark val="out"/>
        <c:minorTickMark val="none"/>
        <c:tickLblPos val="nextTo"/>
        <c:spPr>
          <a:ln w="25400">
            <a:solidFill>
              <a:schemeClr val="tx1"/>
            </a:solidFill>
          </a:ln>
        </c:spPr>
        <c:txPr>
          <a:bodyPr/>
          <a:lstStyle/>
          <a:p>
            <a:pPr>
              <a:defRPr sz="1200"/>
            </a:pPr>
            <a:endParaRPr lang="en-US"/>
          </a:p>
        </c:txPr>
        <c:crossAx val="149959040"/>
        <c:crosses val="autoZero"/>
        <c:crossBetween val="midCat"/>
      </c:valAx>
      <c:valAx>
        <c:axId val="149959040"/>
        <c:scaling>
          <c:orientation val="minMax"/>
          <c:max val="1000"/>
        </c:scaling>
        <c:delete val="0"/>
        <c:axPos val="l"/>
        <c:title>
          <c:tx>
            <c:rich>
              <a:bodyPr rot="-5400000" vert="horz"/>
              <a:lstStyle/>
              <a:p>
                <a:pPr>
                  <a:defRPr sz="2000"/>
                </a:pPr>
                <a:r>
                  <a:rPr lang="en-US" sz="2000"/>
                  <a:t>Nx</a:t>
                </a:r>
              </a:p>
            </c:rich>
          </c:tx>
          <c:overlay val="0"/>
        </c:title>
        <c:numFmt formatCode="General" sourceLinked="1"/>
        <c:majorTickMark val="out"/>
        <c:minorTickMark val="none"/>
        <c:tickLblPos val="nextTo"/>
        <c:spPr>
          <a:ln w="25400">
            <a:solidFill>
              <a:schemeClr val="tx1"/>
            </a:solidFill>
          </a:ln>
        </c:spPr>
        <c:txPr>
          <a:bodyPr/>
          <a:lstStyle/>
          <a:p>
            <a:pPr>
              <a:defRPr sz="1600"/>
            </a:pPr>
            <a:endParaRPr lang="en-US"/>
          </a:p>
        </c:txPr>
        <c:crossAx val="149956480"/>
        <c:crosses val="autoZero"/>
        <c:crossBetween val="midCat"/>
      </c:valAx>
      <c:spPr>
        <a:noFill/>
        <a:ln w="25400">
          <a:no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174952395656427"/>
          <c:y val="6.4409995625546806E-2"/>
          <c:w val="0.6491933322164517"/>
          <c:h val="0.8124962220631512"/>
        </c:manualLayout>
      </c:layout>
      <c:scatterChart>
        <c:scatterStyle val="lineMarker"/>
        <c:varyColors val="0"/>
        <c:ser>
          <c:idx val="0"/>
          <c:order val="0"/>
          <c:tx>
            <c:strRef>
              <c:f>data!$B$1</c:f>
              <c:strCache>
                <c:ptCount val="1"/>
                <c:pt idx="0">
                  <c:v>Nx</c:v>
                </c:pt>
              </c:strCache>
            </c:strRef>
          </c:tx>
          <c:marker>
            <c:symbol val="diamond"/>
            <c:size val="10"/>
            <c:spPr>
              <a:solidFill>
                <a:schemeClr val="tx2"/>
              </a:solidFill>
            </c:spPr>
          </c:marker>
          <c:xVal>
            <c:numRef>
              <c:f>data!$A$2:$A$6</c:f>
              <c:numCache>
                <c:formatCode>General</c:formatCode>
                <c:ptCount val="5"/>
                <c:pt idx="0">
                  <c:v>0</c:v>
                </c:pt>
                <c:pt idx="1">
                  <c:v>1</c:v>
                </c:pt>
                <c:pt idx="2">
                  <c:v>2</c:v>
                </c:pt>
                <c:pt idx="3">
                  <c:v>3</c:v>
                </c:pt>
                <c:pt idx="4">
                  <c:v>4</c:v>
                </c:pt>
              </c:numCache>
            </c:numRef>
          </c:xVal>
          <c:yVal>
            <c:numRef>
              <c:f>data!$C$2:$C$6</c:f>
              <c:numCache>
                <c:formatCode>General</c:formatCode>
                <c:ptCount val="5"/>
                <c:pt idx="0">
                  <c:v>1000</c:v>
                </c:pt>
                <c:pt idx="1">
                  <c:v>800</c:v>
                </c:pt>
                <c:pt idx="2">
                  <c:v>600</c:v>
                </c:pt>
                <c:pt idx="3">
                  <c:v>400</c:v>
                </c:pt>
                <c:pt idx="4">
                  <c:v>200</c:v>
                </c:pt>
              </c:numCache>
            </c:numRef>
          </c:yVal>
          <c:smooth val="0"/>
          <c:extLst>
            <c:ext xmlns:c16="http://schemas.microsoft.com/office/drawing/2014/chart" uri="{C3380CC4-5D6E-409C-BE32-E72D297353CC}">
              <c16:uniqueId val="{00000000-EC76-40B7-9ECA-0290448CC938}"/>
            </c:ext>
          </c:extLst>
        </c:ser>
        <c:dLbls>
          <c:showLegendKey val="0"/>
          <c:showVal val="0"/>
          <c:showCatName val="0"/>
          <c:showSerName val="0"/>
          <c:showPercent val="0"/>
          <c:showBubbleSize val="0"/>
        </c:dLbls>
        <c:axId val="148048512"/>
        <c:axId val="148075648"/>
      </c:scatterChart>
      <c:valAx>
        <c:axId val="148048512"/>
        <c:scaling>
          <c:orientation val="minMax"/>
          <c:max val="4"/>
        </c:scaling>
        <c:delete val="0"/>
        <c:axPos val="b"/>
        <c:title>
          <c:tx>
            <c:rich>
              <a:bodyPr/>
              <a:lstStyle/>
              <a:p>
                <a:pPr>
                  <a:defRPr sz="1400"/>
                </a:pPr>
                <a:r>
                  <a:rPr lang="en-US" sz="1400" dirty="0"/>
                  <a:t>Year</a:t>
                </a:r>
              </a:p>
            </c:rich>
          </c:tx>
          <c:overlay val="0"/>
        </c:title>
        <c:numFmt formatCode="General" sourceLinked="1"/>
        <c:majorTickMark val="out"/>
        <c:minorTickMark val="none"/>
        <c:tickLblPos val="nextTo"/>
        <c:spPr>
          <a:ln w="25400">
            <a:solidFill>
              <a:schemeClr val="tx1"/>
            </a:solidFill>
          </a:ln>
        </c:spPr>
        <c:txPr>
          <a:bodyPr/>
          <a:lstStyle/>
          <a:p>
            <a:pPr>
              <a:defRPr sz="1200"/>
            </a:pPr>
            <a:endParaRPr lang="en-US"/>
          </a:p>
        </c:txPr>
        <c:crossAx val="148075648"/>
        <c:crosses val="autoZero"/>
        <c:crossBetween val="midCat"/>
      </c:valAx>
      <c:valAx>
        <c:axId val="148075648"/>
        <c:scaling>
          <c:orientation val="minMax"/>
          <c:max val="1000"/>
        </c:scaling>
        <c:delete val="0"/>
        <c:axPos val="l"/>
        <c:title>
          <c:tx>
            <c:rich>
              <a:bodyPr rot="-5400000" vert="horz"/>
              <a:lstStyle/>
              <a:p>
                <a:pPr>
                  <a:defRPr sz="2000"/>
                </a:pPr>
                <a:r>
                  <a:rPr lang="en-US" sz="2000"/>
                  <a:t>Nx</a:t>
                </a:r>
              </a:p>
            </c:rich>
          </c:tx>
          <c:overlay val="0"/>
        </c:title>
        <c:numFmt formatCode="General" sourceLinked="1"/>
        <c:majorTickMark val="out"/>
        <c:minorTickMark val="none"/>
        <c:tickLblPos val="nextTo"/>
        <c:spPr>
          <a:ln w="25400">
            <a:solidFill>
              <a:schemeClr val="tx1"/>
            </a:solidFill>
          </a:ln>
        </c:spPr>
        <c:txPr>
          <a:bodyPr/>
          <a:lstStyle/>
          <a:p>
            <a:pPr>
              <a:defRPr sz="1600"/>
            </a:pPr>
            <a:endParaRPr lang="en-US"/>
          </a:p>
        </c:txPr>
        <c:crossAx val="148048512"/>
        <c:crosses val="autoZero"/>
        <c:crossBetween val="midCat"/>
      </c:valAx>
      <c:spPr>
        <a:noFill/>
        <a:ln w="25400">
          <a:noFill/>
        </a:ln>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data!$B$1</c:f>
              <c:strCache>
                <c:ptCount val="1"/>
                <c:pt idx="0">
                  <c:v>Nx</c:v>
                </c:pt>
              </c:strCache>
            </c:strRef>
          </c:tx>
          <c:marker>
            <c:symbol val="diamond"/>
            <c:size val="10"/>
            <c:spPr>
              <a:solidFill>
                <a:schemeClr val="tx2"/>
              </a:solidFill>
            </c:spPr>
          </c:marker>
          <c:xVal>
            <c:numRef>
              <c:f>data!$A$2:$A$6</c:f>
              <c:numCache>
                <c:formatCode>General</c:formatCode>
                <c:ptCount val="5"/>
                <c:pt idx="0">
                  <c:v>0</c:v>
                </c:pt>
                <c:pt idx="1">
                  <c:v>1</c:v>
                </c:pt>
                <c:pt idx="2">
                  <c:v>2</c:v>
                </c:pt>
                <c:pt idx="3">
                  <c:v>3</c:v>
                </c:pt>
                <c:pt idx="4">
                  <c:v>4</c:v>
                </c:pt>
              </c:numCache>
            </c:numRef>
          </c:xVal>
          <c:yVal>
            <c:numRef>
              <c:f>data!$D$2:$D$6</c:f>
              <c:numCache>
                <c:formatCode>General</c:formatCode>
                <c:ptCount val="5"/>
                <c:pt idx="0">
                  <c:v>1000</c:v>
                </c:pt>
                <c:pt idx="1">
                  <c:v>500</c:v>
                </c:pt>
                <c:pt idx="2">
                  <c:v>250</c:v>
                </c:pt>
                <c:pt idx="3">
                  <c:v>125</c:v>
                </c:pt>
                <c:pt idx="4">
                  <c:v>62.5</c:v>
                </c:pt>
              </c:numCache>
            </c:numRef>
          </c:yVal>
          <c:smooth val="0"/>
          <c:extLst>
            <c:ext xmlns:c16="http://schemas.microsoft.com/office/drawing/2014/chart" uri="{C3380CC4-5D6E-409C-BE32-E72D297353CC}">
              <c16:uniqueId val="{00000000-FFED-454C-8CF9-2FA59BE67B8A}"/>
            </c:ext>
          </c:extLst>
        </c:ser>
        <c:dLbls>
          <c:showLegendKey val="0"/>
          <c:showVal val="0"/>
          <c:showCatName val="0"/>
          <c:showSerName val="0"/>
          <c:showPercent val="0"/>
          <c:showBubbleSize val="0"/>
        </c:dLbls>
        <c:axId val="148103552"/>
        <c:axId val="148105856"/>
      </c:scatterChart>
      <c:valAx>
        <c:axId val="148103552"/>
        <c:scaling>
          <c:orientation val="minMax"/>
          <c:max val="4"/>
        </c:scaling>
        <c:delete val="0"/>
        <c:axPos val="b"/>
        <c:title>
          <c:tx>
            <c:rich>
              <a:bodyPr/>
              <a:lstStyle/>
              <a:p>
                <a:pPr>
                  <a:defRPr sz="1400"/>
                </a:pPr>
                <a:r>
                  <a:rPr lang="en-US" sz="1400" dirty="0"/>
                  <a:t>Year</a:t>
                </a:r>
              </a:p>
            </c:rich>
          </c:tx>
          <c:overlay val="0"/>
        </c:title>
        <c:numFmt formatCode="General" sourceLinked="1"/>
        <c:majorTickMark val="out"/>
        <c:minorTickMark val="none"/>
        <c:tickLblPos val="nextTo"/>
        <c:spPr>
          <a:ln w="25400">
            <a:solidFill>
              <a:schemeClr val="tx1"/>
            </a:solidFill>
          </a:ln>
        </c:spPr>
        <c:txPr>
          <a:bodyPr/>
          <a:lstStyle/>
          <a:p>
            <a:pPr>
              <a:defRPr sz="1200"/>
            </a:pPr>
            <a:endParaRPr lang="en-US"/>
          </a:p>
        </c:txPr>
        <c:crossAx val="148105856"/>
        <c:crosses val="autoZero"/>
        <c:crossBetween val="midCat"/>
      </c:valAx>
      <c:valAx>
        <c:axId val="148105856"/>
        <c:scaling>
          <c:orientation val="minMax"/>
          <c:max val="1000"/>
        </c:scaling>
        <c:delete val="0"/>
        <c:axPos val="l"/>
        <c:title>
          <c:tx>
            <c:rich>
              <a:bodyPr rot="-5400000" vert="horz"/>
              <a:lstStyle/>
              <a:p>
                <a:pPr>
                  <a:defRPr sz="2000"/>
                </a:pPr>
                <a:r>
                  <a:rPr lang="en-US" sz="2000"/>
                  <a:t>Nx</a:t>
                </a:r>
              </a:p>
            </c:rich>
          </c:tx>
          <c:overlay val="0"/>
        </c:title>
        <c:numFmt formatCode="General" sourceLinked="1"/>
        <c:majorTickMark val="out"/>
        <c:minorTickMark val="none"/>
        <c:tickLblPos val="nextTo"/>
        <c:spPr>
          <a:ln w="25400">
            <a:solidFill>
              <a:schemeClr val="tx1"/>
            </a:solidFill>
          </a:ln>
        </c:spPr>
        <c:txPr>
          <a:bodyPr/>
          <a:lstStyle/>
          <a:p>
            <a:pPr>
              <a:defRPr sz="1600"/>
            </a:pPr>
            <a:endParaRPr lang="en-US"/>
          </a:p>
        </c:txPr>
        <c:crossAx val="148103552"/>
        <c:crosses val="autoZero"/>
        <c:crossBetween val="midCat"/>
      </c:valAx>
      <c:spPr>
        <a:noFill/>
        <a:ln w="25400">
          <a:noFill/>
        </a:ln>
      </c:spPr>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953221088427156"/>
          <c:y val="7.4361876640419947E-2"/>
          <c:w val="0.66273941029950501"/>
          <c:h val="0.73770423228346471"/>
        </c:manualLayout>
      </c:layout>
      <c:scatterChart>
        <c:scatterStyle val="lineMarker"/>
        <c:varyColors val="0"/>
        <c:ser>
          <c:idx val="0"/>
          <c:order val="0"/>
          <c:tx>
            <c:strRef>
              <c:f>data!$B$1</c:f>
              <c:strCache>
                <c:ptCount val="1"/>
                <c:pt idx="0">
                  <c:v>Nx</c:v>
                </c:pt>
              </c:strCache>
            </c:strRef>
          </c:tx>
          <c:marker>
            <c:symbol val="diamond"/>
            <c:size val="10"/>
            <c:spPr>
              <a:solidFill>
                <a:schemeClr val="tx2"/>
              </a:solidFill>
            </c:spPr>
          </c:marker>
          <c:xVal>
            <c:numRef>
              <c:f>data!$A$2:$A$6</c:f>
              <c:numCache>
                <c:formatCode>General</c:formatCode>
                <c:ptCount val="5"/>
                <c:pt idx="0">
                  <c:v>0</c:v>
                </c:pt>
                <c:pt idx="1">
                  <c:v>1</c:v>
                </c:pt>
                <c:pt idx="2">
                  <c:v>2</c:v>
                </c:pt>
                <c:pt idx="3">
                  <c:v>3</c:v>
                </c:pt>
                <c:pt idx="4">
                  <c:v>4</c:v>
                </c:pt>
              </c:numCache>
            </c:numRef>
          </c:xVal>
          <c:yVal>
            <c:numRef>
              <c:f>data!$D$2:$D$6</c:f>
              <c:numCache>
                <c:formatCode>General</c:formatCode>
                <c:ptCount val="5"/>
                <c:pt idx="0">
                  <c:v>1000</c:v>
                </c:pt>
                <c:pt idx="1">
                  <c:v>500</c:v>
                </c:pt>
                <c:pt idx="2">
                  <c:v>250</c:v>
                </c:pt>
                <c:pt idx="3">
                  <c:v>125</c:v>
                </c:pt>
                <c:pt idx="4">
                  <c:v>62.5</c:v>
                </c:pt>
              </c:numCache>
            </c:numRef>
          </c:yVal>
          <c:smooth val="0"/>
          <c:extLst>
            <c:ext xmlns:c16="http://schemas.microsoft.com/office/drawing/2014/chart" uri="{C3380CC4-5D6E-409C-BE32-E72D297353CC}">
              <c16:uniqueId val="{00000000-D856-4998-8D36-9CC4BD2A0984}"/>
            </c:ext>
          </c:extLst>
        </c:ser>
        <c:dLbls>
          <c:showLegendKey val="0"/>
          <c:showVal val="0"/>
          <c:showCatName val="0"/>
          <c:showSerName val="0"/>
          <c:showPercent val="0"/>
          <c:showBubbleSize val="0"/>
        </c:dLbls>
        <c:axId val="149722240"/>
        <c:axId val="149724544"/>
      </c:scatterChart>
      <c:valAx>
        <c:axId val="149722240"/>
        <c:scaling>
          <c:orientation val="minMax"/>
          <c:max val="4"/>
        </c:scaling>
        <c:delete val="0"/>
        <c:axPos val="b"/>
        <c:title>
          <c:tx>
            <c:rich>
              <a:bodyPr/>
              <a:lstStyle/>
              <a:p>
                <a:pPr>
                  <a:defRPr sz="1400"/>
                </a:pPr>
                <a:r>
                  <a:rPr lang="en-US" sz="1400" dirty="0"/>
                  <a:t>Year</a:t>
                </a:r>
              </a:p>
            </c:rich>
          </c:tx>
          <c:overlay val="0"/>
        </c:title>
        <c:numFmt formatCode="General" sourceLinked="1"/>
        <c:majorTickMark val="out"/>
        <c:minorTickMark val="none"/>
        <c:tickLblPos val="nextTo"/>
        <c:spPr>
          <a:ln w="25400">
            <a:solidFill>
              <a:schemeClr val="tx1"/>
            </a:solidFill>
          </a:ln>
        </c:spPr>
        <c:txPr>
          <a:bodyPr/>
          <a:lstStyle/>
          <a:p>
            <a:pPr>
              <a:defRPr sz="1200"/>
            </a:pPr>
            <a:endParaRPr lang="en-US"/>
          </a:p>
        </c:txPr>
        <c:crossAx val="149724544"/>
        <c:crosses val="autoZero"/>
        <c:crossBetween val="midCat"/>
      </c:valAx>
      <c:valAx>
        <c:axId val="149724544"/>
        <c:scaling>
          <c:logBase val="10"/>
          <c:orientation val="minMax"/>
          <c:max val="1000"/>
        </c:scaling>
        <c:delete val="0"/>
        <c:axPos val="l"/>
        <c:title>
          <c:tx>
            <c:rich>
              <a:bodyPr rot="-5400000" vert="horz"/>
              <a:lstStyle/>
              <a:p>
                <a:pPr>
                  <a:defRPr sz="2000"/>
                </a:pPr>
                <a:r>
                  <a:rPr lang="en-US" sz="2000"/>
                  <a:t>Nx</a:t>
                </a:r>
              </a:p>
            </c:rich>
          </c:tx>
          <c:overlay val="0"/>
        </c:title>
        <c:numFmt formatCode="General" sourceLinked="1"/>
        <c:majorTickMark val="out"/>
        <c:minorTickMark val="none"/>
        <c:tickLblPos val="nextTo"/>
        <c:spPr>
          <a:ln w="25400">
            <a:solidFill>
              <a:schemeClr val="tx1"/>
            </a:solidFill>
          </a:ln>
        </c:spPr>
        <c:txPr>
          <a:bodyPr/>
          <a:lstStyle/>
          <a:p>
            <a:pPr>
              <a:defRPr sz="1600"/>
            </a:pPr>
            <a:endParaRPr lang="en-US"/>
          </a:p>
        </c:txPr>
        <c:crossAx val="149722240"/>
        <c:crosses val="autoZero"/>
        <c:crossBetween val="midCat"/>
      </c:valAx>
      <c:spPr>
        <a:noFill/>
        <a:ln w="25400">
          <a:noFill/>
        </a:ln>
      </c:spPr>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815296235062137"/>
          <c:y val="5.0347890361085147E-2"/>
          <c:w val="0.67599448841011056"/>
          <c:h val="0.70906268927922467"/>
        </c:manualLayout>
      </c:layout>
      <c:scatterChart>
        <c:scatterStyle val="lineMarker"/>
        <c:varyColors val="0"/>
        <c:ser>
          <c:idx val="0"/>
          <c:order val="0"/>
          <c:tx>
            <c:strRef>
              <c:f>data!$B$1</c:f>
              <c:strCache>
                <c:ptCount val="1"/>
                <c:pt idx="0">
                  <c:v>Nx</c:v>
                </c:pt>
              </c:strCache>
            </c:strRef>
          </c:tx>
          <c:marker>
            <c:symbol val="diamond"/>
            <c:size val="10"/>
            <c:spPr>
              <a:solidFill>
                <a:schemeClr val="tx2"/>
              </a:solidFill>
            </c:spPr>
          </c:marker>
          <c:xVal>
            <c:numRef>
              <c:f>data!$A$2:$A$6</c:f>
              <c:numCache>
                <c:formatCode>General</c:formatCode>
                <c:ptCount val="5"/>
                <c:pt idx="0">
                  <c:v>0</c:v>
                </c:pt>
                <c:pt idx="1">
                  <c:v>1</c:v>
                </c:pt>
                <c:pt idx="2">
                  <c:v>2</c:v>
                </c:pt>
                <c:pt idx="3">
                  <c:v>3</c:v>
                </c:pt>
                <c:pt idx="4">
                  <c:v>4</c:v>
                </c:pt>
              </c:numCache>
            </c:numRef>
          </c:xVal>
          <c:yVal>
            <c:numRef>
              <c:f>data!$C$2:$C$6</c:f>
              <c:numCache>
                <c:formatCode>General</c:formatCode>
                <c:ptCount val="5"/>
                <c:pt idx="0">
                  <c:v>1000</c:v>
                </c:pt>
                <c:pt idx="1">
                  <c:v>800</c:v>
                </c:pt>
                <c:pt idx="2">
                  <c:v>600</c:v>
                </c:pt>
                <c:pt idx="3">
                  <c:v>400</c:v>
                </c:pt>
                <c:pt idx="4">
                  <c:v>200</c:v>
                </c:pt>
              </c:numCache>
            </c:numRef>
          </c:yVal>
          <c:smooth val="0"/>
          <c:extLst>
            <c:ext xmlns:c16="http://schemas.microsoft.com/office/drawing/2014/chart" uri="{C3380CC4-5D6E-409C-BE32-E72D297353CC}">
              <c16:uniqueId val="{00000000-68E7-42C2-A942-2AC64A2EC6AE}"/>
            </c:ext>
          </c:extLst>
        </c:ser>
        <c:dLbls>
          <c:showLegendKey val="0"/>
          <c:showVal val="0"/>
          <c:showCatName val="0"/>
          <c:showSerName val="0"/>
          <c:showPercent val="0"/>
          <c:showBubbleSize val="0"/>
        </c:dLbls>
        <c:axId val="150064512"/>
        <c:axId val="150075264"/>
      </c:scatterChart>
      <c:valAx>
        <c:axId val="150064512"/>
        <c:scaling>
          <c:orientation val="minMax"/>
          <c:max val="4"/>
        </c:scaling>
        <c:delete val="0"/>
        <c:axPos val="b"/>
        <c:title>
          <c:tx>
            <c:rich>
              <a:bodyPr/>
              <a:lstStyle/>
              <a:p>
                <a:pPr>
                  <a:defRPr sz="1400"/>
                </a:pPr>
                <a:r>
                  <a:rPr lang="en-US" sz="1400" dirty="0"/>
                  <a:t>Year</a:t>
                </a:r>
              </a:p>
            </c:rich>
          </c:tx>
          <c:overlay val="0"/>
        </c:title>
        <c:numFmt formatCode="General" sourceLinked="1"/>
        <c:majorTickMark val="out"/>
        <c:minorTickMark val="none"/>
        <c:tickLblPos val="nextTo"/>
        <c:spPr>
          <a:ln w="25400">
            <a:solidFill>
              <a:schemeClr val="tx1"/>
            </a:solidFill>
          </a:ln>
        </c:spPr>
        <c:txPr>
          <a:bodyPr/>
          <a:lstStyle/>
          <a:p>
            <a:pPr>
              <a:defRPr sz="1200"/>
            </a:pPr>
            <a:endParaRPr lang="en-US"/>
          </a:p>
        </c:txPr>
        <c:crossAx val="150075264"/>
        <c:crosses val="autoZero"/>
        <c:crossBetween val="midCat"/>
      </c:valAx>
      <c:valAx>
        <c:axId val="150075264"/>
        <c:scaling>
          <c:logBase val="10"/>
          <c:orientation val="minMax"/>
          <c:max val="1000"/>
        </c:scaling>
        <c:delete val="0"/>
        <c:axPos val="l"/>
        <c:title>
          <c:tx>
            <c:rich>
              <a:bodyPr rot="-5400000" vert="horz"/>
              <a:lstStyle/>
              <a:p>
                <a:pPr>
                  <a:defRPr sz="2000"/>
                </a:pPr>
                <a:r>
                  <a:rPr lang="en-US" sz="2000"/>
                  <a:t>Nx</a:t>
                </a:r>
              </a:p>
            </c:rich>
          </c:tx>
          <c:overlay val="0"/>
        </c:title>
        <c:numFmt formatCode="General" sourceLinked="1"/>
        <c:majorTickMark val="out"/>
        <c:minorTickMark val="none"/>
        <c:tickLblPos val="nextTo"/>
        <c:spPr>
          <a:ln w="25400">
            <a:solidFill>
              <a:schemeClr val="tx1"/>
            </a:solidFill>
          </a:ln>
        </c:spPr>
        <c:txPr>
          <a:bodyPr/>
          <a:lstStyle/>
          <a:p>
            <a:pPr>
              <a:defRPr sz="1600"/>
            </a:pPr>
            <a:endParaRPr lang="en-US"/>
          </a:p>
        </c:txPr>
        <c:crossAx val="150064512"/>
        <c:crosses val="autoZero"/>
        <c:crossBetween val="midCat"/>
      </c:valAx>
      <c:spPr>
        <a:noFill/>
        <a:ln w="25400">
          <a:noFill/>
        </a:ln>
      </c:spPr>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73538406055059"/>
          <c:y val="6.2190503432886707E-2"/>
          <c:w val="0.68353956526183413"/>
          <c:h val="0.69916167979002619"/>
        </c:manualLayout>
      </c:layout>
      <c:scatterChart>
        <c:scatterStyle val="lineMarker"/>
        <c:varyColors val="0"/>
        <c:ser>
          <c:idx val="0"/>
          <c:order val="0"/>
          <c:tx>
            <c:strRef>
              <c:f>data!$B$1</c:f>
              <c:strCache>
                <c:ptCount val="1"/>
                <c:pt idx="0">
                  <c:v>Nx</c:v>
                </c:pt>
              </c:strCache>
            </c:strRef>
          </c:tx>
          <c:marker>
            <c:symbol val="diamond"/>
            <c:size val="10"/>
            <c:spPr>
              <a:solidFill>
                <a:schemeClr val="tx2"/>
              </a:solidFill>
            </c:spPr>
          </c:marker>
          <c:xVal>
            <c:numRef>
              <c:f>data!$A$2:$A$6</c:f>
              <c:numCache>
                <c:formatCode>General</c:formatCode>
                <c:ptCount val="5"/>
                <c:pt idx="0">
                  <c:v>0</c:v>
                </c:pt>
                <c:pt idx="1">
                  <c:v>1</c:v>
                </c:pt>
                <c:pt idx="2">
                  <c:v>2</c:v>
                </c:pt>
                <c:pt idx="3">
                  <c:v>3</c:v>
                </c:pt>
                <c:pt idx="4">
                  <c:v>4</c:v>
                </c:pt>
              </c:numCache>
            </c:numRef>
          </c:xVal>
          <c:yVal>
            <c:numRef>
              <c:f>data!$B$2:$B$6</c:f>
              <c:numCache>
                <c:formatCode>General</c:formatCode>
                <c:ptCount val="5"/>
                <c:pt idx="0">
                  <c:v>500</c:v>
                </c:pt>
                <c:pt idx="1">
                  <c:v>500</c:v>
                </c:pt>
                <c:pt idx="2">
                  <c:v>500</c:v>
                </c:pt>
                <c:pt idx="3">
                  <c:v>500</c:v>
                </c:pt>
                <c:pt idx="4">
                  <c:v>500</c:v>
                </c:pt>
              </c:numCache>
            </c:numRef>
          </c:yVal>
          <c:smooth val="0"/>
          <c:extLst>
            <c:ext xmlns:c16="http://schemas.microsoft.com/office/drawing/2014/chart" uri="{C3380CC4-5D6E-409C-BE32-E72D297353CC}">
              <c16:uniqueId val="{00000000-8162-4269-8AB3-45B8D3B641C2}"/>
            </c:ext>
          </c:extLst>
        </c:ser>
        <c:dLbls>
          <c:showLegendKey val="0"/>
          <c:showVal val="0"/>
          <c:showCatName val="0"/>
          <c:showSerName val="0"/>
          <c:showPercent val="0"/>
          <c:showBubbleSize val="0"/>
        </c:dLbls>
        <c:axId val="150030208"/>
        <c:axId val="150053248"/>
      </c:scatterChart>
      <c:valAx>
        <c:axId val="150030208"/>
        <c:scaling>
          <c:orientation val="minMax"/>
          <c:max val="4"/>
        </c:scaling>
        <c:delete val="0"/>
        <c:axPos val="b"/>
        <c:title>
          <c:tx>
            <c:rich>
              <a:bodyPr/>
              <a:lstStyle/>
              <a:p>
                <a:pPr>
                  <a:defRPr sz="1400"/>
                </a:pPr>
                <a:r>
                  <a:rPr lang="en-US" sz="1400" dirty="0"/>
                  <a:t>Year</a:t>
                </a:r>
              </a:p>
            </c:rich>
          </c:tx>
          <c:overlay val="0"/>
        </c:title>
        <c:numFmt formatCode="General" sourceLinked="1"/>
        <c:majorTickMark val="out"/>
        <c:minorTickMark val="none"/>
        <c:tickLblPos val="nextTo"/>
        <c:spPr>
          <a:ln w="25400">
            <a:solidFill>
              <a:schemeClr val="tx1"/>
            </a:solidFill>
          </a:ln>
        </c:spPr>
        <c:txPr>
          <a:bodyPr/>
          <a:lstStyle/>
          <a:p>
            <a:pPr>
              <a:defRPr sz="1200"/>
            </a:pPr>
            <a:endParaRPr lang="en-US"/>
          </a:p>
        </c:txPr>
        <c:crossAx val="150053248"/>
        <c:crosses val="autoZero"/>
        <c:crossBetween val="midCat"/>
      </c:valAx>
      <c:valAx>
        <c:axId val="150053248"/>
        <c:scaling>
          <c:orientation val="minMax"/>
        </c:scaling>
        <c:delete val="0"/>
        <c:axPos val="l"/>
        <c:title>
          <c:tx>
            <c:rich>
              <a:bodyPr rot="-5400000" vert="horz"/>
              <a:lstStyle/>
              <a:p>
                <a:pPr>
                  <a:defRPr sz="2000"/>
                </a:pPr>
                <a:r>
                  <a:rPr lang="en-US" sz="2000"/>
                  <a:t>Nx</a:t>
                </a:r>
              </a:p>
            </c:rich>
          </c:tx>
          <c:overlay val="0"/>
        </c:title>
        <c:numFmt formatCode="General" sourceLinked="1"/>
        <c:majorTickMark val="out"/>
        <c:minorTickMark val="none"/>
        <c:tickLblPos val="nextTo"/>
        <c:spPr>
          <a:ln w="25400">
            <a:solidFill>
              <a:schemeClr val="tx1"/>
            </a:solidFill>
          </a:ln>
        </c:spPr>
        <c:txPr>
          <a:bodyPr/>
          <a:lstStyle/>
          <a:p>
            <a:pPr>
              <a:defRPr sz="1600"/>
            </a:pPr>
            <a:endParaRPr lang="en-US"/>
          </a:p>
        </c:txPr>
        <c:crossAx val="150030208"/>
        <c:crosses val="autoZero"/>
        <c:crossBetween val="midCat"/>
      </c:valAx>
      <c:spPr>
        <a:noFill/>
        <a:ln w="25400">
          <a:noFill/>
        </a:ln>
      </c:spPr>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data!$B$1</c:f>
              <c:strCache>
                <c:ptCount val="1"/>
                <c:pt idx="0">
                  <c:v>Nx</c:v>
                </c:pt>
              </c:strCache>
            </c:strRef>
          </c:tx>
          <c:marker>
            <c:symbol val="diamond"/>
            <c:size val="10"/>
            <c:spPr>
              <a:solidFill>
                <a:schemeClr val="tx2"/>
              </a:solidFill>
            </c:spPr>
          </c:marker>
          <c:xVal>
            <c:numRef>
              <c:f>data!$A$2:$A$6</c:f>
              <c:numCache>
                <c:formatCode>General</c:formatCode>
                <c:ptCount val="5"/>
                <c:pt idx="0">
                  <c:v>0</c:v>
                </c:pt>
                <c:pt idx="1">
                  <c:v>1</c:v>
                </c:pt>
                <c:pt idx="2">
                  <c:v>2</c:v>
                </c:pt>
                <c:pt idx="3">
                  <c:v>3</c:v>
                </c:pt>
                <c:pt idx="4">
                  <c:v>4</c:v>
                </c:pt>
              </c:numCache>
            </c:numRef>
          </c:xVal>
          <c:yVal>
            <c:numRef>
              <c:f>data!$D$2:$D$6</c:f>
              <c:numCache>
                <c:formatCode>General</c:formatCode>
                <c:ptCount val="5"/>
                <c:pt idx="0">
                  <c:v>1000</c:v>
                </c:pt>
                <c:pt idx="1">
                  <c:v>500</c:v>
                </c:pt>
                <c:pt idx="2">
                  <c:v>250</c:v>
                </c:pt>
                <c:pt idx="3">
                  <c:v>125</c:v>
                </c:pt>
                <c:pt idx="4">
                  <c:v>62.5</c:v>
                </c:pt>
              </c:numCache>
            </c:numRef>
          </c:yVal>
          <c:smooth val="0"/>
          <c:extLst>
            <c:ext xmlns:c16="http://schemas.microsoft.com/office/drawing/2014/chart" uri="{C3380CC4-5D6E-409C-BE32-E72D297353CC}">
              <c16:uniqueId val="{00000000-AEFF-4FC9-8F8A-BE2688AD6FBA}"/>
            </c:ext>
          </c:extLst>
        </c:ser>
        <c:dLbls>
          <c:showLegendKey val="0"/>
          <c:showVal val="0"/>
          <c:showCatName val="0"/>
          <c:showSerName val="0"/>
          <c:showPercent val="0"/>
          <c:showBubbleSize val="0"/>
        </c:dLbls>
        <c:axId val="149871232"/>
        <c:axId val="149877888"/>
      </c:scatterChart>
      <c:valAx>
        <c:axId val="149871232"/>
        <c:scaling>
          <c:orientation val="minMax"/>
          <c:max val="4"/>
        </c:scaling>
        <c:delete val="0"/>
        <c:axPos val="b"/>
        <c:title>
          <c:tx>
            <c:rich>
              <a:bodyPr/>
              <a:lstStyle/>
              <a:p>
                <a:pPr>
                  <a:defRPr sz="1400"/>
                </a:pPr>
                <a:r>
                  <a:rPr lang="en-US" sz="1400" dirty="0"/>
                  <a:t>age</a:t>
                </a:r>
              </a:p>
            </c:rich>
          </c:tx>
          <c:overlay val="0"/>
        </c:title>
        <c:numFmt formatCode="General" sourceLinked="1"/>
        <c:majorTickMark val="out"/>
        <c:minorTickMark val="none"/>
        <c:tickLblPos val="nextTo"/>
        <c:spPr>
          <a:ln w="25400">
            <a:solidFill>
              <a:schemeClr val="tx1"/>
            </a:solidFill>
          </a:ln>
        </c:spPr>
        <c:txPr>
          <a:bodyPr/>
          <a:lstStyle/>
          <a:p>
            <a:pPr>
              <a:defRPr sz="1200"/>
            </a:pPr>
            <a:endParaRPr lang="en-US"/>
          </a:p>
        </c:txPr>
        <c:crossAx val="149877888"/>
        <c:crosses val="autoZero"/>
        <c:crossBetween val="midCat"/>
      </c:valAx>
      <c:valAx>
        <c:axId val="149877888"/>
        <c:scaling>
          <c:orientation val="minMax"/>
          <c:max val="1000"/>
        </c:scaling>
        <c:delete val="0"/>
        <c:axPos val="l"/>
        <c:title>
          <c:tx>
            <c:rich>
              <a:bodyPr rot="-5400000" vert="horz"/>
              <a:lstStyle/>
              <a:p>
                <a:pPr>
                  <a:defRPr sz="2000"/>
                </a:pPr>
                <a:r>
                  <a:rPr lang="en-US" sz="2000"/>
                  <a:t>Nx</a:t>
                </a:r>
              </a:p>
            </c:rich>
          </c:tx>
          <c:overlay val="0"/>
        </c:title>
        <c:numFmt formatCode="General" sourceLinked="1"/>
        <c:majorTickMark val="out"/>
        <c:minorTickMark val="none"/>
        <c:tickLblPos val="nextTo"/>
        <c:spPr>
          <a:ln w="25400">
            <a:solidFill>
              <a:schemeClr val="tx1"/>
            </a:solidFill>
          </a:ln>
        </c:spPr>
        <c:txPr>
          <a:bodyPr/>
          <a:lstStyle/>
          <a:p>
            <a:pPr>
              <a:defRPr sz="1600"/>
            </a:pPr>
            <a:endParaRPr lang="en-US"/>
          </a:p>
        </c:txPr>
        <c:crossAx val="149871232"/>
        <c:crosses val="autoZero"/>
        <c:crossBetween val="midCat"/>
      </c:valAx>
      <c:spPr>
        <a:noFill/>
        <a:ln w="25400">
          <a:noFill/>
        </a:ln>
      </c:spPr>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953221088427156"/>
          <c:y val="7.4361876640419947E-2"/>
          <c:w val="0.66273941029950501"/>
          <c:h val="0.73770423228346471"/>
        </c:manualLayout>
      </c:layout>
      <c:scatterChart>
        <c:scatterStyle val="lineMarker"/>
        <c:varyColors val="0"/>
        <c:ser>
          <c:idx val="0"/>
          <c:order val="0"/>
          <c:tx>
            <c:strRef>
              <c:f>data!$B$1</c:f>
              <c:strCache>
                <c:ptCount val="1"/>
                <c:pt idx="0">
                  <c:v>Nx</c:v>
                </c:pt>
              </c:strCache>
            </c:strRef>
          </c:tx>
          <c:marker>
            <c:symbol val="diamond"/>
            <c:size val="10"/>
            <c:spPr>
              <a:solidFill>
                <a:schemeClr val="tx2"/>
              </a:solidFill>
            </c:spPr>
          </c:marker>
          <c:xVal>
            <c:numRef>
              <c:f>data!$A$2:$A$6</c:f>
              <c:numCache>
                <c:formatCode>General</c:formatCode>
                <c:ptCount val="5"/>
                <c:pt idx="0">
                  <c:v>0</c:v>
                </c:pt>
                <c:pt idx="1">
                  <c:v>1</c:v>
                </c:pt>
                <c:pt idx="2">
                  <c:v>2</c:v>
                </c:pt>
                <c:pt idx="3">
                  <c:v>3</c:v>
                </c:pt>
                <c:pt idx="4">
                  <c:v>4</c:v>
                </c:pt>
              </c:numCache>
            </c:numRef>
          </c:xVal>
          <c:yVal>
            <c:numRef>
              <c:f>data!$D$2:$D$6</c:f>
              <c:numCache>
                <c:formatCode>General</c:formatCode>
                <c:ptCount val="5"/>
                <c:pt idx="0">
                  <c:v>1000</c:v>
                </c:pt>
                <c:pt idx="1">
                  <c:v>500</c:v>
                </c:pt>
                <c:pt idx="2">
                  <c:v>250</c:v>
                </c:pt>
                <c:pt idx="3">
                  <c:v>125</c:v>
                </c:pt>
                <c:pt idx="4">
                  <c:v>62.5</c:v>
                </c:pt>
              </c:numCache>
            </c:numRef>
          </c:yVal>
          <c:smooth val="0"/>
          <c:extLst>
            <c:ext xmlns:c16="http://schemas.microsoft.com/office/drawing/2014/chart" uri="{C3380CC4-5D6E-409C-BE32-E72D297353CC}">
              <c16:uniqueId val="{00000000-BB07-4C32-9C88-84C84E9F94C8}"/>
            </c:ext>
          </c:extLst>
        </c:ser>
        <c:dLbls>
          <c:showLegendKey val="0"/>
          <c:showVal val="0"/>
          <c:showCatName val="0"/>
          <c:showSerName val="0"/>
          <c:showPercent val="0"/>
          <c:showBubbleSize val="0"/>
        </c:dLbls>
        <c:axId val="149909888"/>
        <c:axId val="149912192"/>
      </c:scatterChart>
      <c:valAx>
        <c:axId val="149909888"/>
        <c:scaling>
          <c:orientation val="minMax"/>
          <c:max val="4"/>
        </c:scaling>
        <c:delete val="0"/>
        <c:axPos val="b"/>
        <c:title>
          <c:tx>
            <c:rich>
              <a:bodyPr/>
              <a:lstStyle/>
              <a:p>
                <a:pPr>
                  <a:defRPr sz="1400"/>
                </a:pPr>
                <a:r>
                  <a:rPr lang="en-US" sz="1400" dirty="0"/>
                  <a:t>age</a:t>
                </a:r>
              </a:p>
            </c:rich>
          </c:tx>
          <c:overlay val="0"/>
        </c:title>
        <c:numFmt formatCode="General" sourceLinked="1"/>
        <c:majorTickMark val="out"/>
        <c:minorTickMark val="none"/>
        <c:tickLblPos val="nextTo"/>
        <c:spPr>
          <a:ln w="25400">
            <a:solidFill>
              <a:schemeClr val="tx1"/>
            </a:solidFill>
          </a:ln>
        </c:spPr>
        <c:txPr>
          <a:bodyPr/>
          <a:lstStyle/>
          <a:p>
            <a:pPr>
              <a:defRPr sz="1200"/>
            </a:pPr>
            <a:endParaRPr lang="en-US"/>
          </a:p>
        </c:txPr>
        <c:crossAx val="149912192"/>
        <c:crosses val="autoZero"/>
        <c:crossBetween val="midCat"/>
      </c:valAx>
      <c:valAx>
        <c:axId val="149912192"/>
        <c:scaling>
          <c:logBase val="10"/>
          <c:orientation val="minMax"/>
          <c:max val="1000"/>
        </c:scaling>
        <c:delete val="0"/>
        <c:axPos val="l"/>
        <c:title>
          <c:tx>
            <c:rich>
              <a:bodyPr rot="-5400000" vert="horz"/>
              <a:lstStyle/>
              <a:p>
                <a:pPr>
                  <a:defRPr sz="2000"/>
                </a:pPr>
                <a:r>
                  <a:rPr lang="en-US" sz="2000"/>
                  <a:t>Nx</a:t>
                </a:r>
              </a:p>
            </c:rich>
          </c:tx>
          <c:layout>
            <c:manualLayout>
              <c:xMode val="edge"/>
              <c:yMode val="edge"/>
              <c:x val="4.7116075817478065E-2"/>
              <c:y val="0.36469561096529596"/>
            </c:manualLayout>
          </c:layout>
          <c:overlay val="0"/>
        </c:title>
        <c:numFmt formatCode="General" sourceLinked="1"/>
        <c:majorTickMark val="out"/>
        <c:minorTickMark val="none"/>
        <c:tickLblPos val="nextTo"/>
        <c:spPr>
          <a:ln w="25400">
            <a:solidFill>
              <a:schemeClr val="tx1"/>
            </a:solidFill>
          </a:ln>
        </c:spPr>
        <c:txPr>
          <a:bodyPr/>
          <a:lstStyle/>
          <a:p>
            <a:pPr>
              <a:defRPr sz="1600"/>
            </a:pPr>
            <a:endParaRPr lang="en-US"/>
          </a:p>
        </c:txPr>
        <c:crossAx val="149909888"/>
        <c:crosses val="autoZero"/>
        <c:crossBetween val="midCat"/>
      </c:valAx>
      <c:spPr>
        <a:noFill/>
        <a:ln w="25400">
          <a:noFill/>
        </a:ln>
      </c:spPr>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87F18E-8C50-44A9-A799-4010C525FD56}" type="datetimeFigureOut">
              <a:rPr lang="en-US" smtClean="0"/>
              <a:t>11/14/23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437197-D951-42A6-B81A-617D93312A1B}" type="slidenum">
              <a:rPr lang="en-US" smtClean="0"/>
              <a:t>‹#›</a:t>
            </a:fld>
            <a:endParaRPr lang="en-US"/>
          </a:p>
        </p:txBody>
      </p:sp>
    </p:spTree>
    <p:extLst>
      <p:ext uri="{BB962C8B-B14F-4D97-AF65-F5344CB8AC3E}">
        <p14:creationId xmlns:p14="http://schemas.microsoft.com/office/powerpoint/2010/main" val="3946016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pictures</a:t>
            </a:r>
          </a:p>
          <a:p>
            <a:endParaRPr lang="en-US" dirty="0"/>
          </a:p>
        </p:txBody>
      </p:sp>
      <p:sp>
        <p:nvSpPr>
          <p:cNvPr id="4" name="Slide Number Placeholder 3"/>
          <p:cNvSpPr>
            <a:spLocks noGrp="1"/>
          </p:cNvSpPr>
          <p:nvPr>
            <p:ph type="sldNum" sz="quarter" idx="10"/>
          </p:nvPr>
        </p:nvSpPr>
        <p:spPr/>
        <p:txBody>
          <a:bodyPr/>
          <a:lstStyle/>
          <a:p>
            <a:fld id="{77437197-D951-42A6-B81A-617D93312A1B}" type="slidenum">
              <a:rPr lang="en-US" smtClean="0"/>
              <a:t>1</a:t>
            </a:fld>
            <a:endParaRPr lang="en-US"/>
          </a:p>
        </p:txBody>
      </p:sp>
    </p:spTree>
    <p:extLst>
      <p:ext uri="{BB962C8B-B14F-4D97-AF65-F5344CB8AC3E}">
        <p14:creationId xmlns:p14="http://schemas.microsoft.com/office/powerpoint/2010/main" val="1758390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a question about this in the homework: which data support the notion that black spruce is limited by abiotic factors at one end, and biotic factors at </a:t>
            </a:r>
            <a:r>
              <a:rPr lang="en-US" baseline="0"/>
              <a:t>the other?</a:t>
            </a:r>
            <a:endParaRPr lang="en-US"/>
          </a:p>
        </p:txBody>
      </p:sp>
      <p:sp>
        <p:nvSpPr>
          <p:cNvPr id="4" name="Slide Number Placeholder 3"/>
          <p:cNvSpPr>
            <a:spLocks noGrp="1"/>
          </p:cNvSpPr>
          <p:nvPr>
            <p:ph type="sldNum" sz="quarter" idx="10"/>
          </p:nvPr>
        </p:nvSpPr>
        <p:spPr/>
        <p:txBody>
          <a:bodyPr/>
          <a:lstStyle/>
          <a:p>
            <a:fld id="{77437197-D951-42A6-B81A-617D93312A1B}" type="slidenum">
              <a:rPr lang="en-US" smtClean="0"/>
              <a:t>16</a:t>
            </a:fld>
            <a:endParaRPr lang="en-US"/>
          </a:p>
        </p:txBody>
      </p:sp>
    </p:spTree>
    <p:extLst>
      <p:ext uri="{BB962C8B-B14F-4D97-AF65-F5344CB8AC3E}">
        <p14:creationId xmlns:p14="http://schemas.microsoft.com/office/powerpoint/2010/main" val="3674275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p:spPr>
        <p:txBody>
          <a:bodyPr/>
          <a:lstStyle/>
          <a:p>
            <a:r>
              <a:rPr lang="en-US" altLang="en-US"/>
              <a:t>Add another picture – e.g. of kudzu or other famous example. </a:t>
            </a:r>
          </a:p>
        </p:txBody>
      </p:sp>
      <p:sp>
        <p:nvSpPr>
          <p:cNvPr id="81924"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CD344718-2E91-49F4-9296-1551571D7788}" type="slidenum">
              <a:rPr lang="en-US" altLang="en-US" smtClean="0">
                <a:latin typeface="Arial" charset="0"/>
              </a:rPr>
              <a:pPr/>
              <a:t>20</a:t>
            </a:fld>
            <a:endParaRPr lang="en-US" altLang="en-US">
              <a:latin typeface="Arial" charset="0"/>
            </a:endParaRPr>
          </a:p>
        </p:txBody>
      </p:sp>
    </p:spTree>
    <p:extLst>
      <p:ext uri="{BB962C8B-B14F-4D97-AF65-F5344CB8AC3E}">
        <p14:creationId xmlns:p14="http://schemas.microsoft.com/office/powerpoint/2010/main" val="3087728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DBD6355F-3F9E-4FD4-8F4A-47732F60021E}" type="slidenum">
              <a:rPr lang="en-US" altLang="en-US" smtClean="0">
                <a:latin typeface="Arial" charset="0"/>
              </a:rPr>
              <a:pPr/>
              <a:t>22</a:t>
            </a:fld>
            <a:endParaRPr lang="en-US" altLang="en-US">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027889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437197-D951-42A6-B81A-617D93312A1B}" type="slidenum">
              <a:rPr lang="en-US" smtClean="0"/>
              <a:t>23</a:t>
            </a:fld>
            <a:endParaRPr lang="en-US"/>
          </a:p>
        </p:txBody>
      </p:sp>
    </p:spTree>
    <p:extLst>
      <p:ext uri="{BB962C8B-B14F-4D97-AF65-F5344CB8AC3E}">
        <p14:creationId xmlns:p14="http://schemas.microsoft.com/office/powerpoint/2010/main" val="3879587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1F44A226-CC2E-47D2-B4FD-6BF4F2F8690A}" type="slidenum">
              <a:rPr lang="en-US" smtClean="0">
                <a:latin typeface="Arial" charset="0"/>
              </a:rPr>
              <a:pPr/>
              <a:t>24</a:t>
            </a:fld>
            <a:endParaRPr lang="en-US">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0B5BA596-47B4-42E5-B21A-2C301C7E7B6D}" type="slidenum">
              <a:rPr lang="en-US" smtClean="0">
                <a:latin typeface="Arial" charset="0"/>
              </a:rPr>
              <a:pPr/>
              <a:t>25</a:t>
            </a:fld>
            <a:endParaRPr lang="en-US">
              <a:latin typeface="Arial"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r>
              <a:rPr lang="en-US" dirty="0"/>
              <a:t>Add pictures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BC311BE1-640D-4BF9-87AD-5F3DBB139ED9}" type="slidenum">
              <a:rPr lang="en-US" smtClean="0">
                <a:latin typeface="Arial" charset="0"/>
              </a:rPr>
              <a:pPr/>
              <a:t>26</a:t>
            </a:fld>
            <a:endParaRPr lang="en-US">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F723F8C1-C561-4596-AC72-54A377265F2E}" type="slidenum">
              <a:rPr lang="en-US" smtClean="0">
                <a:latin typeface="Arial" charset="0"/>
              </a:rPr>
              <a:pPr/>
              <a:t>27</a:t>
            </a:fld>
            <a:endParaRPr lang="en-US">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158F7FCB-1191-46D5-9385-36052D6F9058}" type="slidenum">
              <a:rPr lang="en-US" smtClean="0">
                <a:latin typeface="Arial" charset="0"/>
              </a:rPr>
              <a:pPr/>
              <a:t>29</a:t>
            </a:fld>
            <a:endParaRPr lang="en-US">
              <a:latin typeface="Arial"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52193B22-EB8D-44E3-82ED-7562D7998158}" type="slidenum">
              <a:rPr lang="en-US" smtClean="0">
                <a:latin typeface="Arial" charset="0"/>
              </a:rPr>
              <a:pPr/>
              <a:t>32</a:t>
            </a:fld>
            <a:endParaRPr lang="en-US">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437197-D951-42A6-B81A-617D93312A1B}" type="slidenum">
              <a:rPr lang="en-US" smtClean="0"/>
              <a:t>2</a:t>
            </a:fld>
            <a:endParaRPr lang="en-US"/>
          </a:p>
        </p:txBody>
      </p:sp>
    </p:spTree>
    <p:extLst>
      <p:ext uri="{BB962C8B-B14F-4D97-AF65-F5344CB8AC3E}">
        <p14:creationId xmlns:p14="http://schemas.microsoft.com/office/powerpoint/2010/main" val="3352494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77D681A9-17BB-4611-AE0A-4E461917923C}" type="slidenum">
              <a:rPr lang="en-US" smtClean="0">
                <a:latin typeface="Arial" charset="0"/>
              </a:rPr>
              <a:pPr/>
              <a:t>34</a:t>
            </a:fld>
            <a:endParaRPr lang="en-US">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xfrm>
            <a:off x="914400" y="4343400"/>
            <a:ext cx="5029200" cy="4114800"/>
          </a:xfrm>
          <a:noFill/>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932060CF-AF92-4718-ACF4-C38144EFE41A}" type="slidenum">
              <a:rPr lang="en-US" smtClean="0">
                <a:latin typeface="Arial" charset="0"/>
              </a:rPr>
              <a:pPr/>
              <a:t>36</a:t>
            </a:fld>
            <a:endParaRPr lang="en-US">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D8C02F2F-B915-42E0-B46D-C796F3016454}" type="slidenum">
              <a:rPr lang="en-US" smtClean="0">
                <a:latin typeface="Arial" charset="0"/>
              </a:rPr>
              <a:pPr/>
              <a:t>37</a:t>
            </a:fld>
            <a:endParaRPr lang="en-US">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r>
              <a:rPr lang="en-US" dirty="0"/>
              <a:t>Add a survivorship</a:t>
            </a:r>
            <a:r>
              <a:rPr lang="en-US" baseline="0" dirty="0"/>
              <a:t> curve, then put it in a table</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99DF8951-E91C-48FF-8CAF-943E56EF97B1}" type="slidenum">
              <a:rPr lang="en-US" smtClean="0">
                <a:latin typeface="Arial" charset="0"/>
              </a:rPr>
              <a:pPr/>
              <a:t>38</a:t>
            </a:fld>
            <a:endParaRPr lang="en-US">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80A1D1E7-7DDA-4ED7-84C4-0138828DA0D4}" type="slidenum">
              <a:rPr lang="en-US" smtClean="0">
                <a:latin typeface="Arial" charset="0"/>
              </a:rPr>
              <a:pPr/>
              <a:t>40</a:t>
            </a:fld>
            <a:endParaRPr lang="en-US">
              <a:latin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201370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6F656977-C8AB-43A9-B328-28ED05AF077A}" type="slidenum">
              <a:rPr lang="en-US" smtClean="0">
                <a:latin typeface="Arial" charset="0"/>
              </a:rPr>
              <a:pPr/>
              <a:t>43</a:t>
            </a:fld>
            <a:endParaRPr lang="en-US">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423260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p:spPr>
        <p:txBody>
          <a:bodyPr/>
          <a:lstStyle/>
          <a:p>
            <a:endParaRPr lang="en-US"/>
          </a:p>
        </p:txBody>
      </p:sp>
      <p:sp>
        <p:nvSpPr>
          <p:cNvPr id="100356"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AA39AEE4-2413-42E0-BB14-3A06718564D6}" type="slidenum">
              <a:rPr lang="en-US" smtClean="0">
                <a:latin typeface="Arial" charset="0"/>
              </a:rPr>
              <a:pPr/>
              <a:t>44</a:t>
            </a:fld>
            <a:endParaRPr lang="en-US">
              <a:latin typeface="Arial" charset="0"/>
            </a:endParaRPr>
          </a:p>
        </p:txBody>
      </p:sp>
    </p:spTree>
    <p:extLst>
      <p:ext uri="{BB962C8B-B14F-4D97-AF65-F5344CB8AC3E}">
        <p14:creationId xmlns:p14="http://schemas.microsoft.com/office/powerpoint/2010/main" val="296270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p:spPr>
        <p:txBody>
          <a:bodyPr/>
          <a:lstStyle/>
          <a:p>
            <a:endParaRPr lang="en-US"/>
          </a:p>
        </p:txBody>
      </p:sp>
      <p:sp>
        <p:nvSpPr>
          <p:cNvPr id="101380"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C086C795-8722-40FC-B387-839771B4C5AF}" type="slidenum">
              <a:rPr lang="en-US" smtClean="0">
                <a:latin typeface="Arial" charset="0"/>
              </a:rPr>
              <a:pPr/>
              <a:t>45</a:t>
            </a:fld>
            <a:endParaRPr lang="en-US">
              <a:latin typeface="Arial" charset="0"/>
            </a:endParaRPr>
          </a:p>
        </p:txBody>
      </p:sp>
    </p:spTree>
    <p:extLst>
      <p:ext uri="{BB962C8B-B14F-4D97-AF65-F5344CB8AC3E}">
        <p14:creationId xmlns:p14="http://schemas.microsoft.com/office/powerpoint/2010/main" val="3206056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this info, then work through the math</a:t>
            </a:r>
            <a:r>
              <a:rPr lang="en-US" baseline="0" dirty="0"/>
              <a:t> (next slide), then give them a scenario where they have to figure out what to do </a:t>
            </a:r>
            <a:r>
              <a:rPr lang="en-US" baseline="0" dirty="0" err="1"/>
              <a:t>ane</a:t>
            </a:r>
            <a:r>
              <a:rPr lang="en-US" baseline="0" dirty="0"/>
              <a:t> the </a:t>
            </a:r>
            <a:r>
              <a:rPr lang="en-US" baseline="0" dirty="0" err="1"/>
              <a:t>gi</a:t>
            </a:r>
            <a:endParaRPr lang="en-US" dirty="0"/>
          </a:p>
        </p:txBody>
      </p:sp>
      <p:sp>
        <p:nvSpPr>
          <p:cNvPr id="4" name="Slide Number Placeholder 3"/>
          <p:cNvSpPr>
            <a:spLocks noGrp="1"/>
          </p:cNvSpPr>
          <p:nvPr>
            <p:ph type="sldNum" sz="quarter" idx="10"/>
          </p:nvPr>
        </p:nvSpPr>
        <p:spPr/>
        <p:txBody>
          <a:bodyPr/>
          <a:lstStyle/>
          <a:p>
            <a:fld id="{77437197-D951-42A6-B81A-617D93312A1B}" type="slidenum">
              <a:rPr lang="en-US" smtClean="0"/>
              <a:t>47</a:t>
            </a:fld>
            <a:endParaRPr lang="en-US"/>
          </a:p>
        </p:txBody>
      </p:sp>
    </p:spTree>
    <p:extLst>
      <p:ext uri="{BB962C8B-B14F-4D97-AF65-F5344CB8AC3E}">
        <p14:creationId xmlns:p14="http://schemas.microsoft.com/office/powerpoint/2010/main" val="4182588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p:spPr>
        <p:txBody>
          <a:bodyPr/>
          <a:lstStyle/>
          <a:p>
            <a:r>
              <a:rPr lang="en-US" dirty="0"/>
              <a:t>Could do this in</a:t>
            </a:r>
            <a:r>
              <a:rPr lang="en-US" baseline="0" dirty="0"/>
              <a:t> EXCEL instead</a:t>
            </a:r>
            <a:endParaRPr lang="en-US" dirty="0"/>
          </a:p>
        </p:txBody>
      </p:sp>
      <p:sp>
        <p:nvSpPr>
          <p:cNvPr id="103428"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869EAF1E-A74E-4C00-A1D3-D6D34E997AFA}" type="slidenum">
              <a:rPr lang="en-US" smtClean="0">
                <a:latin typeface="Arial" charset="0"/>
              </a:rPr>
              <a:pPr/>
              <a:t>48</a:t>
            </a:fld>
            <a:endParaRPr lang="en-US">
              <a:latin typeface="Arial" charset="0"/>
            </a:endParaRPr>
          </a:p>
        </p:txBody>
      </p:sp>
    </p:spTree>
    <p:extLst>
      <p:ext uri="{BB962C8B-B14F-4D97-AF65-F5344CB8AC3E}">
        <p14:creationId xmlns:p14="http://schemas.microsoft.com/office/powerpoint/2010/main" val="2876776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5AB27943-7BBB-4136-9231-BC48D2CBEE1A}" type="slidenum">
              <a:rPr lang="en-US" altLang="en-US" smtClean="0">
                <a:latin typeface="Arial" charset="0"/>
              </a:rPr>
              <a:pPr/>
              <a:t>3</a:t>
            </a:fld>
            <a:endParaRPr lang="en-US" altLang="en-US">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22245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p:spPr>
        <p:txBody>
          <a:bodyPr/>
          <a:lstStyle/>
          <a:p>
            <a:endParaRPr lang="en-US" dirty="0"/>
          </a:p>
        </p:txBody>
      </p:sp>
      <p:sp>
        <p:nvSpPr>
          <p:cNvPr id="102404"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5C9641AC-42BA-42FC-81AE-5A1DC1A823D3}" type="slidenum">
              <a:rPr lang="en-US" smtClean="0">
                <a:latin typeface="Arial" charset="0"/>
              </a:rPr>
              <a:pPr/>
              <a:t>49</a:t>
            </a:fld>
            <a:endParaRPr lang="en-US">
              <a:latin typeface="Arial" charset="0"/>
            </a:endParaRPr>
          </a:p>
        </p:txBody>
      </p:sp>
    </p:spTree>
    <p:extLst>
      <p:ext uri="{BB962C8B-B14F-4D97-AF65-F5344CB8AC3E}">
        <p14:creationId xmlns:p14="http://schemas.microsoft.com/office/powerpoint/2010/main" val="37103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this slide, run through the different scenarios in EXCEL to see which one works best. Could have students take the problem home and just start</a:t>
            </a:r>
            <a:r>
              <a:rPr lang="en-US" baseline="0" dirty="0"/>
              <a:t> with this on Wednesday. Consider removing the change in age of first breeding scenario….</a:t>
            </a:r>
            <a:endParaRPr lang="en-US" dirty="0"/>
          </a:p>
        </p:txBody>
      </p:sp>
      <p:sp>
        <p:nvSpPr>
          <p:cNvPr id="4" name="Slide Number Placeholder 3"/>
          <p:cNvSpPr>
            <a:spLocks noGrp="1"/>
          </p:cNvSpPr>
          <p:nvPr>
            <p:ph type="sldNum" sz="quarter" idx="10"/>
          </p:nvPr>
        </p:nvSpPr>
        <p:spPr/>
        <p:txBody>
          <a:bodyPr/>
          <a:lstStyle/>
          <a:p>
            <a:fld id="{77437197-D951-42A6-B81A-617D93312A1B}" type="slidenum">
              <a:rPr lang="en-US" smtClean="0"/>
              <a:t>50</a:t>
            </a:fld>
            <a:endParaRPr lang="en-US"/>
          </a:p>
        </p:txBody>
      </p:sp>
    </p:spTree>
    <p:extLst>
      <p:ext uri="{BB962C8B-B14F-4D97-AF65-F5344CB8AC3E}">
        <p14:creationId xmlns:p14="http://schemas.microsoft.com/office/powerpoint/2010/main" val="2839255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BBD9C0FC-D7D3-42F8-A993-8B5C26117FB1}" type="slidenum">
              <a:rPr lang="en-US" altLang="en-US" smtClean="0">
                <a:latin typeface="Arial" charset="0"/>
              </a:rPr>
              <a:pPr/>
              <a:t>4</a:t>
            </a:fld>
            <a:endParaRPr lang="en-US" altLang="en-US">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r>
              <a:rPr lang="en-US" altLang="en-US" dirty="0"/>
              <a:t>Ask the question: these data are from 1910-1970. Assuming it has warmed since then, what do you think the range is now?</a:t>
            </a:r>
          </a:p>
        </p:txBody>
      </p:sp>
    </p:spTree>
    <p:extLst>
      <p:ext uri="{BB962C8B-B14F-4D97-AF65-F5344CB8AC3E}">
        <p14:creationId xmlns:p14="http://schemas.microsoft.com/office/powerpoint/2010/main" val="4238840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437197-D951-42A6-B81A-617D93312A1B}" type="slidenum">
              <a:rPr lang="en-US" smtClean="0"/>
              <a:t>8</a:t>
            </a:fld>
            <a:endParaRPr lang="en-US"/>
          </a:p>
        </p:txBody>
      </p:sp>
    </p:spTree>
    <p:extLst>
      <p:ext uri="{BB962C8B-B14F-4D97-AF65-F5344CB8AC3E}">
        <p14:creationId xmlns:p14="http://schemas.microsoft.com/office/powerpoint/2010/main" val="3443124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437197-D951-42A6-B81A-617D93312A1B}" type="slidenum">
              <a:rPr lang="en-US" smtClean="0"/>
              <a:t>9</a:t>
            </a:fld>
            <a:endParaRPr lang="en-US"/>
          </a:p>
        </p:txBody>
      </p:sp>
    </p:spTree>
    <p:extLst>
      <p:ext uri="{BB962C8B-B14F-4D97-AF65-F5344CB8AC3E}">
        <p14:creationId xmlns:p14="http://schemas.microsoft.com/office/powerpoint/2010/main" val="1512584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437197-D951-42A6-B81A-617D93312A1B}" type="slidenum">
              <a:rPr lang="en-US" smtClean="0"/>
              <a:t>12</a:t>
            </a:fld>
            <a:endParaRPr lang="en-US"/>
          </a:p>
        </p:txBody>
      </p:sp>
    </p:spTree>
    <p:extLst>
      <p:ext uri="{BB962C8B-B14F-4D97-AF65-F5344CB8AC3E}">
        <p14:creationId xmlns:p14="http://schemas.microsoft.com/office/powerpoint/2010/main" val="3407756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60E46664-7219-4330-BCC2-2903EBA979D7}" type="slidenum">
              <a:rPr lang="en-US" altLang="en-US" smtClean="0">
                <a:latin typeface="Arial" charset="0"/>
              </a:rPr>
              <a:pPr/>
              <a:t>14</a:t>
            </a:fld>
            <a:endParaRPr lang="en-US" altLang="en-US">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15245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ED5666A2-71B0-4057-BD53-ED88165DD9D1}" type="slidenum">
              <a:rPr lang="en-US" altLang="en-US" smtClean="0">
                <a:latin typeface="Arial" charset="0"/>
              </a:rPr>
              <a:pPr/>
              <a:t>15</a:t>
            </a:fld>
            <a:endParaRPr lang="en-US" altLang="en-US">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458908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C808C225-D2FF-4B3E-BB8E-2E48C064206A}" type="datetimeFigureOut">
              <a:rPr lang="en-US" smtClean="0"/>
              <a:t>11/14/23</a:t>
            </a:fld>
            <a:endParaRPr lang="en-US"/>
          </a:p>
        </p:txBody>
      </p:sp>
      <p:sp>
        <p:nvSpPr>
          <p:cNvPr id="17" name="Footer Placeholder 16"/>
          <p:cNvSpPr>
            <a:spLocks noGrp="1"/>
          </p:cNvSpPr>
          <p:nvPr>
            <p:ph type="ftr" sz="quarter" idx="11"/>
          </p:nvPr>
        </p:nvSpPr>
        <p:spPr>
          <a:xfrm>
            <a:off x="2898648" y="6355080"/>
            <a:ext cx="3474720" cy="365760"/>
          </a:xfrm>
        </p:spPr>
        <p:txBody>
          <a:bodyPr/>
          <a:lstStyle/>
          <a:p>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66F8C4E0-3052-4013-8017-5F8C8408BB6B}" type="slidenum">
              <a:rPr lang="en-US" smtClean="0"/>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808C225-D2FF-4B3E-BB8E-2E48C064206A}" type="datetimeFigureOut">
              <a:rPr lang="en-US" smtClean="0"/>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8C4E0-3052-4013-8017-5F8C8408BB6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808C225-D2FF-4B3E-BB8E-2E48C064206A}" type="datetimeFigureOut">
              <a:rPr lang="en-US" smtClean="0"/>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8C4E0-3052-4013-8017-5F8C8408BB6B}" type="slidenum">
              <a:rPr lang="en-US" smtClean="0"/>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08C225-D2FF-4B3E-BB8E-2E48C064206A}" type="datetimeFigureOut">
              <a:rPr lang="en-US" smtClean="0"/>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8C4E0-3052-4013-8017-5F8C8408BB6B}" type="slidenum">
              <a:rPr lang="en-US" smtClean="0"/>
              <a:t>‹#›</a:t>
            </a:fld>
            <a:endParaRPr lang="en-US"/>
          </a:p>
        </p:txBody>
      </p:sp>
    </p:spTree>
    <p:extLst>
      <p:ext uri="{BB962C8B-B14F-4D97-AF65-F5344CB8AC3E}">
        <p14:creationId xmlns:p14="http://schemas.microsoft.com/office/powerpoint/2010/main" val="3776043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B662AF-27FD-46C0-8DF5-6C6CB93D545B}" type="slidenum">
              <a:rPr lang="en-US"/>
              <a:pPr>
                <a:defRPr/>
              </a:pPr>
              <a:t>‹#›</a:t>
            </a:fld>
            <a:endParaRPr lang="en-US"/>
          </a:p>
        </p:txBody>
      </p:sp>
    </p:spTree>
    <p:extLst>
      <p:ext uri="{BB962C8B-B14F-4D97-AF65-F5344CB8AC3E}">
        <p14:creationId xmlns:p14="http://schemas.microsoft.com/office/powerpoint/2010/main" val="2948135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D1D061-81CC-4123-8AF8-EC9564A99BFD}" type="slidenum">
              <a:rPr lang="en-US"/>
              <a:pPr>
                <a:defRPr/>
              </a:pPr>
              <a:t>‹#›</a:t>
            </a:fld>
            <a:endParaRPr lang="en-US"/>
          </a:p>
        </p:txBody>
      </p:sp>
    </p:spTree>
    <p:extLst>
      <p:ext uri="{BB962C8B-B14F-4D97-AF65-F5344CB8AC3E}">
        <p14:creationId xmlns:p14="http://schemas.microsoft.com/office/powerpoint/2010/main" val="2660207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ED15AD4-D581-4054-8FD2-32DD17F4AF7C}" type="slidenum">
              <a:rPr lang="en-US"/>
              <a:pPr>
                <a:defRPr/>
              </a:pPr>
              <a:t>‹#›</a:t>
            </a:fld>
            <a:endParaRPr lang="en-US"/>
          </a:p>
        </p:txBody>
      </p:sp>
    </p:spTree>
    <p:extLst>
      <p:ext uri="{BB962C8B-B14F-4D97-AF65-F5344CB8AC3E}">
        <p14:creationId xmlns:p14="http://schemas.microsoft.com/office/powerpoint/2010/main" val="4260778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AA07D1A3-CB6D-49FB-8165-6EC0C806C67F}" type="datetime1">
              <a:rPr lang="en-US" smtClean="0"/>
              <a:t>11/14/23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6F7178-C4E6-4A04-AAAC-68F93395D4C1}" type="slidenum">
              <a:rPr lang="en-US"/>
              <a:pPr>
                <a:defRPr/>
              </a:pPr>
              <a:t>‹#›</a:t>
            </a:fld>
            <a:endParaRPr lang="en-US"/>
          </a:p>
        </p:txBody>
      </p:sp>
    </p:spTree>
    <p:extLst>
      <p:ext uri="{BB962C8B-B14F-4D97-AF65-F5344CB8AC3E}">
        <p14:creationId xmlns:p14="http://schemas.microsoft.com/office/powerpoint/2010/main" val="3916604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08C225-D2FF-4B3E-BB8E-2E48C064206A}" type="datetimeFigureOut">
              <a:rPr lang="en-US" smtClean="0"/>
              <a:t>11/14/23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F8C4E0-3052-4013-8017-5F8C8408BB6B}" type="slidenum">
              <a:rPr lang="en-US" smtClean="0"/>
              <a:t>‹#›</a:t>
            </a:fld>
            <a:endParaRPr lang="en-US"/>
          </a:p>
        </p:txBody>
      </p:sp>
      <p:graphicFrame>
        <p:nvGraphicFramePr>
          <p:cNvPr id="6" name="TPChart" hidden="1"/>
          <p:cNvGraphicFramePr/>
          <p:nvPr userDrawn="1">
            <p:extLst>
              <p:ext uri="{D42A27DB-BD31-4B8C-83A1-F6EECF244321}">
                <p14:modId xmlns:p14="http://schemas.microsoft.com/office/powerpoint/2010/main" val="3131908175"/>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72073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C808C225-D2FF-4B3E-BB8E-2E48C064206A}" type="datetimeFigureOut">
              <a:rPr lang="en-US" smtClean="0"/>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8C4E0-3052-4013-8017-5F8C8408BB6B}" type="slidenum">
              <a:rPr lang="en-US" smtClean="0"/>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C808C225-D2FF-4B3E-BB8E-2E48C064206A}" type="datetimeFigureOut">
              <a:rPr lang="en-US" smtClean="0"/>
              <a:t>11/14/23</a:t>
            </a:fld>
            <a:endParaRPr lang="en-US"/>
          </a:p>
        </p:txBody>
      </p:sp>
      <p:sp>
        <p:nvSpPr>
          <p:cNvPr id="5" name="Footer Placeholder 4"/>
          <p:cNvSpPr>
            <a:spLocks noGrp="1"/>
          </p:cNvSpPr>
          <p:nvPr>
            <p:ph type="ftr" sz="quarter" idx="11"/>
          </p:nvPr>
        </p:nvSpPr>
        <p:spPr>
          <a:xfrm>
            <a:off x="2898648" y="6355080"/>
            <a:ext cx="3474720" cy="365760"/>
          </a:xfrm>
        </p:spPr>
        <p:txBody>
          <a:bodyPr/>
          <a:lstStyle/>
          <a:p>
            <a:endParaRPr lang="en-US"/>
          </a:p>
        </p:txBody>
      </p:sp>
      <p:sp>
        <p:nvSpPr>
          <p:cNvPr id="6" name="Slide Number Placeholder 5"/>
          <p:cNvSpPr>
            <a:spLocks noGrp="1"/>
          </p:cNvSpPr>
          <p:nvPr>
            <p:ph type="sldNum" sz="quarter" idx="12"/>
          </p:nvPr>
        </p:nvSpPr>
        <p:spPr>
          <a:xfrm>
            <a:off x="1069848" y="6355080"/>
            <a:ext cx="1520952" cy="365760"/>
          </a:xfrm>
        </p:spPr>
        <p:txBody>
          <a:bodyPr/>
          <a:lstStyle/>
          <a:p>
            <a:fld id="{66F8C4E0-3052-4013-8017-5F8C8408BB6B}" type="slidenum">
              <a:rPr lang="en-US" smtClean="0"/>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C808C225-D2FF-4B3E-BB8E-2E48C064206A}" type="datetimeFigureOut">
              <a:rPr lang="en-US" smtClean="0"/>
              <a:t>11/14/23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F8C4E0-3052-4013-8017-5F8C8408BB6B}" type="slidenum">
              <a:rPr lang="en-US" smtClean="0"/>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C808C225-D2FF-4B3E-BB8E-2E48C064206A}" type="datetimeFigureOut">
              <a:rPr lang="en-US" smtClean="0"/>
              <a:t>11/14/23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F8C4E0-3052-4013-8017-5F8C8408BB6B}" type="slidenum">
              <a:rPr lang="en-US" smtClean="0"/>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808C225-D2FF-4B3E-BB8E-2E48C064206A}" type="datetimeFigureOut">
              <a:rPr lang="en-US" smtClean="0"/>
              <a:t>11/14/23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F8C4E0-3052-4013-8017-5F8C8408BB6B}" type="slidenum">
              <a:rPr lang="en-US" smtClean="0"/>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08C225-D2FF-4B3E-BB8E-2E48C064206A}" type="datetimeFigureOut">
              <a:rPr lang="en-US" smtClean="0"/>
              <a:t>11/14/23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F8C4E0-3052-4013-8017-5F8C8408BB6B}" type="slidenum">
              <a:rPr lang="en-US" smtClean="0"/>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808C225-D2FF-4B3E-BB8E-2E48C064206A}" type="datetimeFigureOut">
              <a:rPr lang="en-US" smtClean="0"/>
              <a:t>11/14/23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F8C4E0-3052-4013-8017-5F8C8408BB6B}" type="slidenum">
              <a:rPr lang="en-US" smtClean="0"/>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808C225-D2FF-4B3E-BB8E-2E48C064206A}" type="datetimeFigureOut">
              <a:rPr lang="en-US" smtClean="0"/>
              <a:t>11/14/23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F8C4E0-3052-4013-8017-5F8C8408BB6B}" type="slidenum">
              <a:rPr lang="en-US" smtClean="0"/>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C808C225-D2FF-4B3E-BB8E-2E48C064206A}" type="datetimeFigureOut">
              <a:rPr lang="en-US" smtClean="0"/>
              <a:t>11/14/23</a:t>
            </a:fld>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66F8C4E0-3052-4013-8017-5F8C8408BB6B}" type="slidenum">
              <a:rPr lang="en-US" smtClean="0"/>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8" r:id="rId17"/>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8.xml"/><Relationship Id="rId7" Type="http://schemas.openxmlformats.org/officeDocument/2006/relationships/image" Target="../media/image27.jpe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2.jpe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6.xml"/><Relationship Id="rId5" Type="http://schemas.openxmlformats.org/officeDocument/2006/relationships/image" Target="../media/image41.pn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hyperlink" Target="https://www.orlandoweekly.com/author/colin-wolf" TargetMode="External"/><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notesSlide" Target="../notesSlides/notesSlide12.xml"/><Relationship Id="rId7" Type="http://schemas.openxmlformats.org/officeDocument/2006/relationships/image" Target="../media/image46.jpg"/><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chart" Target="../charts/chart9.xml"/><Relationship Id="rId4" Type="http://schemas.openxmlformats.org/officeDocument/2006/relationships/chart" Target="../charts/chart8.xml"/></Relationships>
</file>

<file path=ppt/slides/_rels/slide3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56.jp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tags" Target="../tags/tag2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2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tags" Target="../tags/tag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2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6.xml"/><Relationship Id="rId1" Type="http://schemas.openxmlformats.org/officeDocument/2006/relationships/tags" Target="../tags/tag2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8.xml"/><Relationship Id="rId1" Type="http://schemas.openxmlformats.org/officeDocument/2006/relationships/tags" Target="../tags/tag2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31.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5.xml"/><Relationship Id="rId1" Type="http://schemas.openxmlformats.org/officeDocument/2006/relationships/tags" Target="../tags/tag32.xml"/><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6.xml"/><Relationship Id="rId5" Type="http://schemas.openxmlformats.org/officeDocument/2006/relationships/image" Target="../media/image12.jpg"/><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0"/>
            <a:ext cx="6858000" cy="990600"/>
          </a:xfrm>
        </p:spPr>
        <p:txBody>
          <a:bodyPr>
            <a:noAutofit/>
          </a:bodyPr>
          <a:lstStyle/>
          <a:p>
            <a:pPr algn="l"/>
            <a:r>
              <a:rPr lang="en-US" dirty="0">
                <a:latin typeface="Verdana" panose="020B0604030504040204" pitchFamily="34" charset="0"/>
                <a:ea typeface="Verdana" panose="020B0604030504040204" pitchFamily="34" charset="0"/>
                <a:cs typeface="Verdana" panose="020B0604030504040204" pitchFamily="34" charset="0"/>
              </a:rPr>
              <a:t>Population Ecology I</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Distribution, Demography, &amp; Life Tables</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 </a:t>
            </a:r>
          </a:p>
        </p:txBody>
      </p:sp>
      <p:pic>
        <p:nvPicPr>
          <p:cNvPr id="4" name="Picture 4" descr="http://d.ibtimes.co.uk/en/full/1417226/newborn-babi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157" y="4191000"/>
            <a:ext cx="281624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1D859B5-2C56-1841-91AF-404E6944A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7466" y="4191000"/>
            <a:ext cx="3386667" cy="1828800"/>
          </a:xfrm>
          <a:prstGeom prst="rect">
            <a:avLst/>
          </a:prstGeom>
        </p:spPr>
      </p:pic>
      <p:pic>
        <p:nvPicPr>
          <p:cNvPr id="17" name="Picture 16">
            <a:extLst>
              <a:ext uri="{FF2B5EF4-FFF2-40B4-BE49-F238E27FC236}">
                <a16:creationId xmlns:a16="http://schemas.microsoft.com/office/drawing/2014/main" id="{B9FD0213-7111-AC4C-AF15-33979F600E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2567" y="1296126"/>
            <a:ext cx="3206633" cy="2139950"/>
          </a:xfrm>
          <a:prstGeom prst="rect">
            <a:avLst/>
          </a:prstGeom>
        </p:spPr>
      </p:pic>
      <p:pic>
        <p:nvPicPr>
          <p:cNvPr id="5" name="Picture 4">
            <a:extLst>
              <a:ext uri="{FF2B5EF4-FFF2-40B4-BE49-F238E27FC236}">
                <a16:creationId xmlns:a16="http://schemas.microsoft.com/office/drawing/2014/main" id="{492C99B3-D429-DD38-4B15-A72773B120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2800" y="2057400"/>
            <a:ext cx="3251200" cy="1828800"/>
          </a:xfrm>
          <a:prstGeom prst="rect">
            <a:avLst/>
          </a:prstGeom>
        </p:spPr>
      </p:pic>
    </p:spTree>
    <p:extLst>
      <p:ext uri="{BB962C8B-B14F-4D97-AF65-F5344CB8AC3E}">
        <p14:creationId xmlns:p14="http://schemas.microsoft.com/office/powerpoint/2010/main" val="4005129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91AE03-2E68-B14E-BDF5-AB0C6304D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28700"/>
            <a:ext cx="7620000" cy="4800600"/>
          </a:xfrm>
          <a:prstGeom prst="rect">
            <a:avLst/>
          </a:prstGeom>
        </p:spPr>
      </p:pic>
      <p:sp>
        <p:nvSpPr>
          <p:cNvPr id="6" name="Rectangle 5">
            <a:extLst>
              <a:ext uri="{FF2B5EF4-FFF2-40B4-BE49-F238E27FC236}">
                <a16:creationId xmlns:a16="http://schemas.microsoft.com/office/drawing/2014/main" id="{B028475C-071F-F04F-98BE-B3AE0C5ABA13}"/>
              </a:ext>
            </a:extLst>
          </p:cNvPr>
          <p:cNvSpPr/>
          <p:nvPr/>
        </p:nvSpPr>
        <p:spPr>
          <a:xfrm>
            <a:off x="838200" y="5638800"/>
            <a:ext cx="7239000" cy="276999"/>
          </a:xfrm>
          <a:prstGeom prst="rect">
            <a:avLst/>
          </a:prstGeom>
        </p:spPr>
        <p:txBody>
          <a:bodyPr wrap="square">
            <a:spAutoFit/>
          </a:bodyPr>
          <a:lstStyle/>
          <a:p>
            <a:pPr algn="ctr"/>
            <a:r>
              <a:rPr lang="en-US" sz="1200" dirty="0"/>
              <a:t>https://</a:t>
            </a:r>
            <a:r>
              <a:rPr lang="en-US" sz="1200" dirty="0" err="1"/>
              <a:t>cienciasdejoseleg.blogspot.com</a:t>
            </a:r>
            <a:r>
              <a:rPr lang="en-US" sz="1200" dirty="0"/>
              <a:t>/2017/08/</a:t>
            </a:r>
            <a:r>
              <a:rPr lang="en-US" sz="1200" dirty="0" err="1"/>
              <a:t>sida</a:t>
            </a:r>
            <a:r>
              <a:rPr lang="en-US" sz="1200" dirty="0"/>
              <a:t>-</a:t>
            </a:r>
            <a:r>
              <a:rPr lang="en-US" sz="1200" dirty="0" err="1"/>
              <a:t>en</a:t>
            </a:r>
            <a:r>
              <a:rPr lang="en-US" sz="1200" dirty="0"/>
              <a:t>-</a:t>
            </a:r>
            <a:r>
              <a:rPr lang="en-US" sz="1200" dirty="0" err="1"/>
              <a:t>conejos</a:t>
            </a:r>
            <a:r>
              <a:rPr lang="en-US" sz="1200" dirty="0"/>
              <a:t>-y-</a:t>
            </a:r>
            <a:r>
              <a:rPr lang="en-US" sz="1200" dirty="0" err="1"/>
              <a:t>lecciones</a:t>
            </a:r>
            <a:r>
              <a:rPr lang="en-US" sz="1200" dirty="0"/>
              <a:t>-para-</a:t>
            </a:r>
            <a:r>
              <a:rPr lang="en-US" sz="1200" dirty="0" err="1"/>
              <a:t>humanos.html</a:t>
            </a:r>
            <a:endParaRPr lang="en-US" sz="1200" dirty="0"/>
          </a:p>
        </p:txBody>
      </p:sp>
    </p:spTree>
    <p:extLst>
      <p:ext uri="{BB962C8B-B14F-4D97-AF65-F5344CB8AC3E}">
        <p14:creationId xmlns:p14="http://schemas.microsoft.com/office/powerpoint/2010/main" val="2951137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F0146D-B6C9-8B48-BB50-54255396A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83990"/>
            <a:ext cx="3505200" cy="5490020"/>
          </a:xfrm>
          <a:prstGeom prst="rect">
            <a:avLst/>
          </a:prstGeom>
        </p:spPr>
      </p:pic>
      <p:pic>
        <p:nvPicPr>
          <p:cNvPr id="7" name="Picture 6">
            <a:extLst>
              <a:ext uri="{FF2B5EF4-FFF2-40B4-BE49-F238E27FC236}">
                <a16:creationId xmlns:a16="http://schemas.microsoft.com/office/drawing/2014/main" id="{BF195ED7-7D22-8D4C-B451-D6436485C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723211"/>
            <a:ext cx="4294164" cy="3634383"/>
          </a:xfrm>
          <a:prstGeom prst="rect">
            <a:avLst/>
          </a:prstGeom>
        </p:spPr>
      </p:pic>
      <p:sp>
        <p:nvSpPr>
          <p:cNvPr id="8" name="Rectangle 7">
            <a:extLst>
              <a:ext uri="{FF2B5EF4-FFF2-40B4-BE49-F238E27FC236}">
                <a16:creationId xmlns:a16="http://schemas.microsoft.com/office/drawing/2014/main" id="{B795D969-5DBC-3A40-878C-28A8A59E37AF}"/>
              </a:ext>
            </a:extLst>
          </p:cNvPr>
          <p:cNvSpPr/>
          <p:nvPr/>
        </p:nvSpPr>
        <p:spPr>
          <a:xfrm>
            <a:off x="4724400" y="4370383"/>
            <a:ext cx="3567918" cy="461665"/>
          </a:xfrm>
          <a:prstGeom prst="rect">
            <a:avLst/>
          </a:prstGeom>
        </p:spPr>
        <p:txBody>
          <a:bodyPr wrap="square">
            <a:spAutoFit/>
          </a:bodyPr>
          <a:lstStyle/>
          <a:p>
            <a:r>
              <a:rPr lang="en-US" sz="1200" dirty="0"/>
              <a:t>https://</a:t>
            </a:r>
            <a:r>
              <a:rPr lang="en-US" sz="1200" dirty="0" err="1"/>
              <a:t>raftingmonkey.com</a:t>
            </a:r>
            <a:r>
              <a:rPr lang="en-US" sz="1200" dirty="0"/>
              <a:t>/2019/05/23/making-the-interchange-great-again/</a:t>
            </a:r>
          </a:p>
        </p:txBody>
      </p:sp>
      <p:sp>
        <p:nvSpPr>
          <p:cNvPr id="9" name="TextBox 8">
            <a:extLst>
              <a:ext uri="{FF2B5EF4-FFF2-40B4-BE49-F238E27FC236}">
                <a16:creationId xmlns:a16="http://schemas.microsoft.com/office/drawing/2014/main" id="{EEA479E0-145B-3543-95AC-CE43EC527712}"/>
              </a:ext>
            </a:extLst>
          </p:cNvPr>
          <p:cNvSpPr txBox="1"/>
          <p:nvPr/>
        </p:nvSpPr>
        <p:spPr>
          <a:xfrm>
            <a:off x="4729196" y="5029200"/>
            <a:ext cx="2816990" cy="369332"/>
          </a:xfrm>
          <a:prstGeom prst="rect">
            <a:avLst/>
          </a:prstGeom>
          <a:noFill/>
        </p:spPr>
        <p:txBody>
          <a:bodyPr wrap="none" rtlCol="0">
            <a:spAutoFit/>
          </a:bodyPr>
          <a:lstStyle/>
          <a:p>
            <a:r>
              <a:rPr lang="en-US" dirty="0"/>
              <a:t>Great American Interchange</a:t>
            </a:r>
          </a:p>
        </p:txBody>
      </p:sp>
    </p:spTree>
    <p:extLst>
      <p:ext uri="{BB962C8B-B14F-4D97-AF65-F5344CB8AC3E}">
        <p14:creationId xmlns:p14="http://schemas.microsoft.com/office/powerpoint/2010/main" val="2602168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662940"/>
          </a:xfrm>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Dispersal limitation: Bering Land Bridge</a:t>
            </a:r>
          </a:p>
        </p:txBody>
      </p:sp>
      <p:sp>
        <p:nvSpPr>
          <p:cNvPr id="5" name="Content Placeholder 4"/>
          <p:cNvSpPr>
            <a:spLocks noGrp="1"/>
          </p:cNvSpPr>
          <p:nvPr>
            <p:ph sz="quarter" idx="1"/>
          </p:nvPr>
        </p:nvSpPr>
        <p:spPr>
          <a:xfrm>
            <a:off x="126274" y="5607257"/>
            <a:ext cx="8686800" cy="1219200"/>
          </a:xfrm>
        </p:spPr>
        <p:txBody>
          <a:bodyPr>
            <a:normAutofit/>
          </a:bodyPr>
          <a:lstStyle/>
          <a:p>
            <a:r>
              <a:rPr lang="en-US" sz="1800" dirty="0"/>
              <a:t>The Bering land bridge connected North America and Asia during several periods during the Pleistocene Ice Ages and was a route for human migration to the Americas.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838200"/>
            <a:ext cx="2431007" cy="3352800"/>
          </a:xfrm>
          <a:prstGeom prst="rect">
            <a:avLst/>
          </a:prstGeom>
        </p:spPr>
      </p:pic>
      <p:sp>
        <p:nvSpPr>
          <p:cNvPr id="7" name="TextBox 6"/>
          <p:cNvSpPr txBox="1"/>
          <p:nvPr/>
        </p:nvSpPr>
        <p:spPr>
          <a:xfrm>
            <a:off x="152400" y="4343400"/>
            <a:ext cx="2286000" cy="369332"/>
          </a:xfrm>
          <a:prstGeom prst="rect">
            <a:avLst/>
          </a:prstGeom>
          <a:noFill/>
        </p:spPr>
        <p:txBody>
          <a:bodyPr wrap="square" rtlCol="0">
            <a:spAutoFit/>
          </a:bodyPr>
          <a:lstStyle/>
          <a:p>
            <a:r>
              <a:rPr lang="en-US" dirty="0"/>
              <a:t>Current coastline</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838201"/>
            <a:ext cx="2486256" cy="3429000"/>
          </a:xfrm>
          <a:prstGeom prst="rect">
            <a:avLst/>
          </a:prstGeom>
        </p:spPr>
      </p:pic>
      <p:sp>
        <p:nvSpPr>
          <p:cNvPr id="9" name="Rectangle 8"/>
          <p:cNvSpPr/>
          <p:nvPr/>
        </p:nvSpPr>
        <p:spPr>
          <a:xfrm>
            <a:off x="2514600" y="4343400"/>
            <a:ext cx="2743200" cy="800219"/>
          </a:xfrm>
          <a:prstGeom prst="rect">
            <a:avLst/>
          </a:prstGeom>
        </p:spPr>
        <p:txBody>
          <a:bodyPr wrap="square">
            <a:spAutoFit/>
          </a:bodyPr>
          <a:lstStyle/>
          <a:p>
            <a:r>
              <a:rPr lang="en-US" dirty="0"/>
              <a:t>"Beringia – </a:t>
            </a:r>
          </a:p>
          <a:p>
            <a:r>
              <a:rPr lang="en-US" dirty="0"/>
              <a:t>Late Wisconsin Glaciation". </a:t>
            </a:r>
          </a:p>
          <a:p>
            <a:r>
              <a:rPr lang="en-US" sz="1000" dirty="0"/>
              <a:t>Licensed under Public Domain </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914400"/>
            <a:ext cx="2819400" cy="3520268"/>
          </a:xfrm>
          <a:prstGeom prst="rect">
            <a:avLst/>
          </a:prstGeom>
        </p:spPr>
      </p:pic>
      <p:sp>
        <p:nvSpPr>
          <p:cNvPr id="12" name="TextBox 11"/>
          <p:cNvSpPr txBox="1"/>
          <p:nvPr/>
        </p:nvSpPr>
        <p:spPr>
          <a:xfrm>
            <a:off x="5562600" y="4572000"/>
            <a:ext cx="2971800" cy="1015663"/>
          </a:xfrm>
          <a:prstGeom prst="rect">
            <a:avLst/>
          </a:prstGeom>
          <a:noFill/>
        </p:spPr>
        <p:txBody>
          <a:bodyPr wrap="square" rtlCol="0">
            <a:spAutoFit/>
          </a:bodyPr>
          <a:lstStyle/>
          <a:p>
            <a:r>
              <a:rPr lang="en-US" sz="1200" dirty="0"/>
              <a:t>"Map of gene flow in and out of Beringia" by Erika Tamm et al - Tamm E, </a:t>
            </a:r>
            <a:r>
              <a:rPr lang="en-US" sz="1200" dirty="0" err="1"/>
              <a:t>Kivisild</a:t>
            </a:r>
            <a:r>
              <a:rPr lang="en-US" sz="1200" dirty="0"/>
              <a:t> T, </a:t>
            </a:r>
            <a:r>
              <a:rPr lang="en-US" sz="1200" dirty="0" err="1"/>
              <a:t>Reidla</a:t>
            </a:r>
            <a:r>
              <a:rPr lang="en-US" sz="1200" dirty="0"/>
              <a:t> M, </a:t>
            </a:r>
            <a:r>
              <a:rPr lang="en-US" sz="1200" dirty="0" err="1"/>
              <a:t>Metspalu</a:t>
            </a:r>
            <a:r>
              <a:rPr lang="en-US" sz="1200" dirty="0"/>
              <a:t> M, Smith DG, et al. (2007) Beringian Standstill and Spread of Native American Founders. </a:t>
            </a:r>
            <a:r>
              <a:rPr lang="en-US" sz="1200" dirty="0" err="1"/>
              <a:t>PLoS</a:t>
            </a:r>
            <a:r>
              <a:rPr lang="en-US" sz="1200" dirty="0"/>
              <a:t> ONE 2(9): e829. </a:t>
            </a:r>
          </a:p>
        </p:txBody>
      </p:sp>
      <p:sp>
        <p:nvSpPr>
          <p:cNvPr id="13" name="Slide Number Placeholder 2">
            <a:extLst>
              <a:ext uri="{FF2B5EF4-FFF2-40B4-BE49-F238E27FC236}">
                <a16:creationId xmlns:a16="http://schemas.microsoft.com/office/drawing/2014/main" id="{ED19E281-85EB-CF4F-A079-5C94849C1AA0}"/>
              </a:ext>
            </a:extLst>
          </p:cNvPr>
          <p:cNvSpPr>
            <a:spLocks noGrp="1"/>
          </p:cNvSpPr>
          <p:nvPr>
            <p:ph type="sldNum" sz="quarter" idx="12"/>
          </p:nvPr>
        </p:nvSpPr>
        <p:spPr>
          <a:xfrm>
            <a:off x="612648" y="6356350"/>
            <a:ext cx="1981200" cy="365760"/>
          </a:xfrm>
        </p:spPr>
        <p:txBody>
          <a:bodyPr/>
          <a:lstStyle/>
          <a:p>
            <a:r>
              <a:rPr lang="en-US" dirty="0"/>
              <a:t>Credit: C. Mulder</a:t>
            </a:r>
          </a:p>
        </p:txBody>
      </p:sp>
    </p:spTree>
    <p:extLst>
      <p:ext uri="{BB962C8B-B14F-4D97-AF65-F5344CB8AC3E}">
        <p14:creationId xmlns:p14="http://schemas.microsoft.com/office/powerpoint/2010/main" val="2070705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haplogroups-of-the-world-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801" y="588597"/>
            <a:ext cx="8229600" cy="5598433"/>
          </a:xfrm>
          <a:prstGeom prst="rect">
            <a:avLst/>
          </a:prstGeom>
        </p:spPr>
      </p:pic>
    </p:spTree>
    <p:extLst>
      <p:ext uri="{BB962C8B-B14F-4D97-AF65-F5344CB8AC3E}">
        <p14:creationId xmlns:p14="http://schemas.microsoft.com/office/powerpoint/2010/main" val="3869427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149A1F-E59C-CE44-B3A0-2D43B4366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658" y="3110168"/>
            <a:ext cx="2702720" cy="108108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2737" y="5365106"/>
            <a:ext cx="1874520" cy="1249680"/>
          </a:xfrm>
          <a:prstGeom prst="rect">
            <a:avLst/>
          </a:prstGeom>
        </p:spPr>
      </p:pic>
      <p:sp>
        <p:nvSpPr>
          <p:cNvPr id="20483" name="Rectangle 2"/>
          <p:cNvSpPr>
            <a:spLocks noGrp="1" noChangeArrowheads="1"/>
          </p:cNvSpPr>
          <p:nvPr>
            <p:ph type="title"/>
          </p:nvPr>
        </p:nvSpPr>
        <p:spPr>
          <a:xfrm>
            <a:off x="457200" y="277813"/>
            <a:ext cx="8229600" cy="712787"/>
          </a:xfrm>
        </p:spPr>
        <p:txBody>
          <a:bodyPr>
            <a:normAutofit/>
          </a:bodyPr>
          <a:lstStyle/>
          <a:p>
            <a:pPr eaLnBrk="1" hangingPunct="1"/>
            <a:r>
              <a:rPr lang="en-US" altLang="en-US" sz="2600" dirty="0">
                <a:latin typeface="Verdana" panose="020B0604030504040204" pitchFamily="34" charset="0"/>
                <a:ea typeface="Verdana" panose="020B0604030504040204" pitchFamily="34" charset="0"/>
                <a:cs typeface="Verdana" panose="020B0604030504040204" pitchFamily="34" charset="0"/>
              </a:rPr>
              <a:t>Biotic interactions: competition and predation</a:t>
            </a:r>
          </a:p>
        </p:txBody>
      </p:sp>
      <p:sp>
        <p:nvSpPr>
          <p:cNvPr id="24580" name="Rectangle 6"/>
          <p:cNvSpPr>
            <a:spLocks noGrp="1" noChangeArrowheads="1"/>
          </p:cNvSpPr>
          <p:nvPr>
            <p:ph type="body" sz="half" idx="1"/>
          </p:nvPr>
        </p:nvSpPr>
        <p:spPr/>
        <p:txBody>
          <a:bodyPr/>
          <a:lstStyle/>
          <a:p>
            <a:pPr eaLnBrk="1" hangingPunct="1"/>
            <a:r>
              <a:rPr lang="en-US" altLang="en-US" sz="2200" dirty="0"/>
              <a:t>A species needs to be able to compete against species that use similar resources</a:t>
            </a:r>
          </a:p>
          <a:p>
            <a:pPr eaLnBrk="1" hangingPunct="1"/>
            <a:endParaRPr lang="en-US" altLang="en-US" sz="2400" dirty="0"/>
          </a:p>
          <a:p>
            <a:pPr eaLnBrk="1" hangingPunct="1"/>
            <a:r>
              <a:rPr lang="en-US" altLang="en-US" sz="2200" dirty="0"/>
              <a:t>A species needs to be able to survive the presence of consumers: herbivores, carnivores, parasites, or parasitoids</a:t>
            </a:r>
          </a:p>
          <a:p>
            <a:pPr marL="0" indent="0" eaLnBrk="1" hangingPunct="1">
              <a:buNone/>
            </a:pPr>
            <a:r>
              <a:rPr lang="en-US" altLang="en-US" sz="2200" dirty="0"/>
              <a:t>	*parasitoid = kills host</a:t>
            </a:r>
          </a:p>
        </p:txBody>
      </p:sp>
      <p:pic>
        <p:nvPicPr>
          <p:cNvPr id="76802" name="Picture 2" descr="Content Cover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1295400"/>
            <a:ext cx="4171950" cy="1657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772400" y="2711854"/>
            <a:ext cx="1023257" cy="215444"/>
          </a:xfrm>
          <a:prstGeom prst="rect">
            <a:avLst/>
          </a:prstGeom>
          <a:noFill/>
        </p:spPr>
        <p:txBody>
          <a:bodyPr wrap="square">
            <a:spAutoFit/>
          </a:bodyPr>
          <a:lstStyle/>
          <a:p>
            <a:pPr algn="ctr"/>
            <a:r>
              <a:rPr lang="en-US" sz="800" dirty="0">
                <a:solidFill>
                  <a:schemeClr val="bg1"/>
                </a:solidFill>
              </a:rPr>
              <a:t>B. Gunther</a:t>
            </a:r>
          </a:p>
        </p:txBody>
      </p:sp>
      <p:pic>
        <p:nvPicPr>
          <p:cNvPr id="76804" name="Picture 4" descr="cap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3869" y="3867928"/>
            <a:ext cx="1828800" cy="11923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48899" y="4816286"/>
            <a:ext cx="936172" cy="215444"/>
          </a:xfrm>
          <a:prstGeom prst="rect">
            <a:avLst/>
          </a:prstGeom>
          <a:noFill/>
        </p:spPr>
        <p:txBody>
          <a:bodyPr wrap="square">
            <a:spAutoFit/>
          </a:bodyPr>
          <a:lstStyle/>
          <a:p>
            <a:pPr algn="ctr"/>
            <a:r>
              <a:rPr lang="en-US" sz="800" dirty="0">
                <a:solidFill>
                  <a:schemeClr val="bg1"/>
                </a:solidFill>
              </a:rPr>
              <a:t>G. Shepard</a:t>
            </a:r>
          </a:p>
        </p:txBody>
      </p:sp>
      <p:pic>
        <p:nvPicPr>
          <p:cNvPr id="76806" name="Picture 6" descr="https://www.cals.ncsu.edu/course/ent525/close/parasitism.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77148" y="4343752"/>
            <a:ext cx="2048520" cy="131832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014607" y="5440099"/>
            <a:ext cx="781050" cy="215444"/>
          </a:xfrm>
          <a:prstGeom prst="rect">
            <a:avLst/>
          </a:prstGeom>
        </p:spPr>
        <p:txBody>
          <a:bodyPr wrap="square">
            <a:spAutoFit/>
          </a:bodyPr>
          <a:lstStyle/>
          <a:p>
            <a:r>
              <a:rPr lang="en-US" sz="800" dirty="0">
                <a:solidFill>
                  <a:schemeClr val="bg1"/>
                </a:solidFill>
              </a:rPr>
              <a:t>J.R. Meyer</a:t>
            </a:r>
          </a:p>
        </p:txBody>
      </p:sp>
      <p:sp>
        <p:nvSpPr>
          <p:cNvPr id="7" name="Rectangle 6"/>
          <p:cNvSpPr/>
          <p:nvPr/>
        </p:nvSpPr>
        <p:spPr>
          <a:xfrm>
            <a:off x="5778137" y="6379838"/>
            <a:ext cx="1676400" cy="215444"/>
          </a:xfrm>
          <a:prstGeom prst="rect">
            <a:avLst/>
          </a:prstGeom>
        </p:spPr>
        <p:txBody>
          <a:bodyPr wrap="square">
            <a:spAutoFit/>
          </a:bodyPr>
          <a:lstStyle/>
          <a:p>
            <a:r>
              <a:rPr lang="en-US" sz="800" dirty="0">
                <a:solidFill>
                  <a:schemeClr val="bg1"/>
                </a:solidFill>
              </a:rPr>
              <a:t>JJ Harrison</a:t>
            </a:r>
          </a:p>
        </p:txBody>
      </p:sp>
      <p:sp>
        <p:nvSpPr>
          <p:cNvPr id="9" name="Rectangle 8"/>
          <p:cNvSpPr/>
          <p:nvPr/>
        </p:nvSpPr>
        <p:spPr>
          <a:xfrm>
            <a:off x="8488306" y="3975556"/>
            <a:ext cx="1034143" cy="215444"/>
          </a:xfrm>
          <a:prstGeom prst="rect">
            <a:avLst/>
          </a:prstGeom>
          <a:noFill/>
        </p:spPr>
        <p:txBody>
          <a:bodyPr wrap="square">
            <a:spAutoFit/>
          </a:bodyPr>
          <a:lstStyle/>
          <a:p>
            <a:r>
              <a:rPr lang="en-US" sz="800" dirty="0" err="1">
                <a:solidFill>
                  <a:schemeClr val="bg1"/>
                </a:solidFill>
              </a:rPr>
              <a:t>bbc.com</a:t>
            </a:r>
            <a:endParaRPr lang="en-US" sz="800" dirty="0">
              <a:solidFill>
                <a:schemeClr val="bg1"/>
              </a:solidFill>
            </a:endParaRPr>
          </a:p>
        </p:txBody>
      </p:sp>
      <p:sp>
        <p:nvSpPr>
          <p:cNvPr id="15" name="Slide Number Placeholder 2">
            <a:extLst>
              <a:ext uri="{FF2B5EF4-FFF2-40B4-BE49-F238E27FC236}">
                <a16:creationId xmlns:a16="http://schemas.microsoft.com/office/drawing/2014/main" id="{24F98C40-96B8-C14E-824C-0527B9874760}"/>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3389231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228600" y="304800"/>
            <a:ext cx="6629400" cy="636587"/>
          </a:xfrm>
        </p:spPr>
        <p:txBody>
          <a:bodyPr>
            <a:normAutofit/>
          </a:bodyPr>
          <a:lstStyle/>
          <a:p>
            <a:pPr eaLnBrk="1" hangingPunct="1"/>
            <a:r>
              <a:rPr lang="en-US" altLang="en-US" sz="2600" dirty="0">
                <a:latin typeface="Verdana" panose="020B0604030504040204" pitchFamily="34" charset="0"/>
                <a:ea typeface="Verdana" panose="020B0604030504040204" pitchFamily="34" charset="0"/>
                <a:cs typeface="Verdana" panose="020B0604030504040204" pitchFamily="34" charset="0"/>
              </a:rPr>
              <a:t>Biotic interactions: mutualisms</a:t>
            </a:r>
          </a:p>
        </p:txBody>
      </p:sp>
      <p:sp>
        <p:nvSpPr>
          <p:cNvPr id="25604" name="Rectangle 4"/>
          <p:cNvSpPr>
            <a:spLocks noGrp="1" noChangeArrowheads="1"/>
          </p:cNvSpPr>
          <p:nvPr>
            <p:ph type="body" sz="half" idx="1"/>
          </p:nvPr>
        </p:nvSpPr>
        <p:spPr>
          <a:xfrm>
            <a:off x="457200" y="1219200"/>
            <a:ext cx="3733800" cy="4876800"/>
          </a:xfrm>
        </p:spPr>
        <p:txBody>
          <a:bodyPr>
            <a:normAutofit/>
          </a:bodyPr>
          <a:lstStyle/>
          <a:p>
            <a:pPr eaLnBrk="1" hangingPunct="1">
              <a:lnSpc>
                <a:spcPct val="80000"/>
              </a:lnSpc>
            </a:pPr>
            <a:r>
              <a:rPr lang="en-US" altLang="en-US" sz="1800" dirty="0"/>
              <a:t>Most species have mutualistic relationships w/other species</a:t>
            </a:r>
          </a:p>
          <a:p>
            <a:pPr eaLnBrk="1" hangingPunct="1">
              <a:lnSpc>
                <a:spcPct val="80000"/>
              </a:lnSpc>
            </a:pPr>
            <a:endParaRPr lang="en-US" altLang="en-US" sz="1800" dirty="0"/>
          </a:p>
          <a:p>
            <a:pPr eaLnBrk="1" hangingPunct="1">
              <a:lnSpc>
                <a:spcPct val="80000"/>
              </a:lnSpc>
            </a:pPr>
            <a:r>
              <a:rPr lang="en-US" altLang="en-US" sz="1800" dirty="0"/>
              <a:t>For plants, fungal root associations such as mycorrhizae, animal pollinators, and animal seed dispersers are common</a:t>
            </a:r>
          </a:p>
          <a:p>
            <a:pPr eaLnBrk="1" hangingPunct="1">
              <a:lnSpc>
                <a:spcPct val="80000"/>
              </a:lnSpc>
            </a:pPr>
            <a:endParaRPr lang="en-US" altLang="en-US" sz="1800" dirty="0"/>
          </a:p>
          <a:p>
            <a:pPr eaLnBrk="1" hangingPunct="1">
              <a:lnSpc>
                <a:spcPct val="80000"/>
              </a:lnSpc>
            </a:pPr>
            <a:r>
              <a:rPr lang="en-US" altLang="en-US" sz="1800" dirty="0"/>
              <a:t>For animals, microbial symbionts in the gut are common</a:t>
            </a:r>
          </a:p>
          <a:p>
            <a:pPr eaLnBrk="1" hangingPunct="1">
              <a:lnSpc>
                <a:spcPct val="80000"/>
              </a:lnSpc>
            </a:pPr>
            <a:endParaRPr lang="en-US" altLang="en-US" sz="1800" dirty="0"/>
          </a:p>
          <a:p>
            <a:pPr eaLnBrk="1" hangingPunct="1">
              <a:lnSpc>
                <a:spcPct val="80000"/>
              </a:lnSpc>
            </a:pPr>
            <a:r>
              <a:rPr lang="en-US" altLang="en-US" sz="1800" dirty="0"/>
              <a:t>Many behavioral mutualisms also exist between animals, and even between animals and plants</a:t>
            </a:r>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900" y="1475716"/>
            <a:ext cx="1752600" cy="26197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3"/>
          <p:cNvSpPr txBox="1">
            <a:spLocks noChangeArrowheads="1"/>
          </p:cNvSpPr>
          <p:nvPr/>
        </p:nvSpPr>
        <p:spPr bwMode="auto">
          <a:xfrm>
            <a:off x="6744406" y="4099966"/>
            <a:ext cx="1828094" cy="276999"/>
          </a:xfrm>
          <a:prstGeom prst="rect">
            <a:avLst/>
          </a:prstGeom>
          <a:solidFill>
            <a:schemeClr val="bg1">
              <a:alpha val="46000"/>
            </a:schemeClr>
          </a:solidFill>
          <a:ln>
            <a:noFill/>
          </a:ln>
          <a:effectLst/>
        </p:spPr>
        <p:txBody>
          <a:bodyPr wrap="square">
            <a:spAutoFit/>
          </a:bodyPr>
          <a:lstStyle/>
          <a:p>
            <a:r>
              <a:rPr lang="en-US" altLang="en-US" sz="600" dirty="0">
                <a:latin typeface="Lucida Grande" pitchFamily="-108" charset="0"/>
              </a:rPr>
              <a:t>http://www.matsiman.com/images/myceliaonroot.JPG</a:t>
            </a:r>
          </a:p>
        </p:txBody>
      </p:sp>
      <p:pic>
        <p:nvPicPr>
          <p:cNvPr id="12" name="Picture 10" descr="myrmecocho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419600" y="1475873"/>
            <a:ext cx="1847666" cy="1600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Rectangle 9"/>
          <p:cNvSpPr>
            <a:spLocks noChangeArrowheads="1"/>
          </p:cNvSpPr>
          <p:nvPr/>
        </p:nvSpPr>
        <p:spPr bwMode="auto">
          <a:xfrm>
            <a:off x="4380393" y="3088585"/>
            <a:ext cx="1961486" cy="307777"/>
          </a:xfrm>
          <a:prstGeom prst="rect">
            <a:avLst/>
          </a:prstGeom>
          <a:solidFill>
            <a:schemeClr val="bg1">
              <a:alpha val="44000"/>
            </a:schemeClr>
          </a:solidFill>
          <a:ln>
            <a:noFill/>
          </a:ln>
          <a:effectLst/>
        </p:spPr>
        <p:txBody>
          <a:bodyPr wrap="square">
            <a:spAutoFit/>
          </a:bodyPr>
          <a:lstStyle/>
          <a:p>
            <a:r>
              <a:rPr lang="en-US" altLang="en-US" sz="700" dirty="0"/>
              <a:t>http://www4.ncsu.edu/~</a:t>
            </a:r>
            <a:r>
              <a:rPr lang="en-US" altLang="en-US" sz="700" dirty="0" err="1"/>
              <a:t>bsguenar</a:t>
            </a:r>
            <a:r>
              <a:rPr lang="en-US" altLang="en-US" sz="700" dirty="0"/>
              <a:t>/Rhytidoponera%20metallica/Rhytidoponera-metallica-a1.jpg</a:t>
            </a:r>
          </a:p>
        </p:txBody>
      </p:sp>
      <p:pic>
        <p:nvPicPr>
          <p:cNvPr id="77826" name="Picture 2" descr="http://www.nature.com/nrmicro/journal/v12/n3/images_article/nrmicro3182-f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2720" y="3697221"/>
            <a:ext cx="2498761" cy="14825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36415" y="5203274"/>
            <a:ext cx="2305464" cy="307777"/>
          </a:xfrm>
          <a:prstGeom prst="rect">
            <a:avLst/>
          </a:prstGeom>
        </p:spPr>
        <p:txBody>
          <a:bodyPr wrap="square">
            <a:spAutoFit/>
          </a:bodyPr>
          <a:lstStyle/>
          <a:p>
            <a:r>
              <a:rPr lang="en-US" sz="700" dirty="0"/>
              <a:t>http://www.nature.com/nrmicro/journal/v12/n3/images_article/nrmicro3182-f1.jpg</a:t>
            </a:r>
          </a:p>
        </p:txBody>
      </p:sp>
      <p:pic>
        <p:nvPicPr>
          <p:cNvPr id="77828" name="Picture 4" descr="http://www.discoverlife.org/ed/ecolibrary/images/Ant,Bullhorn_Acacia,food_bodies,EL_DP161.32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307" y="5051323"/>
            <a:ext cx="1826586" cy="12101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65893" y="5959711"/>
            <a:ext cx="2590800" cy="307777"/>
          </a:xfrm>
          <a:prstGeom prst="rect">
            <a:avLst/>
          </a:prstGeom>
          <a:solidFill>
            <a:schemeClr val="bg1"/>
          </a:solidFill>
        </p:spPr>
        <p:txBody>
          <a:bodyPr wrap="square">
            <a:spAutoFit/>
          </a:bodyPr>
          <a:lstStyle/>
          <a:p>
            <a:r>
              <a:rPr lang="en-US" sz="700" dirty="0"/>
              <a:t>http://www.discoverlife.org/ed/ecolibrary/images/Ant,Bullhorn_Acacia,food_bodies,EL_DP161.320.jpg</a:t>
            </a:r>
          </a:p>
        </p:txBody>
      </p:sp>
      <p:sp>
        <p:nvSpPr>
          <p:cNvPr id="6" name="TextBox 5"/>
          <p:cNvSpPr txBox="1"/>
          <p:nvPr/>
        </p:nvSpPr>
        <p:spPr>
          <a:xfrm>
            <a:off x="6721439" y="1167939"/>
            <a:ext cx="2514600" cy="307777"/>
          </a:xfrm>
          <a:prstGeom prst="rect">
            <a:avLst/>
          </a:prstGeom>
          <a:noFill/>
        </p:spPr>
        <p:txBody>
          <a:bodyPr wrap="square" rtlCol="0">
            <a:spAutoFit/>
          </a:bodyPr>
          <a:lstStyle/>
          <a:p>
            <a:r>
              <a:rPr lang="en-US" sz="1400" dirty="0"/>
              <a:t>Mycorrhizae on pine seedling</a:t>
            </a:r>
          </a:p>
        </p:txBody>
      </p:sp>
      <p:sp>
        <p:nvSpPr>
          <p:cNvPr id="7" name="TextBox 6"/>
          <p:cNvSpPr txBox="1"/>
          <p:nvPr/>
        </p:nvSpPr>
        <p:spPr>
          <a:xfrm>
            <a:off x="4380393" y="1156368"/>
            <a:ext cx="1752600" cy="307777"/>
          </a:xfrm>
          <a:prstGeom prst="rect">
            <a:avLst/>
          </a:prstGeom>
          <a:noFill/>
        </p:spPr>
        <p:txBody>
          <a:bodyPr wrap="square" rtlCol="0">
            <a:spAutoFit/>
          </a:bodyPr>
          <a:lstStyle/>
          <a:p>
            <a:r>
              <a:rPr lang="en-US" sz="1400" dirty="0"/>
              <a:t>Ant as seed disperser</a:t>
            </a:r>
          </a:p>
        </p:txBody>
      </p:sp>
      <p:sp>
        <p:nvSpPr>
          <p:cNvPr id="8" name="TextBox 7"/>
          <p:cNvSpPr txBox="1"/>
          <p:nvPr/>
        </p:nvSpPr>
        <p:spPr>
          <a:xfrm>
            <a:off x="2649240" y="5768753"/>
            <a:ext cx="1828800" cy="307777"/>
          </a:xfrm>
          <a:prstGeom prst="rect">
            <a:avLst/>
          </a:prstGeom>
          <a:solidFill>
            <a:schemeClr val="bg1">
              <a:alpha val="46000"/>
            </a:schemeClr>
          </a:solidFill>
        </p:spPr>
        <p:txBody>
          <a:bodyPr wrap="square" rtlCol="0">
            <a:spAutoFit/>
          </a:bodyPr>
          <a:lstStyle/>
          <a:p>
            <a:r>
              <a:rPr lang="en-US" sz="1400" dirty="0"/>
              <a:t>Ant-acacia mutualism</a:t>
            </a:r>
          </a:p>
        </p:txBody>
      </p:sp>
      <p:sp>
        <p:nvSpPr>
          <p:cNvPr id="11" name="TextBox 10"/>
          <p:cNvSpPr txBox="1"/>
          <p:nvPr/>
        </p:nvSpPr>
        <p:spPr>
          <a:xfrm>
            <a:off x="6707309" y="4724400"/>
            <a:ext cx="1219200" cy="738664"/>
          </a:xfrm>
          <a:prstGeom prst="rect">
            <a:avLst/>
          </a:prstGeom>
          <a:noFill/>
        </p:spPr>
        <p:txBody>
          <a:bodyPr wrap="square" rtlCol="0">
            <a:spAutoFit/>
          </a:bodyPr>
          <a:lstStyle/>
          <a:p>
            <a:r>
              <a:rPr lang="en-US" sz="1400" dirty="0"/>
              <a:t>Gut symbionts in termites</a:t>
            </a:r>
          </a:p>
        </p:txBody>
      </p:sp>
      <p:sp>
        <p:nvSpPr>
          <p:cNvPr id="17" name="Slide Number Placeholder 2">
            <a:extLst>
              <a:ext uri="{FF2B5EF4-FFF2-40B4-BE49-F238E27FC236}">
                <a16:creationId xmlns:a16="http://schemas.microsoft.com/office/drawing/2014/main" id="{05C4FCB8-4B07-D341-90A3-3D7CFE9E4393}"/>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3179443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636587"/>
          </a:xfrm>
        </p:spPr>
        <p:txBody>
          <a:bodyPr anchor="ctr">
            <a:no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Abiotic and biotic factors may play different roles over different parts of the range</a:t>
            </a:r>
          </a:p>
        </p:txBody>
      </p:sp>
      <p:sp>
        <p:nvSpPr>
          <p:cNvPr id="3" name="Text Placeholder 2"/>
          <p:cNvSpPr>
            <a:spLocks noGrp="1"/>
          </p:cNvSpPr>
          <p:nvPr>
            <p:ph type="body" sz="half" idx="1"/>
          </p:nvPr>
        </p:nvSpPr>
        <p:spPr/>
        <p:txBody>
          <a:bodyPr>
            <a:normAutofit fontScale="92500" lnSpcReduction="10000"/>
          </a:bodyPr>
          <a:lstStyle/>
          <a:p>
            <a:r>
              <a:rPr lang="en-US" sz="2000" dirty="0"/>
              <a:t>Black Spruce (</a:t>
            </a:r>
            <a:r>
              <a:rPr lang="en-US" sz="2000" i="1" dirty="0" err="1"/>
              <a:t>Picea</a:t>
            </a:r>
            <a:r>
              <a:rPr lang="en-US" sz="2000" i="1" dirty="0"/>
              <a:t> </a:t>
            </a:r>
            <a:r>
              <a:rPr lang="en-US" sz="2000" i="1" dirty="0" err="1"/>
              <a:t>mariana</a:t>
            </a:r>
            <a:r>
              <a:rPr lang="en-US" sz="2000" dirty="0"/>
              <a:t>):</a:t>
            </a:r>
          </a:p>
          <a:p>
            <a:endParaRPr lang="en-US" sz="2000" dirty="0"/>
          </a:p>
          <a:p>
            <a:pPr lvl="1"/>
            <a:r>
              <a:rPr lang="en-US" sz="2000" dirty="0"/>
              <a:t>At one end of the range abiotic factors limit distribution.</a:t>
            </a:r>
          </a:p>
          <a:p>
            <a:pPr lvl="1"/>
            <a:endParaRPr lang="en-US" sz="2000" dirty="0"/>
          </a:p>
          <a:p>
            <a:pPr lvl="1"/>
            <a:r>
              <a:rPr lang="en-US" sz="2000" dirty="0"/>
              <a:t>At the other end of the range, competition with species like White Spruce (</a:t>
            </a:r>
            <a:r>
              <a:rPr lang="en-US" sz="2000" i="1" dirty="0" err="1"/>
              <a:t>Picea</a:t>
            </a:r>
            <a:r>
              <a:rPr lang="en-US" sz="2000" i="1" dirty="0"/>
              <a:t> glauca</a:t>
            </a:r>
            <a:r>
              <a:rPr lang="en-US" sz="2000" dirty="0"/>
              <a:t>) limit distribution.</a:t>
            </a:r>
          </a:p>
          <a:p>
            <a:pPr lvl="1"/>
            <a:endParaRPr lang="en-US" sz="2000" dirty="0"/>
          </a:p>
          <a:p>
            <a:pPr lvl="1"/>
            <a:r>
              <a:rPr lang="en-US" sz="2000" dirty="0"/>
              <a:t>Abiotic and biotic factors can interact (have different effects when combined than predicted from the individual effects)</a:t>
            </a:r>
          </a:p>
        </p:txBody>
      </p:sp>
      <p:pic>
        <p:nvPicPr>
          <p:cNvPr id="6" name="Content Placeholder 5"/>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257800" y="1236663"/>
            <a:ext cx="2590800" cy="1943100"/>
          </a:xfrm>
        </p:spPr>
      </p:pic>
      <p:pic>
        <p:nvPicPr>
          <p:cNvPr id="8" name="Content Placeholder 7"/>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5266883" y="3962400"/>
            <a:ext cx="2590799" cy="1943100"/>
          </a:xfrm>
        </p:spPr>
      </p:pic>
      <p:sp>
        <p:nvSpPr>
          <p:cNvPr id="7" name="TextBox 6"/>
          <p:cNvSpPr txBox="1"/>
          <p:nvPr/>
        </p:nvSpPr>
        <p:spPr>
          <a:xfrm>
            <a:off x="5181600" y="3200400"/>
            <a:ext cx="2667000" cy="692497"/>
          </a:xfrm>
          <a:prstGeom prst="rect">
            <a:avLst/>
          </a:prstGeom>
          <a:noFill/>
        </p:spPr>
        <p:txBody>
          <a:bodyPr wrap="square" rtlCol="0">
            <a:spAutoFit/>
          </a:bodyPr>
          <a:lstStyle/>
          <a:p>
            <a:r>
              <a:rPr lang="en-US" sz="1300" dirty="0"/>
              <a:t>At cold, north-facing sites, black spruce has little competition because of poor soil conditions</a:t>
            </a:r>
          </a:p>
        </p:txBody>
      </p:sp>
      <p:sp>
        <p:nvSpPr>
          <p:cNvPr id="9" name="TextBox 8"/>
          <p:cNvSpPr txBox="1"/>
          <p:nvPr/>
        </p:nvSpPr>
        <p:spPr>
          <a:xfrm>
            <a:off x="5181600" y="5943600"/>
            <a:ext cx="2676082" cy="692497"/>
          </a:xfrm>
          <a:prstGeom prst="rect">
            <a:avLst/>
          </a:prstGeom>
          <a:noFill/>
        </p:spPr>
        <p:txBody>
          <a:bodyPr wrap="square" rtlCol="0">
            <a:spAutoFit/>
          </a:bodyPr>
          <a:lstStyle/>
          <a:p>
            <a:r>
              <a:rPr lang="en-US" sz="1300" dirty="0"/>
              <a:t>At warm, south-facing sites, deciduous trees and white spruce outcompete black spruce.</a:t>
            </a:r>
          </a:p>
        </p:txBody>
      </p:sp>
      <p:sp>
        <p:nvSpPr>
          <p:cNvPr id="10" name="Slide Number Placeholder 2">
            <a:extLst>
              <a:ext uri="{FF2B5EF4-FFF2-40B4-BE49-F238E27FC236}">
                <a16:creationId xmlns:a16="http://schemas.microsoft.com/office/drawing/2014/main" id="{DBE1C16E-9251-5A45-AE8E-AA4DB6C07157}"/>
              </a:ext>
            </a:extLst>
          </p:cNvPr>
          <p:cNvSpPr>
            <a:spLocks noGrp="1"/>
          </p:cNvSpPr>
          <p:nvPr>
            <p:ph type="sldNum" sz="quarter" idx="12"/>
          </p:nvPr>
        </p:nvSpPr>
        <p:spPr>
          <a:xfrm>
            <a:off x="612648" y="6356350"/>
            <a:ext cx="1981200" cy="365760"/>
          </a:xfrm>
        </p:spPr>
        <p:txBody>
          <a:bodyPr/>
          <a:lstStyle/>
          <a:p>
            <a:r>
              <a:rPr lang="en-US" dirty="0"/>
              <a:t>Credit: C. Mulder</a:t>
            </a:r>
          </a:p>
        </p:txBody>
      </p:sp>
    </p:spTree>
    <p:extLst>
      <p:ext uri="{BB962C8B-B14F-4D97-AF65-F5344CB8AC3E}">
        <p14:creationId xmlns:p14="http://schemas.microsoft.com/office/powerpoint/2010/main" val="3767349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DA21CA-B5AA-124A-A2F9-2CA5492D8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599" y="1524000"/>
            <a:ext cx="6248400" cy="4149979"/>
          </a:xfrm>
          <a:prstGeom prst="rect">
            <a:avLst/>
          </a:prstGeom>
        </p:spPr>
      </p:pic>
      <p:sp>
        <p:nvSpPr>
          <p:cNvPr id="8" name="TextBox 7">
            <a:extLst>
              <a:ext uri="{FF2B5EF4-FFF2-40B4-BE49-F238E27FC236}">
                <a16:creationId xmlns:a16="http://schemas.microsoft.com/office/drawing/2014/main" id="{25FDAD4B-2F44-314D-B786-761FF1FA4341}"/>
              </a:ext>
            </a:extLst>
          </p:cNvPr>
          <p:cNvSpPr txBox="1"/>
          <p:nvPr/>
        </p:nvSpPr>
        <p:spPr>
          <a:xfrm>
            <a:off x="381000" y="152400"/>
            <a:ext cx="8305800" cy="923330"/>
          </a:xfrm>
          <a:prstGeom prst="rect">
            <a:avLst/>
          </a:prstGeom>
          <a:noFill/>
        </p:spPr>
        <p:txBody>
          <a:bodyPr wrap="square" rtlCol="0">
            <a:spAutoFit/>
          </a:bodyPr>
          <a:lstStyle/>
          <a:p>
            <a:r>
              <a:rPr lang="en-US" dirty="0"/>
              <a:t>Black Spruce grows on permafrost, whereas White Spruce will not. </a:t>
            </a:r>
          </a:p>
          <a:p>
            <a:r>
              <a:rPr lang="en-US" dirty="0"/>
              <a:t>When the permafrost melted it created this expanding pond boreal, and the Black Spruce are tipping over.</a:t>
            </a:r>
          </a:p>
        </p:txBody>
      </p:sp>
      <p:sp>
        <p:nvSpPr>
          <p:cNvPr id="2" name="Rectangle 1">
            <a:extLst>
              <a:ext uri="{FF2B5EF4-FFF2-40B4-BE49-F238E27FC236}">
                <a16:creationId xmlns:a16="http://schemas.microsoft.com/office/drawing/2014/main" id="{C6572D7A-477E-974F-B145-EFC2EAC82948}"/>
              </a:ext>
            </a:extLst>
          </p:cNvPr>
          <p:cNvSpPr/>
          <p:nvPr/>
        </p:nvSpPr>
        <p:spPr>
          <a:xfrm>
            <a:off x="5540264" y="5673979"/>
            <a:ext cx="2813271" cy="369332"/>
          </a:xfrm>
          <a:prstGeom prst="rect">
            <a:avLst/>
          </a:prstGeom>
        </p:spPr>
        <p:txBody>
          <a:bodyPr wrap="none">
            <a:spAutoFit/>
          </a:bodyPr>
          <a:lstStyle/>
          <a:p>
            <a:r>
              <a:rPr lang="en-US" dirty="0"/>
              <a:t>The original Dr. Seuss tree! </a:t>
            </a:r>
          </a:p>
        </p:txBody>
      </p:sp>
      <p:pic>
        <p:nvPicPr>
          <p:cNvPr id="4" name="Picture 3">
            <a:extLst>
              <a:ext uri="{FF2B5EF4-FFF2-40B4-BE49-F238E27FC236}">
                <a16:creationId xmlns:a16="http://schemas.microsoft.com/office/drawing/2014/main" id="{5F70B3A9-4117-4740-9BF8-F001809CB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900" y="4467479"/>
            <a:ext cx="1206500" cy="1206500"/>
          </a:xfrm>
          <a:prstGeom prst="rect">
            <a:avLst/>
          </a:prstGeom>
        </p:spPr>
      </p:pic>
    </p:spTree>
    <p:extLst>
      <p:ext uri="{BB962C8B-B14F-4D97-AF65-F5344CB8AC3E}">
        <p14:creationId xmlns:p14="http://schemas.microsoft.com/office/powerpoint/2010/main" val="2829965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252AE3-8B66-2C47-9A95-86F44ECAD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1975123"/>
            <a:ext cx="7581900" cy="2907754"/>
          </a:xfrm>
          <a:prstGeom prst="rect">
            <a:avLst/>
          </a:prstGeom>
        </p:spPr>
      </p:pic>
      <p:sp>
        <p:nvSpPr>
          <p:cNvPr id="8" name="TextBox 7">
            <a:extLst>
              <a:ext uri="{FF2B5EF4-FFF2-40B4-BE49-F238E27FC236}">
                <a16:creationId xmlns:a16="http://schemas.microsoft.com/office/drawing/2014/main" id="{FF2CDEE2-1543-1746-B143-FB2137291E59}"/>
              </a:ext>
            </a:extLst>
          </p:cNvPr>
          <p:cNvSpPr txBox="1"/>
          <p:nvPr/>
        </p:nvSpPr>
        <p:spPr>
          <a:xfrm>
            <a:off x="419100" y="457200"/>
            <a:ext cx="8305800" cy="430887"/>
          </a:xfrm>
          <a:prstGeom prst="rect">
            <a:avLst/>
          </a:prstGeom>
          <a:noFill/>
        </p:spPr>
        <p:txBody>
          <a:bodyPr wrap="square" rtlCol="0">
            <a:spAutoFit/>
          </a:bodyPr>
          <a:lstStyle/>
          <a:p>
            <a:pPr algn="ctr"/>
            <a:r>
              <a:rPr lang="en-US" sz="2200" dirty="0"/>
              <a:t>Not just Black Spruce… House built on permafrost, Fairbanks, Alaska.</a:t>
            </a:r>
          </a:p>
        </p:txBody>
      </p:sp>
    </p:spTree>
    <p:extLst>
      <p:ext uri="{BB962C8B-B14F-4D97-AF65-F5344CB8AC3E}">
        <p14:creationId xmlns:p14="http://schemas.microsoft.com/office/powerpoint/2010/main" val="160690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12A9B9-0C08-2D44-93C0-92770509F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71600"/>
            <a:ext cx="4114800" cy="2743200"/>
          </a:xfrm>
          <a:prstGeom prst="rect">
            <a:avLst/>
          </a:prstGeom>
        </p:spPr>
      </p:pic>
      <p:sp>
        <p:nvSpPr>
          <p:cNvPr id="8" name="TextBox 7">
            <a:extLst>
              <a:ext uri="{FF2B5EF4-FFF2-40B4-BE49-F238E27FC236}">
                <a16:creationId xmlns:a16="http://schemas.microsoft.com/office/drawing/2014/main" id="{2E36A152-91D7-3F46-9EAE-70B5EA75023C}"/>
              </a:ext>
            </a:extLst>
          </p:cNvPr>
          <p:cNvSpPr txBox="1"/>
          <p:nvPr/>
        </p:nvSpPr>
        <p:spPr>
          <a:xfrm>
            <a:off x="419100" y="4267200"/>
            <a:ext cx="4914900" cy="1015663"/>
          </a:xfrm>
          <a:prstGeom prst="rect">
            <a:avLst/>
          </a:prstGeom>
          <a:noFill/>
        </p:spPr>
        <p:txBody>
          <a:bodyPr wrap="square" rtlCol="0">
            <a:spAutoFit/>
          </a:bodyPr>
          <a:lstStyle/>
          <a:p>
            <a:r>
              <a:rPr lang="en-US" sz="2200" dirty="0"/>
              <a:t>Road ruined by melting permafrost, Bethel, Alaska.</a:t>
            </a:r>
          </a:p>
          <a:p>
            <a:r>
              <a:rPr lang="en-US" sz="1600" dirty="0"/>
              <a:t>https://</a:t>
            </a:r>
            <a:r>
              <a:rPr lang="en-US" sz="1600" dirty="0" err="1"/>
              <a:t>www.arctictoday.com</a:t>
            </a:r>
            <a:r>
              <a:rPr lang="en-US" sz="1600" dirty="0"/>
              <a:t>/</a:t>
            </a:r>
          </a:p>
        </p:txBody>
      </p:sp>
      <p:pic>
        <p:nvPicPr>
          <p:cNvPr id="10" name="Picture 9">
            <a:extLst>
              <a:ext uri="{FF2B5EF4-FFF2-40B4-BE49-F238E27FC236}">
                <a16:creationId xmlns:a16="http://schemas.microsoft.com/office/drawing/2014/main" id="{4B86185E-117A-B34D-AD29-83925FD1C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4713" y="2138602"/>
            <a:ext cx="3832087" cy="1973239"/>
          </a:xfrm>
          <a:prstGeom prst="rect">
            <a:avLst/>
          </a:prstGeom>
        </p:spPr>
      </p:pic>
      <p:sp>
        <p:nvSpPr>
          <p:cNvPr id="11" name="TextBox 10">
            <a:extLst>
              <a:ext uri="{FF2B5EF4-FFF2-40B4-BE49-F238E27FC236}">
                <a16:creationId xmlns:a16="http://schemas.microsoft.com/office/drawing/2014/main" id="{FAE42898-9499-3542-8472-5D1163DD7C16}"/>
              </a:ext>
            </a:extLst>
          </p:cNvPr>
          <p:cNvSpPr txBox="1"/>
          <p:nvPr/>
        </p:nvSpPr>
        <p:spPr>
          <a:xfrm>
            <a:off x="4953000" y="4264241"/>
            <a:ext cx="3733800" cy="1446550"/>
          </a:xfrm>
          <a:prstGeom prst="rect">
            <a:avLst/>
          </a:prstGeom>
          <a:noFill/>
        </p:spPr>
        <p:txBody>
          <a:bodyPr wrap="square" rtlCol="0">
            <a:spAutoFit/>
          </a:bodyPr>
          <a:lstStyle/>
          <a:p>
            <a:pPr algn="r"/>
            <a:r>
              <a:rPr lang="en-US" sz="2200" dirty="0" err="1"/>
              <a:t>TransAlaska</a:t>
            </a:r>
            <a:r>
              <a:rPr lang="en-US" sz="2200" dirty="0"/>
              <a:t> Pipeline is built on stilts with radiators for this reason, so the hot oil won’t melt the permafrost.</a:t>
            </a:r>
            <a:endParaRPr lang="en-US" sz="1600" dirty="0"/>
          </a:p>
        </p:txBody>
      </p:sp>
    </p:spTree>
    <p:extLst>
      <p:ext uri="{BB962C8B-B14F-4D97-AF65-F5344CB8AC3E}">
        <p14:creationId xmlns:p14="http://schemas.microsoft.com/office/powerpoint/2010/main" val="3936301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Outline </a:t>
            </a:r>
          </a:p>
        </p:txBody>
      </p:sp>
      <p:sp>
        <p:nvSpPr>
          <p:cNvPr id="3" name="Content Placeholder 2"/>
          <p:cNvSpPr>
            <a:spLocks noGrp="1"/>
          </p:cNvSpPr>
          <p:nvPr>
            <p:ph sz="quarter" idx="1"/>
          </p:nvPr>
        </p:nvSpPr>
        <p:spPr/>
        <p:txBody>
          <a:bodyPr>
            <a:normAutofit fontScale="92500" lnSpcReduction="10000"/>
          </a:bodyPr>
          <a:lstStyle/>
          <a:p>
            <a:pPr marL="0" indent="0">
              <a:buNone/>
            </a:pPr>
            <a:r>
              <a:rPr lang="en-US" dirty="0"/>
              <a:t>Today:</a:t>
            </a:r>
          </a:p>
          <a:p>
            <a:pPr marL="0" indent="0">
              <a:buNone/>
            </a:pPr>
            <a:endParaRPr lang="en-US" dirty="0"/>
          </a:p>
          <a:p>
            <a:r>
              <a:rPr lang="en-US" dirty="0"/>
              <a:t>Factors limiting distributions</a:t>
            </a:r>
          </a:p>
          <a:p>
            <a:r>
              <a:rPr lang="en-US" dirty="0"/>
              <a:t>Demography</a:t>
            </a:r>
          </a:p>
          <a:p>
            <a:pPr lvl="1"/>
            <a:r>
              <a:rPr lang="en-US" dirty="0"/>
              <a:t>Life tables</a:t>
            </a:r>
          </a:p>
          <a:p>
            <a:pPr lvl="1"/>
            <a:r>
              <a:rPr lang="en-US" dirty="0"/>
              <a:t>Case study of the Tuatara!</a:t>
            </a:r>
          </a:p>
          <a:p>
            <a:pPr marL="0" indent="0">
              <a:buNone/>
            </a:pPr>
            <a:endParaRPr lang="en-US" dirty="0"/>
          </a:p>
          <a:p>
            <a:pPr marL="0" indent="0">
              <a:buNone/>
            </a:pPr>
            <a:r>
              <a:rPr lang="en-US" dirty="0"/>
              <a:t>Next: </a:t>
            </a:r>
          </a:p>
          <a:p>
            <a:pPr marL="0" indent="0">
              <a:buNone/>
            </a:pPr>
            <a:endParaRPr lang="en-US" dirty="0"/>
          </a:p>
          <a:p>
            <a:r>
              <a:rPr lang="en-US" dirty="0"/>
              <a:t>Population growth</a:t>
            </a:r>
          </a:p>
          <a:p>
            <a:r>
              <a:rPr lang="en-US" dirty="0"/>
              <a:t>Human Demography</a:t>
            </a:r>
          </a:p>
          <a:p>
            <a:r>
              <a:rPr lang="en-US" dirty="0"/>
              <a:t>Factors limiting populations</a:t>
            </a:r>
          </a:p>
        </p:txBody>
      </p:sp>
    </p:spTree>
    <p:extLst>
      <p:ext uri="{BB962C8B-B14F-4D97-AF65-F5344CB8AC3E}">
        <p14:creationId xmlns:p14="http://schemas.microsoft.com/office/powerpoint/2010/main" val="2249713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277813"/>
            <a:ext cx="8229600" cy="788987"/>
          </a:xfrm>
        </p:spPr>
        <p:txBody>
          <a:bodyPr anchor="ctr">
            <a:normAutofit/>
          </a:bodyPr>
          <a:lstStyle/>
          <a:p>
            <a:r>
              <a:rPr lang="en-US" altLang="en-US" sz="2600" dirty="0">
                <a:latin typeface="Verdana" panose="020B0604030504040204" pitchFamily="34" charset="0"/>
                <a:ea typeface="Verdana" panose="020B0604030504040204" pitchFamily="34" charset="0"/>
                <a:cs typeface="Verdana" panose="020B0604030504040204" pitchFamily="34" charset="0"/>
              </a:rPr>
              <a:t>Invasive species</a:t>
            </a:r>
          </a:p>
        </p:txBody>
      </p:sp>
      <p:sp>
        <p:nvSpPr>
          <p:cNvPr id="3" name="Text Placeholder 2"/>
          <p:cNvSpPr>
            <a:spLocks noGrp="1"/>
          </p:cNvSpPr>
          <p:nvPr>
            <p:ph type="body" sz="half" idx="1"/>
          </p:nvPr>
        </p:nvSpPr>
        <p:spPr>
          <a:xfrm>
            <a:off x="457200" y="1295400"/>
            <a:ext cx="4038600" cy="4530725"/>
          </a:xfrm>
        </p:spPr>
        <p:txBody>
          <a:bodyPr>
            <a:noAutofit/>
          </a:bodyPr>
          <a:lstStyle/>
          <a:p>
            <a:pPr>
              <a:defRPr/>
            </a:pPr>
            <a:r>
              <a:rPr lang="en-US" sz="1600" dirty="0"/>
              <a:t>Non-native species (or native species expanding into new habitat) that increase rapidly in abundance and have a negative impact on native species</a:t>
            </a:r>
          </a:p>
          <a:p>
            <a:pPr>
              <a:defRPr/>
            </a:pPr>
            <a:endParaRPr lang="en-US" sz="1600" dirty="0"/>
          </a:p>
          <a:p>
            <a:pPr>
              <a:defRPr/>
            </a:pPr>
            <a:r>
              <a:rPr lang="en-US" sz="1600" dirty="0"/>
              <a:t>The vast majority were introduced by people, either on purpose (e.g., as food for people or animals, pets, for ornamentals, etc.) or by accident (on tires, in ballast water)</a:t>
            </a:r>
          </a:p>
          <a:p>
            <a:pPr>
              <a:defRPr/>
            </a:pPr>
            <a:endParaRPr lang="en-US" sz="1600" dirty="0"/>
          </a:p>
          <a:p>
            <a:pPr>
              <a:defRPr/>
            </a:pPr>
            <a:r>
              <a:rPr lang="en-US" sz="1600" dirty="0"/>
              <a:t>The vast majority of non-native (exotic) species are NOT invasive, that is, they do not have big impacts on their new environments</a:t>
            </a:r>
          </a:p>
          <a:p>
            <a:pPr>
              <a:defRPr/>
            </a:pPr>
            <a:endParaRPr lang="en-US" sz="1600" dirty="0"/>
          </a:p>
          <a:p>
            <a:pPr>
              <a:defRPr/>
            </a:pPr>
            <a:r>
              <a:rPr lang="en-US" sz="1600" dirty="0"/>
              <a:t>The small portion that do are often devastating (e.g., Kudzu)</a:t>
            </a:r>
          </a:p>
          <a:p>
            <a:pPr>
              <a:defRPr/>
            </a:pPr>
            <a:endParaRPr lang="en-US" sz="1600" dirty="0"/>
          </a:p>
          <a:p>
            <a:pPr marL="0" indent="0">
              <a:buFont typeface="Wingdings" pitchFamily="2" charset="2"/>
              <a:buNone/>
              <a:defRPr/>
            </a:pPr>
            <a:endParaRPr lang="en-US" sz="1600" dirty="0"/>
          </a:p>
        </p:txBody>
      </p:sp>
      <p:pic>
        <p:nvPicPr>
          <p:cNvPr id="23557" name="Content Placeholder 6" descr="zebra mussels"/>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311359" y="1835827"/>
            <a:ext cx="2776228" cy="1874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8" name="Text Box 5"/>
          <p:cNvSpPr txBox="1">
            <a:spLocks noChangeArrowheads="1"/>
          </p:cNvSpPr>
          <p:nvPr/>
        </p:nvSpPr>
        <p:spPr bwMode="auto">
          <a:xfrm>
            <a:off x="5188743" y="3725408"/>
            <a:ext cx="310991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800" dirty="0">
                <a:latin typeface="Arial" charset="0"/>
              </a:rPr>
              <a:t>http://</a:t>
            </a:r>
            <a:r>
              <a:rPr lang="en-US" altLang="en-US" sz="800" dirty="0" err="1">
                <a:latin typeface="Arial" charset="0"/>
              </a:rPr>
              <a:t>www.ec.gc.ca</a:t>
            </a:r>
            <a:r>
              <a:rPr lang="en-US" altLang="en-US" sz="800" dirty="0">
                <a:latin typeface="Arial" charset="0"/>
              </a:rPr>
              <a:t>/</a:t>
            </a:r>
            <a:r>
              <a:rPr lang="en-US" altLang="en-US" sz="800" dirty="0" err="1">
                <a:latin typeface="Arial" charset="0"/>
              </a:rPr>
              <a:t>EnviroZine</a:t>
            </a:r>
            <a:r>
              <a:rPr lang="en-US" altLang="en-US" sz="800" dirty="0">
                <a:latin typeface="Arial" charset="0"/>
              </a:rPr>
              <a:t>/</a:t>
            </a:r>
            <a:r>
              <a:rPr lang="en-US" altLang="en-US" sz="800" dirty="0" err="1">
                <a:latin typeface="Arial" charset="0"/>
              </a:rPr>
              <a:t>english</a:t>
            </a:r>
            <a:r>
              <a:rPr lang="en-US" altLang="en-US" sz="800" dirty="0">
                <a:latin typeface="Arial" charset="0"/>
              </a:rPr>
              <a:t>/issues/35/feature3_e.cfm</a:t>
            </a:r>
          </a:p>
        </p:txBody>
      </p:sp>
      <p:pic>
        <p:nvPicPr>
          <p:cNvPr id="23559" name="Content Placeholder 8"/>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355584" y="4425949"/>
            <a:ext cx="2776229" cy="1848045"/>
          </a:xfrm>
          <a:noFill/>
        </p:spPr>
      </p:pic>
      <p:sp>
        <p:nvSpPr>
          <p:cNvPr id="23560" name="Rectangle 1"/>
          <p:cNvSpPr>
            <a:spLocks noChangeArrowheads="1"/>
          </p:cNvSpPr>
          <p:nvPr/>
        </p:nvSpPr>
        <p:spPr bwMode="auto">
          <a:xfrm>
            <a:off x="5420587" y="6324917"/>
            <a:ext cx="2667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800" dirty="0"/>
              <a:t>http://</a:t>
            </a:r>
            <a:r>
              <a:rPr lang="en-US" altLang="en-US" sz="800" dirty="0" err="1"/>
              <a:t>www.jjanthony.com</a:t>
            </a:r>
            <a:r>
              <a:rPr lang="en-US" altLang="en-US" sz="800" dirty="0"/>
              <a:t>/kudzu/</a:t>
            </a:r>
            <a:r>
              <a:rPr lang="en-US" altLang="en-US" sz="800" dirty="0" err="1"/>
              <a:t>houses.html</a:t>
            </a:r>
            <a:endParaRPr lang="en-US" altLang="en-US" sz="800" dirty="0"/>
          </a:p>
        </p:txBody>
      </p:sp>
      <p:sp>
        <p:nvSpPr>
          <p:cNvPr id="23561" name="TextBox 3"/>
          <p:cNvSpPr txBox="1">
            <a:spLocks noChangeArrowheads="1"/>
          </p:cNvSpPr>
          <p:nvPr/>
        </p:nvSpPr>
        <p:spPr bwMode="auto">
          <a:xfrm>
            <a:off x="5105400" y="1485900"/>
            <a:ext cx="3276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1200"/>
              <a:t>Zebra mussels (</a:t>
            </a:r>
            <a:r>
              <a:rPr lang="en-US" altLang="en-US" sz="1200" i="1"/>
              <a:t>Dreissena polymorpha</a:t>
            </a:r>
            <a:r>
              <a:rPr lang="en-US" altLang="en-US" sz="1200"/>
              <a:t>)</a:t>
            </a:r>
          </a:p>
        </p:txBody>
      </p:sp>
      <p:sp>
        <p:nvSpPr>
          <p:cNvPr id="23562" name="TextBox 4"/>
          <p:cNvSpPr txBox="1">
            <a:spLocks noChangeArrowheads="1"/>
          </p:cNvSpPr>
          <p:nvPr/>
        </p:nvSpPr>
        <p:spPr bwMode="auto">
          <a:xfrm>
            <a:off x="5123155" y="4044722"/>
            <a:ext cx="3338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1200" dirty="0"/>
              <a:t>Kudzu (</a:t>
            </a:r>
            <a:r>
              <a:rPr lang="en-US" altLang="en-US" sz="1200" i="1" dirty="0" err="1"/>
              <a:t>Peuraria</a:t>
            </a:r>
            <a:r>
              <a:rPr lang="en-US" altLang="en-US" sz="1200" i="1" dirty="0"/>
              <a:t> </a:t>
            </a:r>
            <a:r>
              <a:rPr lang="en-US" altLang="en-US" sz="1200" i="1" dirty="0" err="1"/>
              <a:t>montana</a:t>
            </a:r>
            <a:r>
              <a:rPr lang="en-US" altLang="en-US" sz="1200" i="1" dirty="0"/>
              <a:t> var. </a:t>
            </a:r>
            <a:r>
              <a:rPr lang="en-US" altLang="en-US" sz="1200" i="1" dirty="0" err="1"/>
              <a:t>lobata</a:t>
            </a:r>
            <a:r>
              <a:rPr lang="en-US" altLang="en-US" sz="1200" dirty="0"/>
              <a:t>)</a:t>
            </a:r>
          </a:p>
        </p:txBody>
      </p:sp>
      <p:sp>
        <p:nvSpPr>
          <p:cNvPr id="11" name="Slide Number Placeholder 2">
            <a:extLst>
              <a:ext uri="{FF2B5EF4-FFF2-40B4-BE49-F238E27FC236}">
                <a16:creationId xmlns:a16="http://schemas.microsoft.com/office/drawing/2014/main" id="{0399E94C-4FA8-F646-B5C2-8E892283F8E4}"/>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900732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870583-3839-5049-BFD4-2E1D4F17F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371600"/>
            <a:ext cx="6883400" cy="4426738"/>
          </a:xfrm>
          <a:prstGeom prst="rect">
            <a:avLst/>
          </a:prstGeom>
        </p:spPr>
      </p:pic>
      <p:sp>
        <p:nvSpPr>
          <p:cNvPr id="8" name="Rectangle 7">
            <a:extLst>
              <a:ext uri="{FF2B5EF4-FFF2-40B4-BE49-F238E27FC236}">
                <a16:creationId xmlns:a16="http://schemas.microsoft.com/office/drawing/2014/main" id="{2CF7A4CA-21B7-5B46-88BF-A7FAE7880E40}"/>
              </a:ext>
            </a:extLst>
          </p:cNvPr>
          <p:cNvSpPr/>
          <p:nvPr/>
        </p:nvSpPr>
        <p:spPr>
          <a:xfrm>
            <a:off x="1143000" y="136332"/>
            <a:ext cx="6959600" cy="923330"/>
          </a:xfrm>
          <a:prstGeom prst="rect">
            <a:avLst/>
          </a:prstGeom>
        </p:spPr>
        <p:txBody>
          <a:bodyPr wrap="square">
            <a:spAutoFit/>
          </a:bodyPr>
          <a:lstStyle/>
          <a:p>
            <a:r>
              <a:rPr lang="en-US" dirty="0">
                <a:solidFill>
                  <a:srgbClr val="002060"/>
                </a:solidFill>
              </a:rPr>
              <a:t>Florida snake hunters have now killed &gt;1,000 Burmese pythons </a:t>
            </a:r>
          </a:p>
          <a:p>
            <a:r>
              <a:rPr lang="en-US" dirty="0">
                <a:solidFill>
                  <a:srgbClr val="002060"/>
                </a:solidFill>
              </a:rPr>
              <a:t>Posted By </a:t>
            </a:r>
            <a:r>
              <a:rPr lang="en-US" dirty="0">
                <a:solidFill>
                  <a:srgbClr val="002060"/>
                </a:solidFill>
                <a:hlinkClick r:id="rId3">
                  <a:extLst>
                    <a:ext uri="{A12FA001-AC4F-418D-AE19-62706E023703}">
                      <ahyp:hlinkClr xmlns:ahyp="http://schemas.microsoft.com/office/drawing/2018/hyperlinkcolor" val="tx"/>
                    </a:ext>
                  </a:extLst>
                </a:hlinkClick>
              </a:rPr>
              <a:t>Colin Wolf</a:t>
            </a:r>
            <a:r>
              <a:rPr lang="en-US" dirty="0">
                <a:solidFill>
                  <a:srgbClr val="002060"/>
                </a:solidFill>
              </a:rPr>
              <a:t> on Tue, May 22, 2018 at 3:14 PM – Orlando Weekly</a:t>
            </a:r>
          </a:p>
          <a:p>
            <a:r>
              <a:rPr lang="en-US" dirty="0">
                <a:solidFill>
                  <a:srgbClr val="002060"/>
                </a:solidFill>
              </a:rPr>
              <a:t>But 10,000s probably exist, legacy of Hurricane Andrew.</a:t>
            </a:r>
          </a:p>
        </p:txBody>
      </p:sp>
    </p:spTree>
    <p:extLst>
      <p:ext uri="{BB962C8B-B14F-4D97-AF65-F5344CB8AC3E}">
        <p14:creationId xmlns:p14="http://schemas.microsoft.com/office/powerpoint/2010/main" val="2846198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165850" y="4038600"/>
            <a:ext cx="2400300" cy="2189162"/>
          </a:xfrm>
          <a:noFill/>
        </p:spPr>
      </p:pic>
      <p:sp>
        <p:nvSpPr>
          <p:cNvPr id="25603" name="Rectangle 2"/>
          <p:cNvSpPr>
            <a:spLocks noGrp="1" noChangeArrowheads="1"/>
          </p:cNvSpPr>
          <p:nvPr>
            <p:ph type="title"/>
          </p:nvPr>
        </p:nvSpPr>
        <p:spPr/>
        <p:txBody>
          <a:bodyPr anchor="ctr">
            <a:normAutofit/>
          </a:bodyPr>
          <a:lstStyle/>
          <a:p>
            <a:pPr eaLnBrk="1" hangingPunct="1"/>
            <a:r>
              <a:rPr lang="en-US" altLang="en-US" sz="2600" dirty="0">
                <a:latin typeface="Verdana" panose="020B0604030504040204" pitchFamily="34" charset="0"/>
                <a:ea typeface="Verdana" panose="020B0604030504040204" pitchFamily="34" charset="0"/>
                <a:cs typeface="Verdana" panose="020B0604030504040204" pitchFamily="34" charset="0"/>
              </a:rPr>
              <a:t>Invasive species and dispersal limitation</a:t>
            </a:r>
          </a:p>
        </p:txBody>
      </p:sp>
      <p:sp>
        <p:nvSpPr>
          <p:cNvPr id="25604" name="Slide Number Placeholder 8"/>
          <p:cNvSpPr>
            <a:spLocks noGrp="1"/>
          </p:cNvSpPr>
          <p:nvPr>
            <p:ph type="sldNum" sz="quarter" idx="12"/>
          </p:nvPr>
        </p:nvSpPr>
        <p:spPr>
          <a:xfrm>
            <a:off x="4165415" y="5469418"/>
            <a:ext cx="1981200" cy="365760"/>
          </a:xfrm>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800" dirty="0"/>
              <a:t>http://www.freshfromflorida.com/pi/pest-alerts/agrilus-planipennis.html</a:t>
            </a:r>
          </a:p>
        </p:txBody>
      </p:sp>
      <p:sp>
        <p:nvSpPr>
          <p:cNvPr id="25605" name="Text Box 7"/>
          <p:cNvSpPr txBox="1">
            <a:spLocks noChangeArrowheads="1"/>
          </p:cNvSpPr>
          <p:nvPr/>
        </p:nvSpPr>
        <p:spPr bwMode="auto">
          <a:xfrm>
            <a:off x="777875" y="5705475"/>
            <a:ext cx="2276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n-US" altLang="en-US">
                <a:solidFill>
                  <a:schemeClr val="bg1"/>
                </a:solidFill>
                <a:latin typeface="Arial" charset="0"/>
              </a:rPr>
              <a:t>Zebra mussels </a:t>
            </a:r>
          </a:p>
        </p:txBody>
      </p:sp>
      <p:sp>
        <p:nvSpPr>
          <p:cNvPr id="25606" name="Text Box 10"/>
          <p:cNvSpPr txBox="1">
            <a:spLocks noChangeArrowheads="1"/>
          </p:cNvSpPr>
          <p:nvPr/>
        </p:nvSpPr>
        <p:spPr bwMode="auto">
          <a:xfrm>
            <a:off x="6165850" y="1608138"/>
            <a:ext cx="10620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n-US" altLang="en-US" sz="800">
                <a:solidFill>
                  <a:schemeClr val="bg1"/>
                </a:solidFill>
                <a:latin typeface="Arial" charset="0"/>
              </a:rPr>
              <a:t>Photo credit: P. Lester</a:t>
            </a:r>
          </a:p>
        </p:txBody>
      </p:sp>
      <p:pic>
        <p:nvPicPr>
          <p:cNvPr id="25607"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5415" y="4226501"/>
            <a:ext cx="1847912" cy="1207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8" name="Content Placeholder 8"/>
          <p:cNvSpPr>
            <a:spLocks noGrp="1"/>
          </p:cNvSpPr>
          <p:nvPr>
            <p:ph sz="half" idx="1"/>
          </p:nvPr>
        </p:nvSpPr>
        <p:spPr>
          <a:xfrm>
            <a:off x="457200" y="1608138"/>
            <a:ext cx="3810000" cy="4522787"/>
          </a:xfrm>
        </p:spPr>
        <p:txBody>
          <a:bodyPr/>
          <a:lstStyle/>
          <a:p>
            <a:r>
              <a:rPr lang="en-US" altLang="en-US" sz="2000" dirty="0"/>
              <a:t>Thriving populations of invasive species in locations where they were not previously found indicate that dispersal limitation was previously preventing their expansion</a:t>
            </a:r>
          </a:p>
          <a:p>
            <a:r>
              <a:rPr lang="en-US" altLang="en-US" sz="2000" dirty="0"/>
              <a:t>Example of </a:t>
            </a:r>
            <a:r>
              <a:rPr lang="en-US" altLang="en-US" sz="2000" u="sng" dirty="0"/>
              <a:t>ecological release</a:t>
            </a:r>
            <a:r>
              <a:rPr lang="en-US" altLang="en-US" sz="2000" dirty="0"/>
              <a:t>.</a:t>
            </a:r>
          </a:p>
        </p:txBody>
      </p:sp>
      <p:pic>
        <p:nvPicPr>
          <p:cNvPr id="25609" name="Picture 14"/>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5410201" y="1608138"/>
            <a:ext cx="3155949" cy="2189162"/>
          </a:xfrm>
          <a:noFill/>
          <a:ln>
            <a:solidFill>
              <a:srgbClr val="002060"/>
            </a:solidFill>
          </a:ln>
        </p:spPr>
      </p:pic>
      <p:pic>
        <p:nvPicPr>
          <p:cNvPr id="3" name="Picture 2">
            <a:extLst>
              <a:ext uri="{FF2B5EF4-FFF2-40B4-BE49-F238E27FC236}">
                <a16:creationId xmlns:a16="http://schemas.microsoft.com/office/drawing/2014/main" id="{EE078231-345C-DC42-A813-57AFD16492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9801" y="4226501"/>
            <a:ext cx="1493712" cy="1207040"/>
          </a:xfrm>
          <a:prstGeom prst="rect">
            <a:avLst/>
          </a:prstGeom>
        </p:spPr>
      </p:pic>
      <p:pic>
        <p:nvPicPr>
          <p:cNvPr id="5" name="Picture 4">
            <a:extLst>
              <a:ext uri="{FF2B5EF4-FFF2-40B4-BE49-F238E27FC236}">
                <a16:creationId xmlns:a16="http://schemas.microsoft.com/office/drawing/2014/main" id="{DAC4D6AB-ED50-2B48-90C9-79F9EEF47A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7067" y="4226501"/>
            <a:ext cx="1609386" cy="1207040"/>
          </a:xfrm>
          <a:prstGeom prst="rect">
            <a:avLst/>
          </a:prstGeom>
        </p:spPr>
      </p:pic>
      <p:sp>
        <p:nvSpPr>
          <p:cNvPr id="14" name="Slide Number Placeholder 2">
            <a:extLst>
              <a:ext uri="{FF2B5EF4-FFF2-40B4-BE49-F238E27FC236}">
                <a16:creationId xmlns:a16="http://schemas.microsoft.com/office/drawing/2014/main" id="{3110217D-A29E-DD46-BCFF-9DFAD543F81F}"/>
              </a:ext>
            </a:extLst>
          </p:cNvPr>
          <p:cNvSpPr txBox="1">
            <a:spLocks/>
          </p:cNvSpPr>
          <p:nvPr/>
        </p:nvSpPr>
        <p:spPr>
          <a:xfrm>
            <a:off x="612648" y="6356350"/>
            <a:ext cx="1981200" cy="365760"/>
          </a:xfrm>
          <a:prstGeom prst="rect">
            <a:avLst/>
          </a:prstGeom>
          <a:ln/>
        </p:spPr>
        <p:txBody>
          <a:bodyPr vert="horz"/>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Credit: C. Mulder</a:t>
            </a:r>
            <a:endParaRPr lang="en-US" dirty="0"/>
          </a:p>
        </p:txBody>
      </p:sp>
    </p:spTree>
    <p:custDataLst>
      <p:tags r:id="rId1"/>
    </p:custDataLst>
    <p:extLst>
      <p:ext uri="{BB962C8B-B14F-4D97-AF65-F5344CB8AC3E}">
        <p14:creationId xmlns:p14="http://schemas.microsoft.com/office/powerpoint/2010/main" val="62122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0B964B5-9D76-5186-7F8E-1E87ED234900}"/>
              </a:ext>
            </a:extLst>
          </p:cNvPr>
          <p:cNvSpPr txBox="1"/>
          <p:nvPr/>
        </p:nvSpPr>
        <p:spPr>
          <a:xfrm>
            <a:off x="325910" y="5384563"/>
            <a:ext cx="8513290" cy="1107996"/>
          </a:xfrm>
          <a:prstGeom prst="rect">
            <a:avLst/>
          </a:prstGeom>
          <a:noFill/>
        </p:spPr>
        <p:txBody>
          <a:bodyPr wrap="square">
            <a:spAutoFit/>
          </a:bodyPr>
          <a:lstStyle/>
          <a:p>
            <a:r>
              <a:rPr lang="en-US" sz="1600" dirty="0"/>
              <a:t>https://trec.ifas.ufl.edu/people/jonathan-crane/lw-ab-website/</a:t>
            </a:r>
          </a:p>
          <a:p>
            <a:r>
              <a:rPr lang="en-US" sz="1600" dirty="0"/>
              <a:t>https://cisr.ucr.edu/invasive-species/redbay-ambrosia-beetle-and-laurel-wilt</a:t>
            </a:r>
          </a:p>
          <a:p>
            <a:r>
              <a:rPr lang="en-US" sz="1600" dirty="0"/>
              <a:t>https://ucanr.edu/blogs/blogcore/postdetail.cfm?postnum=43159</a:t>
            </a:r>
          </a:p>
          <a:p>
            <a:endParaRPr lang="en-US" dirty="0"/>
          </a:p>
        </p:txBody>
      </p:sp>
      <p:pic>
        <p:nvPicPr>
          <p:cNvPr id="9" name="Picture 8">
            <a:extLst>
              <a:ext uri="{FF2B5EF4-FFF2-40B4-BE49-F238E27FC236}">
                <a16:creationId xmlns:a16="http://schemas.microsoft.com/office/drawing/2014/main" id="{F3D9C600-5FCF-B517-A125-DFF9498A4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381302"/>
            <a:ext cx="4808168" cy="3724098"/>
          </a:xfrm>
          <a:prstGeom prst="rect">
            <a:avLst/>
          </a:prstGeom>
        </p:spPr>
      </p:pic>
      <p:pic>
        <p:nvPicPr>
          <p:cNvPr id="11" name="Picture 10">
            <a:extLst>
              <a:ext uri="{FF2B5EF4-FFF2-40B4-BE49-F238E27FC236}">
                <a16:creationId xmlns:a16="http://schemas.microsoft.com/office/drawing/2014/main" id="{D3C42ABB-949B-79A1-EB48-32B998AA76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910" y="2303264"/>
            <a:ext cx="3942299" cy="1880173"/>
          </a:xfrm>
          <a:prstGeom prst="rect">
            <a:avLst/>
          </a:prstGeom>
        </p:spPr>
      </p:pic>
      <p:sp>
        <p:nvSpPr>
          <p:cNvPr id="12" name="TextBox 11">
            <a:extLst>
              <a:ext uri="{FF2B5EF4-FFF2-40B4-BE49-F238E27FC236}">
                <a16:creationId xmlns:a16="http://schemas.microsoft.com/office/drawing/2014/main" id="{60BC9B42-2AB1-5732-71A2-87B47B1A0B1C}"/>
              </a:ext>
            </a:extLst>
          </p:cNvPr>
          <p:cNvSpPr txBox="1"/>
          <p:nvPr/>
        </p:nvSpPr>
        <p:spPr>
          <a:xfrm>
            <a:off x="325910" y="226456"/>
            <a:ext cx="8360890" cy="1077218"/>
          </a:xfrm>
          <a:prstGeom prst="rect">
            <a:avLst/>
          </a:prstGeom>
          <a:solidFill>
            <a:schemeClr val="bg1"/>
          </a:solidFill>
        </p:spPr>
        <p:txBody>
          <a:bodyPr wrap="square" rtlCol="0">
            <a:spAutoFit/>
          </a:bodyPr>
          <a:lstStyle/>
          <a:p>
            <a:r>
              <a:rPr lang="en-US" sz="3200" dirty="0"/>
              <a:t>Laurel Wilt Disease has destroyed the Florida Avocado Industry</a:t>
            </a:r>
          </a:p>
        </p:txBody>
      </p:sp>
    </p:spTree>
    <p:extLst>
      <p:ext uri="{BB962C8B-B14F-4D97-AF65-F5344CB8AC3E}">
        <p14:creationId xmlns:p14="http://schemas.microsoft.com/office/powerpoint/2010/main" val="1657229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152400" y="-10886"/>
            <a:ext cx="8229600" cy="1139825"/>
          </a:xfrm>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Population ecology</a:t>
            </a:r>
          </a:p>
        </p:txBody>
      </p:sp>
      <p:sp>
        <p:nvSpPr>
          <p:cNvPr id="25604" name="Rectangle 3"/>
          <p:cNvSpPr>
            <a:spLocks noGrp="1" noChangeArrowheads="1"/>
          </p:cNvSpPr>
          <p:nvPr>
            <p:ph type="body" sz="half" idx="1"/>
          </p:nvPr>
        </p:nvSpPr>
        <p:spPr>
          <a:xfrm>
            <a:off x="381000" y="1066800"/>
            <a:ext cx="4953000" cy="4530725"/>
          </a:xfrm>
        </p:spPr>
        <p:txBody>
          <a:bodyPr>
            <a:noAutofit/>
          </a:bodyPr>
          <a:lstStyle/>
          <a:p>
            <a:pPr>
              <a:lnSpc>
                <a:spcPct val="80000"/>
              </a:lnSpc>
            </a:pPr>
            <a:r>
              <a:rPr lang="en-US" sz="1800" dirty="0"/>
              <a:t>A population is all the members of one species in one area</a:t>
            </a:r>
          </a:p>
          <a:p>
            <a:pPr>
              <a:lnSpc>
                <a:spcPct val="80000"/>
              </a:lnSpc>
            </a:pPr>
            <a:endParaRPr lang="en-US" sz="1800" dirty="0"/>
          </a:p>
          <a:p>
            <a:pPr lvl="1">
              <a:lnSpc>
                <a:spcPct val="80000"/>
              </a:lnSpc>
            </a:pPr>
            <a:r>
              <a:rPr lang="en-US" sz="1800" dirty="0"/>
              <a:t>The area usually consists of those individuals that potentially interact</a:t>
            </a:r>
          </a:p>
          <a:p>
            <a:pPr lvl="1">
              <a:lnSpc>
                <a:spcPct val="80000"/>
              </a:lnSpc>
            </a:pPr>
            <a:endParaRPr lang="en-US" sz="1800" dirty="0"/>
          </a:p>
          <a:p>
            <a:pPr>
              <a:lnSpc>
                <a:spcPct val="80000"/>
              </a:lnSpc>
            </a:pPr>
            <a:r>
              <a:rPr lang="en-US" sz="1800" dirty="0"/>
              <a:t>Population ecology examines changes in</a:t>
            </a:r>
          </a:p>
          <a:p>
            <a:pPr>
              <a:lnSpc>
                <a:spcPct val="80000"/>
              </a:lnSpc>
            </a:pPr>
            <a:endParaRPr lang="en-US" sz="1800" dirty="0"/>
          </a:p>
          <a:p>
            <a:pPr lvl="1">
              <a:lnSpc>
                <a:spcPct val="80000"/>
              </a:lnSpc>
            </a:pPr>
            <a:r>
              <a:rPr lang="en-US" sz="1800" dirty="0"/>
              <a:t>Population size (how many there)</a:t>
            </a:r>
          </a:p>
          <a:p>
            <a:pPr lvl="1">
              <a:lnSpc>
                <a:spcPct val="80000"/>
              </a:lnSpc>
            </a:pPr>
            <a:endParaRPr lang="en-US" sz="1800" dirty="0"/>
          </a:p>
          <a:p>
            <a:pPr lvl="1">
              <a:lnSpc>
                <a:spcPct val="80000"/>
              </a:lnSpc>
            </a:pPr>
            <a:r>
              <a:rPr lang="en-US" sz="1800" dirty="0"/>
              <a:t>Population structure (e.g., ratio or males to females, age distribution)</a:t>
            </a:r>
          </a:p>
          <a:p>
            <a:pPr lvl="1">
              <a:lnSpc>
                <a:spcPct val="80000"/>
              </a:lnSpc>
            </a:pPr>
            <a:endParaRPr lang="en-US" sz="1800" dirty="0"/>
          </a:p>
          <a:p>
            <a:pPr lvl="1">
              <a:lnSpc>
                <a:spcPct val="80000"/>
              </a:lnSpc>
            </a:pPr>
            <a:r>
              <a:rPr lang="en-US" sz="1800" dirty="0"/>
              <a:t>Distribution (species range)</a:t>
            </a:r>
          </a:p>
          <a:p>
            <a:pPr>
              <a:lnSpc>
                <a:spcPct val="80000"/>
              </a:lnSpc>
            </a:pPr>
            <a:endParaRPr lang="en-US" sz="1800" dirty="0"/>
          </a:p>
          <a:p>
            <a:pPr>
              <a:lnSpc>
                <a:spcPct val="80000"/>
              </a:lnSpc>
            </a:pPr>
            <a:r>
              <a:rPr lang="en-US" sz="1800" dirty="0"/>
              <a:t>Demography is the study of factors that determine the size and structure of a population through time </a:t>
            </a:r>
          </a:p>
        </p:txBody>
      </p:sp>
      <p:pic>
        <p:nvPicPr>
          <p:cNvPr id="25606" name="Picture 5" descr="French overseas islands sooty tern colon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5486400" y="1371600"/>
            <a:ext cx="3325812" cy="2497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7" name="Text Box 6"/>
          <p:cNvSpPr txBox="1">
            <a:spLocks noChangeArrowheads="1"/>
          </p:cNvSpPr>
          <p:nvPr/>
        </p:nvSpPr>
        <p:spPr bwMode="auto">
          <a:xfrm>
            <a:off x="5638800" y="3897085"/>
            <a:ext cx="419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n-US" sz="800" dirty="0">
                <a:latin typeface="Arial" charset="0"/>
              </a:rPr>
              <a:t>Sooty Terns, </a:t>
            </a:r>
            <a:r>
              <a:rPr lang="en-US" sz="800" dirty="0" err="1">
                <a:latin typeface="Arial" charset="0"/>
              </a:rPr>
              <a:t>Eparses</a:t>
            </a:r>
            <a:r>
              <a:rPr lang="en-US" sz="800" dirty="0">
                <a:latin typeface="Arial" charset="0"/>
              </a:rPr>
              <a:t> Islands (Indian ocean).  Photo: C. </a:t>
            </a:r>
            <a:r>
              <a:rPr lang="en-US" sz="800" dirty="0" err="1">
                <a:latin typeface="Arial" charset="0"/>
              </a:rPr>
              <a:t>Suehs</a:t>
            </a:r>
            <a:endParaRPr lang="en-US" sz="800" dirty="0">
              <a:latin typeface="Arial" charset="0"/>
            </a:endParaRPr>
          </a:p>
        </p:txBody>
      </p:sp>
      <p:sp>
        <p:nvSpPr>
          <p:cNvPr id="11" name="Slide Number Placeholder 2">
            <a:extLst>
              <a:ext uri="{FF2B5EF4-FFF2-40B4-BE49-F238E27FC236}">
                <a16:creationId xmlns:a16="http://schemas.microsoft.com/office/drawing/2014/main" id="{B41D8CCF-951C-F24F-A2D4-5989CFD6207E}"/>
              </a:ext>
            </a:extLst>
          </p:cNvPr>
          <p:cNvSpPr>
            <a:spLocks noGrp="1"/>
          </p:cNvSpPr>
          <p:nvPr>
            <p:ph type="sldNum" sz="quarter" idx="12"/>
          </p:nvPr>
        </p:nvSpPr>
        <p:spPr>
          <a:xfrm>
            <a:off x="612648" y="6356350"/>
            <a:ext cx="1981200" cy="365760"/>
          </a:xfrm>
        </p:spPr>
        <p:txBody>
          <a:bodyPr/>
          <a:lstStyle/>
          <a:p>
            <a:r>
              <a:rPr lang="en-US" dirty="0"/>
              <a:t>Credit: C. Mulder</a:t>
            </a:r>
          </a:p>
        </p:txBody>
      </p:sp>
      <p:sp>
        <p:nvSpPr>
          <p:cNvPr id="3" name="TextBox 2">
            <a:extLst>
              <a:ext uri="{FF2B5EF4-FFF2-40B4-BE49-F238E27FC236}">
                <a16:creationId xmlns:a16="http://schemas.microsoft.com/office/drawing/2014/main" id="{0038E561-B077-EF44-BC75-BEDDE01D0D54}"/>
              </a:ext>
            </a:extLst>
          </p:cNvPr>
          <p:cNvSpPr txBox="1"/>
          <p:nvPr/>
        </p:nvSpPr>
        <p:spPr>
          <a:xfrm rot="20059228">
            <a:off x="4089680" y="5509543"/>
            <a:ext cx="3402012" cy="307777"/>
          </a:xfrm>
          <a:prstGeom prst="rect">
            <a:avLst/>
          </a:prstGeom>
          <a:solidFill>
            <a:srgbClr val="FF9300"/>
          </a:solidFill>
          <a:ln>
            <a:solidFill>
              <a:schemeClr val="accent6">
                <a:lumMod val="50000"/>
              </a:schemeClr>
            </a:solidFill>
          </a:ln>
        </p:spPr>
        <p:txBody>
          <a:bodyPr wrap="square" rtlCol="0">
            <a:spAutoFit/>
          </a:bodyPr>
          <a:lstStyle/>
          <a:p>
            <a:r>
              <a:rPr lang="en-US" sz="1400" dirty="0"/>
              <a:t>Can also study this with population genetics</a:t>
            </a:r>
          </a:p>
        </p:txBody>
      </p:sp>
      <p:sp>
        <p:nvSpPr>
          <p:cNvPr id="2" name="TextBox 1">
            <a:extLst>
              <a:ext uri="{FF2B5EF4-FFF2-40B4-BE49-F238E27FC236}">
                <a16:creationId xmlns:a16="http://schemas.microsoft.com/office/drawing/2014/main" id="{C18040E4-8166-EC4E-A3D4-ED2B722848D7}"/>
              </a:ext>
            </a:extLst>
          </p:cNvPr>
          <p:cNvSpPr txBox="1"/>
          <p:nvPr/>
        </p:nvSpPr>
        <p:spPr>
          <a:xfrm rot="750303">
            <a:off x="7698545" y="4747737"/>
            <a:ext cx="437940" cy="1477328"/>
          </a:xfrm>
          <a:prstGeom prst="rect">
            <a:avLst/>
          </a:prstGeom>
          <a:solidFill>
            <a:srgbClr val="FF9300"/>
          </a:solidFill>
          <a:ln>
            <a:solidFill>
              <a:schemeClr val="accent1"/>
            </a:solidFill>
          </a:ln>
        </p:spPr>
        <p:txBody>
          <a:bodyPr wrap="none" rtlCol="0">
            <a:spAutoFit/>
          </a:bodyPr>
          <a:lstStyle/>
          <a:p>
            <a:r>
              <a:rPr lang="en-US" dirty="0"/>
              <a:t>N</a:t>
            </a:r>
            <a:r>
              <a:rPr lang="en-US" baseline="-25000" dirty="0"/>
              <a:t>e</a:t>
            </a:r>
          </a:p>
          <a:p>
            <a:r>
              <a:rPr lang="en-US" dirty="0">
                <a:latin typeface="Symbol" pitchFamily="2" charset="2"/>
              </a:rPr>
              <a:t>m</a:t>
            </a:r>
          </a:p>
          <a:p>
            <a:r>
              <a:rPr lang="en-US" dirty="0"/>
              <a:t>m</a:t>
            </a:r>
          </a:p>
          <a:p>
            <a:r>
              <a:rPr lang="en-US" dirty="0"/>
              <a:t>s</a:t>
            </a:r>
          </a:p>
          <a:p>
            <a:r>
              <a:rPr lang="en-US" dirty="0"/>
              <a:t>r</a:t>
            </a:r>
          </a:p>
        </p:txBody>
      </p:sp>
      <p:sp>
        <p:nvSpPr>
          <p:cNvPr id="4" name="TextBox 3">
            <a:extLst>
              <a:ext uri="{FF2B5EF4-FFF2-40B4-BE49-F238E27FC236}">
                <a16:creationId xmlns:a16="http://schemas.microsoft.com/office/drawing/2014/main" id="{0B59F2C6-AC77-DA44-A7D3-B5E9EC5CDDDC}"/>
              </a:ext>
            </a:extLst>
          </p:cNvPr>
          <p:cNvSpPr txBox="1"/>
          <p:nvPr/>
        </p:nvSpPr>
        <p:spPr>
          <a:xfrm rot="21427188">
            <a:off x="6940142" y="5478765"/>
            <a:ext cx="457176" cy="369332"/>
          </a:xfrm>
          <a:prstGeom prst="rect">
            <a:avLst/>
          </a:prstGeom>
          <a:solidFill>
            <a:srgbClr val="FF9300"/>
          </a:solidFill>
          <a:ln>
            <a:solidFill>
              <a:schemeClr val="accent1"/>
            </a:solidFill>
          </a:ln>
        </p:spPr>
        <p:txBody>
          <a:bodyPr wrap="none" rtlCol="0">
            <a:spAutoFit/>
          </a:bodyPr>
          <a:lstStyle/>
          <a:p>
            <a:r>
              <a:rPr lang="en-US" dirty="0"/>
              <a:t>F</a:t>
            </a:r>
            <a:r>
              <a:rPr lang="en-US" baseline="-25000" dirty="0"/>
              <a:t>ST</a:t>
            </a:r>
          </a:p>
        </p:txBody>
      </p:sp>
      <p:sp>
        <p:nvSpPr>
          <p:cNvPr id="5" name="TextBox 4">
            <a:extLst>
              <a:ext uri="{FF2B5EF4-FFF2-40B4-BE49-F238E27FC236}">
                <a16:creationId xmlns:a16="http://schemas.microsoft.com/office/drawing/2014/main" id="{C2192B43-B521-B24F-9BC4-B263440CA125}"/>
              </a:ext>
            </a:extLst>
          </p:cNvPr>
          <p:cNvSpPr txBox="1"/>
          <p:nvPr/>
        </p:nvSpPr>
        <p:spPr>
          <a:xfrm rot="1121268">
            <a:off x="6239918" y="5819805"/>
            <a:ext cx="471604" cy="369332"/>
          </a:xfrm>
          <a:prstGeom prst="rect">
            <a:avLst/>
          </a:prstGeom>
          <a:solidFill>
            <a:srgbClr val="FF9300"/>
          </a:solidFill>
          <a:ln>
            <a:solidFill>
              <a:schemeClr val="accent1"/>
            </a:solidFill>
          </a:ln>
        </p:spPr>
        <p:txBody>
          <a:bodyPr wrap="none" rtlCol="0">
            <a:spAutoFit/>
          </a:bodyPr>
          <a:lstStyle/>
          <a:p>
            <a:r>
              <a:rPr lang="en-US" dirty="0"/>
              <a:t>LD</a:t>
            </a:r>
          </a:p>
        </p:txBody>
      </p:sp>
    </p:spTree>
    <p:custDataLst>
      <p:tags r:id="rId1"/>
    </p:custDataLst>
    <p:extLst>
      <p:ext uri="{BB962C8B-B14F-4D97-AF65-F5344CB8AC3E}">
        <p14:creationId xmlns:p14="http://schemas.microsoft.com/office/powerpoint/2010/main" val="3228598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457200" y="277813"/>
            <a:ext cx="8686800" cy="1139825"/>
          </a:xfrm>
        </p:spPr>
        <p:txBody>
          <a:bodyPr anchor="ctr">
            <a:no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Basic understanding of population ecology is fundamental to understanding human population and conservation issues</a:t>
            </a:r>
          </a:p>
        </p:txBody>
      </p:sp>
      <p:sp>
        <p:nvSpPr>
          <p:cNvPr id="746499" name="Rectangle 3"/>
          <p:cNvSpPr>
            <a:spLocks noGrp="1" noChangeArrowheads="1"/>
          </p:cNvSpPr>
          <p:nvPr>
            <p:ph type="body" idx="1"/>
          </p:nvPr>
        </p:nvSpPr>
        <p:spPr>
          <a:xfrm>
            <a:off x="609600" y="1600200"/>
            <a:ext cx="5257800" cy="4530725"/>
          </a:xfrm>
        </p:spPr>
        <p:txBody>
          <a:bodyPr>
            <a:normAutofit fontScale="85000" lnSpcReduction="20000"/>
          </a:bodyPr>
          <a:lstStyle/>
          <a:p>
            <a:r>
              <a:rPr lang="en-US" sz="2400" dirty="0"/>
              <a:t>Why do people in rich countries have fewer children than in poor countries?</a:t>
            </a:r>
          </a:p>
          <a:p>
            <a:endParaRPr lang="en-US" sz="2400" dirty="0"/>
          </a:p>
          <a:p>
            <a:r>
              <a:rPr lang="en-US" sz="2400" dirty="0"/>
              <a:t>If each woman in India has only 2 children starting this year, will population growth stop?</a:t>
            </a:r>
          </a:p>
          <a:p>
            <a:endParaRPr lang="en-US" sz="2400" dirty="0"/>
          </a:p>
          <a:p>
            <a:r>
              <a:rPr lang="en-US" sz="2400" dirty="0"/>
              <a:t>Is a newly discovered population of an endangered species increasing or decreasing?</a:t>
            </a:r>
          </a:p>
          <a:p>
            <a:endParaRPr lang="en-US" sz="2400" dirty="0"/>
          </a:p>
          <a:p>
            <a:r>
              <a:rPr lang="en-US" sz="2400" dirty="0"/>
              <a:t>What stage of the lifecycle should protection be aimed at for this species?</a:t>
            </a:r>
          </a:p>
          <a:p>
            <a:endParaRPr lang="en-US" sz="2400" dirty="0"/>
          </a:p>
          <a:p>
            <a:pPr>
              <a:buFont typeface="Wingdings" pitchFamily="2" charset="2"/>
              <a:buNone/>
            </a:pPr>
            <a:r>
              <a:rPr lang="en-US" sz="2400" dirty="0"/>
              <a:t>All of these questions require population ecology to answer them.</a:t>
            </a:r>
          </a:p>
        </p:txBody>
      </p:sp>
      <p:pic>
        <p:nvPicPr>
          <p:cNvPr id="113666" name="Picture 2" descr="https://encrypted-tbn3.gstatic.com/images?q=tbn:ANd9GcSgRzTzv7fiWx-zNoMTykOz-sdKkJuJUmP3qdVdAg9E4pe2G_QgW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957757"/>
            <a:ext cx="2743200" cy="18254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91212" y="5813086"/>
            <a:ext cx="2971800" cy="215444"/>
          </a:xfrm>
          <a:prstGeom prst="rect">
            <a:avLst/>
          </a:prstGeom>
        </p:spPr>
        <p:txBody>
          <a:bodyPr wrap="square">
            <a:spAutoFit/>
          </a:bodyPr>
          <a:lstStyle/>
          <a:p>
            <a:r>
              <a:rPr lang="en-US" sz="800" dirty="0"/>
              <a:t>http://img.burrard-lucas.com/madagascar/full/crowned_lemur.jpg</a:t>
            </a:r>
          </a:p>
        </p:txBody>
      </p:sp>
      <p:sp>
        <p:nvSpPr>
          <p:cNvPr id="3" name="AutoShape 4" descr="data:image/jpeg;base64,/9j/4AAQSkZJRgABAQAAAQABAAD/2wCEAAkGBxQTEhUUExQWFhQXGSAYGBgYGR0eHRweHRwcGh0bHBgdHCggGB4lHhwdJDEhJSwsLi4uHx8zODMsNygtLisBCgoKDg0OGxAQGzQkICYvLCwwLCwsLCwsLCwsLCwsLCwsLCwsLCwsLCw0LCwsLCwsLCwsLCwsLCwsLCwsLCwsLP/AABEIAMIBAwMBIgACEQEDEQH/xAAcAAACAgMBAQAAAAAAAAAAAAAFBgMEAAIHAQj/xABEEAACAQIEAwYEAgcGBQQDAAABAhEDIQAEEjEFQVEGEyJhcYEykaGxB8EUI0JSctHwM2KCsuHxFSSSorM0Q3PCJVNj/8QAGgEAAgMBAQAAAAAAAAAAAAAAAgMBBAUABv/EADMRAAICAQMCBAIKAQUAAAAAAAABAhEDEiExBEETIlFhgbEjMkJicZGhweHwBRQzUtHx/9oADAMBAAIRAxEAPwDpdIX2I98EaTHYW88DsrmQAJ9vT/TbF+lmFtHPFbKtDaaGRepWi9Rc7HE2Kim+LIOFY5trc6cTbGTjw49GG2wSlxceEYSe2dP/AJWofNf8y4deLbL6/lhQ7Z/+kqf4T/3LiZOwVtJHIMhWIJHeNHQMw5+WCGcg0mgk25knn54F5RDqPhtG8Hrglmf7KpbljmW0h3/BjJaKtVtdNppxCOGI8Q3A2x1jHJfwWzKNWrBaKUz3e6s51eIcmYge2OnZrilCmwWpWpox2VnUE+xOCcqK8+S3j3HgOMxCYJ7jzGY1qG2Is4CZwy+mOczivmGn64F8TyNcOSubYeqIY8rrtiv/AMPzcAjMqf4qa/kRi1qXr8xHhsJ1TKxP++AvamoRlMxET3L7mLlCN9hjR1zg/wDdon1pN+VTC/2yrZlcpXNQ0Wp6YYKGViCQLElgN+Yx1+4cYpM5FWo6Yup/hZW/ykxiIZuoNqjj0Zv542rEfsqVHQmfrAxWDYBDZ8osMWc3YsTsWb8ybY2OUcCTFv76/k2IpAiRI6Ax9YOLeUppUYItOC3MuTp6k2EwJOORz5H38OlPcG1u8Jnl8CiMHeMNLIo+Hc7xYjeN/TnhfylFUp6Eso++0nzthw4pRTuFBZBKjmFsRYCfK/viMvlSXqdgkpSb4oS+N57QzNSepDC5YMp/hAYm2IOyWW15rLBhd6qseukEMQfYYhqcDSDUauO7vB/LpPluemGL8LOCP+l0qzAaF1G9zJQgaegvOESagrfcZklq8qO3ub4iAviVRJOPCuM6cW9w00tjQ4iq4ndcV6jYW01sEiApj3Gd4MZgaYQK70KR4fCbwTMHnf0v7HF6lV6IPngDnM2KiqUMfrQAfOSpHzOL2Vzh0xG384j2NvbG7kTcFL4FODVtINpczAkbb/zxfoHrgXlas3jFqlX8Wx23gxipK01Q3lBDHjY1V5xj7YK9gKK3Ex4V9f8A6thR7VIGy1WP3fsyn8sOGap6lj+to/PAPMcDZ0emWOhgVjmPfBJp2C4u0zjPCc2VYqM3maRv4UUlNzsRVH+XBHjlVmotqrvW8J+MMIt/et8jhxP4c0xJsZ5kPP0ePpivmuwLMrLT0+IQfEdvdfzwx3Q9SQA/DSrUUZt6banXLvp3sZB5xc8sFK+VpJQenmEqtV1XqMhlmIN1IJOkR9sF+yHZUZJ6wqMVWpTKaiVI1EjaLzbpgNxHidOmFAqv3ymT4zMncFNMH1n+WFym0HCKbDH4TccqFauVqme5I0E/umbegiR646QDjm3Z7INRr6zvUALRz6Xx0LLtbCoz3FTiuxPivmagAJPITifFDiN1brhjfAtIWc/XLG17/TGCvEYirP4iep/q+K3ec74acyat4rG9/wCvrhU/EapGQrnroX51Fww1KlsKf4jVP+SZSY1Ogn0Orl6YNM6jk6crjlvEe82j1xbAefjyo9FpfkhxVKDaZHkPyxLSyZmQtQjyX/fBJ0c1uQZrc3U+YED2ED7YKdn9SBqqiQPDIAJAgloU8oO/LFV+HVCY7up8o/LDXl+G9zl0UgSR3jgxKkmwBm5gifTpjk1e4OThlSnmiQWVqmgWJcCNrwFp6j+XXDDwfJ/pVMapKI2lfCFLGFkxd6ljYsw5+Hlhf0lzppQA5JNNZAEbanc3tJ5x1x0HsXqXLlzLPUZizXJFgN9/2R/pznTb3EKlwLXFOEKWbQwAp+EyPCt4YD4fEWJkgDbboy/hpmW7/uT8NOlqWC2kamFoPPe/2wK4bXVsxUFUEIjO0WAkMdOo6YAOpue+HPgOUWlUasoQ94qgLT2i5kn1O+KmTXkyPGlaW97KvzGwcYpSbHei+JDiimYhCzALA5tt6kgAYWuP9rHp0mK0irRCszArO0iCdQ5+eIx9LOadNOvcN5UnxyGe0PaKllhDGX5IN/Xy98JtftfVqNCIo1XAMk4TFepUdnYl3Y/EdyfrgzkV7um5Yy5EKBuPTDVggt3uw7YUbtSwsSJG8C33xmEepWubH5H+eMwzwoehFs6Rw+qBl0FNAqiqGhheRVFvS1vKME3rOr69tXQeVxHmBP8AhwLz/EwqgNI/VioW5AKybn1xe4hXZqcobd4lz1LqL/PB02lH1bXyFKSUm/ZfuHED7ljHr/LFrLobyT8ycAqee0kKTEkKovzMabDcG2DVFXHIe5xWyY5JDk1Zeyzb+uLGB9BmBMlSOQBuMW0qThMU4qmE9zc8sag4xsajBXRBPTGIMzUgYEdpuN1MstMpTFTU2kgtptEyDBwscW42y0mqTDNJAnreJw6cZLGpdmRiqc3Fcot8d7S00Vl0l2EmxAAgyJJ+wk8ueOccQz1SowfuqaSJmNTMBbd/CbjkOvnjfv1sWLFiSGC2mTeDF564jy9AaqkKDAvJ+D3tLdYvvynFajSjjUUGeB8frU9CjxrsiNFr2GqBNoFoGOqdn+JrmKQqLbky81Ybqf62jHFyzMaQNQG5ABMaYv8AW1hzgYbvw94myVO7Y+CoWAuPjW8+4nfc4Gt0BmxrS2uTp5bAfiWcAU87bzhJ452zq6moIfhJU1Ru8HcADw2iY5zEDCtmuJ1mUkd43ucWvCd7lBbjg2aJPqfvjU1ANz9cJOb4g6hNerSYvLD6iCME8nlqdYBlRWEbsJ2BNyxwSjZ0tuQnneK0F+KrTHlrUfSZwI4lxTLVE0s2oap8Ks3X90HriwTSSIpqpi+kASb38uW3niLv9rwJ2HIdcTsgdwMlamPhpVT0imw/zRjSrmzFsuw9Sn21nFzM14Jt/M4p1a/P2x1omrNuGU3qVQHpqEEs3iBsBIsF6wDfEGefW7Ewx1AqAfCZ39YgC3ni9kiVpPUi7HSPTn/XlijncpoAJjTupgftQQbXmBtNpPXBQ33F5nSUT1csqlxUGk3sLAGel/CL29MOeSzITLUlX4QrQIv8RuQNp3ueeE6l2gSnT7jQjFiHZrOSBcL4DKgcxM3O22GDh1fXlkKNqBB26gkREW54KLbdP++4CSW4lDNEvrDGdXSAA4cssTcSo98dB/CjMaqVdmJYippuZ2VTAPQTGOZVCVG02X0llWJ9Jb546Z+HlEJk5sNTMxIEEwxST1MKMVerSf47DcHIB/EXte1ar+jr4FpObE/GwtqIIsBePXFBeJ1qyUafxHYT/ckb4X+O5gtmqtXUnjqPC2MAzpJO0xGHPsyUqd27EKlGmqWFhvJtuTBPvh9vHCkGoqU7C3DcoVTxGCdxipxHhuv4WIwQfN5dvgqhvLn8sRIATviu8jTLigmgGOzr/wD7Bj3Btsv/AH/rjMT4jI8OIY7RoKuSX9UGKro1AkFfAfFA+LxKBHUjGmTrEUH0sSGcNDC4NM06cTJ2NME9STg7VZTSqIIIKMtuYIIB9/yOAtbMjuYsCUkC0mBJjri1hm5Tv736PdGZkWmLX3flsWuJs0qTuWBna8j+WCWdz6UgGqXvYXJPoMCuLM5UFgYnC/2v4r3VTQ3xBZj6j7jDsi1Ycd/e+YvFtmyJfd+QaftW0kiiFUH9pjJ35AW/1wS4T25pO4WoO7/vTKz52sPPC5wDh7V0Vn8Ja56gcrdf69KPbDs0EpF6ROpbjeTH+mKbeMv+FOjs3LHmFb8M+Jmtw+kSdTITTJ9D4f8AtI+WGicKezoBip22qHvKK8vER6x/thF7aVFVUEkL4Vgflh77ZgCpl5NyWH0GOd9qKbVsytNfhnTqADAMRa39csWs2SPgY4+lv9f4I6TG1lnN96/RfyUaDkGnpApkbPDcj8VpNtrdMeqF1MazabEi4meTMPX+ueL1PI01Vm/SAXptoCjUeVouDJk8hziMCeKZKqqs5poEmxBddUTtpAHOPFG+KCmmarmgetRWqkljEWtF+Qg8sFaHHKdDQoBZ2cksGso2jyPWOXPlgFTZG8JJWqu2ogAxuNUwWv5bDmceZqm1OtTVgVDVEM7XMXiNgPy6jFvDLTK+5W6nzRr3GHLVC1ZVC9ST0BvPrh+4LVpU1gqCepGAnBMgxSqqjTVJ3jVFhHTlgQeFcSWr4nZlmCWAH8/vhcpam6YMIaew1dp6dGpSaAAcJfZbOBHq0WIXVEF7FT0mLhpgjbEmdHEBU0AjTt8MgxvfScLfHH0VqhYwRpkgxfSDAPU4b003DImxfUxUoNDNXQ6ukfS+PFm4HP78uY/oYmy9P9XTnfSpPO8Cb87ziLNcQpoILqADIBN56RN8D3E9ihUJkg/TFJuYGLDcSU3VXeTuBv7mBjfhKvUrKNGlZkywkAeQnn1x2lhJo343me5SnSVdRCxzA1m8zeYkW88DK1BHogvrNYN4+SReALz03mTO3O7W8VdiCdQYtq5ACCsdTPttjDkma2ohTuu8kGxMb/74akqQiduTogyfCQQ5p0+8VUlj3YIUEX3mIvfe04m7O1alMOcvUY6dJNMjw3LalvzsII67YurnnoUqtKmdSVBBkAESIPmel7eV8V+ztMqrEarsNUiP2QeRMgE7/bHLU20+O38gxVUA+KqpqsqgliQYuIJmFPUgNE+XmcdV7O5Zf0ekl9OgfUE/njnnC8vqzbE7OCy7cyAsR5Y6jk/CqRyUQPbp7Yr9S7Vj8SOO9ruytTJ1tCo70j4qdQKSY20kgRI5jnbDnwDs+Tw4ataVCdZX4T6EEWx0Bc1cztGBedzIR73BvfrhK6nVsWIQ3OaZTs5XNYlZ06tiLgcr8zgj2m4VXp+FSTa8YcaXGlpaqtRT3YIC6Rab3Y8hipxHtDRranoySgGpdMiOZ1bA+WDbt2OSrY5Y+WrTuP8Aq/1xmOmq2WYTAvjMH4q9AfD9wJwbtJ3VVA4mm3xAixXaQeq4aePaf0Wmyk06op92CFnVqCsyxFtQpfFyk4ReN1aVZW7tpZAYFhtuAJmPbHTctVSvlw+klWBBn94WLAjkd/c4bPO6VLuv7+pTngW/4f35AbJVKhyni0aCEK6TzFMA2kxykdZwI45kjmOI0ncmIGrbcCQbcrqPUYO5dFTLwL6oYz1CqsDoIUW9cTuNajw7QZ6AXido8zixnb8GK95L5COm0rPJv0i/mU81w7iAcaWVaYuNIEHyJifrjzinCs4a2lKp0AbQOm9+W+IqHEa1W2sMo/vMsA/tKVuSBykeuNKxdCO5qmoTAk95M7BV1G/02G+M+n6GrsMv4b5I0aNZORrsw91WfqDgP2q7XM7MlJyiLbwWZo6tuBI2HLrsG3s/k+6or4rkSxYHePFsORB3xwXIcPrMzLr0tqKsejA3PznD443F3kRTbU3UAlTAUs9QyxmSx67Sfni7k+JkNCpqYCRBixhSQReRsOk49fhlClTBqO1QyYgTMjxeQEY0Xh+lVqpqVSrCII5QDtIUG5Pl74HJKM41Ww2GNxfJfp1FZ5YKQoJIBhZC+JifaI3gTGA/FeIioXcwigAqgEgR4QSDvffoJjF0Zhe70tq7ociOnNiBuenLrvgQucaoxRAopgG99j978sLhgfLHf6iKex5VQd2A8sHkggiSxsDO8XNrfTFns3w5XWix8R1EGbwV9djbEOQ4OKlRFpmFbcvYLG5n8reow85PK08tQ0U9NSNbK4vJuCTYidtrRM3GOfkZ05xmtjbj3e5emtWmTDNpY9IWF9JA+frgNwjPZti1amuurt4yCpWf2QWBBtyk9Rhg7Q0P1GgTFiSbk85J5nCWnGaa+FnemVtKbN6jHOruiI3VMJ5vtDmErS6kMZ1oBC8iD0Jvy64GDgKZiq1YknWZIFl+EKRsScS0K61zquUQEy27cycGspTadMaQQYIJDKQpYAaTBkF26SL2OB1aHaIyRc1VlccFW5YSI/aZm/zGI9sbNklUHSB5WA+UADBrgoGY1u3wKdChRGoi7MLXvIAnyN74o56nGqNvbaegJAOHQyqW3cpTxtbgDPZO/UdcV6NcqWibiDHLFyuCR7zitVYqj/vRNvLB1ZMJNMH8NSGYA2iwm+w85sBguX0UrXc/IDoMWeH5AFfEYbntzwRrcKolYPSxmDiPEithyxS5EXO5xgdr9RibIcb0U6iyAQJFpmYFukHEfG+GgSVYxOzYD8FypqZinTFi7ab8huT52nDNae6FvG1szpPYLspUrKKx8FMixtMAGIgCTznzHXDzm8rTQ6AahafigGZm2kEHkTbpifhNVHp0xSBTuwAoIIGkiDIsD6Dy2BxTogvVg3UkvZrtpC6QRJIHiTf90/vGUySlyMhCj3MZUqQCbn0B9hufbAnjmXY0tUbCbefTBDiwZVGoKABrqBZNrkLzY9PcdMVOIqtOkIF4H26m5wjwYxdocl6CxX4mQgQtSp9A+ogjzZRAbyPzxFQ4jCkL3dQCxFPUIHuoUn0OAXHqgJk88Ustngu2/lhu1cBBM1OjCOWPcVVk3jfGYDYm2HqDUHcKiks50g87mLpNvljo+T4SKVAL3gYc45GSTHzOEbged72uaiqWCKSHZdILGwCg7ws35Yf8vnjpVSBt/p+RxZwYlmunx/0Uuqz6KVcgU0qYy5AILjmJIs8Wbblhi7O8P15dC62KRDftAiLjpHXfG/COGU11SB3YMqDte5meQwaqPe3L+v698WNTlFxf/JuypWmWv7qVHMe0fY2rQmpkvgG9Im6gfusTt5EyOpxt2L4dVNU1M3UUOB4KWoSARdje9pAjocO+YoVahZXYaOgEeVzzvJ9seZnhdJ6YRkBGnmL8l36/zwaxxT1dwvGlp0k1cDQYIIg3B9vvjjHFuGr+mVqLnQrP3gJ2v8Q+eOxZfJLSpaF+EW/n9zjlf4gpFU1Oc/f8r4nJHVCkycEqme5GtRor+jrT1+IsHa6jkYWSx2mMCO1/aOVVAoSPDAUrteYPI2wPyPHe61RqUncqBJ9zt64FZ7MHNVIiNgt5jzJ54z9NS3NFu47EmUz61CFYTNgOVr364kNdFV4Pi5n6/bBbgHZ4sAVosK1IavEbNcjxLuOsYK0+z4rUmevSRXjx6QykEEwI2NufnGJlmoCOEnybGhkgyowCuKrywBeVKtFyFENbY2MjBKm4ZASGhjGmQQdUkkONrSSNPNTbmt9mOKuab02JbuopkFZHdrYaiBdoLAE3IU8xclw5GhZ0wngWopksJJhoiIWCQZmJ5HFSfLsZFVwHEpM1FRvaIO9rXg74Wc32cDNOkTgqCygVVkDVtcAqTJLKfMnlI6xvcz7MRTamCSaWsrzLB4OmwJssgeccwcEpbB2BsvklpqRMDmQSDsTYrebSBziMSZvM92pJQgqhZSQSJUHTfqJC36MfPEucqrTCh/AI/Zgm4C6VG8EiLrB8oGBohyQ7EIS2mlVYvpjSNRJcBtJuVmBquegXfmfBzb4Rfy3FadCh3IK64jQDBLfEzN0AkdOe0Y3WqzSrsCSCSWsbTdQLNYKIMFRzOFXK1gK6SZOttmkT4QFVreCJvf8AZ5ycGe/JVCoq3GnQG8R38LEAAMVZZNoiJ3B5Jp2C0qo1rVwBZJ/iP5DAGtnS+bpUv3jpIGx1b+dowx5zJMAGuQRJPnzOn4lne/nhd7PcEds3lq4Oqk5avz1aKRYMZO4kD1n56CalG4lGMZxn5g23aBe+FNsu1NibEzeSRsdj5Y94rxxKJ0vSYncidgOfpGGzKVsk9ZiqhdMNqYmJnYcgcVeONlGfU8NJgtTb4eXijYHFXazRSdUKVfMUc0jCnIt6x74WuzIKZymeasTPSAfXnjoPHKlBKYWgSQd5Mn545y1bQ+oESwJG22qPuDvgsT5oDLHZWdx7P5wilRLzJUssSZJAMmRA+E25DFrhdNTexCoACbeRW+5mncja0c8VOytRH4bTdIZRTAgfvBVUqYMr4lYEeeL3DqYSm7+Iww0BgSxIUGQI3v6A364YlsBaAearAVA2lW8aqwO4gMZUabCCN+eoCIvLxd6bITM+XPHlWqpqqdtbEhdImDadW5i5K8tUcsbZ7h95GF5eRkEc44xw5ySQPDijk+Hmbg46LXpgCNM4lyi0zYre9gLmBNhzPlgE29g2LdDIeEY8wbfilKTppgjkf1p+qUmX5ExzgyMZifBmBriGqXD1AGmCCLEdCMWy0MgO0kfn+eKmWzJVzTnw/Gv5j8/fE1bNAHUwPhdTA8/D8pInGzkwLH0844FTp1W29GEsmrInkd8chrLV4d1YxYHyvb7jFvKZ0abD4ToN9o+Gf8JH9HAVOJocwq6kB7tzokEwNO43iMTcKMVK9PceGPSCu/Ww+WK/R4cmPBGGVbodlnGU3KPAepsWjp/X9e5xHTrhidMm8T7n+WKNN2VTJAnwqZ3JsD8jOLuTpaVv/Vp/PDmkrAo9zLWgep8hOOfcYU1Kpdf2TIPORcR7/lh54jUhG2BPXyB3xz+hxVWpqw9H6qeZ+d/THOL032NT/FYseTL5+VwvX/wXuPdmQSatNSUa7gXKNzkb6TvOA+XyiJ8J8XKLn2AucOxzh1MyMQFOlYO55menlgdxXir+IayOVoB+YE4pSg/S/jX57O/x2/Pc1J/46Sl9HJV79i5kuOVVJCU1QkDUCjG1jfTEH1Ix7xvjbqpDswUibgX6xBP1wMHD9OnxHvHE+QJkgbXNvr8wvabK1gV1kssSPsZ9x8iMVpYirKouk7FunxQ0swaomG5DmJmCD1jD32c4bTzFEVC7qSxvTLAxPhBF+ZN/MXwktw/Xc4LLm6xVKaKqMiBfAXTUvVgrAuYg9L2F8RNWrQmnwxuzHBqqqxoV+8mNXe2kWEiqDBgLvuIHPFenmKrpTov+pZWaS0sRMEaNrm17CGPpigeN1KVOm9RC0+EMHtTkyQYHiFh+9ECDizqWpWpwQylZkR8QIMwD4YnY3ncmJwuMZN0c/KV+L56lRQ06Cs1Q+F6oOtibhgCLUheSRDHYdcCFY1HKkd40QVkhCNxoHW/O8g+Zw45jhaAWsMLXF8gAbbi8/wBbYf4NLcDWDUpmpmKekklm7sAHxBlidSwILC3lJ2gjHT+5GSyh0mXCy7xdjufbALs2Fp0Tm65VqiAhJF1GxYmNzB+p3Jxnajjf/JPIIqssBSDILeR6YDS3sMTS3LXD+AZ/NUVrd/TppVXUuosbH96FIX3ON+PdtEo13yrUEDwKQamge7MC3hLU9WsxF94MHC/+E+SqVM4KVNitJR3tcTI8lk7FjA6xPTG3Bmo1OKZjiGcYJQo1mFMXYvWX4VVQCWCCHJ66OuNDHCMV5eSlPLJ7ss57IClUr0S8EQXRYY3Ei8XI2taQYwPpJ4CiOVQ7+ECfmMZ2h4XUrZqrmsqwqUn3g+IXYwyG4thbr5mtJpkMpmCsGflivmxOMqRaxZdUdzfiOfFNGCmTET+eLlDs3WqpRr10FCgtFRLaQDJJkXlRpCmW9rnAyhkgJqVlJpJDOJgtceAHq23zx0DgfH6fFj+j9z3dCiEbuAFjwmxVx4twJHPbmcFijGMW2Blk5SSQwcHyS5TJLTRLuAzlrSS0xf8AunTyjF7heb1T3egkH9+AFmoQdpZdMeI7mfXEeefvWamLqGjn8Ujdp2uCQOgwLzGVqgWUGmoKq6zsSZsFZiTe43nYzgNnsMpoPmiukaVt8ZIICKB+yt9KmCNt9zE4B/8AGHVjTdQYJ8YNgs+GQFkufEIAjw8pGLR4oFoVqjNqp0gQGG7EmAsCb7DkbxA5iuzdFKNNKatTFR/ExdQB3jspcy15BgCAbFZx2lbtk3xReqZkvIpoZEE61YWBE3Ija3Pe3LHlDh7M7GpqVASYPiboAxAhAZELvbmSMMGRIKyWVjYBqi/s6gPhnwmYgW5egi4sEUsNAeqZPiUQF31tY6okaVNySNuURVbIhu+Srl0cKBS0BP2QAYve36poHlJxmFPNZSmzsWOtiSS36w38yKyCRsRpEEERj3B17foD8QsJZQQYdNj5i0HyOI6tRqyOp8LOpQwdiZgg8rxjbN1e7qsBsTqHob4r99eR642mYIP7PN+sy1YeHTUAPoZRgfUE46DTAWq8XkgfnH/dHvjnLZwUqVNzMAhyBvY6iBho4H2qpZt27pKiOX0gOAIAUEvZiNpj0xn9LJU0afVRbaYx8UqCUQ3AufU/0fmMEcu66TBsDFhYWW2BlPKLUfUxsDAA3naPpiHM5lwTTChFHUknbVcxacWH6FVE/G82BRqHojx/07++OL5tmpuQp0zseXUT5csdL7QVWei4WTbVPUftegtGOa5/PUn8N9USLH7iRi5088ag1NpfiA1kU1KF7ehJwvjA0FSpDLYkkRPzxvmAWLeUfO0/nivwvKGdZ2Nz8gfnizTqnSSeZLYyppamlwe46aUp4YufLQS4dmTVUajsCvnYg/YgfPBcZIVUZGsVOpSZ0qSQpVmP7xKxvsTsDha7NuP1gPUEDrc/YgYN5rMeFUsDNmETGxPmT9RHtUrsZOSFOinQ4JLEN4Qu43JnaIteLGYwIdgM2QN2nTabXMRyt9BgzxSsUIpqIAhywkTY6RY+ERJi8a8LCIWrpIkyxMk3Mcz5H74FxSixSt7hegdeX+GRUpgd2NMKSAAVOwB87QAJxJw6ky101hTaxF7AsCGIsGGxFvfc18yngYJMtqCsFMSJ8JYbHWSJmRA8sF+D5J6dKw01mQnS8mBJIbSSWGoRv0wiJLQfLU6ggGDgDx/KqoLasBaFbMamJUGJ8STFuoIscBuKcTd7EPp6nbDU5XQDUeR2yfGaOWy1KoyioEOoqL+KNQBjzIwH7SvXzNVA1MqWbUZ2MiQfQmfpgVwLMIaVejUHhYarjnfSR7qLdDhs/DtTURndi2mKa6iTAW9p2Fxix02JTypCOoyaMTYb7HcD/QqeazCllZqIp7yC99JA5QTtPPArsr2N1BUqGVpqYnq7FnY9SRz8l6YcuL1NNCjTG7k1D6Cy/f6Yl4BVC6ltrIW3zH5nGyoJRlNL8PkZDyStRbNaHZ6nl1LqPFGw/a+IlY5iSfZcVaTUVLNTostaIbWkQFAEah8Q2FtzE+Rl3DViSeWge5AP1nHucaUb94CfaSwPyUYVzWoYm1wcY/EjizVdNNonX8SiAwS1lkkeMmSegxN+Fv6pM5VG806axM6vFccrahY/lhV7R53vMy5O6yIj4TJt5x95w1/hcToqgg6e81m9wVSQOt436gDnij1G7dF7DyrHvIKU7qmhAN3didpsTqB+/O3QYnymeAZ0Q66ayxqyAS50tYQAwBtEjc4gyjjuatVgyirbcbExJ6arWHQnzxayGWKioFUCZOrTsIAAFvEzeKNzt1tU42Rc53YOzHCO/wC5Q6ghbvnHhFwNCmR/hN4+DlirmMmaIXQdTFdQQoB3akxbTEkE3Mtz8iWXJ0tGoKjAE+JQFiIPhLG5MC528UC++NkE0NGptQZrudKgkaoJMjl/QjE7kbCTT4vVuAzBpUQPEsgjxGSbysloB6zE4sPxM6pJLFfiqXGrVqiSoBkSTtA2WbkT8Q4cmtVRAZgSRIAuRBtF/pE424O66ny50hgQdJ+G3hKxPl7csdqO0l3/AI7Qp+D9FrHSAJWYPmLbdMZivWNRWINLa1jA8hANo2x7iaXc4gQGtlqNSfEBpb1/3H1xTqCLeU/LG/CaipTemzqur4SSBDDbfzAxoqH4n3IH3v8AbGu5+TX7WYnh/SafcCdpn00wo8h9QMQ8PzdajVmjpBdIJO4uBII2N8a8f4ggFQPJZlGgAdGBmdhED64u8PTVAG7UjHsVOMzp4/SQ97NXPL6OfsV8g+donTTrsI2DQfKbif8AfBahm81I1MZEBpIOo7yAQI9NsTq3eUw6CKq3IPMizD0IwR4Xm1qLK29d/TGy8MJcmSss0B8/TzNSQ1SFYkneYPKJiPKMKK8O01KyydQ5t+XljqlWmggMRPmcJ3bDLBaqOseIaT7XH3wjrMUViekd0mVvKrA3DKjBGUkQTA9RcjymcT1KZgzyFsb8AqKzVKDix8annMQR8hb0OLOdyvdI15tvjOh9U9t01eEmDuBPFUWJmRbr8U+tjhlyjo9QzYyPQW2km0R54VcjW0FSOoP1wcBnV53+e5+fL+eEvky+p/3GS5vNg1naP2iF2/ZEC+0WEYC5errzasAbk2F/2SAAOd8X6CEsFYxLBWnkJiPbfDbUyVLJz3afrdtbQzEkcjy5WXENJpgYsTm6Rtwns0VPfVQNKqW0gsTYW1ciAN7mcLitUWtWrNpF9O1yRcknyJIx0Snm1NEGxDoATFoIwoZ7KqyVA0yWJkDrfASioxpBSTSYLrdp1VG8KPqBBJbSRygAiD88K3ETTYqBEnc7/wBHGua75VKxbaZIn1E3x5wfhzeFmuT4o6DZRH198dCCFJanRURCjmQqkBlMGdRUTcEblS23IWOGn8P83ooVBP8A7h+wwJ4zk/CSs6o23uOYHUDpviv2OrmKinf4vtOLnRPTmTZS67C1ja+J07tB2jRu77m5FJVj903ke2M4V4aZZ7s1ycL3BciajydhhizmwUY34xUVpMKTt2ajilVW/VvuZhgGHzNxz54kq8araCzCnAGkEAiZGkACb/748y+TAEt74q5ur3jhR8K7DHaIt3R2to5Nxemz1jUN6tRmYoN0vHi8/L0w/di6TUzWRTGvSB0khrkb/s/U4lPA0FV3CyzmSfy8hi9wuhoqsYN1jabCZm218UOo6fTim/7yXsGbVlig/UaBTSndpkgyPCAQZjmAduvli0nEJWnsSD+8QIVrnQDBAF79BvGK+TKKrMtviAmfVoUnbnHr7WMvpAIABOkrr3FgogrsJBG3njGo1kT8YqA02p3Ac3OkXBuLciTa/wBMU8lxeygeJQfEQZ8JEfCfFIkH2OK9XN1kVjVpkm6hkOoE8jG5gSDysek4XXcoylKjsbApHh0gRDGxIMdPXyi0uSafYY+L0KTgFKqK8/sugMrN5mLgbb7ibnCrms1l20OQVq/CdBU6iRblpEiCZ6AWwRfiOVqsdeXdqhmYU3B2gQNvv1xdo1aTN3YomTAjSsczEiSLBTfrjkyWgfV7UuDDUBPPVpnbnffGYJZnK1tR0ZdWXk1jPnMib+WMx2lk2jmPaXLlwuYpTKiHgAwBcNtyvgt2fNQ5bvKtRmLXAMAKI5ACJO5xF2dzspaCxG07nmMRV+IAU/CyqJ+H90EbEdQRgtctOgUoR1awNxVprNN7D88M/Z3MSlJunhP2wltX1Ozen0GG7sfUC5aXspO/Qk2+uGqfhuMvQUo+Jrj6hmnKVSBs1wfPFerU0OWCBgfiTz6r64s5q6LUXlfFPiIga15jG3exkVTLtL9EqDxK6eskD5Ypcb4PSCCpRZWCm8Ny9MT8A4glfwP+qzAi/wC9aRvvOCPEcmCjLURQ8SGAifPAzSnBr1Cg3CaZzzNZhqVdWX9pYI22PI9cWeJ8cqFApWZ5/lOJc3w41E1c1vgbrmxxhKTSo9DHqcuNaYvYmydYujSAIWbf15YbhTZVUsNLhVJHQlQZP7u4t1jCxwLKFhWgSNP2k4Yss+lTBkFFJkiLrN/t12wKdtkqTnvIqZmqX8Uen2kk3+Z3wOzPF3qGXYlkAAJ30jkw57b9euCr19ZhVAuJib28+Xl/vhbqqA9aL3AB8t5xz4JjKUHaHrKU1Ktpq1EaJDU2ZRMxpMG8xztvgvlqOmkATq5kkyTPMnffr1wHyPD1K03XVodAZI5EkmI53+2L+cqrSJVDrUKZvzv4dWxkffEVaLs9ElXd7/kDuI5IG8SeQPP/AEwO0OlLWO7N9mB5kiLNf96OmL3FM4sCNyAG3ifKdhFsLeeqMQTEKLevKb46OwKhFQW9b7+/se/8RDd4tRhz0BAQJAN5JnkLdMUP0mHFSYYt4o5zubdcCRnIZvDME+WIspmTUr0wbDWFCjYSRPr5nDIp2ipny49LXN/odTXjtPLgKqlj1Np8x5YtniUNJv5YrZzhquF1DbbEAtUJI2kx9sehTae55hpVsE8znSRexOw543yNGBJxUy1RCdTnxYv1M0g/aAA3OGpimjMxUCrJ54XanH/+bo01ggq5MixJB0gnlsTPmMQdoONKx0ofCOeAnDKWqslUm5bwncRBAxQ6/OljcV3L3RYG56n2OqJU/VIDe9xpkFR4f6i84gp0dSWdlUMRBXkNBAaIgWIjpaOeNuF7pabMIjaJLQT1JEHHjVE0NrnS1ZpN4U+EKxJ2WZ9jjG7UjX/EMcLztOorEqoKlkWZIIjlaYIEbbiPLEq5ajV+EaTEQdwCDpsbc5BE8vXCjmeGV0AdSxBaNIczzOwncX6iBI6Wcjm666BUqQxUkBACbwCSbhjtiCWhhfhIIl6YVVuApkiwBJkeLSZHleJ3xYPD6aLoCeEgAkDzEnV6Ek25HCzV4xpLIars0QZiWtciR57D6co045mNThWMaRJIE2JMjktrHpiNjtxozCEMQNe/ILH+YYzAZM4Y8Sszc21gT7FhbHuI0L0J1P1OC5TNmm0+9uR5EYJcUz/eos09Jf8AWBgxg+JkPg2BLKZj154GFMHuJ8O//H5TNraGfLOIt8dSojeW7A9TGLDirspqb00B6Qjnhi7I1kqK+XqvpEyNptJEDnyt5YXlbBnsZlEq5wUKtPvKdcEGLMhVWYOrciLgjYgmZx2SKlEnHJxY7ZXQJRWlRaT9eQ54p5+lpVghkfQeh54L8V7OfomWqVabF+7EhGABiQD4h0F9uWE/Iceq99SdtIVXViFG4BFiTi5HrMcMaV2ys+mnkm3wgn2s4WyZoVYjXTpttA+AKR81wUyPEGanpqS6gRqHxr6/vDzx0nX54Q+2VSjlqqFQZqBiyiIERcDzv8sBg6xKoy29zsnTt7oT2fSCmpYII+cj8vrheqUWp6kqAhkJBB3BG4wdoU0zeap0kVtbtEmAAIJY78gCcBu3aRn8yFJgPp36AAz74qThFPZ2W1NtK1QS4FmhTy5KiZZg5nYxb2gYIcMrFaMsoJKDpuJ5/wArx88TUKVPLcHy7qAz1ajOx2M3WJ8tKf8ATiplqp7kzMgBh6HUTHzwpLctQdok4apLMF3KkA/Xc22+2Aa0NblV/afSPL/YHBfhLgGxIcTfyAPvi1w/hy05csCwsP43YD2hNQxLY1K5JDJWaEWkJCIAB6AAAdcRZmh+rEQFJgAb8/bEubrzrLAEliwIAHO49MDnrsx5WPM/X1tzxDLab4WxVzOXD05MahyHr9+eF3idqZknw3H9csH3UlpMx1t8vLC52nqgAhebR69DEYlIVOWlO3b5FdGM6jz398GeyuTHf94Rq0DUq8ix8KqfUkD3wOFKAdoFx6D32thx7C5YFmbe6/TU3304sdN5sqRk9RtjbHuhRlQpIaoRqY7e8chMgDywG4lKMVax/r54sDNHx16fxQyidoQso9pBPvgZ2czWuhqreNiC7E7kn+vtjde5iq0VcxVj4d8Cc0XYQWMeWGKrw5IkkTvCzb5nAytRWSAJwLgw4zSFXPZeAbn54auA5UNRomLqTIgx4RzPO3+2BHFqQC35mMOXZtB3dIgDToBWDOxOpo9DFt7dcZXXx0tJGn0crtsZk8KklwphiJMAExF4tJ8uuK9DX3QZYEszSRO3NefK25254vU6QFMloKzpHsTE9Pfa2+KFGFpUwxAdw0R01EAWtB8Rt0GKJcNGh6anW6IsAFOU/tTsel+ZuMVM1w3MXqLU1+EEEqLyJBAjmLnnEWwVCoy3QCBIVQSTpERe0XkGIg+eLXCwKRNK6liIUnUQsCRIJAYi/ryxDXcJPsA8rlKwKgpTEkwdJ6bnnME2jBCmmkwwOmBD6ZAtJBBAJAhiSOhkA4M6VhdDTIIWN4Nyuq94HracC8y7Q1zpUeMHxM1wPKBHmee846PucydqGWN2A1c5LjYRty9MZixT4EtQB2pUyTzOqcZjrOs+eyMdO4R2Nq1OEtl6jqr1Kgr0rE6RCEK0xEwZ6aueETs3kVr5qjSedLOA0dBcj3iMd67yPIYbkl6FRR23PnSrRekxp1FKuphlO4PS2OlfhZwGD+ludwy0x76WY9NiAPXywJ/FDIgZlKoFqqX82SxP/SV+WG/8Pwf0Gjy+P/yNgXNtUEoUrGuvTVkKMJVgVI8iIIxxTiGSNGo9Jt0Yr6jkfcQcdn1Gb7DbCZ+IHDJC5heUJU9J8LfMx7jphUlsMxSpjrksxqpo37yqfmAccw/ECtrzjj9wKo/6dX3Y4cOyHFBUy6oT46YCEeQsp9I/PCBx0tXzdTQJZ6hVfO+kfbEPgmCqTsMfhdw2a1TMMLIvdqf7zXb5KB/1YW/xFyejPVuj6XHuAD/3A46pwXIrl6K0l5C56k7t7nCV+K2VvRq+TIfaGH3bBoG7kUHOnhWTB/eqt7az/OcRGmwohjOkorLtEEXvz9sEcpw1sxw/K6QSEFQGN7uYt7Yp5fK6UZHOkqFBDWP7QbrEf1tiUOg1QP4XGoXM3kcrAjp6fXF7ho0Kk/t5gmD0DBRz6q2K/ChSFYKWaLyQIHwmQJv9MEa1GHoC2lCCT6kMfucSyzhatth7Nuipq/akggne9vnt7Yq8J7ttZcGDtE7iZ/q+Nc7R1sVBELtvfE/DMqFo+IeKZHONhb64Ea1F92DcwsnwtAmPFG3X1wpdoQDOkzpuD6Xw4Z9FE6TY/F5YXMzTRmAuBBk9T/LbBLgCXmXsL+WqT/Fzj8vK/wBumG3sxmRRydWsIlQdPqfCB8wPrhOppoM8gSCOfqJ3EfyvhizrEZdKW2oyRM7KLT/Ex+WLXRR+lb9jH6t+ShlDijw1CbsaKqL3LMtz9ScUOF/2FMDqo/7gT9Acb9p6n9nRGyKJ9YjFbhtSBRX/APp9lc41zLLfE8xpSxIJZQPdh+U48oLJnz+18VOO1v1lFSfiefpA+pwTVQkLMmCfsPzwd7gtUhY7QVfFp6fnh3/D4BsoniK1BqVQImAxufYzy2HuhcUvWbD5+H3DVTKpUJh6rmPIQVUR1Jv7jGb1+6V+podG6YyZyvop7jwb+Y6iTuDB89sUydNMBh4Ykm+5IIKrsYY2E8usTNxxgtGGIaoohTedUiWmwUk238+uKzuDSCBhqKrN9xuTPzEDoMZhpEYzgZwAamlNtW7DclRICgfzxffNwzvo8TRBYwALANtyPO22AOeR1O5UzIKkNuvIASVt9D7X+GuGQCbnxC8fDzJuE2BgRBPM46qJsJ8OrgeLvLHUCGkS07Kb6r7mTsBG+LxqgrJKjVBaZ8DfEQfL/XA+i6Bkgk2Oy8yRY6tj5nGj0FZwS5DNEqI0lbQSNp07COflGIq9zrounV+5VPmHaPaGiPTGYtKyx430N+6GBgcrkXtBxmC1M6kcO7MsRmaZFjq/I47flLgTewxmMwImYl/iiP1VH+M/5Tg/+H4/5Cj/AI//ACNjMZiDvshyvz9MLfbE/wDJN/g+4xmMxL4BjyL3Ydj3z/8Awt/mTFbsmJzifwuffTvjMZgF2Hy7nRMJ34kCcuv/AMg/ytjzGYMQuSx+Hn/o1/jb74B8WPjzP8R/+2MxmCiOx/WYL7JqDm6QNwWIIPMaIg9Ri/x0fr1/iH+bGYzHSL2D60vh+5fzh8J9T98Egf1A/g/njMZge48AkWPt98B818Q9/vjMZguwv7Xx/YC1P7T/ABD7jBhjNVZ/eb/ytjzGYv8A+P8Atf31MLr/AKy+IQ43/wCoqfxY1yH9pR/jb/xvjMZjSZmlTtH/AG9L2++C9X+1X+A/cYzGYn7T+B0vqoWeJf2jYdq7FclQKmCFpkEWjwTjMZjN6/t8S/0ncOcaN3HKwj3OBVTal7fRBGMxmM5/38jQGnhCD9IYQI8JjlOk3jrgHmx+qVv2iJJ5k61uTz3OMxmO/gks7lpvABHkY3HTBJEAUEASdM+dnP3vjzGYFcBdyesxB36fbHuMxmGi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ttps://saveafamilyplan.files.wordpress.com/2011/11/dsc03004.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1565275"/>
            <a:ext cx="2743200" cy="2057400"/>
          </a:xfrm>
          <a:prstGeom prst="rect">
            <a:avLst/>
          </a:prstGeom>
        </p:spPr>
      </p:pic>
      <p:sp>
        <p:nvSpPr>
          <p:cNvPr id="6" name="Rectangle 5"/>
          <p:cNvSpPr/>
          <p:nvPr/>
        </p:nvSpPr>
        <p:spPr>
          <a:xfrm>
            <a:off x="5881687" y="3650118"/>
            <a:ext cx="2971800" cy="215444"/>
          </a:xfrm>
          <a:prstGeom prst="rect">
            <a:avLst/>
          </a:prstGeom>
        </p:spPr>
        <p:txBody>
          <a:bodyPr wrap="square">
            <a:spAutoFit/>
          </a:bodyPr>
          <a:lstStyle/>
          <a:p>
            <a:r>
              <a:rPr lang="en-US" sz="800" dirty="0"/>
              <a:t>https://saveafamilyplan.files.wordpress.com/2011/11/dsc03004.jpg</a:t>
            </a:r>
          </a:p>
        </p:txBody>
      </p:sp>
      <p:sp>
        <p:nvSpPr>
          <p:cNvPr id="11" name="Slide Number Placeholder 2">
            <a:extLst>
              <a:ext uri="{FF2B5EF4-FFF2-40B4-BE49-F238E27FC236}">
                <a16:creationId xmlns:a16="http://schemas.microsoft.com/office/drawing/2014/main" id="{3658F014-05B6-5B48-8915-CEFDD666B4EB}"/>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2541748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457200" y="457200"/>
            <a:ext cx="8229600" cy="712787"/>
          </a:xfrm>
        </p:spPr>
        <p:txBody>
          <a:bodyPr anchor="ct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Population dynamics: number of individuals </a:t>
            </a:r>
          </a:p>
        </p:txBody>
      </p:sp>
      <p:sp>
        <p:nvSpPr>
          <p:cNvPr id="681987" name="Rectangle 3"/>
          <p:cNvSpPr>
            <a:spLocks noGrp="1" noChangeArrowheads="1"/>
          </p:cNvSpPr>
          <p:nvPr>
            <p:ph type="body" sz="half" idx="1"/>
          </p:nvPr>
        </p:nvSpPr>
        <p:spPr>
          <a:xfrm>
            <a:off x="457200" y="1447800"/>
            <a:ext cx="4343400" cy="4530725"/>
          </a:xfrm>
        </p:spPr>
        <p:txBody>
          <a:bodyPr>
            <a:normAutofit fontScale="92500" lnSpcReduction="20000"/>
          </a:bodyPr>
          <a:lstStyle/>
          <a:p>
            <a:pPr>
              <a:lnSpc>
                <a:spcPct val="90000"/>
              </a:lnSpc>
              <a:buFont typeface="Wingdings" pitchFamily="2" charset="2"/>
              <a:buNone/>
            </a:pPr>
            <a:r>
              <a:rPr lang="en-US" sz="1800" dirty="0"/>
              <a:t>Change in population size is a function of 4 main processes:</a:t>
            </a:r>
          </a:p>
          <a:p>
            <a:pPr>
              <a:lnSpc>
                <a:spcPct val="90000"/>
              </a:lnSpc>
              <a:buFont typeface="Wingdings" pitchFamily="2" charset="2"/>
              <a:buNone/>
            </a:pPr>
            <a:endParaRPr lang="en-US" sz="1800" dirty="0"/>
          </a:p>
          <a:p>
            <a:pPr>
              <a:lnSpc>
                <a:spcPct val="90000"/>
              </a:lnSpc>
            </a:pPr>
            <a:r>
              <a:rPr lang="en-US" sz="1800" dirty="0"/>
              <a:t>Births </a:t>
            </a:r>
          </a:p>
          <a:p>
            <a:pPr>
              <a:lnSpc>
                <a:spcPct val="90000"/>
              </a:lnSpc>
            </a:pPr>
            <a:endParaRPr lang="en-US" sz="1800" dirty="0"/>
          </a:p>
          <a:p>
            <a:pPr>
              <a:lnSpc>
                <a:spcPct val="90000"/>
              </a:lnSpc>
            </a:pPr>
            <a:r>
              <a:rPr lang="en-US" sz="1800" dirty="0"/>
              <a:t>Deaths </a:t>
            </a:r>
          </a:p>
          <a:p>
            <a:pPr>
              <a:lnSpc>
                <a:spcPct val="90000"/>
              </a:lnSpc>
            </a:pPr>
            <a:endParaRPr lang="en-US" sz="1800" dirty="0"/>
          </a:p>
          <a:p>
            <a:pPr>
              <a:lnSpc>
                <a:spcPct val="90000"/>
              </a:lnSpc>
            </a:pPr>
            <a:r>
              <a:rPr lang="en-US" sz="1800" dirty="0"/>
              <a:t>Immigration  (individuals that come into the population from another population)</a:t>
            </a:r>
          </a:p>
          <a:p>
            <a:pPr>
              <a:lnSpc>
                <a:spcPct val="90000"/>
              </a:lnSpc>
            </a:pPr>
            <a:endParaRPr lang="en-US" sz="1800" dirty="0"/>
          </a:p>
          <a:p>
            <a:pPr>
              <a:lnSpc>
                <a:spcPct val="90000"/>
              </a:lnSpc>
            </a:pPr>
            <a:r>
              <a:rPr lang="en-US" sz="1800" dirty="0"/>
              <a:t>Emigration (individuals that leave the population to go to another one)</a:t>
            </a:r>
          </a:p>
          <a:p>
            <a:pPr>
              <a:lnSpc>
                <a:spcPct val="90000"/>
              </a:lnSpc>
              <a:buFont typeface="Wingdings" pitchFamily="2" charset="2"/>
              <a:buNone/>
            </a:pPr>
            <a:endParaRPr lang="en-US" sz="1800" dirty="0">
              <a:cs typeface="Arial" charset="0"/>
            </a:endParaRPr>
          </a:p>
          <a:p>
            <a:pPr>
              <a:lnSpc>
                <a:spcPct val="90000"/>
              </a:lnSpc>
              <a:buFont typeface="Wingdings" pitchFamily="2" charset="2"/>
              <a:buNone/>
            </a:pPr>
            <a:r>
              <a:rPr lang="en-US" sz="1800" dirty="0">
                <a:cs typeface="Arial" charset="0"/>
              </a:rPr>
              <a:t>Change in population size over a given time period is given by </a:t>
            </a:r>
            <a:r>
              <a:rPr lang="en-US" sz="1800" u="sng" dirty="0">
                <a:cs typeface="Arial" charset="0"/>
              </a:rPr>
              <a:t>births</a:t>
            </a:r>
            <a:r>
              <a:rPr lang="en-US" sz="1800" dirty="0">
                <a:cs typeface="Arial" charset="0"/>
              </a:rPr>
              <a:t> minus </a:t>
            </a:r>
            <a:r>
              <a:rPr lang="en-US" sz="1800" u="sng" dirty="0">
                <a:cs typeface="Arial" charset="0"/>
              </a:rPr>
              <a:t>deaths</a:t>
            </a:r>
            <a:r>
              <a:rPr lang="en-US" sz="1800" dirty="0">
                <a:cs typeface="Arial" charset="0"/>
              </a:rPr>
              <a:t> plus  </a:t>
            </a:r>
            <a:r>
              <a:rPr lang="en-US" sz="1800" u="sng" dirty="0">
                <a:cs typeface="Arial" charset="0"/>
              </a:rPr>
              <a:t>immigration</a:t>
            </a:r>
            <a:r>
              <a:rPr lang="en-US" sz="1800" dirty="0">
                <a:cs typeface="Arial" charset="0"/>
              </a:rPr>
              <a:t> minus </a:t>
            </a:r>
            <a:r>
              <a:rPr lang="en-US" sz="1800" u="sng" dirty="0">
                <a:cs typeface="Arial" charset="0"/>
              </a:rPr>
              <a:t>emigration</a:t>
            </a:r>
          </a:p>
          <a:p>
            <a:pPr>
              <a:lnSpc>
                <a:spcPct val="90000"/>
              </a:lnSpc>
              <a:buFont typeface="Wingdings" pitchFamily="2" charset="2"/>
              <a:buNone/>
            </a:pPr>
            <a:endParaRPr lang="en-US" sz="1800" dirty="0">
              <a:cs typeface="Arial" charset="0"/>
            </a:endParaRPr>
          </a:p>
          <a:p>
            <a:pPr>
              <a:lnSpc>
                <a:spcPct val="90000"/>
              </a:lnSpc>
              <a:buFont typeface="Wingdings" pitchFamily="2" charset="2"/>
              <a:buNone/>
            </a:pPr>
            <a:r>
              <a:rPr lang="el-GR" sz="1800" dirty="0">
                <a:cs typeface="Arial" charset="0"/>
              </a:rPr>
              <a:t>Δ</a:t>
            </a:r>
            <a:r>
              <a:rPr lang="en-US" sz="1800" dirty="0">
                <a:cs typeface="Arial" charset="0"/>
              </a:rPr>
              <a:t>N = B – D + I – E</a:t>
            </a:r>
          </a:p>
          <a:p>
            <a:pPr>
              <a:lnSpc>
                <a:spcPct val="90000"/>
              </a:lnSpc>
              <a:buFont typeface="Wingdings" pitchFamily="2" charset="2"/>
              <a:buNone/>
            </a:pPr>
            <a:endParaRPr lang="en-US" sz="1800" dirty="0">
              <a:cs typeface="Arial" charset="0"/>
            </a:endParaRPr>
          </a:p>
        </p:txBody>
      </p:sp>
      <p:pic>
        <p:nvPicPr>
          <p:cNvPr id="31749" name="Picture 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81600" y="1443037"/>
            <a:ext cx="3565525" cy="453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lide Number Placeholder 2">
            <a:extLst>
              <a:ext uri="{FF2B5EF4-FFF2-40B4-BE49-F238E27FC236}">
                <a16:creationId xmlns:a16="http://schemas.microsoft.com/office/drawing/2014/main" id="{5435FE43-2110-6547-9E30-8C3EB3F73B51}"/>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3786473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nchor="ct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How do these 4 factors relate to population change?</a:t>
            </a:r>
          </a:p>
        </p:txBody>
      </p:sp>
      <p:sp>
        <p:nvSpPr>
          <p:cNvPr id="684035" name="Rectangle 3"/>
          <p:cNvSpPr>
            <a:spLocks noGrp="1" noChangeArrowheads="1"/>
          </p:cNvSpPr>
          <p:nvPr>
            <p:ph type="body" idx="1"/>
          </p:nvPr>
        </p:nvSpPr>
        <p:spPr/>
        <p:txBody>
          <a:bodyPr>
            <a:normAutofit fontScale="85000" lnSpcReduction="20000"/>
          </a:bodyPr>
          <a:lstStyle/>
          <a:p>
            <a:pPr marL="0" indent="0">
              <a:buNone/>
            </a:pPr>
            <a:r>
              <a:rPr lang="el-GR" sz="2400" dirty="0">
                <a:cs typeface="Arial" charset="0"/>
              </a:rPr>
              <a:t>Δ</a:t>
            </a:r>
            <a:r>
              <a:rPr lang="en-US" sz="2400" dirty="0">
                <a:cs typeface="Arial" charset="0"/>
              </a:rPr>
              <a:t>N = B – D + I – E</a:t>
            </a:r>
          </a:p>
          <a:p>
            <a:pPr marL="0" indent="0">
              <a:buNone/>
            </a:pPr>
            <a:endParaRPr lang="en-US" sz="2400" dirty="0"/>
          </a:p>
          <a:p>
            <a:r>
              <a:rPr lang="en-US" sz="2400" dirty="0"/>
              <a:t>For </a:t>
            </a:r>
            <a:r>
              <a:rPr lang="el-GR" sz="2400" dirty="0">
                <a:cs typeface="Arial" charset="0"/>
              </a:rPr>
              <a:t>Δ</a:t>
            </a:r>
            <a:r>
              <a:rPr lang="en-US" sz="2400" dirty="0">
                <a:cs typeface="Arial" charset="0"/>
              </a:rPr>
              <a:t>N &gt; 0, what has to be true?</a:t>
            </a:r>
          </a:p>
          <a:p>
            <a:pPr lvl="1">
              <a:buFont typeface="Wingdings" pitchFamily="2" charset="2"/>
              <a:buNone/>
            </a:pPr>
            <a:r>
              <a:rPr lang="el-GR" sz="2000" dirty="0">
                <a:cs typeface="Arial" charset="0"/>
              </a:rPr>
              <a:t>Δ</a:t>
            </a:r>
            <a:r>
              <a:rPr lang="en-US" sz="2000" dirty="0">
                <a:cs typeface="Arial" charset="0"/>
              </a:rPr>
              <a:t>N = B – D + I – E &gt; 0</a:t>
            </a:r>
          </a:p>
          <a:p>
            <a:pPr lvl="1">
              <a:buFont typeface="Wingdings" pitchFamily="2" charset="2"/>
              <a:buNone/>
            </a:pPr>
            <a:r>
              <a:rPr lang="en-US" sz="2000" dirty="0">
                <a:solidFill>
                  <a:srgbClr val="C00000"/>
                </a:solidFill>
                <a:cs typeface="Arial" charset="0"/>
              </a:rPr>
              <a:t>B + I &gt; D + E    </a:t>
            </a:r>
            <a:r>
              <a:rPr lang="en-US" sz="2000" dirty="0">
                <a:cs typeface="Arial" charset="0"/>
              </a:rPr>
              <a:t>population is increasing</a:t>
            </a:r>
          </a:p>
          <a:p>
            <a:pPr lvl="1">
              <a:buFont typeface="Wingdings" pitchFamily="2" charset="2"/>
              <a:buNone/>
            </a:pPr>
            <a:endParaRPr lang="en-US" sz="2000" dirty="0">
              <a:cs typeface="Arial" charset="0"/>
            </a:endParaRPr>
          </a:p>
          <a:p>
            <a:r>
              <a:rPr lang="en-US" sz="2400" dirty="0">
                <a:cs typeface="Arial" charset="0"/>
              </a:rPr>
              <a:t>For </a:t>
            </a:r>
            <a:r>
              <a:rPr lang="el-GR" sz="2400" dirty="0">
                <a:cs typeface="Arial" charset="0"/>
              </a:rPr>
              <a:t>Δ</a:t>
            </a:r>
            <a:r>
              <a:rPr lang="en-US" sz="2400" dirty="0">
                <a:cs typeface="Arial" charset="0"/>
              </a:rPr>
              <a:t> N &lt; 0, what has to be true?</a:t>
            </a:r>
          </a:p>
          <a:p>
            <a:pPr lvl="1">
              <a:buFont typeface="Wingdings" pitchFamily="2" charset="2"/>
              <a:buNone/>
            </a:pPr>
            <a:r>
              <a:rPr lang="el-GR" sz="2000" dirty="0">
                <a:cs typeface="Arial" charset="0"/>
              </a:rPr>
              <a:t>Δ</a:t>
            </a:r>
            <a:r>
              <a:rPr lang="en-US" sz="2000" dirty="0">
                <a:cs typeface="Arial" charset="0"/>
              </a:rPr>
              <a:t>N = B – D + I – E &lt; 0</a:t>
            </a:r>
          </a:p>
          <a:p>
            <a:pPr lvl="1">
              <a:buFont typeface="Wingdings" pitchFamily="2" charset="2"/>
              <a:buNone/>
            </a:pPr>
            <a:r>
              <a:rPr lang="en-US" sz="2000" dirty="0">
                <a:solidFill>
                  <a:srgbClr val="C00000"/>
                </a:solidFill>
                <a:cs typeface="Arial" charset="0"/>
              </a:rPr>
              <a:t>B + I &lt; D + E     </a:t>
            </a:r>
            <a:r>
              <a:rPr lang="en-US" sz="2000" dirty="0">
                <a:cs typeface="Arial" charset="0"/>
              </a:rPr>
              <a:t>population is decreasing</a:t>
            </a:r>
          </a:p>
          <a:p>
            <a:endParaRPr lang="en-US" sz="2400" dirty="0">
              <a:cs typeface="Arial" charset="0"/>
            </a:endParaRPr>
          </a:p>
          <a:p>
            <a:r>
              <a:rPr lang="en-US" sz="2400" dirty="0">
                <a:cs typeface="Arial" charset="0"/>
              </a:rPr>
              <a:t>For </a:t>
            </a:r>
            <a:r>
              <a:rPr lang="el-GR" sz="2400" dirty="0">
                <a:cs typeface="Arial" charset="0"/>
              </a:rPr>
              <a:t>Δ</a:t>
            </a:r>
            <a:r>
              <a:rPr lang="en-US" sz="2400" dirty="0">
                <a:cs typeface="Arial" charset="0"/>
              </a:rPr>
              <a:t>N = 0, what has to be true?</a:t>
            </a:r>
          </a:p>
          <a:p>
            <a:pPr lvl="1">
              <a:buFont typeface="Wingdings" pitchFamily="2" charset="2"/>
              <a:buNone/>
            </a:pPr>
            <a:r>
              <a:rPr lang="el-GR" sz="2000" dirty="0">
                <a:cs typeface="Arial" charset="0"/>
              </a:rPr>
              <a:t>Δ</a:t>
            </a:r>
            <a:r>
              <a:rPr lang="en-US" sz="2000" dirty="0">
                <a:cs typeface="Arial" charset="0"/>
              </a:rPr>
              <a:t>N = B – D + I – E = 0</a:t>
            </a:r>
          </a:p>
          <a:p>
            <a:pPr lvl="1">
              <a:buFont typeface="Wingdings" pitchFamily="2" charset="2"/>
              <a:buNone/>
            </a:pPr>
            <a:r>
              <a:rPr lang="en-US" sz="2000" dirty="0">
                <a:solidFill>
                  <a:srgbClr val="C00000"/>
                </a:solidFill>
                <a:cs typeface="Arial" charset="0"/>
              </a:rPr>
              <a:t>B + I  = D + E     </a:t>
            </a:r>
            <a:r>
              <a:rPr lang="en-US" sz="2000" dirty="0">
                <a:cs typeface="Arial" charset="0"/>
              </a:rPr>
              <a:t>population is stable</a:t>
            </a:r>
          </a:p>
          <a:p>
            <a:pPr lvl="1">
              <a:buFont typeface="Wingdings" pitchFamily="2" charset="2"/>
              <a:buNone/>
            </a:pPr>
            <a:endParaRPr lang="en-US" sz="2000" dirty="0">
              <a:cs typeface="Arial" charset="0"/>
            </a:endParaRPr>
          </a:p>
          <a:p>
            <a:pPr lvl="1">
              <a:buFont typeface="Wingdings" pitchFamily="2" charset="2"/>
              <a:buNone/>
            </a:pPr>
            <a:r>
              <a:rPr lang="en-US" sz="2000" dirty="0">
                <a:solidFill>
                  <a:srgbClr val="C00000"/>
                </a:solidFill>
                <a:cs typeface="Arial" charset="0"/>
              </a:rPr>
              <a:t>HOW HARD CAN THIS BE? </a:t>
            </a:r>
          </a:p>
          <a:p>
            <a:pPr lvl="1">
              <a:buFont typeface="Wingdings" pitchFamily="2" charset="2"/>
              <a:buNone/>
            </a:pPr>
            <a:r>
              <a:rPr lang="en-US" sz="2000" dirty="0">
                <a:solidFill>
                  <a:srgbClr val="C00000"/>
                </a:solidFill>
                <a:cs typeface="Arial" charset="0"/>
              </a:rPr>
              <a:t>Let’s look at an example of the U.S. Population and then some LIFE TABLES</a:t>
            </a:r>
          </a:p>
          <a:p>
            <a:pPr marL="0" indent="0">
              <a:buNone/>
            </a:pPr>
            <a:endParaRPr lang="en-US" sz="2400" dirty="0">
              <a:cs typeface="Arial" charset="0"/>
            </a:endParaRPr>
          </a:p>
          <a:p>
            <a:endParaRPr lang="en-US" sz="2400" dirty="0">
              <a:cs typeface="Arial" charset="0"/>
            </a:endParaRPr>
          </a:p>
        </p:txBody>
      </p:sp>
      <p:pic>
        <p:nvPicPr>
          <p:cNvPr id="119812" name="Picture 4" descr="https://encrypted-tbn1.gstatic.com/images?q=tbn:ANd9GcR5NNPSNtoUiG3l97eucpFr9hF_6i3silkDzRJB94yvXcpvRCY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676400"/>
            <a:ext cx="3174195" cy="2752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38800" y="4429125"/>
            <a:ext cx="2590800" cy="461665"/>
          </a:xfrm>
          <a:prstGeom prst="rect">
            <a:avLst/>
          </a:prstGeom>
        </p:spPr>
        <p:txBody>
          <a:bodyPr wrap="square">
            <a:spAutoFit/>
          </a:bodyPr>
          <a:lstStyle/>
          <a:p>
            <a:pPr algn="ctr"/>
            <a:r>
              <a:rPr lang="en-US" sz="800" dirty="0"/>
              <a:t>https://s3.amazonaws.com/lowres.cartoonstock.com/death-insurance-insurance_companies-actuaries-actuary_tables-calculations-jmo2100_low.jpg</a:t>
            </a:r>
          </a:p>
        </p:txBody>
      </p:sp>
      <p:sp>
        <p:nvSpPr>
          <p:cNvPr id="9" name="Slide Number Placeholder 2">
            <a:extLst>
              <a:ext uri="{FF2B5EF4-FFF2-40B4-BE49-F238E27FC236}">
                <a16:creationId xmlns:a16="http://schemas.microsoft.com/office/drawing/2014/main" id="{5652F9A4-DB69-D240-BFE8-907573634E9E}"/>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1611310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47B91-D321-3D46-8F94-568B5E06A7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850" y="895350"/>
            <a:ext cx="6210300" cy="5067300"/>
          </a:xfrm>
          <a:prstGeom prst="rect">
            <a:avLst/>
          </a:prstGeom>
        </p:spPr>
      </p:pic>
    </p:spTree>
    <p:extLst>
      <p:ext uri="{BB962C8B-B14F-4D97-AF65-F5344CB8AC3E}">
        <p14:creationId xmlns:p14="http://schemas.microsoft.com/office/powerpoint/2010/main" val="1702358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457200" y="277813"/>
            <a:ext cx="8229600" cy="788987"/>
          </a:xfrm>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Plotting survivorship</a:t>
            </a:r>
          </a:p>
        </p:txBody>
      </p:sp>
      <p:sp>
        <p:nvSpPr>
          <p:cNvPr id="34820" name="Rectangle 3"/>
          <p:cNvSpPr>
            <a:spLocks noGrp="1" noChangeArrowheads="1"/>
          </p:cNvSpPr>
          <p:nvPr>
            <p:ph type="body" sz="half" idx="1"/>
          </p:nvPr>
        </p:nvSpPr>
        <p:spPr>
          <a:xfrm>
            <a:off x="228600" y="1600200"/>
            <a:ext cx="4038600" cy="4530725"/>
          </a:xfrm>
        </p:spPr>
        <p:txBody>
          <a:bodyPr>
            <a:normAutofit/>
          </a:bodyPr>
          <a:lstStyle/>
          <a:p>
            <a:r>
              <a:rPr lang="en-US" sz="2400" dirty="0"/>
              <a:t>Imagine a population with a  constant survivorship of 0.5  per year (50%). Everyone is born in year 0. </a:t>
            </a:r>
          </a:p>
          <a:p>
            <a:endParaRPr lang="en-US" sz="2400" dirty="0"/>
          </a:p>
          <a:p>
            <a:r>
              <a:rPr lang="en-US" sz="2400" dirty="0"/>
              <a:t>How does population size, </a:t>
            </a:r>
            <a:r>
              <a:rPr lang="en-US" sz="2400" dirty="0" err="1"/>
              <a:t>Nx</a:t>
            </a:r>
            <a:r>
              <a:rPr lang="en-US" sz="2400" dirty="0"/>
              <a:t>, change over time?</a:t>
            </a:r>
          </a:p>
        </p:txBody>
      </p:sp>
      <p:sp>
        <p:nvSpPr>
          <p:cNvPr id="34821" name="Line 6"/>
          <p:cNvSpPr>
            <a:spLocks noChangeShapeType="1"/>
          </p:cNvSpPr>
          <p:nvPr/>
        </p:nvSpPr>
        <p:spPr bwMode="auto">
          <a:xfrm>
            <a:off x="5334000" y="1676400"/>
            <a:ext cx="0" cy="2590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2" name="Line 7"/>
          <p:cNvSpPr>
            <a:spLocks noChangeShapeType="1"/>
          </p:cNvSpPr>
          <p:nvPr/>
        </p:nvSpPr>
        <p:spPr bwMode="auto">
          <a:xfrm>
            <a:off x="5334000" y="4267200"/>
            <a:ext cx="3429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3" name="Text Box 8"/>
          <p:cNvSpPr txBox="1">
            <a:spLocks noChangeArrowheads="1"/>
          </p:cNvSpPr>
          <p:nvPr/>
        </p:nvSpPr>
        <p:spPr bwMode="auto">
          <a:xfrm rot="-5400000">
            <a:off x="3459957" y="2940843"/>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a:t># of survivors (N</a:t>
            </a:r>
            <a:r>
              <a:rPr lang="en-US" baseline="-25000"/>
              <a:t>x</a:t>
            </a:r>
            <a:r>
              <a:rPr lang="en-US"/>
              <a:t>)</a:t>
            </a:r>
          </a:p>
        </p:txBody>
      </p:sp>
      <p:sp>
        <p:nvSpPr>
          <p:cNvPr id="34824" name="Text Box 9"/>
          <p:cNvSpPr txBox="1">
            <a:spLocks noChangeArrowheads="1"/>
          </p:cNvSpPr>
          <p:nvPr/>
        </p:nvSpPr>
        <p:spPr bwMode="auto">
          <a:xfrm>
            <a:off x="5791200" y="464820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pPr>
            <a:r>
              <a:rPr lang="en-US" dirty="0"/>
              <a:t>Year</a:t>
            </a:r>
          </a:p>
        </p:txBody>
      </p:sp>
      <p:sp>
        <p:nvSpPr>
          <p:cNvPr id="34825" name="Text Box 10"/>
          <p:cNvSpPr txBox="1">
            <a:spLocks noChangeArrowheads="1"/>
          </p:cNvSpPr>
          <p:nvPr/>
        </p:nvSpPr>
        <p:spPr bwMode="auto">
          <a:xfrm>
            <a:off x="5181600" y="42672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a:t>0</a:t>
            </a:r>
          </a:p>
        </p:txBody>
      </p:sp>
      <p:sp>
        <p:nvSpPr>
          <p:cNvPr id="34826" name="Text Box 11"/>
          <p:cNvSpPr txBox="1">
            <a:spLocks noChangeArrowheads="1"/>
          </p:cNvSpPr>
          <p:nvPr/>
        </p:nvSpPr>
        <p:spPr bwMode="auto">
          <a:xfrm>
            <a:off x="5867400" y="42672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a:t>1</a:t>
            </a:r>
          </a:p>
        </p:txBody>
      </p:sp>
      <p:sp>
        <p:nvSpPr>
          <p:cNvPr id="34827" name="Text Box 12"/>
          <p:cNvSpPr txBox="1">
            <a:spLocks noChangeArrowheads="1"/>
          </p:cNvSpPr>
          <p:nvPr/>
        </p:nvSpPr>
        <p:spPr bwMode="auto">
          <a:xfrm>
            <a:off x="4556125" y="59753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p>
        </p:txBody>
      </p:sp>
      <p:sp>
        <p:nvSpPr>
          <p:cNvPr id="34828" name="Text Box 13"/>
          <p:cNvSpPr txBox="1">
            <a:spLocks noChangeArrowheads="1"/>
          </p:cNvSpPr>
          <p:nvPr/>
        </p:nvSpPr>
        <p:spPr bwMode="auto">
          <a:xfrm>
            <a:off x="6629400" y="42672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a:t>2</a:t>
            </a:r>
          </a:p>
        </p:txBody>
      </p:sp>
      <p:sp>
        <p:nvSpPr>
          <p:cNvPr id="34829" name="Text Box 14"/>
          <p:cNvSpPr txBox="1">
            <a:spLocks noChangeArrowheads="1"/>
          </p:cNvSpPr>
          <p:nvPr/>
        </p:nvSpPr>
        <p:spPr bwMode="auto">
          <a:xfrm>
            <a:off x="7315200" y="42672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a:t>3</a:t>
            </a:r>
          </a:p>
        </p:txBody>
      </p:sp>
      <p:sp>
        <p:nvSpPr>
          <p:cNvPr id="34830" name="Text Box 15"/>
          <p:cNvSpPr txBox="1">
            <a:spLocks noChangeArrowheads="1"/>
          </p:cNvSpPr>
          <p:nvPr/>
        </p:nvSpPr>
        <p:spPr bwMode="auto">
          <a:xfrm>
            <a:off x="8153400" y="42672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a:t>4</a:t>
            </a:r>
          </a:p>
        </p:txBody>
      </p:sp>
      <p:sp>
        <p:nvSpPr>
          <p:cNvPr id="34831" name="Text Box 16"/>
          <p:cNvSpPr txBox="1">
            <a:spLocks noChangeArrowheads="1"/>
          </p:cNvSpPr>
          <p:nvPr/>
        </p:nvSpPr>
        <p:spPr bwMode="auto">
          <a:xfrm>
            <a:off x="4648200" y="1752600"/>
            <a:ext cx="1295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1200"/>
              <a:t>1000</a:t>
            </a:r>
          </a:p>
        </p:txBody>
      </p:sp>
      <p:sp>
        <p:nvSpPr>
          <p:cNvPr id="34832" name="Oval 17"/>
          <p:cNvSpPr>
            <a:spLocks noChangeArrowheads="1"/>
          </p:cNvSpPr>
          <p:nvPr/>
        </p:nvSpPr>
        <p:spPr bwMode="auto">
          <a:xfrm>
            <a:off x="5257800" y="1828800"/>
            <a:ext cx="152400" cy="152400"/>
          </a:xfrm>
          <a:prstGeom prst="ellipse">
            <a:avLst/>
          </a:prstGeom>
          <a:solidFill>
            <a:srgbClr val="0000CC"/>
          </a:solidFill>
          <a:ln w="9525">
            <a:solidFill>
              <a:srgbClr val="00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Slide Number Placeholder 2">
            <a:extLst>
              <a:ext uri="{FF2B5EF4-FFF2-40B4-BE49-F238E27FC236}">
                <a16:creationId xmlns:a16="http://schemas.microsoft.com/office/drawing/2014/main" id="{9884E3DA-E545-D14F-883C-260C5108607A}"/>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4169155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473075" y="1"/>
            <a:ext cx="8229600" cy="609600"/>
          </a:xfrm>
        </p:spPr>
        <p:txBody>
          <a:bodyPr>
            <a:normAutofit/>
          </a:bodyPr>
          <a:lstStyle/>
          <a:p>
            <a:pPr eaLnBrk="1" hangingPunct="1"/>
            <a:r>
              <a:rPr lang="en-US" altLang="en-US" sz="2600" dirty="0">
                <a:latin typeface="Verdana" panose="020B0604030504040204" pitchFamily="34" charset="0"/>
                <a:ea typeface="Verdana" panose="020B0604030504040204" pitchFamily="34" charset="0"/>
                <a:cs typeface="Verdana" panose="020B0604030504040204" pitchFamily="34" charset="0"/>
              </a:rPr>
              <a:t>Filters on species presence</a:t>
            </a:r>
          </a:p>
        </p:txBody>
      </p:sp>
      <p:sp>
        <p:nvSpPr>
          <p:cNvPr id="457731" name="Rectangle 3"/>
          <p:cNvSpPr>
            <a:spLocks noChangeArrowheads="1"/>
          </p:cNvSpPr>
          <p:nvPr/>
        </p:nvSpPr>
        <p:spPr bwMode="auto">
          <a:xfrm>
            <a:off x="152400" y="696913"/>
            <a:ext cx="8686799" cy="531812"/>
          </a:xfrm>
          <a:prstGeom prst="rect">
            <a:avLst/>
          </a:prstGeom>
          <a:solidFill>
            <a:schemeClr val="tx1">
              <a:lumMod val="20000"/>
              <a:lumOff val="80000"/>
            </a:schemeClr>
          </a:solidFill>
          <a:ln w="9525">
            <a:solidFill>
              <a:schemeClr val="tx1"/>
            </a:solidFill>
            <a:miter lim="800000"/>
            <a:headEnd/>
            <a:tailEnd/>
          </a:ln>
          <a:effec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tLang="en-US" sz="2000">
                <a:latin typeface="Arial" charset="0"/>
              </a:rPr>
              <a:t>All species</a:t>
            </a:r>
          </a:p>
        </p:txBody>
      </p:sp>
      <p:sp>
        <p:nvSpPr>
          <p:cNvPr id="457732" name="Line 4"/>
          <p:cNvSpPr>
            <a:spLocks noChangeShapeType="1"/>
          </p:cNvSpPr>
          <p:nvPr/>
        </p:nvSpPr>
        <p:spPr bwMode="auto">
          <a:xfrm>
            <a:off x="4495800" y="1295400"/>
            <a:ext cx="0" cy="45561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3" name="Rectangle 5"/>
          <p:cNvSpPr>
            <a:spLocks noChangeArrowheads="1"/>
          </p:cNvSpPr>
          <p:nvPr/>
        </p:nvSpPr>
        <p:spPr bwMode="auto">
          <a:xfrm>
            <a:off x="1295401" y="1758950"/>
            <a:ext cx="6400800" cy="608013"/>
          </a:xfrm>
          <a:prstGeom prst="rect">
            <a:avLst/>
          </a:prstGeom>
          <a:solidFill>
            <a:schemeClr val="tx1">
              <a:lumMod val="20000"/>
              <a:lumOff val="80000"/>
            </a:schemeClr>
          </a:solidFill>
          <a:ln w="9525">
            <a:solidFill>
              <a:schemeClr val="tx1"/>
            </a:solidFill>
            <a:miter lim="800000"/>
            <a:headEnd/>
            <a:tailEnd/>
          </a:ln>
          <a:effec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tLang="en-US" dirty="0">
                <a:latin typeface="Arial" charset="0"/>
              </a:rPr>
              <a:t>Species that can get there</a:t>
            </a:r>
          </a:p>
        </p:txBody>
      </p:sp>
      <p:sp>
        <p:nvSpPr>
          <p:cNvPr id="457734" name="Text Box 6"/>
          <p:cNvSpPr txBox="1">
            <a:spLocks noChangeArrowheads="1"/>
          </p:cNvSpPr>
          <p:nvPr/>
        </p:nvSpPr>
        <p:spPr bwMode="auto">
          <a:xfrm>
            <a:off x="4572000" y="1303338"/>
            <a:ext cx="163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a:latin typeface="Arial" charset="0"/>
              </a:rPr>
              <a:t>Dispersal filter</a:t>
            </a:r>
          </a:p>
        </p:txBody>
      </p:sp>
      <p:sp>
        <p:nvSpPr>
          <p:cNvPr id="457735" name="Line 7"/>
          <p:cNvSpPr>
            <a:spLocks noChangeShapeType="1"/>
          </p:cNvSpPr>
          <p:nvPr/>
        </p:nvSpPr>
        <p:spPr bwMode="auto">
          <a:xfrm>
            <a:off x="4495800" y="2366963"/>
            <a:ext cx="0" cy="3794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6" name="Text Box 8"/>
          <p:cNvSpPr txBox="1">
            <a:spLocks noChangeArrowheads="1"/>
          </p:cNvSpPr>
          <p:nvPr/>
        </p:nvSpPr>
        <p:spPr bwMode="auto">
          <a:xfrm>
            <a:off x="4724400" y="2443163"/>
            <a:ext cx="25796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n-US" altLang="en-US">
                <a:latin typeface="Arial" charset="0"/>
              </a:rPr>
              <a:t>Abiotic filters</a:t>
            </a:r>
          </a:p>
        </p:txBody>
      </p:sp>
      <p:sp>
        <p:nvSpPr>
          <p:cNvPr id="457737" name="Rectangle 9"/>
          <p:cNvSpPr>
            <a:spLocks noChangeArrowheads="1"/>
          </p:cNvSpPr>
          <p:nvPr/>
        </p:nvSpPr>
        <p:spPr bwMode="auto">
          <a:xfrm>
            <a:off x="1905000" y="2897188"/>
            <a:ext cx="5029200" cy="684212"/>
          </a:xfrm>
          <a:prstGeom prst="rect">
            <a:avLst/>
          </a:prstGeom>
          <a:solidFill>
            <a:schemeClr val="tx1">
              <a:lumMod val="20000"/>
              <a:lumOff val="80000"/>
            </a:schemeClr>
          </a:solidFill>
          <a:ln w="9525">
            <a:solidFill>
              <a:schemeClr val="tx1"/>
            </a:solidFill>
            <a:miter lim="800000"/>
            <a:headEnd/>
            <a:tailEnd/>
          </a:ln>
          <a:effec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tLang="en-US" sz="1600" dirty="0">
                <a:latin typeface="Arial" charset="0"/>
              </a:rPr>
              <a:t>Species that can get there and </a:t>
            </a:r>
          </a:p>
          <a:p>
            <a:pPr algn="ctr" eaLnBrk="1" hangingPunct="1"/>
            <a:r>
              <a:rPr lang="en-US" altLang="en-US" sz="1600" dirty="0">
                <a:latin typeface="Arial" charset="0"/>
              </a:rPr>
              <a:t>survive the abiotic conditions</a:t>
            </a:r>
          </a:p>
        </p:txBody>
      </p:sp>
      <p:sp>
        <p:nvSpPr>
          <p:cNvPr id="457738" name="Line 10"/>
          <p:cNvSpPr>
            <a:spLocks noChangeShapeType="1"/>
          </p:cNvSpPr>
          <p:nvPr/>
        </p:nvSpPr>
        <p:spPr bwMode="auto">
          <a:xfrm>
            <a:off x="4495800" y="3656013"/>
            <a:ext cx="0" cy="5302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0" name="Text Box 11"/>
          <p:cNvSpPr txBox="1">
            <a:spLocks noChangeArrowheads="1"/>
          </p:cNvSpPr>
          <p:nvPr/>
        </p:nvSpPr>
        <p:spPr bwMode="auto">
          <a:xfrm>
            <a:off x="4648200" y="4035425"/>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n-US" altLang="en-US">
              <a:latin typeface="Arial" charset="0"/>
            </a:endParaRPr>
          </a:p>
        </p:txBody>
      </p:sp>
      <p:sp>
        <p:nvSpPr>
          <p:cNvPr id="457740" name="Text Box 12"/>
          <p:cNvSpPr txBox="1">
            <a:spLocks noChangeArrowheads="1"/>
          </p:cNvSpPr>
          <p:nvPr/>
        </p:nvSpPr>
        <p:spPr bwMode="auto">
          <a:xfrm>
            <a:off x="4648200" y="3656013"/>
            <a:ext cx="1352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a:latin typeface="Arial" charset="0"/>
              </a:rPr>
              <a:t>Biotic filters</a:t>
            </a:r>
          </a:p>
        </p:txBody>
      </p:sp>
      <p:sp>
        <p:nvSpPr>
          <p:cNvPr id="457741" name="Text Box 13"/>
          <p:cNvSpPr txBox="1">
            <a:spLocks noChangeArrowheads="1"/>
          </p:cNvSpPr>
          <p:nvPr/>
        </p:nvSpPr>
        <p:spPr bwMode="auto">
          <a:xfrm>
            <a:off x="2743200" y="4267200"/>
            <a:ext cx="3657600" cy="954107"/>
          </a:xfrm>
          <a:prstGeom prst="rect">
            <a:avLst/>
          </a:prstGeom>
          <a:solidFill>
            <a:schemeClr val="tx1">
              <a:lumMod val="20000"/>
              <a:lumOff val="80000"/>
            </a:schemeClr>
          </a:solidFill>
          <a:ln w="9525">
            <a:solidFill>
              <a:schemeClr val="tx1"/>
            </a:solidFill>
            <a:miter lim="800000"/>
            <a:headEnd/>
            <a:tailEnd/>
          </a:ln>
          <a:effec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en-US" altLang="en-US" sz="1400" dirty="0">
                <a:latin typeface="Arial" charset="0"/>
              </a:rPr>
              <a:t>Species that can get there, survive the abiotic conditions, survive the competition and predation, and can locate their mutualists</a:t>
            </a:r>
          </a:p>
        </p:txBody>
      </p:sp>
      <p:sp>
        <p:nvSpPr>
          <p:cNvPr id="457742" name="Line 14"/>
          <p:cNvSpPr>
            <a:spLocks noChangeShapeType="1"/>
          </p:cNvSpPr>
          <p:nvPr/>
        </p:nvSpPr>
        <p:spPr bwMode="auto">
          <a:xfrm>
            <a:off x="4495800" y="5334000"/>
            <a:ext cx="0" cy="3032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43" name="Text Box 15"/>
          <p:cNvSpPr txBox="1">
            <a:spLocks noChangeArrowheads="1"/>
          </p:cNvSpPr>
          <p:nvPr/>
        </p:nvSpPr>
        <p:spPr bwMode="auto">
          <a:xfrm>
            <a:off x="4648200" y="5257800"/>
            <a:ext cx="2047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n-US" altLang="en-US" dirty="0">
                <a:latin typeface="Arial" charset="0"/>
              </a:rPr>
              <a:t>Behavioral filters</a:t>
            </a:r>
          </a:p>
        </p:txBody>
      </p:sp>
      <p:sp>
        <p:nvSpPr>
          <p:cNvPr id="457744" name="Rectangle 16"/>
          <p:cNvSpPr>
            <a:spLocks noChangeArrowheads="1"/>
          </p:cNvSpPr>
          <p:nvPr/>
        </p:nvSpPr>
        <p:spPr bwMode="auto">
          <a:xfrm>
            <a:off x="2971800" y="5715000"/>
            <a:ext cx="3276600" cy="914400"/>
          </a:xfrm>
          <a:prstGeom prst="rect">
            <a:avLst/>
          </a:prstGeom>
          <a:solidFill>
            <a:schemeClr val="tx1">
              <a:lumMod val="20000"/>
              <a:lumOff val="80000"/>
            </a:schemeClr>
          </a:solidFill>
          <a:ln w="9525">
            <a:solidFill>
              <a:schemeClr val="tx1"/>
            </a:solidFill>
            <a:miter lim="800000"/>
            <a:headEnd/>
            <a:tailEnd/>
          </a:ln>
          <a:effec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tLang="en-US" sz="1200" dirty="0">
                <a:latin typeface="Arial" charset="0"/>
              </a:rPr>
              <a:t>Species that can get there, survive abiotic </a:t>
            </a:r>
          </a:p>
          <a:p>
            <a:pPr algn="ctr" eaLnBrk="1" hangingPunct="1"/>
            <a:r>
              <a:rPr lang="en-US" altLang="en-US" sz="1200" dirty="0">
                <a:latin typeface="Arial" charset="0"/>
              </a:rPr>
              <a:t>conditions and biotic interactions, </a:t>
            </a:r>
          </a:p>
          <a:p>
            <a:pPr algn="ctr" eaLnBrk="1" hangingPunct="1"/>
            <a:r>
              <a:rPr lang="en-US" altLang="en-US" sz="1200" dirty="0">
                <a:latin typeface="Arial" charset="0"/>
              </a:rPr>
              <a:t>and mate successfully etc.</a:t>
            </a:r>
          </a:p>
        </p:txBody>
      </p:sp>
      <p:sp>
        <p:nvSpPr>
          <p:cNvPr id="18" name="Slide Number Placeholder 2">
            <a:extLst>
              <a:ext uri="{FF2B5EF4-FFF2-40B4-BE49-F238E27FC236}">
                <a16:creationId xmlns:a16="http://schemas.microsoft.com/office/drawing/2014/main" id="{90233F10-ED2A-9946-9372-DE8F89E9152C}"/>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1528069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228600" y="61807"/>
            <a:ext cx="8686800" cy="990600"/>
          </a:xfrm>
        </p:spPr>
        <p:txBody>
          <a:bodyPr anchor="ct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When plotted on linear axes, what does a constant survivorship of 0.5 look like?</a:t>
            </a:r>
          </a:p>
        </p:txBody>
      </p:sp>
      <p:sp>
        <p:nvSpPr>
          <p:cNvPr id="3" name="TPAnswers"/>
          <p:cNvSpPr>
            <a:spLocks noGrp="1"/>
          </p:cNvSpPr>
          <p:nvPr>
            <p:ph type="body" idx="1"/>
            <p:custDataLst>
              <p:tags r:id="rId2"/>
            </p:custDataLst>
          </p:nvPr>
        </p:nvSpPr>
        <p:spPr>
          <a:xfrm>
            <a:off x="457200" y="1219200"/>
            <a:ext cx="4114800" cy="4910328"/>
          </a:xfrm>
        </p:spPr>
        <p:txBody>
          <a:bodyPr/>
          <a:lstStyle/>
          <a:p>
            <a:pPr marL="514350" indent="-514350">
              <a:buFont typeface="Wingdings 3"/>
              <a:buAutoNum type="alphaUcPeriod"/>
            </a:pPr>
            <a:r>
              <a:rPr lang="en-US" dirty="0"/>
              <a:t>Plot A</a:t>
            </a:r>
          </a:p>
          <a:p>
            <a:pPr marL="514350" indent="-514350">
              <a:buFont typeface="Wingdings 3"/>
              <a:buAutoNum type="alphaUcPeriod"/>
            </a:pPr>
            <a:r>
              <a:rPr lang="en-US" dirty="0"/>
              <a:t>Plot B</a:t>
            </a:r>
          </a:p>
          <a:p>
            <a:pPr marL="514350" indent="-514350">
              <a:buFont typeface="Wingdings 3"/>
              <a:buAutoNum type="alphaUcPeriod"/>
            </a:pPr>
            <a:r>
              <a:rPr lang="en-US" dirty="0"/>
              <a:t>Plot C</a:t>
            </a:r>
          </a:p>
        </p:txBody>
      </p:sp>
      <p:graphicFrame>
        <p:nvGraphicFramePr>
          <p:cNvPr id="5" name="Chart 4"/>
          <p:cNvGraphicFramePr>
            <a:graphicFrameLocks noGrp="1"/>
          </p:cNvGraphicFramePr>
          <p:nvPr>
            <p:extLst>
              <p:ext uri="{D42A27DB-BD31-4B8C-83A1-F6EECF244321}">
                <p14:modId xmlns:p14="http://schemas.microsoft.com/office/powerpoint/2010/main" val="2551687293"/>
              </p:ext>
            </p:extLst>
          </p:nvPr>
        </p:nvGraphicFramePr>
        <p:xfrm>
          <a:off x="5105400" y="1066800"/>
          <a:ext cx="3810000" cy="2209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a:graphicFrameLocks noGrp="1"/>
          </p:cNvGraphicFramePr>
          <p:nvPr>
            <p:extLst>
              <p:ext uri="{D42A27DB-BD31-4B8C-83A1-F6EECF244321}">
                <p14:modId xmlns:p14="http://schemas.microsoft.com/office/powerpoint/2010/main" val="718417351"/>
              </p:ext>
            </p:extLst>
          </p:nvPr>
        </p:nvGraphicFramePr>
        <p:xfrm>
          <a:off x="5105400" y="3124200"/>
          <a:ext cx="3962400" cy="1905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a:graphicFrameLocks noGrp="1"/>
          </p:cNvGraphicFramePr>
          <p:nvPr>
            <p:extLst>
              <p:ext uri="{D42A27DB-BD31-4B8C-83A1-F6EECF244321}">
                <p14:modId xmlns:p14="http://schemas.microsoft.com/office/powerpoint/2010/main" val="3371146122"/>
              </p:ext>
            </p:extLst>
          </p:nvPr>
        </p:nvGraphicFramePr>
        <p:xfrm>
          <a:off x="5105400" y="4953000"/>
          <a:ext cx="3810000" cy="2057400"/>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 Box 12"/>
          <p:cNvSpPr txBox="1">
            <a:spLocks noChangeArrowheads="1"/>
          </p:cNvSpPr>
          <p:nvPr/>
        </p:nvSpPr>
        <p:spPr bwMode="auto">
          <a:xfrm>
            <a:off x="4572000" y="18288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2400" dirty="0"/>
              <a:t>A</a:t>
            </a:r>
          </a:p>
        </p:txBody>
      </p:sp>
      <p:sp>
        <p:nvSpPr>
          <p:cNvPr id="9" name="Text Box 13"/>
          <p:cNvSpPr txBox="1">
            <a:spLocks noChangeArrowheads="1"/>
          </p:cNvSpPr>
          <p:nvPr/>
        </p:nvSpPr>
        <p:spPr bwMode="auto">
          <a:xfrm>
            <a:off x="4572000" y="37338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2400" dirty="0"/>
              <a:t>B</a:t>
            </a:r>
          </a:p>
        </p:txBody>
      </p:sp>
      <p:sp>
        <p:nvSpPr>
          <p:cNvPr id="10" name="Text Box 14"/>
          <p:cNvSpPr txBox="1">
            <a:spLocks noChangeArrowheads="1"/>
          </p:cNvSpPr>
          <p:nvPr/>
        </p:nvSpPr>
        <p:spPr bwMode="auto">
          <a:xfrm>
            <a:off x="4572000" y="54991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2400" dirty="0"/>
              <a:t>C</a:t>
            </a:r>
          </a:p>
        </p:txBody>
      </p:sp>
      <p:sp>
        <p:nvSpPr>
          <p:cNvPr id="11" name="Slide Number Placeholder 2">
            <a:extLst>
              <a:ext uri="{FF2B5EF4-FFF2-40B4-BE49-F238E27FC236}">
                <a16:creationId xmlns:a16="http://schemas.microsoft.com/office/drawing/2014/main" id="{F292370A-F25D-C641-8DB6-884D44C3B7AC}"/>
              </a:ext>
            </a:extLst>
          </p:cNvPr>
          <p:cNvSpPr>
            <a:spLocks noGrp="1"/>
          </p:cNvSpPr>
          <p:nvPr>
            <p:ph type="sldNum" sz="quarter" idx="12"/>
          </p:nvPr>
        </p:nvSpPr>
        <p:spPr>
          <a:xfrm>
            <a:off x="612648" y="6356350"/>
            <a:ext cx="1981200" cy="365760"/>
          </a:xfrm>
        </p:spPr>
        <p:txBody>
          <a:bodyPr/>
          <a:lstStyle/>
          <a:p>
            <a:r>
              <a:rPr lang="en-US" dirty="0"/>
              <a:t>Credit: C. Mulder</a:t>
            </a:r>
          </a:p>
        </p:txBody>
      </p:sp>
      <p:sp>
        <p:nvSpPr>
          <p:cNvPr id="12" name="Right Arrow 11">
            <a:extLst>
              <a:ext uri="{FF2B5EF4-FFF2-40B4-BE49-F238E27FC236}">
                <a16:creationId xmlns:a16="http://schemas.microsoft.com/office/drawing/2014/main" id="{382719BC-E87E-AC4D-BB65-BE4C561E1798}"/>
              </a:ext>
            </a:extLst>
          </p:cNvPr>
          <p:cNvSpPr/>
          <p:nvPr/>
        </p:nvSpPr>
        <p:spPr>
          <a:xfrm>
            <a:off x="3471333" y="5467350"/>
            <a:ext cx="762000" cy="520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6270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228600" y="93133"/>
            <a:ext cx="8724900" cy="990600"/>
          </a:xfrm>
        </p:spPr>
        <p:txBody>
          <a:bodyPr anchor="ct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When plotted on log axes (log</a:t>
            </a:r>
            <a:r>
              <a:rPr lang="en-US" sz="2400" baseline="-25000" dirty="0">
                <a:latin typeface="Verdana" panose="020B0604030504040204" pitchFamily="34" charset="0"/>
                <a:ea typeface="Verdana" panose="020B0604030504040204" pitchFamily="34" charset="0"/>
                <a:cs typeface="Verdana" panose="020B0604030504040204" pitchFamily="34" charset="0"/>
              </a:rPr>
              <a:t>10</a:t>
            </a:r>
            <a:r>
              <a:rPr lang="en-US" sz="2400" dirty="0">
                <a:latin typeface="Verdana" panose="020B0604030504040204" pitchFamily="34" charset="0"/>
                <a:ea typeface="Verdana" panose="020B0604030504040204" pitchFamily="34" charset="0"/>
                <a:cs typeface="Verdana" panose="020B0604030504040204" pitchFamily="34" charset="0"/>
              </a:rPr>
              <a:t> for y-axis), what does </a:t>
            </a:r>
            <a:r>
              <a:rPr lang="en-US" sz="2400" u="sng" dirty="0">
                <a:latin typeface="Verdana" panose="020B0604030504040204" pitchFamily="34" charset="0"/>
                <a:ea typeface="Verdana" panose="020B0604030504040204" pitchFamily="34" charset="0"/>
                <a:cs typeface="Verdana" panose="020B0604030504040204" pitchFamily="34" charset="0"/>
              </a:rPr>
              <a:t>a constant survivorship</a:t>
            </a:r>
            <a:r>
              <a:rPr lang="en-US" sz="2400" dirty="0">
                <a:latin typeface="Verdana" panose="020B0604030504040204" pitchFamily="34" charset="0"/>
                <a:ea typeface="Verdana" panose="020B0604030504040204" pitchFamily="34" charset="0"/>
                <a:cs typeface="Verdana" panose="020B0604030504040204" pitchFamily="34" charset="0"/>
              </a:rPr>
              <a:t> of 0.5 look like?</a:t>
            </a:r>
          </a:p>
        </p:txBody>
      </p:sp>
      <p:sp>
        <p:nvSpPr>
          <p:cNvPr id="3" name="TPAnswers"/>
          <p:cNvSpPr>
            <a:spLocks noGrp="1"/>
          </p:cNvSpPr>
          <p:nvPr>
            <p:ph type="body" idx="1"/>
            <p:custDataLst>
              <p:tags r:id="rId2"/>
            </p:custDataLst>
          </p:nvPr>
        </p:nvSpPr>
        <p:spPr>
          <a:xfrm>
            <a:off x="457200" y="1219200"/>
            <a:ext cx="4114800" cy="4910328"/>
          </a:xfrm>
        </p:spPr>
        <p:txBody>
          <a:bodyPr/>
          <a:lstStyle/>
          <a:p>
            <a:pPr marL="514350" indent="-514350">
              <a:buFont typeface="Wingdings 3"/>
              <a:buAutoNum type="alphaUcPeriod"/>
            </a:pPr>
            <a:r>
              <a:rPr lang="en-US" dirty="0"/>
              <a:t>Plot A</a:t>
            </a:r>
          </a:p>
          <a:p>
            <a:pPr marL="514350" indent="-514350">
              <a:buFont typeface="Wingdings 3"/>
              <a:buAutoNum type="alphaUcPeriod"/>
            </a:pPr>
            <a:r>
              <a:rPr lang="en-US" dirty="0"/>
              <a:t>Plot B</a:t>
            </a:r>
          </a:p>
          <a:p>
            <a:pPr marL="514350" indent="-514350">
              <a:buFont typeface="Wingdings 3"/>
              <a:buAutoNum type="alphaUcPeriod"/>
            </a:pPr>
            <a:r>
              <a:rPr lang="en-US"/>
              <a:t>Plot C</a:t>
            </a:r>
            <a:endParaRPr lang="en-US" dirty="0"/>
          </a:p>
        </p:txBody>
      </p:sp>
      <p:graphicFrame>
        <p:nvGraphicFramePr>
          <p:cNvPr id="5" name="Chart 4"/>
          <p:cNvGraphicFramePr>
            <a:graphicFrameLocks noGrp="1"/>
          </p:cNvGraphicFramePr>
          <p:nvPr>
            <p:extLst>
              <p:ext uri="{D42A27DB-BD31-4B8C-83A1-F6EECF244321}">
                <p14:modId xmlns:p14="http://schemas.microsoft.com/office/powerpoint/2010/main" val="4094377514"/>
              </p:ext>
            </p:extLst>
          </p:nvPr>
        </p:nvGraphicFramePr>
        <p:xfrm>
          <a:off x="5418753" y="990600"/>
          <a:ext cx="3725247" cy="2057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a:graphicFrameLocks noGrp="1"/>
          </p:cNvGraphicFramePr>
          <p:nvPr>
            <p:extLst>
              <p:ext uri="{D42A27DB-BD31-4B8C-83A1-F6EECF244321}">
                <p14:modId xmlns:p14="http://schemas.microsoft.com/office/powerpoint/2010/main" val="2551463091"/>
              </p:ext>
            </p:extLst>
          </p:nvPr>
        </p:nvGraphicFramePr>
        <p:xfrm>
          <a:off x="5562600" y="3048000"/>
          <a:ext cx="3505200" cy="1981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a:graphicFrameLocks noGrp="1"/>
          </p:cNvGraphicFramePr>
          <p:nvPr>
            <p:extLst>
              <p:ext uri="{D42A27DB-BD31-4B8C-83A1-F6EECF244321}">
                <p14:modId xmlns:p14="http://schemas.microsoft.com/office/powerpoint/2010/main" val="3572048139"/>
              </p:ext>
            </p:extLst>
          </p:nvPr>
        </p:nvGraphicFramePr>
        <p:xfrm>
          <a:off x="5473182" y="4953000"/>
          <a:ext cx="3649047" cy="1905000"/>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 Box 12"/>
          <p:cNvSpPr txBox="1">
            <a:spLocks noChangeArrowheads="1"/>
          </p:cNvSpPr>
          <p:nvPr/>
        </p:nvSpPr>
        <p:spPr bwMode="auto">
          <a:xfrm>
            <a:off x="4961553" y="1676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2400" dirty="0"/>
              <a:t>A</a:t>
            </a:r>
          </a:p>
        </p:txBody>
      </p:sp>
      <p:sp>
        <p:nvSpPr>
          <p:cNvPr id="9" name="Text Box 13"/>
          <p:cNvSpPr txBox="1">
            <a:spLocks noChangeArrowheads="1"/>
          </p:cNvSpPr>
          <p:nvPr/>
        </p:nvSpPr>
        <p:spPr bwMode="auto">
          <a:xfrm>
            <a:off x="4961553" y="3640667"/>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2400" dirty="0"/>
              <a:t>B</a:t>
            </a:r>
          </a:p>
        </p:txBody>
      </p:sp>
      <p:sp>
        <p:nvSpPr>
          <p:cNvPr id="10" name="Text Box 14"/>
          <p:cNvSpPr txBox="1">
            <a:spLocks noChangeArrowheads="1"/>
          </p:cNvSpPr>
          <p:nvPr/>
        </p:nvSpPr>
        <p:spPr bwMode="auto">
          <a:xfrm>
            <a:off x="4961553" y="5486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2400" dirty="0"/>
              <a:t>C</a:t>
            </a:r>
          </a:p>
        </p:txBody>
      </p:sp>
      <p:sp>
        <p:nvSpPr>
          <p:cNvPr id="11" name="Slide Number Placeholder 2">
            <a:extLst>
              <a:ext uri="{FF2B5EF4-FFF2-40B4-BE49-F238E27FC236}">
                <a16:creationId xmlns:a16="http://schemas.microsoft.com/office/drawing/2014/main" id="{CAB86ADD-DC40-6241-A639-CD88D384C532}"/>
              </a:ext>
            </a:extLst>
          </p:cNvPr>
          <p:cNvSpPr>
            <a:spLocks noGrp="1"/>
          </p:cNvSpPr>
          <p:nvPr>
            <p:ph type="sldNum" sz="quarter" idx="12"/>
          </p:nvPr>
        </p:nvSpPr>
        <p:spPr>
          <a:xfrm>
            <a:off x="612648" y="6356350"/>
            <a:ext cx="1981200" cy="365760"/>
          </a:xfrm>
        </p:spPr>
        <p:txBody>
          <a:bodyPr/>
          <a:lstStyle/>
          <a:p>
            <a:r>
              <a:rPr lang="en-US" dirty="0"/>
              <a:t>Credit: C. Mulder</a:t>
            </a:r>
          </a:p>
        </p:txBody>
      </p:sp>
      <p:sp>
        <p:nvSpPr>
          <p:cNvPr id="12" name="Right Arrow 11">
            <a:extLst>
              <a:ext uri="{FF2B5EF4-FFF2-40B4-BE49-F238E27FC236}">
                <a16:creationId xmlns:a16="http://schemas.microsoft.com/office/drawing/2014/main" id="{B9A45262-2A8F-B449-A1AE-041951B5E64B}"/>
              </a:ext>
            </a:extLst>
          </p:cNvPr>
          <p:cNvSpPr/>
          <p:nvPr/>
        </p:nvSpPr>
        <p:spPr>
          <a:xfrm>
            <a:off x="4004777" y="1644650"/>
            <a:ext cx="762000" cy="520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4910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4"/>
          <p:cNvSpPr>
            <a:spLocks noGrp="1" noChangeArrowheads="1"/>
          </p:cNvSpPr>
          <p:nvPr>
            <p:ph type="title"/>
          </p:nvPr>
        </p:nvSpPr>
        <p:spPr>
          <a:xfrm>
            <a:off x="228600" y="8468"/>
            <a:ext cx="8754447" cy="1139825"/>
          </a:xfrm>
        </p:spPr>
        <p:txBody>
          <a:bodyPr anchor="ct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Survivorship is usually plotted on a log scale; this gives a straight line for a constant survivorship</a:t>
            </a:r>
          </a:p>
        </p:txBody>
      </p:sp>
      <p:graphicFrame>
        <p:nvGraphicFramePr>
          <p:cNvPr id="10" name="Chart 9"/>
          <p:cNvGraphicFramePr>
            <a:graphicFrameLocks noGrp="1"/>
          </p:cNvGraphicFramePr>
          <p:nvPr>
            <p:extLst>
              <p:ext uri="{D42A27DB-BD31-4B8C-83A1-F6EECF244321}">
                <p14:modId xmlns:p14="http://schemas.microsoft.com/office/powerpoint/2010/main" val="2453359476"/>
              </p:ext>
            </p:extLst>
          </p:nvPr>
        </p:nvGraphicFramePr>
        <p:xfrm>
          <a:off x="21771" y="2057400"/>
          <a:ext cx="4038600" cy="2819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a:graphicFrameLocks noGrp="1"/>
          </p:cNvGraphicFramePr>
          <p:nvPr>
            <p:extLst>
              <p:ext uri="{D42A27DB-BD31-4B8C-83A1-F6EECF244321}">
                <p14:modId xmlns:p14="http://schemas.microsoft.com/office/powerpoint/2010/main" val="3219363708"/>
              </p:ext>
            </p:extLst>
          </p:nvPr>
        </p:nvGraphicFramePr>
        <p:xfrm>
          <a:off x="4953000" y="1981200"/>
          <a:ext cx="4030047"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7" name="Slide Number Placeholder 2">
            <a:extLst>
              <a:ext uri="{FF2B5EF4-FFF2-40B4-BE49-F238E27FC236}">
                <a16:creationId xmlns:a16="http://schemas.microsoft.com/office/drawing/2014/main" id="{40270CBD-BAA5-594C-BAAC-803D3E00DA2F}"/>
              </a:ext>
            </a:extLst>
          </p:cNvPr>
          <p:cNvSpPr>
            <a:spLocks noGrp="1"/>
          </p:cNvSpPr>
          <p:nvPr>
            <p:ph type="sldNum" sz="quarter" idx="12"/>
          </p:nvPr>
        </p:nvSpPr>
        <p:spPr>
          <a:xfrm>
            <a:off x="612648" y="6356350"/>
            <a:ext cx="1981200" cy="365760"/>
          </a:xfrm>
        </p:spPr>
        <p:txBody>
          <a:bodyPr/>
          <a:lstStyle/>
          <a:p>
            <a:r>
              <a:rPr lang="en-US" dirty="0"/>
              <a:t>Credit: C. Mulder</a:t>
            </a:r>
          </a:p>
        </p:txBody>
      </p:sp>
      <p:sp>
        <p:nvSpPr>
          <p:cNvPr id="8" name="Right Arrow 7">
            <a:extLst>
              <a:ext uri="{FF2B5EF4-FFF2-40B4-BE49-F238E27FC236}">
                <a16:creationId xmlns:a16="http://schemas.microsoft.com/office/drawing/2014/main" id="{957DD5B9-8F14-3243-A77E-95E5262BC10F}"/>
              </a:ext>
            </a:extLst>
          </p:cNvPr>
          <p:cNvSpPr/>
          <p:nvPr/>
        </p:nvSpPr>
        <p:spPr>
          <a:xfrm>
            <a:off x="4125685" y="2946400"/>
            <a:ext cx="762000" cy="5207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46979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Putting this in terms of an individual:</a:t>
            </a:r>
          </a:p>
        </p:txBody>
      </p:sp>
      <p:sp>
        <p:nvSpPr>
          <p:cNvPr id="3" name="Content Placeholder 2"/>
          <p:cNvSpPr>
            <a:spLocks noGrp="1"/>
          </p:cNvSpPr>
          <p:nvPr>
            <p:ph sz="quarter" idx="1"/>
          </p:nvPr>
        </p:nvSpPr>
        <p:spPr/>
        <p:txBody>
          <a:bodyPr>
            <a:normAutofit/>
          </a:bodyPr>
          <a:lstStyle/>
          <a:p>
            <a:r>
              <a:rPr lang="en-US" sz="2400" dirty="0"/>
              <a:t>We just looked at the population size. </a:t>
            </a:r>
          </a:p>
          <a:p>
            <a:endParaRPr lang="en-US" sz="2400" dirty="0"/>
          </a:p>
          <a:p>
            <a:r>
              <a:rPr lang="en-US" sz="2400" dirty="0"/>
              <a:t>But we can express the same information in terms of probability that an individual will survive to a specific age. </a:t>
            </a:r>
          </a:p>
        </p:txBody>
      </p:sp>
      <p:graphicFrame>
        <p:nvGraphicFramePr>
          <p:cNvPr id="7" name="Content Placeholder 6"/>
          <p:cNvGraphicFramePr>
            <a:graphicFrameLocks noGrp="1"/>
          </p:cNvGraphicFramePr>
          <p:nvPr>
            <p:ph sz="quarter" idx="2"/>
            <p:extLst>
              <p:ext uri="{D42A27DB-BD31-4B8C-83A1-F6EECF244321}">
                <p14:modId xmlns:p14="http://schemas.microsoft.com/office/powerpoint/2010/main" val="4049012497"/>
              </p:ext>
            </p:extLst>
          </p:nvPr>
        </p:nvGraphicFramePr>
        <p:xfrm>
          <a:off x="4632325" y="1216025"/>
          <a:ext cx="4041775" cy="3660775"/>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2">
            <a:extLst>
              <a:ext uri="{FF2B5EF4-FFF2-40B4-BE49-F238E27FC236}">
                <a16:creationId xmlns:a16="http://schemas.microsoft.com/office/drawing/2014/main" id="{96E909EF-FE3D-4D4E-ADF8-AE73457847C8}"/>
              </a:ext>
            </a:extLst>
          </p:cNvPr>
          <p:cNvSpPr>
            <a:spLocks noGrp="1"/>
          </p:cNvSpPr>
          <p:nvPr>
            <p:ph type="sldNum" sz="quarter" idx="12"/>
          </p:nvPr>
        </p:nvSpPr>
        <p:spPr>
          <a:xfrm>
            <a:off x="612648" y="6356350"/>
            <a:ext cx="1981200" cy="365760"/>
          </a:xfrm>
        </p:spPr>
        <p:txBody>
          <a:bodyPr/>
          <a:lstStyle/>
          <a:p>
            <a:r>
              <a:rPr lang="en-US" dirty="0"/>
              <a:t>Credit: C. Mulder</a:t>
            </a:r>
          </a:p>
        </p:txBody>
      </p:sp>
    </p:spTree>
    <p:extLst>
      <p:ext uri="{BB962C8B-B14F-4D97-AF65-F5344CB8AC3E}">
        <p14:creationId xmlns:p14="http://schemas.microsoft.com/office/powerpoint/2010/main" val="3841625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781" y="381000"/>
            <a:ext cx="8184300" cy="5715000"/>
          </a:xfrm>
          <a:prstGeom prst="rect">
            <a:avLst/>
          </a:prstGeom>
        </p:spPr>
      </p:pic>
    </p:spTree>
    <p:custDataLst>
      <p:tags r:id="rId1"/>
    </p:custDataLst>
    <p:extLst>
      <p:ext uri="{BB962C8B-B14F-4D97-AF65-F5344CB8AC3E}">
        <p14:creationId xmlns:p14="http://schemas.microsoft.com/office/powerpoint/2010/main" val="3441902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What does the survivorship curve look like for?</a:t>
            </a:r>
          </a:p>
        </p:txBody>
      </p:sp>
      <p:sp>
        <p:nvSpPr>
          <p:cNvPr id="3" name="TPAnswers"/>
          <p:cNvSpPr>
            <a:spLocks noGrp="1"/>
          </p:cNvSpPr>
          <p:nvPr>
            <p:ph type="body" idx="1"/>
            <p:custDataLst>
              <p:tags r:id="rId2"/>
            </p:custDataLst>
          </p:nvPr>
        </p:nvSpPr>
        <p:spPr>
          <a:xfrm>
            <a:off x="457200" y="1219200"/>
            <a:ext cx="4114800" cy="4910328"/>
          </a:xfrm>
        </p:spPr>
        <p:txBody>
          <a:bodyPr/>
          <a:lstStyle/>
          <a:p>
            <a:pPr marL="514350" indent="-514350">
              <a:buFont typeface="Wingdings 3"/>
              <a:buAutoNum type="alphaUcPeriod"/>
            </a:pPr>
            <a:r>
              <a:rPr lang="en-US" dirty="0"/>
              <a:t>Humans</a:t>
            </a:r>
          </a:p>
          <a:p>
            <a:pPr marL="514350" indent="-514350">
              <a:buFont typeface="Wingdings 3"/>
              <a:buAutoNum type="alphaUcPeriod"/>
            </a:pPr>
            <a:r>
              <a:rPr lang="en-US" dirty="0"/>
              <a:t>Birds</a:t>
            </a:r>
          </a:p>
          <a:p>
            <a:pPr marL="514350" indent="-514350">
              <a:buFont typeface="Wingdings 3"/>
              <a:buAutoNum type="alphaUcPeriod"/>
            </a:pPr>
            <a:r>
              <a:rPr lang="en-US" dirty="0"/>
              <a:t>Trees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2057400"/>
            <a:ext cx="4910580" cy="3429000"/>
          </a:xfrm>
          <a:prstGeom prst="rect">
            <a:avLst/>
          </a:prstGeom>
        </p:spPr>
      </p:pic>
    </p:spTree>
    <p:custDataLst>
      <p:tags r:id="rId1"/>
    </p:custDataLst>
    <p:extLst>
      <p:ext uri="{BB962C8B-B14F-4D97-AF65-F5344CB8AC3E}">
        <p14:creationId xmlns:p14="http://schemas.microsoft.com/office/powerpoint/2010/main" val="939941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381000" y="0"/>
            <a:ext cx="8229600" cy="1139825"/>
          </a:xfrm>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Life tables: survivorship</a:t>
            </a:r>
          </a:p>
        </p:txBody>
      </p:sp>
      <p:sp>
        <p:nvSpPr>
          <p:cNvPr id="33796" name="Rectangle 5"/>
          <p:cNvSpPr>
            <a:spLocks noGrp="1" noChangeArrowheads="1"/>
          </p:cNvSpPr>
          <p:nvPr>
            <p:ph type="body" sz="half" idx="1"/>
          </p:nvPr>
        </p:nvSpPr>
        <p:spPr>
          <a:xfrm>
            <a:off x="304800" y="1600201"/>
            <a:ext cx="4038600" cy="3810000"/>
          </a:xfrm>
        </p:spPr>
        <p:txBody>
          <a:bodyPr>
            <a:normAutofit/>
          </a:bodyPr>
          <a:lstStyle/>
          <a:p>
            <a:pPr>
              <a:buFont typeface="Courier New" panose="02070309020205020404" pitchFamily="49" charset="0"/>
              <a:buChar char="o"/>
            </a:pPr>
            <a:r>
              <a:rPr lang="en-US" sz="1650" dirty="0"/>
              <a:t>We can also express this information in a table:</a:t>
            </a:r>
          </a:p>
          <a:p>
            <a:pPr>
              <a:buFont typeface="Courier New" panose="02070309020205020404" pitchFamily="49" charset="0"/>
              <a:buChar char="o"/>
            </a:pPr>
            <a:endParaRPr lang="en-US" sz="1650" dirty="0"/>
          </a:p>
          <a:p>
            <a:pPr>
              <a:buFont typeface="Courier New" panose="02070309020205020404" pitchFamily="49" charset="0"/>
              <a:buChar char="o"/>
            </a:pPr>
            <a:r>
              <a:rPr lang="en-US" sz="1650" u="sng" dirty="0"/>
              <a:t>Survivorship</a:t>
            </a:r>
            <a:r>
              <a:rPr lang="en-US" sz="1650" dirty="0"/>
              <a:t>  is the proportion of offspring that survive, on average, from birth to a given age</a:t>
            </a:r>
          </a:p>
          <a:p>
            <a:pPr>
              <a:buFont typeface="Courier New" panose="02070309020205020404" pitchFamily="49" charset="0"/>
              <a:buChar char="o"/>
            </a:pPr>
            <a:endParaRPr lang="en-US" sz="1650" dirty="0"/>
          </a:p>
          <a:p>
            <a:pPr>
              <a:buFont typeface="Courier New" panose="02070309020205020404" pitchFamily="49" charset="0"/>
              <a:buChar char="o"/>
            </a:pPr>
            <a:r>
              <a:rPr lang="en-US" sz="1650" dirty="0"/>
              <a:t>Survivorship follows </a:t>
            </a:r>
            <a:r>
              <a:rPr lang="en-US" sz="1650" u="sng" dirty="0"/>
              <a:t>cohorts</a:t>
            </a:r>
            <a:r>
              <a:rPr lang="en-US" sz="1650" dirty="0"/>
              <a:t> – a group of the same age (approximately).</a:t>
            </a:r>
          </a:p>
          <a:p>
            <a:pPr>
              <a:buFont typeface="Courier New" panose="02070309020205020404" pitchFamily="49" charset="0"/>
              <a:buChar char="o"/>
            </a:pPr>
            <a:endParaRPr lang="en-US" sz="1650" dirty="0"/>
          </a:p>
          <a:p>
            <a:pPr>
              <a:buFont typeface="Courier New" panose="02070309020205020404" pitchFamily="49" charset="0"/>
              <a:buChar char="o"/>
            </a:pPr>
            <a:r>
              <a:rPr lang="en-US" sz="1650" dirty="0"/>
              <a:t>Survivorship is expressed as a proportion (range: 0-1)</a:t>
            </a:r>
          </a:p>
        </p:txBody>
      </p:sp>
      <p:graphicFrame>
        <p:nvGraphicFramePr>
          <p:cNvPr id="686122" name="Group 42"/>
          <p:cNvGraphicFramePr>
            <a:graphicFrameLocks noGrp="1"/>
          </p:cNvGraphicFramePr>
          <p:nvPr>
            <p:ph sz="half" idx="2"/>
            <p:extLst>
              <p:ext uri="{D42A27DB-BD31-4B8C-83A1-F6EECF244321}">
                <p14:modId xmlns:p14="http://schemas.microsoft.com/office/powerpoint/2010/main" val="3520423410"/>
              </p:ext>
            </p:extLst>
          </p:nvPr>
        </p:nvGraphicFramePr>
        <p:xfrm>
          <a:off x="4343400" y="1219200"/>
          <a:ext cx="4572000" cy="4530724"/>
        </p:xfrm>
        <a:graphic>
          <a:graphicData uri="http://schemas.openxmlformats.org/drawingml/2006/table">
            <a:tbl>
              <a:tblPr/>
              <a:tblGrid>
                <a:gridCol w="836868">
                  <a:extLst>
                    <a:ext uri="{9D8B030D-6E8A-4147-A177-3AD203B41FA5}">
                      <a16:colId xmlns:a16="http://schemas.microsoft.com/office/drawing/2014/main" val="20000"/>
                    </a:ext>
                  </a:extLst>
                </a:gridCol>
                <a:gridCol w="1443119">
                  <a:extLst>
                    <a:ext uri="{9D8B030D-6E8A-4147-A177-3AD203B41FA5}">
                      <a16:colId xmlns:a16="http://schemas.microsoft.com/office/drawing/2014/main" val="20001"/>
                    </a:ext>
                  </a:extLst>
                </a:gridCol>
                <a:gridCol w="2292013">
                  <a:extLst>
                    <a:ext uri="{9D8B030D-6E8A-4147-A177-3AD203B41FA5}">
                      <a16:colId xmlns:a16="http://schemas.microsoft.com/office/drawing/2014/main" val="20002"/>
                    </a:ext>
                  </a:extLst>
                </a:gridCol>
              </a:tblGrid>
              <a:tr h="755650">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Age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 Alive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Survivorship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54062">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1.000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5650">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424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0.424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55650">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308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0.308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54062">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0.158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55650">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0.057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2" name="Slide Number Placeholder 2">
            <a:extLst>
              <a:ext uri="{FF2B5EF4-FFF2-40B4-BE49-F238E27FC236}">
                <a16:creationId xmlns:a16="http://schemas.microsoft.com/office/drawing/2014/main" id="{AB132609-77CA-2A4F-B7D5-462830ADFC76}"/>
              </a:ext>
            </a:extLst>
          </p:cNvPr>
          <p:cNvSpPr>
            <a:spLocks noGrp="1"/>
          </p:cNvSpPr>
          <p:nvPr>
            <p:ph type="sldNum" sz="quarter" idx="12"/>
          </p:nvPr>
        </p:nvSpPr>
        <p:spPr>
          <a:xfrm>
            <a:off x="612648" y="6356350"/>
            <a:ext cx="1981200" cy="365760"/>
          </a:xfrm>
        </p:spPr>
        <p:txBody>
          <a:bodyPr/>
          <a:lstStyle/>
          <a:p>
            <a:r>
              <a:rPr lang="en-US" dirty="0"/>
              <a:t>Credit: C. Mulder</a:t>
            </a:r>
          </a:p>
        </p:txBody>
      </p:sp>
      <p:sp>
        <p:nvSpPr>
          <p:cNvPr id="7" name="Text Box 41">
            <a:extLst>
              <a:ext uri="{FF2B5EF4-FFF2-40B4-BE49-F238E27FC236}">
                <a16:creationId xmlns:a16="http://schemas.microsoft.com/office/drawing/2014/main" id="{581D88ED-A70D-E449-AB3B-2F21CEF20A90}"/>
              </a:ext>
            </a:extLst>
          </p:cNvPr>
          <p:cNvSpPr txBox="1">
            <a:spLocks noChangeArrowheads="1"/>
          </p:cNvSpPr>
          <p:nvPr/>
        </p:nvSpPr>
        <p:spPr bwMode="auto">
          <a:xfrm>
            <a:off x="6248400" y="5784937"/>
            <a:ext cx="2895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1200" dirty="0"/>
              <a:t>Data from Table 54.1 in Freeman</a:t>
            </a:r>
          </a:p>
        </p:txBody>
      </p:sp>
    </p:spTree>
    <p:custDataLst>
      <p:tags r:id="rId1"/>
    </p:custDataLst>
    <p:extLst>
      <p:ext uri="{BB962C8B-B14F-4D97-AF65-F5344CB8AC3E}">
        <p14:creationId xmlns:p14="http://schemas.microsoft.com/office/powerpoint/2010/main" val="284802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457200" y="277813"/>
            <a:ext cx="8229600" cy="712787"/>
          </a:xfrm>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Life tables: survivorship and </a:t>
            </a:r>
            <a:r>
              <a:rPr lang="en-US" sz="2600" b="1" dirty="0">
                <a:latin typeface="Verdana" panose="020B0604030504040204" pitchFamily="34" charset="0"/>
                <a:ea typeface="Verdana" panose="020B0604030504040204" pitchFamily="34" charset="0"/>
                <a:cs typeface="Verdana" panose="020B0604030504040204" pitchFamily="34" charset="0"/>
              </a:rPr>
              <a:t>fecundity</a:t>
            </a:r>
          </a:p>
        </p:txBody>
      </p:sp>
      <p:sp>
        <p:nvSpPr>
          <p:cNvPr id="711683" name="Rectangle 3"/>
          <p:cNvSpPr>
            <a:spLocks noGrp="1" noChangeArrowheads="1"/>
          </p:cNvSpPr>
          <p:nvPr>
            <p:ph type="body" sz="half" idx="1"/>
          </p:nvPr>
        </p:nvSpPr>
        <p:spPr>
          <a:xfrm>
            <a:off x="228598" y="1676400"/>
            <a:ext cx="4114801" cy="3733800"/>
          </a:xfrm>
        </p:spPr>
        <p:txBody>
          <a:bodyPr>
            <a:noAutofit/>
          </a:bodyPr>
          <a:lstStyle/>
          <a:p>
            <a:pPr>
              <a:lnSpc>
                <a:spcPct val="90000"/>
              </a:lnSpc>
              <a:buFont typeface="Courier New" panose="02070309020205020404" pitchFamily="49" charset="0"/>
              <a:buChar char="o"/>
            </a:pPr>
            <a:r>
              <a:rPr lang="en-US" sz="1650" dirty="0"/>
              <a:t>Fecundity is the average number of  female offspring produced by each female</a:t>
            </a:r>
          </a:p>
          <a:p>
            <a:pPr>
              <a:lnSpc>
                <a:spcPct val="90000"/>
              </a:lnSpc>
              <a:buFont typeface="Courier New" panose="02070309020205020404" pitchFamily="49" charset="0"/>
              <a:buChar char="o"/>
            </a:pPr>
            <a:endParaRPr lang="en-US" sz="1650" dirty="0"/>
          </a:p>
          <a:p>
            <a:pPr>
              <a:lnSpc>
                <a:spcPct val="90000"/>
              </a:lnSpc>
              <a:buFont typeface="Courier New" panose="02070309020205020404" pitchFamily="49" charset="0"/>
              <a:buChar char="o"/>
            </a:pPr>
            <a:r>
              <a:rPr lang="en-US" sz="1650" dirty="0"/>
              <a:t>Males usually ignored because they usually do not limit reproduction (at least not in many animals; most plants have both sexes)</a:t>
            </a:r>
          </a:p>
          <a:p>
            <a:pPr>
              <a:lnSpc>
                <a:spcPct val="90000"/>
              </a:lnSpc>
              <a:buFont typeface="Courier New" panose="02070309020205020404" pitchFamily="49" charset="0"/>
              <a:buChar char="o"/>
            </a:pPr>
            <a:endParaRPr lang="en-US" sz="1650" dirty="0"/>
          </a:p>
          <a:p>
            <a:pPr>
              <a:lnSpc>
                <a:spcPct val="90000"/>
              </a:lnSpc>
              <a:buFont typeface="Courier New" panose="02070309020205020404" pitchFamily="49" charset="0"/>
              <a:buChar char="o"/>
            </a:pPr>
            <a:r>
              <a:rPr lang="en-US" sz="1650" dirty="0"/>
              <a:t>Age-specific fecundity is the number of offspring produced at a given age</a:t>
            </a:r>
          </a:p>
          <a:p>
            <a:pPr>
              <a:lnSpc>
                <a:spcPct val="90000"/>
              </a:lnSpc>
              <a:buFont typeface="Courier New" panose="02070309020205020404" pitchFamily="49" charset="0"/>
              <a:buChar char="o"/>
            </a:pPr>
            <a:endParaRPr lang="en-US" sz="1650" dirty="0"/>
          </a:p>
          <a:p>
            <a:pPr>
              <a:lnSpc>
                <a:spcPct val="90000"/>
              </a:lnSpc>
              <a:buFont typeface="Courier New" panose="02070309020205020404" pitchFamily="49" charset="0"/>
              <a:buChar char="o"/>
            </a:pPr>
            <a:r>
              <a:rPr lang="en-US" sz="1650" dirty="0"/>
              <a:t>Proportion that survive to a given age multiplied by the number of offspring at that age provides the mean number of offspring born for each female born </a:t>
            </a:r>
          </a:p>
        </p:txBody>
      </p:sp>
      <p:graphicFrame>
        <p:nvGraphicFramePr>
          <p:cNvPr id="711744" name="Group 64"/>
          <p:cNvGraphicFramePr>
            <a:graphicFrameLocks noGrp="1"/>
          </p:cNvGraphicFramePr>
          <p:nvPr>
            <p:ph sz="half" idx="2"/>
            <p:extLst>
              <p:ext uri="{D42A27DB-BD31-4B8C-83A1-F6EECF244321}">
                <p14:modId xmlns:p14="http://schemas.microsoft.com/office/powerpoint/2010/main" val="3636985315"/>
              </p:ext>
            </p:extLst>
          </p:nvPr>
        </p:nvGraphicFramePr>
        <p:xfrm>
          <a:off x="4343400" y="1219200"/>
          <a:ext cx="4572001" cy="4530725"/>
        </p:xfrm>
        <a:graphic>
          <a:graphicData uri="http://schemas.openxmlformats.org/drawingml/2006/table">
            <a:tbl>
              <a:tblPr/>
              <a:tblGrid>
                <a:gridCol w="630621">
                  <a:extLst>
                    <a:ext uri="{9D8B030D-6E8A-4147-A177-3AD203B41FA5}">
                      <a16:colId xmlns:a16="http://schemas.microsoft.com/office/drawing/2014/main" val="20000"/>
                    </a:ext>
                  </a:extLst>
                </a:gridCol>
                <a:gridCol w="1274380">
                  <a:extLst>
                    <a:ext uri="{9D8B030D-6E8A-4147-A177-3AD203B41FA5}">
                      <a16:colId xmlns:a16="http://schemas.microsoft.com/office/drawing/2014/main" val="20001"/>
                    </a:ext>
                  </a:extLst>
                </a:gridCol>
                <a:gridCol w="1090448">
                  <a:extLst>
                    <a:ext uri="{9D8B030D-6E8A-4147-A177-3AD203B41FA5}">
                      <a16:colId xmlns:a16="http://schemas.microsoft.com/office/drawing/2014/main" val="20002"/>
                    </a:ext>
                  </a:extLst>
                </a:gridCol>
                <a:gridCol w="1576552">
                  <a:extLst>
                    <a:ext uri="{9D8B030D-6E8A-4147-A177-3AD203B41FA5}">
                      <a16:colId xmlns:a16="http://schemas.microsoft.com/office/drawing/2014/main" val="20003"/>
                    </a:ext>
                  </a:extLst>
                </a:gridCol>
              </a:tblGrid>
              <a:tr h="1033469">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Age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Survivorship (l</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Fecundity (m</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Mean # offspring at age x</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(l</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 * m</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9856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004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1</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0.424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0.08</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0.03</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004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2</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0.308</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2.94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0.91</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9856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3</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0.158</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4.13</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0.65</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004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0.057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6.50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0.37</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2" name="Slide Number Placeholder 2">
            <a:extLst>
              <a:ext uri="{FF2B5EF4-FFF2-40B4-BE49-F238E27FC236}">
                <a16:creationId xmlns:a16="http://schemas.microsoft.com/office/drawing/2014/main" id="{80A41C6F-373B-AC4A-BD71-872463425A46}"/>
              </a:ext>
            </a:extLst>
          </p:cNvPr>
          <p:cNvSpPr>
            <a:spLocks noGrp="1"/>
          </p:cNvSpPr>
          <p:nvPr>
            <p:ph type="sldNum" sz="quarter" idx="12"/>
          </p:nvPr>
        </p:nvSpPr>
        <p:spPr>
          <a:xfrm>
            <a:off x="612648" y="6356350"/>
            <a:ext cx="1981200" cy="365760"/>
          </a:xfrm>
        </p:spPr>
        <p:txBody>
          <a:bodyPr/>
          <a:lstStyle/>
          <a:p>
            <a:r>
              <a:rPr lang="en-US" dirty="0"/>
              <a:t>Credit: C. Mulder</a:t>
            </a:r>
          </a:p>
        </p:txBody>
      </p:sp>
      <p:sp>
        <p:nvSpPr>
          <p:cNvPr id="7" name="Text Box 41">
            <a:extLst>
              <a:ext uri="{FF2B5EF4-FFF2-40B4-BE49-F238E27FC236}">
                <a16:creationId xmlns:a16="http://schemas.microsoft.com/office/drawing/2014/main" id="{72B00FBB-77A7-8A4B-AB64-A2518FD4D2E3}"/>
              </a:ext>
            </a:extLst>
          </p:cNvPr>
          <p:cNvSpPr txBox="1">
            <a:spLocks noChangeArrowheads="1"/>
          </p:cNvSpPr>
          <p:nvPr/>
        </p:nvSpPr>
        <p:spPr bwMode="auto">
          <a:xfrm>
            <a:off x="6248400" y="5784937"/>
            <a:ext cx="2895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1200" dirty="0"/>
              <a:t>Data from Table 54.1 in Freeman</a:t>
            </a:r>
          </a:p>
        </p:txBody>
      </p:sp>
    </p:spTree>
    <p:custDataLst>
      <p:tags r:id="rId1"/>
    </p:custDataLst>
    <p:extLst>
      <p:ext uri="{BB962C8B-B14F-4D97-AF65-F5344CB8AC3E}">
        <p14:creationId xmlns:p14="http://schemas.microsoft.com/office/powerpoint/2010/main" val="2531501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a:xfrm>
            <a:off x="228600" y="21771"/>
            <a:ext cx="8686800" cy="1139825"/>
          </a:xfrm>
        </p:spPr>
        <p:txBody>
          <a:bodyPr>
            <a:noAutofit/>
          </a:bodyPr>
          <a:lstStyle/>
          <a:p>
            <a:r>
              <a:rPr lang="en-US" sz="2200" dirty="0">
                <a:latin typeface="Verdana" panose="020B0604030504040204" pitchFamily="34" charset="0"/>
                <a:ea typeface="Verdana" panose="020B0604030504040204" pitchFamily="34" charset="0"/>
                <a:cs typeface="Verdana" panose="020B0604030504040204" pitchFamily="34" charset="0"/>
              </a:rPr>
              <a:t>Using life tables to predict whether a population is increasing, decreasing, or stable (assuming </a:t>
            </a:r>
            <a:r>
              <a:rPr lang="en-US" sz="2200" u="sng" dirty="0">
                <a:latin typeface="Verdana" panose="020B0604030504040204" pitchFamily="34" charset="0"/>
                <a:ea typeface="Verdana" panose="020B0604030504040204" pitchFamily="34" charset="0"/>
                <a:cs typeface="Verdana" panose="020B0604030504040204" pitchFamily="34" charset="0"/>
              </a:rPr>
              <a:t>no</a:t>
            </a:r>
            <a:r>
              <a:rPr lang="en-US" sz="2200" dirty="0">
                <a:latin typeface="Verdana" panose="020B0604030504040204" pitchFamily="34" charset="0"/>
                <a:ea typeface="Verdana" panose="020B0604030504040204" pitchFamily="34" charset="0"/>
                <a:cs typeface="Verdana" panose="020B0604030504040204" pitchFamily="34" charset="0"/>
              </a:rPr>
              <a:t> immigration or emigration)</a:t>
            </a:r>
          </a:p>
        </p:txBody>
      </p:sp>
      <p:sp>
        <p:nvSpPr>
          <p:cNvPr id="43012" name="Rectangle 3"/>
          <p:cNvSpPr>
            <a:spLocks noGrp="1" noChangeArrowheads="1"/>
          </p:cNvSpPr>
          <p:nvPr>
            <p:ph type="body" sz="half" idx="1"/>
          </p:nvPr>
        </p:nvSpPr>
        <p:spPr>
          <a:xfrm>
            <a:off x="304800" y="1600200"/>
            <a:ext cx="4038600" cy="3733800"/>
          </a:xfrm>
        </p:spPr>
        <p:txBody>
          <a:bodyPr>
            <a:normAutofit/>
          </a:bodyPr>
          <a:lstStyle/>
          <a:p>
            <a:pPr>
              <a:lnSpc>
                <a:spcPct val="90000"/>
              </a:lnSpc>
              <a:buFont typeface="Courier New" panose="02070309020205020404" pitchFamily="49" charset="0"/>
              <a:buChar char="o"/>
            </a:pPr>
            <a:r>
              <a:rPr lang="en-US" sz="1650" dirty="0"/>
              <a:t>We can tell whether a population is increasing or decreasing by looking at mean total lifetime reproduction</a:t>
            </a:r>
          </a:p>
          <a:p>
            <a:pPr>
              <a:lnSpc>
                <a:spcPct val="90000"/>
              </a:lnSpc>
              <a:buFont typeface="Courier New" panose="02070309020205020404" pitchFamily="49" charset="0"/>
              <a:buChar char="o"/>
            </a:pPr>
            <a:endParaRPr lang="en-US" sz="1650" dirty="0"/>
          </a:p>
          <a:p>
            <a:pPr>
              <a:lnSpc>
                <a:spcPct val="90000"/>
              </a:lnSpc>
              <a:buFont typeface="Courier New" panose="02070309020205020404" pitchFamily="49" charset="0"/>
              <a:buChar char="o"/>
            </a:pPr>
            <a:r>
              <a:rPr lang="en-US" sz="1650" dirty="0"/>
              <a:t>If a female exactly replaces herself with one (female) offspring, then the population will be constant</a:t>
            </a:r>
          </a:p>
          <a:p>
            <a:pPr>
              <a:lnSpc>
                <a:spcPct val="90000"/>
              </a:lnSpc>
              <a:buFont typeface="Courier New" panose="02070309020205020404" pitchFamily="49" charset="0"/>
              <a:buChar char="o"/>
            </a:pPr>
            <a:endParaRPr lang="en-US" sz="1650" dirty="0"/>
          </a:p>
          <a:p>
            <a:pPr>
              <a:lnSpc>
                <a:spcPct val="90000"/>
              </a:lnSpc>
              <a:buFont typeface="Courier New" panose="02070309020205020404" pitchFamily="49" charset="0"/>
              <a:buChar char="o"/>
            </a:pPr>
            <a:r>
              <a:rPr lang="en-US" sz="1650" dirty="0"/>
              <a:t>If she produces (on average) &gt; 1 female offspring then the population will grow</a:t>
            </a:r>
          </a:p>
          <a:p>
            <a:pPr>
              <a:lnSpc>
                <a:spcPct val="90000"/>
              </a:lnSpc>
              <a:buFont typeface="Courier New" panose="02070309020205020404" pitchFamily="49" charset="0"/>
              <a:buChar char="o"/>
            </a:pPr>
            <a:endParaRPr lang="en-US" sz="1650" dirty="0"/>
          </a:p>
          <a:p>
            <a:pPr>
              <a:lnSpc>
                <a:spcPct val="90000"/>
              </a:lnSpc>
              <a:buFont typeface="Courier New" panose="02070309020205020404" pitchFamily="49" charset="0"/>
              <a:buChar char="o"/>
            </a:pPr>
            <a:r>
              <a:rPr lang="en-US" sz="1650" dirty="0"/>
              <a:t>If she produces (on average) &lt;1 female offspring then the population will decline</a:t>
            </a:r>
          </a:p>
        </p:txBody>
      </p:sp>
      <p:graphicFrame>
        <p:nvGraphicFramePr>
          <p:cNvPr id="716856" name="Group 56"/>
          <p:cNvGraphicFramePr>
            <a:graphicFrameLocks noGrp="1"/>
          </p:cNvGraphicFramePr>
          <p:nvPr>
            <p:ph sz="half" idx="2"/>
            <p:extLst>
              <p:ext uri="{D42A27DB-BD31-4B8C-83A1-F6EECF244321}">
                <p14:modId xmlns:p14="http://schemas.microsoft.com/office/powerpoint/2010/main" val="336529686"/>
              </p:ext>
            </p:extLst>
          </p:nvPr>
        </p:nvGraphicFramePr>
        <p:xfrm>
          <a:off x="4343400" y="1219200"/>
          <a:ext cx="4572000" cy="4530726"/>
        </p:xfrm>
        <a:graphic>
          <a:graphicData uri="http://schemas.openxmlformats.org/drawingml/2006/table">
            <a:tbl>
              <a:tblPr/>
              <a:tblGrid>
                <a:gridCol w="630621">
                  <a:extLst>
                    <a:ext uri="{9D8B030D-6E8A-4147-A177-3AD203B41FA5}">
                      <a16:colId xmlns:a16="http://schemas.microsoft.com/office/drawing/2014/main" val="20000"/>
                    </a:ext>
                  </a:extLst>
                </a:gridCol>
                <a:gridCol w="1182414">
                  <a:extLst>
                    <a:ext uri="{9D8B030D-6E8A-4147-A177-3AD203B41FA5}">
                      <a16:colId xmlns:a16="http://schemas.microsoft.com/office/drawing/2014/main" val="20001"/>
                    </a:ext>
                  </a:extLst>
                </a:gridCol>
                <a:gridCol w="1103586">
                  <a:extLst>
                    <a:ext uri="{9D8B030D-6E8A-4147-A177-3AD203B41FA5}">
                      <a16:colId xmlns:a16="http://schemas.microsoft.com/office/drawing/2014/main" val="20002"/>
                    </a:ext>
                  </a:extLst>
                </a:gridCol>
                <a:gridCol w="1655379">
                  <a:extLst>
                    <a:ext uri="{9D8B030D-6E8A-4147-A177-3AD203B41FA5}">
                      <a16:colId xmlns:a16="http://schemas.microsoft.com/office/drawing/2014/main" val="20003"/>
                    </a:ext>
                  </a:extLst>
                </a:gridCol>
              </a:tblGrid>
              <a:tr h="80775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Age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Survivorship (l</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defRPr/>
                      </a:pPr>
                      <a:r>
                        <a:rPr kumimoji="0" lang="en-US" sz="1400" b="1" i="0" u="none" strike="noStrike" cap="none" normalizeH="0" baseline="0" dirty="0">
                          <a:ln>
                            <a:noFill/>
                          </a:ln>
                          <a:solidFill>
                            <a:schemeClr val="tx1"/>
                          </a:solidFill>
                          <a:effectLst/>
                          <a:latin typeface="Verdana" pitchFamily="34" charset="0"/>
                        </a:rPr>
                        <a:t>Fecundity (m</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1" i="0" u="none" strike="noStrike" cap="none" normalizeH="0" baseline="0" dirty="0">
                        <a:ln>
                          <a:noFill/>
                        </a:ln>
                        <a:solidFill>
                          <a:schemeClr val="tx1"/>
                        </a:solidFill>
                        <a:effectLst/>
                        <a:latin typeface="Verdana"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Mean # offspring at age x</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055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1.000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184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0.424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0.08</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0.03</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184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2</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0.308</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2.94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0.91</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055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3</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0.158</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4.13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0.65</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184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4</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0.057</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6.50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0.37</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66341">
                <a:tc gridSpan="3">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Mean lifetime reproduction (female / female)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1.96</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3053" name="Text Box 41"/>
          <p:cNvSpPr txBox="1">
            <a:spLocks noChangeArrowheads="1"/>
          </p:cNvSpPr>
          <p:nvPr/>
        </p:nvSpPr>
        <p:spPr bwMode="auto">
          <a:xfrm>
            <a:off x="6248400" y="5784937"/>
            <a:ext cx="2895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1200" dirty="0"/>
              <a:t>Data from Table 54.1 in Freeman</a:t>
            </a:r>
          </a:p>
        </p:txBody>
      </p:sp>
      <p:sp>
        <p:nvSpPr>
          <p:cNvPr id="10" name="Slide Number Placeholder 2">
            <a:extLst>
              <a:ext uri="{FF2B5EF4-FFF2-40B4-BE49-F238E27FC236}">
                <a16:creationId xmlns:a16="http://schemas.microsoft.com/office/drawing/2014/main" id="{B1965F86-E6EE-A648-A084-6B82DE15EE6A}"/>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3236915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1">
            <a:extLst>
              <a:ext uri="{FF2B5EF4-FFF2-40B4-BE49-F238E27FC236}">
                <a16:creationId xmlns:a16="http://schemas.microsoft.com/office/drawing/2014/main" id="{C2E4EC43-5316-D24B-9D72-4B0D9550D269}"/>
              </a:ext>
            </a:extLst>
          </p:cNvPr>
          <p:cNvSpPr txBox="1">
            <a:spLocks noChangeArrowheads="1"/>
          </p:cNvSpPr>
          <p:nvPr/>
        </p:nvSpPr>
        <p:spPr bwMode="auto">
          <a:xfrm>
            <a:off x="6248400" y="5784937"/>
            <a:ext cx="2895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1200" dirty="0"/>
              <a:t>Data from Table 54.1 in Freeman</a:t>
            </a:r>
          </a:p>
        </p:txBody>
      </p:sp>
      <p:graphicFrame>
        <p:nvGraphicFramePr>
          <p:cNvPr id="6" name="Group 56">
            <a:extLst>
              <a:ext uri="{FF2B5EF4-FFF2-40B4-BE49-F238E27FC236}">
                <a16:creationId xmlns:a16="http://schemas.microsoft.com/office/drawing/2014/main" id="{765C4F77-80FE-7D42-AC22-F6EF39D16FA7}"/>
              </a:ext>
            </a:extLst>
          </p:cNvPr>
          <p:cNvGraphicFramePr>
            <a:graphicFrameLocks noGrp="1"/>
          </p:cNvGraphicFramePr>
          <p:nvPr>
            <p:ph sz="half" idx="2"/>
            <p:extLst>
              <p:ext uri="{D42A27DB-BD31-4B8C-83A1-F6EECF244321}">
                <p14:modId xmlns:p14="http://schemas.microsoft.com/office/powerpoint/2010/main" val="1156824685"/>
              </p:ext>
            </p:extLst>
          </p:nvPr>
        </p:nvGraphicFramePr>
        <p:xfrm>
          <a:off x="4343400" y="1219200"/>
          <a:ext cx="4572000" cy="4530726"/>
        </p:xfrm>
        <a:graphic>
          <a:graphicData uri="http://schemas.openxmlformats.org/drawingml/2006/table">
            <a:tbl>
              <a:tblPr/>
              <a:tblGrid>
                <a:gridCol w="630621">
                  <a:extLst>
                    <a:ext uri="{9D8B030D-6E8A-4147-A177-3AD203B41FA5}">
                      <a16:colId xmlns:a16="http://schemas.microsoft.com/office/drawing/2014/main" val="20000"/>
                    </a:ext>
                  </a:extLst>
                </a:gridCol>
                <a:gridCol w="1182414">
                  <a:extLst>
                    <a:ext uri="{9D8B030D-6E8A-4147-A177-3AD203B41FA5}">
                      <a16:colId xmlns:a16="http://schemas.microsoft.com/office/drawing/2014/main" val="20001"/>
                    </a:ext>
                  </a:extLst>
                </a:gridCol>
                <a:gridCol w="1103586">
                  <a:extLst>
                    <a:ext uri="{9D8B030D-6E8A-4147-A177-3AD203B41FA5}">
                      <a16:colId xmlns:a16="http://schemas.microsoft.com/office/drawing/2014/main" val="20002"/>
                    </a:ext>
                  </a:extLst>
                </a:gridCol>
                <a:gridCol w="1655379">
                  <a:extLst>
                    <a:ext uri="{9D8B030D-6E8A-4147-A177-3AD203B41FA5}">
                      <a16:colId xmlns:a16="http://schemas.microsoft.com/office/drawing/2014/main" val="20003"/>
                    </a:ext>
                  </a:extLst>
                </a:gridCol>
              </a:tblGrid>
              <a:tr h="80775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Age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Survivorship (l</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defRPr/>
                      </a:pPr>
                      <a:r>
                        <a:rPr kumimoji="0" lang="en-US" sz="1400" b="1" i="0" u="none" strike="noStrike" cap="none" normalizeH="0" baseline="0" dirty="0">
                          <a:ln>
                            <a:noFill/>
                          </a:ln>
                          <a:solidFill>
                            <a:schemeClr val="tx1"/>
                          </a:solidFill>
                          <a:effectLst/>
                          <a:latin typeface="Verdana" pitchFamily="34" charset="0"/>
                        </a:rPr>
                        <a:t>Fecundity (m</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1" i="0" u="none" strike="noStrike" cap="none" normalizeH="0" baseline="0" dirty="0">
                        <a:ln>
                          <a:noFill/>
                        </a:ln>
                        <a:solidFill>
                          <a:schemeClr val="tx1"/>
                        </a:solidFill>
                        <a:effectLst/>
                        <a:latin typeface="Verdana"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Mean # offspring at age x</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055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1.000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184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0.424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0.08</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0.03</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184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2</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0.308</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2.94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0.91</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055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3</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0.158</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4.13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0.65</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184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4</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0.057</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6.50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0.37</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66341">
                <a:tc gridSpan="3">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Mean lifetime reproduction (female / female)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highlight>
                            <a:srgbClr val="FFFF00"/>
                          </a:highlight>
                          <a:latin typeface="Verdana" pitchFamily="34" charset="0"/>
                        </a:rPr>
                        <a:t>1.96</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7" name="Rectangle 2">
            <a:extLst>
              <a:ext uri="{FF2B5EF4-FFF2-40B4-BE49-F238E27FC236}">
                <a16:creationId xmlns:a16="http://schemas.microsoft.com/office/drawing/2014/main" id="{364E13A7-7965-6945-9E2F-8BE03003EE0B}"/>
              </a:ext>
            </a:extLst>
          </p:cNvPr>
          <p:cNvSpPr>
            <a:spLocks noGrp="1" noChangeArrowheads="1"/>
          </p:cNvSpPr>
          <p:nvPr>
            <p:ph type="title"/>
          </p:nvPr>
        </p:nvSpPr>
        <p:spPr>
          <a:xfrm>
            <a:off x="339811" y="170901"/>
            <a:ext cx="8229600" cy="816429"/>
          </a:xfrm>
        </p:spPr>
        <p:txBody>
          <a:bodyPr anchor="ctr">
            <a:no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Life table in population ecologist language:</a:t>
            </a:r>
          </a:p>
        </p:txBody>
      </p:sp>
      <p:sp>
        <p:nvSpPr>
          <p:cNvPr id="8" name="Rectangle 7">
            <a:extLst>
              <a:ext uri="{FF2B5EF4-FFF2-40B4-BE49-F238E27FC236}">
                <a16:creationId xmlns:a16="http://schemas.microsoft.com/office/drawing/2014/main" id="{7926E3C2-C347-B44C-94A2-B95FEC7F5D60}"/>
              </a:ext>
            </a:extLst>
          </p:cNvPr>
          <p:cNvSpPr/>
          <p:nvPr/>
        </p:nvSpPr>
        <p:spPr>
          <a:xfrm>
            <a:off x="381000" y="1524000"/>
            <a:ext cx="3962400" cy="2400657"/>
          </a:xfrm>
          <a:prstGeom prst="rect">
            <a:avLst/>
          </a:prstGeom>
        </p:spPr>
        <p:txBody>
          <a:bodyPr wrap="square">
            <a:spAutoFit/>
          </a:bodyPr>
          <a:lstStyle/>
          <a:p>
            <a:r>
              <a:rPr lang="en-US" dirty="0"/>
              <a:t>Survivorship: l</a:t>
            </a:r>
            <a:r>
              <a:rPr lang="en-US" baseline="-25000" dirty="0"/>
              <a:t>x</a:t>
            </a:r>
            <a:r>
              <a:rPr lang="en-US" dirty="0"/>
              <a:t> = </a:t>
            </a:r>
            <a:r>
              <a:rPr lang="en-US" dirty="0" err="1"/>
              <a:t>N</a:t>
            </a:r>
            <a:r>
              <a:rPr lang="en-US" baseline="-25000" dirty="0" err="1"/>
              <a:t>x</a:t>
            </a:r>
            <a:r>
              <a:rPr lang="en-US" dirty="0"/>
              <a:t> / N</a:t>
            </a:r>
            <a:r>
              <a:rPr lang="en-US" baseline="-25000" dirty="0"/>
              <a:t>0</a:t>
            </a:r>
          </a:p>
          <a:p>
            <a:endParaRPr lang="en-US" baseline="-25000" dirty="0"/>
          </a:p>
          <a:p>
            <a:r>
              <a:rPr lang="en-US" dirty="0"/>
              <a:t>Age-specific fecundity: m</a:t>
            </a:r>
            <a:r>
              <a:rPr lang="en-US" baseline="-25000" dirty="0"/>
              <a:t>x</a:t>
            </a:r>
          </a:p>
          <a:p>
            <a:endParaRPr lang="en-US" baseline="-25000" dirty="0"/>
          </a:p>
          <a:p>
            <a:r>
              <a:rPr lang="en-US" b="1" dirty="0"/>
              <a:t>Net reproductive rate of the population</a:t>
            </a:r>
            <a:r>
              <a:rPr lang="en-US" dirty="0"/>
              <a:t>: </a:t>
            </a:r>
          </a:p>
          <a:p>
            <a:pPr>
              <a:buFont typeface="Wingdings" pitchFamily="2" charset="2"/>
              <a:buNone/>
            </a:pPr>
            <a:r>
              <a:rPr lang="en-US" dirty="0"/>
              <a:t>	   </a:t>
            </a:r>
            <a:endParaRPr lang="en-US" baseline="-25000" dirty="0"/>
          </a:p>
          <a:p>
            <a:pPr>
              <a:buFont typeface="Wingdings" pitchFamily="2" charset="2"/>
              <a:buNone/>
            </a:pPr>
            <a:r>
              <a:rPr lang="en-US" dirty="0"/>
              <a:t>R</a:t>
            </a:r>
            <a:r>
              <a:rPr lang="en-US" baseline="-25000" dirty="0"/>
              <a:t>0 </a:t>
            </a:r>
            <a:r>
              <a:rPr lang="en-US" dirty="0"/>
              <a:t>= </a:t>
            </a:r>
            <a:r>
              <a:rPr lang="el-GR" dirty="0"/>
              <a:t>Σ</a:t>
            </a:r>
            <a:r>
              <a:rPr lang="en-US" dirty="0"/>
              <a:t> </a:t>
            </a:r>
            <a:r>
              <a:rPr lang="en-US" dirty="0" err="1"/>
              <a:t>l</a:t>
            </a:r>
            <a:r>
              <a:rPr lang="en-US" baseline="-25000" dirty="0" err="1"/>
              <a:t>x</a:t>
            </a:r>
            <a:r>
              <a:rPr lang="en-US" dirty="0" err="1"/>
              <a:t>m</a:t>
            </a:r>
            <a:r>
              <a:rPr lang="en-US" baseline="-25000" dirty="0" err="1"/>
              <a:t>x</a:t>
            </a:r>
            <a:endParaRPr lang="en-US" baseline="-25000" dirty="0"/>
          </a:p>
          <a:p>
            <a:pPr>
              <a:buFont typeface="Wingdings" pitchFamily="2" charset="2"/>
              <a:buNone/>
            </a:pPr>
            <a:r>
              <a:rPr lang="en-US" dirty="0"/>
              <a:t>	 </a:t>
            </a:r>
          </a:p>
        </p:txBody>
      </p:sp>
      <p:sp>
        <p:nvSpPr>
          <p:cNvPr id="9" name="TextBox 8">
            <a:extLst>
              <a:ext uri="{FF2B5EF4-FFF2-40B4-BE49-F238E27FC236}">
                <a16:creationId xmlns:a16="http://schemas.microsoft.com/office/drawing/2014/main" id="{0533B19D-48DD-8C4E-AE4F-B73FAE991A88}"/>
              </a:ext>
            </a:extLst>
          </p:cNvPr>
          <p:cNvSpPr txBox="1"/>
          <p:nvPr/>
        </p:nvSpPr>
        <p:spPr>
          <a:xfrm>
            <a:off x="838200" y="3059000"/>
            <a:ext cx="228600" cy="338554"/>
          </a:xfrm>
          <a:prstGeom prst="rect">
            <a:avLst/>
          </a:prstGeom>
          <a:noFill/>
        </p:spPr>
        <p:txBody>
          <a:bodyPr wrap="square" rtlCol="0">
            <a:spAutoFit/>
          </a:bodyPr>
          <a:lstStyle/>
          <a:p>
            <a:r>
              <a:rPr lang="en-US" sz="1600" dirty="0"/>
              <a:t>x</a:t>
            </a:r>
          </a:p>
        </p:txBody>
      </p:sp>
      <p:sp>
        <p:nvSpPr>
          <p:cNvPr id="10" name="TextBox 9">
            <a:extLst>
              <a:ext uri="{FF2B5EF4-FFF2-40B4-BE49-F238E27FC236}">
                <a16:creationId xmlns:a16="http://schemas.microsoft.com/office/drawing/2014/main" id="{B0606A76-11B7-E043-AF39-CDB52B559664}"/>
              </a:ext>
            </a:extLst>
          </p:cNvPr>
          <p:cNvSpPr txBox="1"/>
          <p:nvPr/>
        </p:nvSpPr>
        <p:spPr>
          <a:xfrm>
            <a:off x="762000" y="3507217"/>
            <a:ext cx="609600" cy="307777"/>
          </a:xfrm>
          <a:prstGeom prst="rect">
            <a:avLst/>
          </a:prstGeom>
          <a:noFill/>
        </p:spPr>
        <p:txBody>
          <a:bodyPr wrap="square" rtlCol="0">
            <a:spAutoFit/>
          </a:bodyPr>
          <a:lstStyle/>
          <a:p>
            <a:r>
              <a:rPr lang="en-US" sz="1400" dirty="0" err="1"/>
              <a:t>i</a:t>
            </a:r>
            <a:r>
              <a:rPr lang="en-US" sz="1400" dirty="0"/>
              <a:t>=0</a:t>
            </a:r>
          </a:p>
        </p:txBody>
      </p:sp>
      <p:sp>
        <p:nvSpPr>
          <p:cNvPr id="11" name="TextBox 10">
            <a:extLst>
              <a:ext uri="{FF2B5EF4-FFF2-40B4-BE49-F238E27FC236}">
                <a16:creationId xmlns:a16="http://schemas.microsoft.com/office/drawing/2014/main" id="{38620C0C-7E93-3549-B52C-247D6DCFE8F8}"/>
              </a:ext>
            </a:extLst>
          </p:cNvPr>
          <p:cNvSpPr txBox="1"/>
          <p:nvPr/>
        </p:nvSpPr>
        <p:spPr>
          <a:xfrm>
            <a:off x="1861751" y="5010834"/>
            <a:ext cx="2057400" cy="646331"/>
          </a:xfrm>
          <a:prstGeom prst="rect">
            <a:avLst/>
          </a:prstGeom>
          <a:noFill/>
        </p:spPr>
        <p:txBody>
          <a:bodyPr wrap="square" rtlCol="0">
            <a:spAutoFit/>
          </a:bodyPr>
          <a:lstStyle/>
          <a:p>
            <a:r>
              <a:rPr lang="en-US" dirty="0">
                <a:highlight>
                  <a:srgbClr val="FFFF00"/>
                </a:highlight>
              </a:rPr>
              <a:t>Is this value &gt;, &lt; or = to 1.0?</a:t>
            </a:r>
          </a:p>
        </p:txBody>
      </p:sp>
      <p:sp>
        <p:nvSpPr>
          <p:cNvPr id="12" name="Slide Number Placeholder 2">
            <a:extLst>
              <a:ext uri="{FF2B5EF4-FFF2-40B4-BE49-F238E27FC236}">
                <a16:creationId xmlns:a16="http://schemas.microsoft.com/office/drawing/2014/main" id="{CA014271-BDF1-764B-B3AD-70803330EED5}"/>
              </a:ext>
            </a:extLst>
          </p:cNvPr>
          <p:cNvSpPr>
            <a:spLocks noGrp="1"/>
          </p:cNvSpPr>
          <p:nvPr>
            <p:ph type="sldNum" sz="quarter" idx="12"/>
          </p:nvPr>
        </p:nvSpPr>
        <p:spPr>
          <a:xfrm>
            <a:off x="612648" y="6356350"/>
            <a:ext cx="1981200" cy="365760"/>
          </a:xfrm>
        </p:spPr>
        <p:txBody>
          <a:bodyPr/>
          <a:lstStyle/>
          <a:p>
            <a:r>
              <a:rPr lang="en-US" dirty="0"/>
              <a:t>Credit: C. Mulder</a:t>
            </a:r>
          </a:p>
        </p:txBody>
      </p:sp>
    </p:spTree>
    <p:extLst>
      <p:ext uri="{BB962C8B-B14F-4D97-AF65-F5344CB8AC3E}">
        <p14:creationId xmlns:p14="http://schemas.microsoft.com/office/powerpoint/2010/main" val="2751343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6"/>
          <p:cNvSpPr>
            <a:spLocks noGrp="1"/>
          </p:cNvSpPr>
          <p:nvPr>
            <p:ph type="sldNum" sz="quarter" idx="12"/>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6FA2C8B2-4D68-4DED-BB56-1B5107B3E87A}" type="slidenum">
              <a:rPr lang="en-US" altLang="en-US" smtClean="0"/>
              <a:pPr/>
              <a:t>4</a:t>
            </a:fld>
            <a:endParaRPr lang="en-US" altLang="en-US"/>
          </a:p>
        </p:txBody>
      </p:sp>
      <p:sp>
        <p:nvSpPr>
          <p:cNvPr id="18435" name="Rectangle 2"/>
          <p:cNvSpPr>
            <a:spLocks noGrp="1" noChangeArrowheads="1"/>
          </p:cNvSpPr>
          <p:nvPr>
            <p:ph type="title"/>
          </p:nvPr>
        </p:nvSpPr>
        <p:spPr>
          <a:xfrm>
            <a:off x="381000" y="295555"/>
            <a:ext cx="5181600" cy="647700"/>
          </a:xfrm>
        </p:spPr>
        <p:txBody>
          <a:bodyPr>
            <a:noAutofit/>
          </a:bodyPr>
          <a:lstStyle/>
          <a:p>
            <a:pPr eaLnBrk="1" hangingPunct="1"/>
            <a:r>
              <a:rPr lang="en-US" altLang="en-US" sz="2400" dirty="0">
                <a:latin typeface="Verdana" panose="020B0604030504040204" pitchFamily="34" charset="0"/>
                <a:ea typeface="Verdana" panose="020B0604030504040204" pitchFamily="34" charset="0"/>
                <a:cs typeface="Verdana" panose="020B0604030504040204" pitchFamily="34" charset="0"/>
              </a:rPr>
              <a:t>Abiotic limitation Example 1: Temperature</a:t>
            </a:r>
          </a:p>
        </p:txBody>
      </p:sp>
      <p:sp>
        <p:nvSpPr>
          <p:cNvPr id="18436" name="Rectangle 3"/>
          <p:cNvSpPr>
            <a:spLocks noGrp="1" noChangeArrowheads="1"/>
          </p:cNvSpPr>
          <p:nvPr>
            <p:ph type="body" sz="half" idx="2"/>
          </p:nvPr>
        </p:nvSpPr>
        <p:spPr>
          <a:xfrm>
            <a:off x="4724400" y="4800600"/>
            <a:ext cx="4267200" cy="2057400"/>
          </a:xfrm>
        </p:spPr>
        <p:txBody>
          <a:bodyPr>
            <a:normAutofit fontScale="92500"/>
          </a:bodyPr>
          <a:lstStyle/>
          <a:p>
            <a:pPr eaLnBrk="1" hangingPunct="1">
              <a:buFont typeface="Wingdings" pitchFamily="2" charset="2"/>
              <a:buNone/>
            </a:pPr>
            <a:r>
              <a:rPr lang="en-US" altLang="en-US" sz="2000" dirty="0"/>
              <a:t>Range of the mountain pine beetle (dots) limited by temperature as measured by degree-day accumulation (grey areas) and by minimum temperatures (isotherm lines)</a:t>
            </a:r>
          </a:p>
          <a:p>
            <a:pPr eaLnBrk="1" hangingPunct="1">
              <a:buFont typeface="Wingdings" pitchFamily="2" charset="2"/>
              <a:buNone/>
            </a:pPr>
            <a:r>
              <a:rPr lang="en-US" altLang="en-US" sz="2000" dirty="0"/>
              <a:t>More limited in AK than S. Canada</a:t>
            </a:r>
          </a:p>
        </p:txBody>
      </p:sp>
      <p:pic>
        <p:nvPicPr>
          <p:cNvPr id="18437" name="Picture 4" descr="range of beetles"/>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246063" y="1000125"/>
            <a:ext cx="4570412" cy="562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362200"/>
            <a:ext cx="190500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9" name="Rectangle 1"/>
          <p:cNvSpPr>
            <a:spLocks noChangeArrowheads="1"/>
          </p:cNvSpPr>
          <p:nvPr/>
        </p:nvSpPr>
        <p:spPr bwMode="auto">
          <a:xfrm>
            <a:off x="4800600" y="4191000"/>
            <a:ext cx="2057400" cy="338554"/>
          </a:xfrm>
          <a:prstGeom prst="rect">
            <a:avLst/>
          </a:prstGeom>
          <a:solidFill>
            <a:schemeClr val="bg1">
              <a:alpha val="49000"/>
            </a:schemeClr>
          </a:solidFill>
          <a:ln>
            <a:noFill/>
          </a:ln>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800" dirty="0"/>
              <a:t>http://www.ext.colostate.edu/pubs/insect/05528.html</a:t>
            </a:r>
          </a:p>
        </p:txBody>
      </p:sp>
      <p:sp>
        <p:nvSpPr>
          <p:cNvPr id="18440" name="TextBox 2"/>
          <p:cNvSpPr txBox="1">
            <a:spLocks noChangeArrowheads="1"/>
          </p:cNvSpPr>
          <p:nvPr/>
        </p:nvSpPr>
        <p:spPr bwMode="auto">
          <a:xfrm>
            <a:off x="6858000" y="2743200"/>
            <a:ext cx="1981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1600" i="1" dirty="0" err="1"/>
              <a:t>Dendroctonus</a:t>
            </a:r>
            <a:r>
              <a:rPr lang="en-US" altLang="en-US" sz="1600" i="1" dirty="0"/>
              <a:t> </a:t>
            </a:r>
            <a:r>
              <a:rPr lang="en-US" altLang="en-US" sz="1600" i="1" dirty="0" err="1"/>
              <a:t>ponderosae</a:t>
            </a:r>
            <a:endParaRPr lang="en-US" altLang="en-US" sz="1600" i="1" dirty="0"/>
          </a:p>
          <a:p>
            <a:r>
              <a:rPr lang="en-US" altLang="en-US" sz="1600" dirty="0"/>
              <a:t>(mountain pine beetle)</a:t>
            </a:r>
          </a:p>
        </p:txBody>
      </p:sp>
      <p:pic>
        <p:nvPicPr>
          <p:cNvPr id="40962" name="Picture 2" descr="http://www.mountainpinebeetletreatment.com/wp-content/uploads/2012/08/black-hills-gone-r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76200"/>
            <a:ext cx="3124200" cy="20619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400800" y="1828800"/>
            <a:ext cx="2286000" cy="338554"/>
          </a:xfrm>
          <a:prstGeom prst="rect">
            <a:avLst/>
          </a:prstGeom>
          <a:solidFill>
            <a:schemeClr val="bg1">
              <a:alpha val="35000"/>
            </a:schemeClr>
          </a:solidFill>
        </p:spPr>
        <p:txBody>
          <a:bodyPr wrap="square">
            <a:spAutoFit/>
          </a:bodyPr>
          <a:lstStyle/>
          <a:p>
            <a:r>
              <a:rPr lang="en-US" sz="800" dirty="0"/>
              <a:t>http://www.mountainpinebeetletreatment.com/wp-content/uploads/2012/08/black-hills-gone-red.jpg</a:t>
            </a:r>
          </a:p>
        </p:txBody>
      </p:sp>
      <p:sp>
        <p:nvSpPr>
          <p:cNvPr id="11" name="Slide Number Placeholder 2">
            <a:extLst>
              <a:ext uri="{FF2B5EF4-FFF2-40B4-BE49-F238E27FC236}">
                <a16:creationId xmlns:a16="http://schemas.microsoft.com/office/drawing/2014/main" id="{905097B1-096D-0E46-B462-C0647BB69ECA}"/>
              </a:ext>
            </a:extLst>
          </p:cNvPr>
          <p:cNvSpPr txBox="1">
            <a:spLocks/>
          </p:cNvSpPr>
          <p:nvPr/>
        </p:nvSpPr>
        <p:spPr>
          <a:xfrm>
            <a:off x="765048" y="6508750"/>
            <a:ext cx="1981200" cy="365760"/>
          </a:xfrm>
          <a:prstGeom prst="rect">
            <a:avLst/>
          </a:prstGeom>
          <a:ln/>
        </p:spPr>
        <p:txBody>
          <a:bodyPr vert="horz"/>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Credit: C. Mulder</a:t>
            </a:r>
            <a:endParaRPr lang="en-US" dirty="0"/>
          </a:p>
        </p:txBody>
      </p:sp>
    </p:spTree>
    <p:custDataLst>
      <p:tags r:id="rId1"/>
    </p:custDataLst>
    <p:extLst>
      <p:ext uri="{BB962C8B-B14F-4D97-AF65-F5344CB8AC3E}">
        <p14:creationId xmlns:p14="http://schemas.microsoft.com/office/powerpoint/2010/main" val="3723362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a:xfrm>
            <a:off x="457200" y="0"/>
            <a:ext cx="8229600" cy="1139825"/>
          </a:xfrm>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Using life tables for conservation</a:t>
            </a:r>
          </a:p>
        </p:txBody>
      </p:sp>
      <p:sp>
        <p:nvSpPr>
          <p:cNvPr id="722947" name="Rectangle 3"/>
          <p:cNvSpPr>
            <a:spLocks noGrp="1" noChangeArrowheads="1"/>
          </p:cNvSpPr>
          <p:nvPr>
            <p:ph type="body" sz="half" idx="1"/>
          </p:nvPr>
        </p:nvSpPr>
        <p:spPr>
          <a:xfrm>
            <a:off x="304800" y="1600200"/>
            <a:ext cx="3962400" cy="4530725"/>
          </a:xfrm>
        </p:spPr>
        <p:txBody>
          <a:bodyPr/>
          <a:lstStyle/>
          <a:p>
            <a:pPr>
              <a:lnSpc>
                <a:spcPct val="90000"/>
              </a:lnSpc>
              <a:buFont typeface="Courier New" panose="02070309020205020404" pitchFamily="49" charset="0"/>
              <a:buChar char="o"/>
            </a:pPr>
            <a:r>
              <a:rPr lang="en-US" sz="1800" dirty="0"/>
              <a:t>You have just discovered a new </a:t>
            </a:r>
            <a:r>
              <a:rPr lang="en-US" sz="1600" dirty="0"/>
              <a:t>species</a:t>
            </a:r>
            <a:r>
              <a:rPr lang="en-US" sz="1800" dirty="0"/>
              <a:t>.  The population is quite small, and you have to decide whether to capture some for captive breeding (with all risks that entails) or whether you should leave it alone and protect it from intruders.</a:t>
            </a:r>
          </a:p>
          <a:p>
            <a:pPr>
              <a:lnSpc>
                <a:spcPct val="90000"/>
              </a:lnSpc>
              <a:buFont typeface="Courier New" panose="02070309020205020404" pitchFamily="49" charset="0"/>
              <a:buChar char="o"/>
            </a:pPr>
            <a:endParaRPr lang="en-US" sz="1800" dirty="0"/>
          </a:p>
          <a:p>
            <a:pPr>
              <a:lnSpc>
                <a:spcPct val="90000"/>
              </a:lnSpc>
              <a:buFont typeface="Courier New" panose="02070309020205020404" pitchFamily="49" charset="0"/>
              <a:buChar char="o"/>
            </a:pPr>
            <a:r>
              <a:rPr lang="en-US" sz="1800" dirty="0"/>
              <a:t>You manage to get survival and fecundity data on this population</a:t>
            </a:r>
          </a:p>
        </p:txBody>
      </p:sp>
      <p:graphicFrame>
        <p:nvGraphicFramePr>
          <p:cNvPr id="722986" name="Group 42"/>
          <p:cNvGraphicFramePr>
            <a:graphicFrameLocks noGrp="1"/>
          </p:cNvGraphicFramePr>
          <p:nvPr>
            <p:ph sz="half" idx="2"/>
            <p:extLst>
              <p:ext uri="{D42A27DB-BD31-4B8C-83A1-F6EECF244321}">
                <p14:modId xmlns:p14="http://schemas.microsoft.com/office/powerpoint/2010/main" val="2423688480"/>
              </p:ext>
            </p:extLst>
          </p:nvPr>
        </p:nvGraphicFramePr>
        <p:xfrm>
          <a:off x="4343400" y="1219200"/>
          <a:ext cx="4572000" cy="4615910"/>
        </p:xfrm>
        <a:graphic>
          <a:graphicData uri="http://schemas.openxmlformats.org/drawingml/2006/table">
            <a:tbl>
              <a:tblPr/>
              <a:tblGrid>
                <a:gridCol w="630807">
                  <a:extLst>
                    <a:ext uri="{9D8B030D-6E8A-4147-A177-3AD203B41FA5}">
                      <a16:colId xmlns:a16="http://schemas.microsoft.com/office/drawing/2014/main" val="20000"/>
                    </a:ext>
                  </a:extLst>
                </a:gridCol>
                <a:gridCol w="1182538">
                  <a:extLst>
                    <a:ext uri="{9D8B030D-6E8A-4147-A177-3AD203B41FA5}">
                      <a16:colId xmlns:a16="http://schemas.microsoft.com/office/drawing/2014/main" val="20001"/>
                    </a:ext>
                  </a:extLst>
                </a:gridCol>
                <a:gridCol w="1182538">
                  <a:extLst>
                    <a:ext uri="{9D8B030D-6E8A-4147-A177-3AD203B41FA5}">
                      <a16:colId xmlns:a16="http://schemas.microsoft.com/office/drawing/2014/main" val="20002"/>
                    </a:ext>
                  </a:extLst>
                </a:gridCol>
                <a:gridCol w="1576117">
                  <a:extLst>
                    <a:ext uri="{9D8B030D-6E8A-4147-A177-3AD203B41FA5}">
                      <a16:colId xmlns:a16="http://schemas.microsoft.com/office/drawing/2014/main" val="20003"/>
                    </a:ext>
                  </a:extLst>
                </a:gridCol>
              </a:tblGrid>
              <a:tr h="121594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Age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Survivorship (l</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Fecundity</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(m</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Mean # offspring at age x</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(l</a:t>
                      </a:r>
                      <a:r>
                        <a:rPr kumimoji="0" lang="en-US" sz="1400" b="1" i="0" u="none" strike="noStrike" cap="none" normalizeH="0" baseline="-25000">
                          <a:ln>
                            <a:noFill/>
                          </a:ln>
                          <a:solidFill>
                            <a:schemeClr val="tx1"/>
                          </a:solidFill>
                          <a:effectLst/>
                          <a:latin typeface="Verdana" pitchFamily="34" charset="0"/>
                        </a:rPr>
                        <a:t>x</a:t>
                      </a:r>
                      <a:r>
                        <a:rPr kumimoji="0" lang="en-US" sz="1400" b="1" i="0" u="none" strike="noStrike" cap="none" normalizeH="0" baseline="0">
                          <a:ln>
                            <a:noFill/>
                          </a:ln>
                          <a:solidFill>
                            <a:schemeClr val="tx1"/>
                          </a:solidFill>
                          <a:effectLst/>
                          <a:latin typeface="Verdana" pitchFamily="34" charset="0"/>
                        </a:rPr>
                        <a:t> * m</a:t>
                      </a:r>
                      <a:r>
                        <a:rPr kumimoji="0" lang="en-US" sz="1400" b="1" i="0" u="none" strike="noStrike" cap="none" normalizeH="0" baseline="-25000">
                          <a:ln>
                            <a:noFill/>
                          </a:ln>
                          <a:solidFill>
                            <a:schemeClr val="tx1"/>
                          </a:solidFill>
                          <a:effectLst/>
                          <a:latin typeface="Verdana" pitchFamily="34" charset="0"/>
                        </a:rPr>
                        <a:t>x</a:t>
                      </a:r>
                      <a:r>
                        <a:rPr kumimoji="0" lang="en-US" sz="1400" b="1" i="0" u="none" strike="noStrike" cap="none" normalizeH="0" baseline="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937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dirty="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092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1</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7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2</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0.33</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7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3</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0.1</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4.0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092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dirty="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 name="Slide Number Placeholder 2">
            <a:extLst>
              <a:ext uri="{FF2B5EF4-FFF2-40B4-BE49-F238E27FC236}">
                <a16:creationId xmlns:a16="http://schemas.microsoft.com/office/drawing/2014/main" id="{55121F61-BE24-5242-8918-923116DC966F}"/>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27660186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At what age does this species first reproduce?</a:t>
            </a:r>
          </a:p>
        </p:txBody>
      </p:sp>
      <p:sp>
        <p:nvSpPr>
          <p:cNvPr id="3" name="TPAnswers"/>
          <p:cNvSpPr>
            <a:spLocks noGrp="1"/>
          </p:cNvSpPr>
          <p:nvPr>
            <p:ph type="body" idx="1"/>
            <p:custDataLst>
              <p:tags r:id="rId2"/>
            </p:custDataLst>
          </p:nvPr>
        </p:nvSpPr>
        <p:spPr>
          <a:xfrm>
            <a:off x="457200" y="1219200"/>
            <a:ext cx="4114800" cy="4910328"/>
          </a:xfrm>
        </p:spPr>
        <p:txBody>
          <a:bodyPr/>
          <a:lstStyle/>
          <a:p>
            <a:pPr marL="514350" indent="-514350">
              <a:buFont typeface="Wingdings 3"/>
              <a:buAutoNum type="alphaUcPeriod"/>
            </a:pPr>
            <a:r>
              <a:rPr lang="en-US" dirty="0"/>
              <a:t>Age 0</a:t>
            </a:r>
          </a:p>
          <a:p>
            <a:pPr marL="514350" indent="-514350">
              <a:buFont typeface="Wingdings 3"/>
              <a:buAutoNum type="alphaUcPeriod"/>
            </a:pPr>
            <a:r>
              <a:rPr lang="en-US" dirty="0"/>
              <a:t>Age 1</a:t>
            </a:r>
          </a:p>
          <a:p>
            <a:pPr marL="514350" indent="-514350">
              <a:buFont typeface="Wingdings 3"/>
              <a:buAutoNum type="alphaUcPeriod"/>
            </a:pPr>
            <a:r>
              <a:rPr lang="en-US" dirty="0"/>
              <a:t>Age 2</a:t>
            </a:r>
          </a:p>
          <a:p>
            <a:pPr marL="514350" indent="-514350">
              <a:buFont typeface="Wingdings 3"/>
              <a:buAutoNum type="alphaUcPeriod"/>
            </a:pPr>
            <a:r>
              <a:rPr lang="en-US" dirty="0"/>
              <a:t>Age 3</a:t>
            </a:r>
          </a:p>
        </p:txBody>
      </p:sp>
      <p:sp>
        <p:nvSpPr>
          <p:cNvPr id="6" name="Slide Number Placeholder 2">
            <a:extLst>
              <a:ext uri="{FF2B5EF4-FFF2-40B4-BE49-F238E27FC236}">
                <a16:creationId xmlns:a16="http://schemas.microsoft.com/office/drawing/2014/main" id="{6B242BED-3D42-8045-BDD0-A6FB8DFB9AE5}"/>
              </a:ext>
            </a:extLst>
          </p:cNvPr>
          <p:cNvSpPr>
            <a:spLocks noGrp="1"/>
          </p:cNvSpPr>
          <p:nvPr>
            <p:ph type="sldNum" sz="quarter" idx="12"/>
          </p:nvPr>
        </p:nvSpPr>
        <p:spPr>
          <a:xfrm>
            <a:off x="612648" y="6356350"/>
            <a:ext cx="1981200" cy="365760"/>
          </a:xfrm>
        </p:spPr>
        <p:txBody>
          <a:bodyPr/>
          <a:lstStyle/>
          <a:p>
            <a:r>
              <a:rPr lang="en-US" dirty="0"/>
              <a:t>Credit: C. Mulder</a:t>
            </a:r>
          </a:p>
        </p:txBody>
      </p:sp>
      <p:graphicFrame>
        <p:nvGraphicFramePr>
          <p:cNvPr id="7" name="Group 42">
            <a:extLst>
              <a:ext uri="{FF2B5EF4-FFF2-40B4-BE49-F238E27FC236}">
                <a16:creationId xmlns:a16="http://schemas.microsoft.com/office/drawing/2014/main" id="{1C3F7F5A-1BE7-A24B-B505-53ECD7EE5956}"/>
              </a:ext>
            </a:extLst>
          </p:cNvPr>
          <p:cNvGraphicFramePr>
            <a:graphicFrameLocks/>
          </p:cNvGraphicFramePr>
          <p:nvPr>
            <p:extLst>
              <p:ext uri="{D42A27DB-BD31-4B8C-83A1-F6EECF244321}">
                <p14:modId xmlns:p14="http://schemas.microsoft.com/office/powerpoint/2010/main" val="3371214129"/>
              </p:ext>
            </p:extLst>
          </p:nvPr>
        </p:nvGraphicFramePr>
        <p:xfrm>
          <a:off x="4343400" y="1219200"/>
          <a:ext cx="4572000" cy="4615910"/>
        </p:xfrm>
        <a:graphic>
          <a:graphicData uri="http://schemas.openxmlformats.org/drawingml/2006/table">
            <a:tbl>
              <a:tblPr/>
              <a:tblGrid>
                <a:gridCol w="630807">
                  <a:extLst>
                    <a:ext uri="{9D8B030D-6E8A-4147-A177-3AD203B41FA5}">
                      <a16:colId xmlns:a16="http://schemas.microsoft.com/office/drawing/2014/main" val="20000"/>
                    </a:ext>
                  </a:extLst>
                </a:gridCol>
                <a:gridCol w="1182538">
                  <a:extLst>
                    <a:ext uri="{9D8B030D-6E8A-4147-A177-3AD203B41FA5}">
                      <a16:colId xmlns:a16="http://schemas.microsoft.com/office/drawing/2014/main" val="20001"/>
                    </a:ext>
                  </a:extLst>
                </a:gridCol>
                <a:gridCol w="1182538">
                  <a:extLst>
                    <a:ext uri="{9D8B030D-6E8A-4147-A177-3AD203B41FA5}">
                      <a16:colId xmlns:a16="http://schemas.microsoft.com/office/drawing/2014/main" val="20002"/>
                    </a:ext>
                  </a:extLst>
                </a:gridCol>
                <a:gridCol w="1576117">
                  <a:extLst>
                    <a:ext uri="{9D8B030D-6E8A-4147-A177-3AD203B41FA5}">
                      <a16:colId xmlns:a16="http://schemas.microsoft.com/office/drawing/2014/main" val="20003"/>
                    </a:ext>
                  </a:extLst>
                </a:gridCol>
              </a:tblGrid>
              <a:tr h="121594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Age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Survivorship (l</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Fecundity</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(m</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Mean # offspring at age x</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(l</a:t>
                      </a:r>
                      <a:r>
                        <a:rPr kumimoji="0" lang="en-US" sz="1400" b="1" i="0" u="none" strike="noStrike" cap="none" normalizeH="0" baseline="-25000">
                          <a:ln>
                            <a:noFill/>
                          </a:ln>
                          <a:solidFill>
                            <a:schemeClr val="tx1"/>
                          </a:solidFill>
                          <a:effectLst/>
                          <a:latin typeface="Verdana" pitchFamily="34" charset="0"/>
                        </a:rPr>
                        <a:t>x</a:t>
                      </a:r>
                      <a:r>
                        <a:rPr kumimoji="0" lang="en-US" sz="1400" b="1" i="0" u="none" strike="noStrike" cap="none" normalizeH="0" baseline="0">
                          <a:ln>
                            <a:noFill/>
                          </a:ln>
                          <a:solidFill>
                            <a:schemeClr val="tx1"/>
                          </a:solidFill>
                          <a:effectLst/>
                          <a:latin typeface="Verdana" pitchFamily="34" charset="0"/>
                        </a:rPr>
                        <a:t> * m</a:t>
                      </a:r>
                      <a:r>
                        <a:rPr kumimoji="0" lang="en-US" sz="1400" b="1" i="0" u="none" strike="noStrike" cap="none" normalizeH="0" baseline="-25000">
                          <a:ln>
                            <a:noFill/>
                          </a:ln>
                          <a:solidFill>
                            <a:schemeClr val="tx1"/>
                          </a:solidFill>
                          <a:effectLst/>
                          <a:latin typeface="Verdana" pitchFamily="34" charset="0"/>
                        </a:rPr>
                        <a:t>x</a:t>
                      </a:r>
                      <a:r>
                        <a:rPr kumimoji="0" lang="en-US" sz="1400" b="1" i="0" u="none" strike="noStrike" cap="none" normalizeH="0" baseline="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937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dirty="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092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1</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7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2</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0.33</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7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3</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0.1</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4.0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092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dirty="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2873757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How is this population doing?</a:t>
            </a:r>
          </a:p>
        </p:txBody>
      </p:sp>
      <p:sp>
        <p:nvSpPr>
          <p:cNvPr id="3" name="TPAnswers"/>
          <p:cNvSpPr>
            <a:spLocks noGrp="1"/>
          </p:cNvSpPr>
          <p:nvPr>
            <p:ph type="body" idx="1"/>
            <p:custDataLst>
              <p:tags r:id="rId2"/>
            </p:custDataLst>
          </p:nvPr>
        </p:nvSpPr>
        <p:spPr>
          <a:xfrm>
            <a:off x="457200" y="1219200"/>
            <a:ext cx="4114800" cy="4910328"/>
          </a:xfrm>
        </p:spPr>
        <p:txBody>
          <a:bodyPr/>
          <a:lstStyle/>
          <a:p>
            <a:pPr marL="514350" indent="-514350">
              <a:buFont typeface="Wingdings 3"/>
              <a:buAutoNum type="alphaUcPeriod"/>
            </a:pPr>
            <a:r>
              <a:rPr lang="en-US" dirty="0"/>
              <a:t>Increasing</a:t>
            </a:r>
          </a:p>
          <a:p>
            <a:pPr marL="514350" indent="-514350">
              <a:buFont typeface="Wingdings 3"/>
              <a:buAutoNum type="alphaUcPeriod"/>
            </a:pPr>
            <a:r>
              <a:rPr lang="en-US" dirty="0"/>
              <a:t>Decreasing</a:t>
            </a:r>
          </a:p>
          <a:p>
            <a:pPr marL="514350" indent="-514350">
              <a:buFont typeface="Wingdings 3"/>
              <a:buAutoNum type="alphaUcPeriod"/>
            </a:pPr>
            <a:r>
              <a:rPr lang="en-US" dirty="0"/>
              <a:t>Stable</a:t>
            </a:r>
          </a:p>
          <a:p>
            <a:pPr marL="514350" indent="-514350">
              <a:buFont typeface="Wingdings 3"/>
              <a:buAutoNum type="alphaUcPeriod"/>
            </a:pPr>
            <a:r>
              <a:rPr lang="en-US" dirty="0"/>
              <a:t>Can’t tell</a:t>
            </a:r>
          </a:p>
        </p:txBody>
      </p:sp>
      <p:graphicFrame>
        <p:nvGraphicFramePr>
          <p:cNvPr id="6" name="Group 42">
            <a:extLst>
              <a:ext uri="{FF2B5EF4-FFF2-40B4-BE49-F238E27FC236}">
                <a16:creationId xmlns:a16="http://schemas.microsoft.com/office/drawing/2014/main" id="{ABF7608B-2E00-E849-B841-7E94453F6AC7}"/>
              </a:ext>
            </a:extLst>
          </p:cNvPr>
          <p:cNvGraphicFramePr>
            <a:graphicFrameLocks/>
          </p:cNvGraphicFramePr>
          <p:nvPr>
            <p:extLst>
              <p:ext uri="{D42A27DB-BD31-4B8C-83A1-F6EECF244321}">
                <p14:modId xmlns:p14="http://schemas.microsoft.com/office/powerpoint/2010/main" val="3371214129"/>
              </p:ext>
            </p:extLst>
          </p:nvPr>
        </p:nvGraphicFramePr>
        <p:xfrm>
          <a:off x="4343400" y="1219200"/>
          <a:ext cx="4572000" cy="4615910"/>
        </p:xfrm>
        <a:graphic>
          <a:graphicData uri="http://schemas.openxmlformats.org/drawingml/2006/table">
            <a:tbl>
              <a:tblPr/>
              <a:tblGrid>
                <a:gridCol w="630807">
                  <a:extLst>
                    <a:ext uri="{9D8B030D-6E8A-4147-A177-3AD203B41FA5}">
                      <a16:colId xmlns:a16="http://schemas.microsoft.com/office/drawing/2014/main" val="20000"/>
                    </a:ext>
                  </a:extLst>
                </a:gridCol>
                <a:gridCol w="1182538">
                  <a:extLst>
                    <a:ext uri="{9D8B030D-6E8A-4147-A177-3AD203B41FA5}">
                      <a16:colId xmlns:a16="http://schemas.microsoft.com/office/drawing/2014/main" val="20001"/>
                    </a:ext>
                  </a:extLst>
                </a:gridCol>
                <a:gridCol w="1182538">
                  <a:extLst>
                    <a:ext uri="{9D8B030D-6E8A-4147-A177-3AD203B41FA5}">
                      <a16:colId xmlns:a16="http://schemas.microsoft.com/office/drawing/2014/main" val="20002"/>
                    </a:ext>
                  </a:extLst>
                </a:gridCol>
                <a:gridCol w="1576117">
                  <a:extLst>
                    <a:ext uri="{9D8B030D-6E8A-4147-A177-3AD203B41FA5}">
                      <a16:colId xmlns:a16="http://schemas.microsoft.com/office/drawing/2014/main" val="20003"/>
                    </a:ext>
                  </a:extLst>
                </a:gridCol>
              </a:tblGrid>
              <a:tr h="121594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Age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Survivorship (l</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Fecundity</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(m</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Mean # offspring at age x</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(l</a:t>
                      </a:r>
                      <a:r>
                        <a:rPr kumimoji="0" lang="en-US" sz="1400" b="1" i="0" u="none" strike="noStrike" cap="none" normalizeH="0" baseline="-25000">
                          <a:ln>
                            <a:noFill/>
                          </a:ln>
                          <a:solidFill>
                            <a:schemeClr val="tx1"/>
                          </a:solidFill>
                          <a:effectLst/>
                          <a:latin typeface="Verdana" pitchFamily="34" charset="0"/>
                        </a:rPr>
                        <a:t>x</a:t>
                      </a:r>
                      <a:r>
                        <a:rPr kumimoji="0" lang="en-US" sz="1400" b="1" i="0" u="none" strike="noStrike" cap="none" normalizeH="0" baseline="0">
                          <a:ln>
                            <a:noFill/>
                          </a:ln>
                          <a:solidFill>
                            <a:schemeClr val="tx1"/>
                          </a:solidFill>
                          <a:effectLst/>
                          <a:latin typeface="Verdana" pitchFamily="34" charset="0"/>
                        </a:rPr>
                        <a:t> * m</a:t>
                      </a:r>
                      <a:r>
                        <a:rPr kumimoji="0" lang="en-US" sz="1400" b="1" i="0" u="none" strike="noStrike" cap="none" normalizeH="0" baseline="-25000">
                          <a:ln>
                            <a:noFill/>
                          </a:ln>
                          <a:solidFill>
                            <a:schemeClr val="tx1"/>
                          </a:solidFill>
                          <a:effectLst/>
                          <a:latin typeface="Verdana" pitchFamily="34" charset="0"/>
                        </a:rPr>
                        <a:t>x</a:t>
                      </a:r>
                      <a:r>
                        <a:rPr kumimoji="0" lang="en-US" sz="1400" b="1" i="0" u="none" strike="noStrike" cap="none" normalizeH="0" baseline="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937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dirty="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092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1</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7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2</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0.33</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7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3</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0.1</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4.0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092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dirty="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7" name="Slide Number Placeholder 2">
            <a:extLst>
              <a:ext uri="{FF2B5EF4-FFF2-40B4-BE49-F238E27FC236}">
                <a16:creationId xmlns:a16="http://schemas.microsoft.com/office/drawing/2014/main" id="{64246A0C-787A-3449-9216-46105858ED64}"/>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1403537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Using life tables for conservation</a:t>
            </a:r>
          </a:p>
        </p:txBody>
      </p:sp>
      <p:graphicFrame>
        <p:nvGraphicFramePr>
          <p:cNvPr id="722986" name="Group 42"/>
          <p:cNvGraphicFramePr>
            <a:graphicFrameLocks noGrp="1"/>
          </p:cNvGraphicFramePr>
          <p:nvPr>
            <p:ph sz="half" idx="4294967295"/>
            <p:extLst>
              <p:ext uri="{D42A27DB-BD31-4B8C-83A1-F6EECF244321}">
                <p14:modId xmlns:p14="http://schemas.microsoft.com/office/powerpoint/2010/main" val="2057992830"/>
              </p:ext>
            </p:extLst>
          </p:nvPr>
        </p:nvGraphicFramePr>
        <p:xfrm>
          <a:off x="4343400" y="1219201"/>
          <a:ext cx="4572000" cy="4495800"/>
        </p:xfrm>
        <a:graphic>
          <a:graphicData uri="http://schemas.openxmlformats.org/drawingml/2006/table">
            <a:tbl>
              <a:tblPr/>
              <a:tblGrid>
                <a:gridCol w="630807">
                  <a:extLst>
                    <a:ext uri="{9D8B030D-6E8A-4147-A177-3AD203B41FA5}">
                      <a16:colId xmlns:a16="http://schemas.microsoft.com/office/drawing/2014/main" val="20000"/>
                    </a:ext>
                  </a:extLst>
                </a:gridCol>
                <a:gridCol w="1182538">
                  <a:extLst>
                    <a:ext uri="{9D8B030D-6E8A-4147-A177-3AD203B41FA5}">
                      <a16:colId xmlns:a16="http://schemas.microsoft.com/office/drawing/2014/main" val="20001"/>
                    </a:ext>
                  </a:extLst>
                </a:gridCol>
                <a:gridCol w="1182538">
                  <a:extLst>
                    <a:ext uri="{9D8B030D-6E8A-4147-A177-3AD203B41FA5}">
                      <a16:colId xmlns:a16="http://schemas.microsoft.com/office/drawing/2014/main" val="20002"/>
                    </a:ext>
                  </a:extLst>
                </a:gridCol>
                <a:gridCol w="1576117">
                  <a:extLst>
                    <a:ext uri="{9D8B030D-6E8A-4147-A177-3AD203B41FA5}">
                      <a16:colId xmlns:a16="http://schemas.microsoft.com/office/drawing/2014/main" val="20003"/>
                    </a:ext>
                  </a:extLst>
                </a:gridCol>
              </a:tblGrid>
              <a:tr h="109081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Age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Survivorship (l</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Fecun-dity</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(m</a:t>
                      </a:r>
                      <a:r>
                        <a:rPr kumimoji="0" lang="en-US" sz="1400" b="1" i="0" u="none" strike="noStrike" cap="none" normalizeH="0" baseline="-25000">
                          <a:ln>
                            <a:noFill/>
                          </a:ln>
                          <a:solidFill>
                            <a:schemeClr val="tx1"/>
                          </a:solidFill>
                          <a:effectLst/>
                          <a:latin typeface="Verdana" pitchFamily="34" charset="0"/>
                        </a:rPr>
                        <a:t>x</a:t>
                      </a:r>
                      <a:r>
                        <a:rPr kumimoji="0" lang="en-US" sz="1400" b="1" i="0" u="none" strike="noStrike" cap="none" normalizeH="0" baseline="0">
                          <a:ln>
                            <a:noFill/>
                          </a:ln>
                          <a:solidFill>
                            <a:schemeClr val="tx1"/>
                          </a:solidFill>
                          <a:effectLst/>
                          <a:latin typeface="Verdana" pitchFamily="34" charset="0"/>
                        </a:rPr>
                        <a: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Mean # offspring at age x</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(l</a:t>
                      </a:r>
                      <a:r>
                        <a:rPr kumimoji="0" lang="en-US" sz="1400" b="1" i="0" u="none" strike="noStrike" cap="none" normalizeH="0" baseline="-25000">
                          <a:ln>
                            <a:noFill/>
                          </a:ln>
                          <a:solidFill>
                            <a:schemeClr val="tx1"/>
                          </a:solidFill>
                          <a:effectLst/>
                          <a:latin typeface="Verdana" pitchFamily="34" charset="0"/>
                        </a:rPr>
                        <a:t>x</a:t>
                      </a:r>
                      <a:r>
                        <a:rPr kumimoji="0" lang="en-US" sz="1400" b="1" i="0" u="none" strike="noStrike" cap="none" normalizeH="0" baseline="0">
                          <a:ln>
                            <a:noFill/>
                          </a:ln>
                          <a:solidFill>
                            <a:schemeClr val="tx1"/>
                          </a:solidFill>
                          <a:effectLst/>
                          <a:latin typeface="Verdana" pitchFamily="34" charset="0"/>
                        </a:rPr>
                        <a:t> * m</a:t>
                      </a:r>
                      <a:r>
                        <a:rPr kumimoji="0" lang="en-US" sz="1400" b="1" i="0" u="none" strike="noStrike" cap="none" normalizeH="0" baseline="-25000">
                          <a:ln>
                            <a:noFill/>
                          </a:ln>
                          <a:solidFill>
                            <a:schemeClr val="tx1"/>
                          </a:solidFill>
                          <a:effectLst/>
                          <a:latin typeface="Verdana" pitchFamily="34" charset="0"/>
                        </a:rPr>
                        <a:t>x</a:t>
                      </a:r>
                      <a:r>
                        <a:rPr kumimoji="0" lang="en-US" sz="1400" b="1" i="0" u="none" strike="noStrike" cap="none" normalizeH="0" baseline="0">
                          <a:ln>
                            <a:noFill/>
                          </a:ln>
                          <a:solidFill>
                            <a:schemeClr val="tx1"/>
                          </a:solidFill>
                          <a:effectLst/>
                          <a:latin typeface="Verdana" pitchFamily="34" charset="0"/>
                        </a:rPr>
                        <a:t>)</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685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1.000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814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2</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685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3</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0.33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0.495</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685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4</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4.0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0.4</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814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5</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0.02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68142">
                <a:tc gridSpan="4">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Total                                          </a:t>
                      </a:r>
                      <a:r>
                        <a:rPr kumimoji="0" lang="en-US" sz="1400" b="0" i="0" u="none" strike="noStrike" cap="none" normalizeH="0" baseline="0" dirty="0">
                          <a:ln>
                            <a:noFill/>
                          </a:ln>
                          <a:solidFill>
                            <a:schemeClr val="tx1"/>
                          </a:solidFill>
                          <a:effectLst/>
                          <a:highlight>
                            <a:srgbClr val="FFFF00"/>
                          </a:highlight>
                          <a:latin typeface="Verdana" pitchFamily="34" charset="0"/>
                        </a:rPr>
                        <a:t>0.895</a:t>
                      </a:r>
                    </a:p>
                  </a:txBody>
                  <a:tcPr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600" b="0" i="0" u="none" strike="noStrike" cap="none" normalizeH="0" baseline="0" dirty="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600" b="0" i="0" u="none" strike="noStrike" cap="none" normalizeH="0" baseline="0" dirty="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600" b="0" i="0" u="none" strike="noStrike" cap="none" normalizeH="0" baseline="0" dirty="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 name="Oval 1"/>
          <p:cNvSpPr/>
          <p:nvPr/>
        </p:nvSpPr>
        <p:spPr>
          <a:xfrm>
            <a:off x="7315200" y="4997450"/>
            <a:ext cx="838200" cy="5651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2">
            <a:extLst>
              <a:ext uri="{FF2B5EF4-FFF2-40B4-BE49-F238E27FC236}">
                <a16:creationId xmlns:a16="http://schemas.microsoft.com/office/drawing/2014/main" id="{824695A3-577E-4A4F-A9E9-61DC87C7C947}"/>
              </a:ext>
            </a:extLst>
          </p:cNvPr>
          <p:cNvSpPr>
            <a:spLocks noGrp="1"/>
          </p:cNvSpPr>
          <p:nvPr>
            <p:ph type="sldNum" sz="quarter" idx="12"/>
          </p:nvPr>
        </p:nvSpPr>
        <p:spPr>
          <a:xfrm>
            <a:off x="612648" y="6356350"/>
            <a:ext cx="1981200" cy="365760"/>
          </a:xfrm>
        </p:spPr>
        <p:txBody>
          <a:bodyPr/>
          <a:lstStyle/>
          <a:p>
            <a:r>
              <a:rPr lang="en-US" dirty="0"/>
              <a:t>Credit: C. Mulder</a:t>
            </a:r>
          </a:p>
        </p:txBody>
      </p:sp>
      <p:sp>
        <p:nvSpPr>
          <p:cNvPr id="7" name="TPAnswers">
            <a:extLst>
              <a:ext uri="{FF2B5EF4-FFF2-40B4-BE49-F238E27FC236}">
                <a16:creationId xmlns:a16="http://schemas.microsoft.com/office/drawing/2014/main" id="{A35B4983-AFAD-C140-A32C-5B40BE860651}"/>
              </a:ext>
            </a:extLst>
          </p:cNvPr>
          <p:cNvSpPr txBox="1">
            <a:spLocks/>
          </p:cNvSpPr>
          <p:nvPr>
            <p:custDataLst>
              <p:tags r:id="rId2"/>
            </p:custDataLst>
          </p:nvPr>
        </p:nvSpPr>
        <p:spPr>
          <a:xfrm>
            <a:off x="457200" y="1219200"/>
            <a:ext cx="4114800" cy="4910328"/>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514350" indent="-514350">
              <a:buFont typeface="Wingdings 3"/>
              <a:buAutoNum type="alphaUcPeriod"/>
            </a:pPr>
            <a:endParaRPr lang="en-US" dirty="0"/>
          </a:p>
          <a:p>
            <a:pPr marL="514350" indent="-514350">
              <a:buFont typeface="Wingdings 3"/>
              <a:buAutoNum type="alphaUcPeriod"/>
            </a:pPr>
            <a:r>
              <a:rPr lang="en-US" dirty="0"/>
              <a:t>Decreasing</a:t>
            </a:r>
          </a:p>
          <a:p>
            <a:pPr marL="514350" indent="-514350">
              <a:buFont typeface="Wingdings 3"/>
              <a:buAutoNum type="alphaUcPeriod"/>
            </a:pPr>
            <a:endParaRPr lang="en-US" dirty="0"/>
          </a:p>
          <a:p>
            <a:pPr marL="514350" indent="-514350">
              <a:buFont typeface="Wingdings 3"/>
              <a:buAutoNum type="alphaUcPeriod"/>
            </a:pPr>
            <a:endParaRPr lang="en-US" dirty="0"/>
          </a:p>
        </p:txBody>
      </p:sp>
    </p:spTree>
    <p:custDataLst>
      <p:tags r:id="rId1"/>
    </p:custDataLst>
    <p:extLst>
      <p:ext uri="{BB962C8B-B14F-4D97-AF65-F5344CB8AC3E}">
        <p14:creationId xmlns:p14="http://schemas.microsoft.com/office/powerpoint/2010/main" val="94176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152400" y="71437"/>
            <a:ext cx="8229600" cy="1139825"/>
          </a:xfrm>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Case study: the Tuatara (</a:t>
            </a:r>
            <a:r>
              <a:rPr lang="en-US" sz="2600" i="1" dirty="0" err="1">
                <a:latin typeface="Verdana" panose="020B0604030504040204" pitchFamily="34" charset="0"/>
                <a:ea typeface="Verdana" panose="020B0604030504040204" pitchFamily="34" charset="0"/>
                <a:cs typeface="Verdana" panose="020B0604030504040204" pitchFamily="34" charset="0"/>
              </a:rPr>
              <a:t>Sphenodon</a:t>
            </a:r>
            <a:r>
              <a:rPr lang="en-US" sz="2600" i="1" dirty="0">
                <a:latin typeface="Verdana" panose="020B0604030504040204" pitchFamily="34" charset="0"/>
                <a:ea typeface="Verdana" panose="020B0604030504040204" pitchFamily="34" charset="0"/>
                <a:cs typeface="Verdana" panose="020B0604030504040204" pitchFamily="34" charset="0"/>
              </a:rPr>
              <a:t> punctatus</a:t>
            </a:r>
            <a:r>
              <a:rPr lang="en-US" sz="2600" dirty="0">
                <a:latin typeface="Verdana" panose="020B0604030504040204" pitchFamily="34" charset="0"/>
                <a:ea typeface="Verdana" panose="020B0604030504040204" pitchFamily="34" charset="0"/>
                <a:cs typeface="Verdana" panose="020B0604030504040204" pitchFamily="34" charset="0"/>
              </a:rPr>
              <a:t>)</a:t>
            </a:r>
          </a:p>
        </p:txBody>
      </p:sp>
      <p:sp>
        <p:nvSpPr>
          <p:cNvPr id="2" name="Text Placeholder 1"/>
          <p:cNvSpPr>
            <a:spLocks noGrp="1"/>
          </p:cNvSpPr>
          <p:nvPr>
            <p:ph type="body" sz="half" idx="1"/>
          </p:nvPr>
        </p:nvSpPr>
        <p:spPr>
          <a:xfrm>
            <a:off x="228600" y="1600200"/>
            <a:ext cx="4343400" cy="4530725"/>
          </a:xfrm>
        </p:spPr>
        <p:txBody>
          <a:bodyPr>
            <a:normAutofit fontScale="92500" lnSpcReduction="10000"/>
          </a:bodyPr>
          <a:lstStyle/>
          <a:p>
            <a:pPr>
              <a:buFont typeface="Courier New" panose="02070309020205020404" pitchFamily="49" charset="0"/>
              <a:buChar char="o"/>
              <a:defRPr/>
            </a:pPr>
            <a:r>
              <a:rPr lang="en-US" sz="1800" dirty="0"/>
              <a:t>Endemic to New Zealand, the last remaining species in the order </a:t>
            </a:r>
            <a:r>
              <a:rPr lang="en-US" sz="1800" dirty="0" err="1"/>
              <a:t>Sphenodontia</a:t>
            </a:r>
            <a:r>
              <a:rPr lang="en-US" sz="1800" dirty="0"/>
              <a:t>, which had many species some 200 million years ago (most extinct 60 million years ago)</a:t>
            </a:r>
          </a:p>
          <a:p>
            <a:pPr>
              <a:buFont typeface="Courier New" panose="02070309020205020404" pitchFamily="49" charset="0"/>
              <a:buChar char="o"/>
              <a:defRPr/>
            </a:pPr>
            <a:endParaRPr lang="en-US" sz="1800" dirty="0"/>
          </a:p>
          <a:p>
            <a:pPr>
              <a:buFont typeface="Courier New" panose="02070309020205020404" pitchFamily="49" charset="0"/>
              <a:buChar char="o"/>
              <a:defRPr/>
            </a:pPr>
            <a:r>
              <a:rPr lang="en-US" sz="1800" dirty="0"/>
              <a:t>Adults are ~500-1000 g</a:t>
            </a:r>
          </a:p>
          <a:p>
            <a:pPr>
              <a:buFont typeface="Courier New" panose="02070309020205020404" pitchFamily="49" charset="0"/>
              <a:buChar char="o"/>
              <a:defRPr/>
            </a:pPr>
            <a:endParaRPr lang="en-US" sz="1800" dirty="0"/>
          </a:p>
          <a:p>
            <a:pPr>
              <a:buFont typeface="Courier New" panose="02070309020205020404" pitchFamily="49" charset="0"/>
              <a:buChar char="o"/>
              <a:defRPr/>
            </a:pPr>
            <a:r>
              <a:rPr lang="en-US" sz="1800" dirty="0"/>
              <a:t>Very low metabolic rate</a:t>
            </a:r>
          </a:p>
          <a:p>
            <a:pPr>
              <a:buFont typeface="Courier New" panose="02070309020205020404" pitchFamily="49" charset="0"/>
              <a:buChar char="o"/>
              <a:defRPr/>
            </a:pPr>
            <a:endParaRPr lang="en-US" sz="1800" dirty="0"/>
          </a:p>
          <a:p>
            <a:pPr>
              <a:buFont typeface="Courier New" panose="02070309020205020404" pitchFamily="49" charset="0"/>
              <a:buChar char="o"/>
              <a:defRPr/>
            </a:pPr>
            <a:r>
              <a:rPr lang="en-US" sz="1800" dirty="0"/>
              <a:t>They were found on the mainland until rats and other mammalian predators were introduced</a:t>
            </a:r>
          </a:p>
          <a:p>
            <a:pPr>
              <a:buFont typeface="Courier New" panose="02070309020205020404" pitchFamily="49" charset="0"/>
              <a:buChar char="o"/>
              <a:defRPr/>
            </a:pPr>
            <a:endParaRPr lang="en-US" sz="1800" dirty="0"/>
          </a:p>
          <a:p>
            <a:pPr>
              <a:buFont typeface="Courier New" panose="02070309020205020404" pitchFamily="49" charset="0"/>
              <a:buChar char="o"/>
              <a:defRPr/>
            </a:pPr>
            <a:r>
              <a:rPr lang="en-US" sz="1800" dirty="0"/>
              <a:t>Now limited to a few offshore islands, and introduced to multiple other islands from which predators have been removed.</a:t>
            </a:r>
          </a:p>
          <a:p>
            <a:pPr>
              <a:defRPr/>
            </a:pPr>
            <a:endParaRPr lang="en-US" sz="1800" dirty="0"/>
          </a:p>
          <a:p>
            <a:pPr marL="0" indent="0">
              <a:buFont typeface="Wingdings" pitchFamily="2" charset="2"/>
              <a:buNone/>
              <a:defRPr/>
            </a:pPr>
            <a:endParaRPr lang="en-US" sz="1800" dirty="0"/>
          </a:p>
        </p:txBody>
      </p:sp>
      <p:pic>
        <p:nvPicPr>
          <p:cNvPr id="49156" name="Picture 6"/>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879975" y="1600200"/>
            <a:ext cx="2911475" cy="2189163"/>
          </a:xfrm>
          <a:noFill/>
        </p:spPr>
      </p:pic>
      <p:sp>
        <p:nvSpPr>
          <p:cNvPr id="49157" name="TextBox 3"/>
          <p:cNvSpPr txBox="1">
            <a:spLocks noChangeArrowheads="1"/>
          </p:cNvSpPr>
          <p:nvPr/>
        </p:nvSpPr>
        <p:spPr bwMode="auto">
          <a:xfrm>
            <a:off x="5659437" y="1219200"/>
            <a:ext cx="1619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400" dirty="0"/>
              <a:t>Adult tuatara</a:t>
            </a:r>
          </a:p>
        </p:txBody>
      </p:sp>
      <p:sp>
        <p:nvSpPr>
          <p:cNvPr id="49158" name="Rectangle 4"/>
          <p:cNvSpPr>
            <a:spLocks noChangeArrowheads="1"/>
          </p:cNvSpPr>
          <p:nvPr/>
        </p:nvSpPr>
        <p:spPr bwMode="auto">
          <a:xfrm>
            <a:off x="5676900" y="3748088"/>
            <a:ext cx="18669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dirty="0"/>
              <a:t>http://</a:t>
            </a:r>
            <a:r>
              <a:rPr lang="en-US" sz="800" dirty="0" err="1"/>
              <a:t>en.wikipedia.org</a:t>
            </a:r>
            <a:r>
              <a:rPr lang="en-US" sz="800" dirty="0"/>
              <a:t>/wiki/</a:t>
            </a:r>
          </a:p>
        </p:txBody>
      </p:sp>
      <p:pic>
        <p:nvPicPr>
          <p:cNvPr id="49159" name="Picture 7"/>
          <p:cNvPicPr>
            <a:picLocks noGrp="1" noChangeAspect="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876800" y="3941763"/>
            <a:ext cx="2917825" cy="2189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Box 6"/>
          <p:cNvSpPr txBox="1">
            <a:spLocks noChangeArrowheads="1"/>
          </p:cNvSpPr>
          <p:nvPr/>
        </p:nvSpPr>
        <p:spPr bwMode="auto">
          <a:xfrm>
            <a:off x="4926012" y="6324600"/>
            <a:ext cx="335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200" dirty="0"/>
              <a:t>Cook Strait, New Zealand: Tuatara habitat. </a:t>
            </a:r>
            <a:r>
              <a:rPr lang="en-US" sz="800" dirty="0"/>
              <a:t>Photo: H. Jones</a:t>
            </a:r>
          </a:p>
        </p:txBody>
      </p:sp>
      <p:sp>
        <p:nvSpPr>
          <p:cNvPr id="9" name="Slide Number Placeholder 2">
            <a:extLst>
              <a:ext uri="{FF2B5EF4-FFF2-40B4-BE49-F238E27FC236}">
                <a16:creationId xmlns:a16="http://schemas.microsoft.com/office/drawing/2014/main" id="{5E7EE023-55DD-AE4E-8FA6-DDC48B805488}"/>
              </a:ext>
            </a:extLst>
          </p:cNvPr>
          <p:cNvSpPr>
            <a:spLocks noGrp="1"/>
          </p:cNvSpPr>
          <p:nvPr>
            <p:ph type="sldNum" sz="quarter" idx="12"/>
          </p:nvPr>
        </p:nvSpPr>
        <p:spPr>
          <a:xfrm>
            <a:off x="612648" y="6356350"/>
            <a:ext cx="1981200" cy="365760"/>
          </a:xfrm>
        </p:spPr>
        <p:txBody>
          <a:bodyPr/>
          <a:lstStyle/>
          <a:p>
            <a:r>
              <a:rPr lang="en-US" dirty="0"/>
              <a:t>Credit: C. Mulder</a:t>
            </a:r>
          </a:p>
        </p:txBody>
      </p:sp>
      <p:pic>
        <p:nvPicPr>
          <p:cNvPr id="4" name="Picture 3">
            <a:extLst>
              <a:ext uri="{FF2B5EF4-FFF2-40B4-BE49-F238E27FC236}">
                <a16:creationId xmlns:a16="http://schemas.microsoft.com/office/drawing/2014/main" id="{5F9639AD-04DE-5B41-A800-15024DB97D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200" y="3392487"/>
            <a:ext cx="2023823" cy="1139825"/>
          </a:xfrm>
          <a:prstGeom prst="rect">
            <a:avLst/>
          </a:prstGeom>
        </p:spPr>
      </p:pic>
    </p:spTree>
    <p:custDataLst>
      <p:tags r:id="rId1"/>
    </p:custDataLst>
    <p:extLst>
      <p:ext uri="{BB962C8B-B14F-4D97-AF65-F5344CB8AC3E}">
        <p14:creationId xmlns:p14="http://schemas.microsoft.com/office/powerpoint/2010/main" val="3805192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277813"/>
            <a:ext cx="8229600" cy="560387"/>
          </a:xfrm>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Tuatara life history characteristics</a:t>
            </a:r>
          </a:p>
        </p:txBody>
      </p:sp>
      <p:sp>
        <p:nvSpPr>
          <p:cNvPr id="3" name="Content Placeholder 2"/>
          <p:cNvSpPr>
            <a:spLocks noGrp="1"/>
          </p:cNvSpPr>
          <p:nvPr>
            <p:ph sz="half" idx="1"/>
          </p:nvPr>
        </p:nvSpPr>
        <p:spPr>
          <a:xfrm>
            <a:off x="228600" y="1066801"/>
            <a:ext cx="5257800" cy="5278438"/>
          </a:xfrm>
        </p:spPr>
        <p:txBody>
          <a:bodyPr>
            <a:noAutofit/>
          </a:bodyPr>
          <a:lstStyle/>
          <a:p>
            <a:pPr>
              <a:defRPr/>
            </a:pPr>
            <a:r>
              <a:rPr lang="en-US" sz="1800" dirty="0"/>
              <a:t>Life history characteristics:</a:t>
            </a:r>
          </a:p>
          <a:p>
            <a:pPr lvl="1">
              <a:defRPr/>
            </a:pPr>
            <a:r>
              <a:rPr lang="en-US" sz="1800" dirty="0"/>
              <a:t>They do not reproduce until age 10-20 years </a:t>
            </a:r>
            <a:r>
              <a:rPr lang="en-US" sz="1800" dirty="0">
                <a:solidFill>
                  <a:srgbClr val="FF0000"/>
                </a:solidFill>
              </a:rPr>
              <a:t>X</a:t>
            </a:r>
          </a:p>
          <a:p>
            <a:pPr lvl="1">
              <a:defRPr/>
            </a:pPr>
            <a:r>
              <a:rPr lang="en-US" sz="1800" dirty="0"/>
              <a:t>They only produce offspring every 4 years </a:t>
            </a:r>
            <a:r>
              <a:rPr lang="en-US" sz="1800" dirty="0">
                <a:solidFill>
                  <a:srgbClr val="FF0000"/>
                </a:solidFill>
              </a:rPr>
              <a:t>X</a:t>
            </a:r>
          </a:p>
          <a:p>
            <a:pPr lvl="1">
              <a:defRPr/>
            </a:pPr>
            <a:r>
              <a:rPr lang="en-US" sz="1800" dirty="0"/>
              <a:t>Females produce 6-8 eggs </a:t>
            </a:r>
            <a:r>
              <a:rPr lang="en-US" sz="1800" dirty="0">
                <a:solidFill>
                  <a:srgbClr val="00B050"/>
                </a:solidFill>
              </a:rPr>
              <a:t>X</a:t>
            </a:r>
            <a:r>
              <a:rPr lang="en-US" sz="1800" dirty="0"/>
              <a:t> </a:t>
            </a:r>
          </a:p>
          <a:p>
            <a:pPr lvl="1">
              <a:defRPr/>
            </a:pPr>
            <a:r>
              <a:rPr lang="en-US" sz="1800" dirty="0"/>
              <a:t>From fertilization to young takes &gt;2 years: </a:t>
            </a:r>
            <a:r>
              <a:rPr lang="en-US" sz="1800" dirty="0">
                <a:solidFill>
                  <a:srgbClr val="FF0000"/>
                </a:solidFill>
              </a:rPr>
              <a:t>X</a:t>
            </a:r>
          </a:p>
          <a:p>
            <a:pPr lvl="2">
              <a:defRPr/>
            </a:pPr>
            <a:r>
              <a:rPr lang="en-US" sz="1800" dirty="0"/>
              <a:t>Mating is mid summer (Jan-March)</a:t>
            </a:r>
          </a:p>
          <a:p>
            <a:pPr lvl="2">
              <a:defRPr/>
            </a:pPr>
            <a:r>
              <a:rPr lang="en-US" sz="1800" dirty="0"/>
              <a:t>Eggs laid following spring / early summer (Oct-Dec)</a:t>
            </a:r>
          </a:p>
          <a:p>
            <a:pPr lvl="2">
              <a:defRPr/>
            </a:pPr>
            <a:r>
              <a:rPr lang="en-US" sz="1800" dirty="0"/>
              <a:t>Incubation 12-15 months (development stops in winter months) </a:t>
            </a:r>
            <a:r>
              <a:rPr lang="en-US" sz="1800" dirty="0">
                <a:solidFill>
                  <a:srgbClr val="FF0000"/>
                </a:solidFill>
              </a:rPr>
              <a:t>X</a:t>
            </a:r>
          </a:p>
          <a:p>
            <a:pPr lvl="1">
              <a:defRPr/>
            </a:pPr>
            <a:r>
              <a:rPr lang="en-US" sz="1800" dirty="0"/>
              <a:t>Live up to 70 years in captivity, possibly up to 100 years in the wild? </a:t>
            </a:r>
            <a:r>
              <a:rPr lang="en-US" sz="1800" dirty="0">
                <a:solidFill>
                  <a:srgbClr val="00B050"/>
                </a:solidFill>
              </a:rPr>
              <a:t>X</a:t>
            </a:r>
            <a:endParaRPr lang="en-US" sz="1800" dirty="0"/>
          </a:p>
          <a:p>
            <a:pPr lvl="1">
              <a:defRPr/>
            </a:pPr>
            <a:endParaRPr lang="en-US" sz="2000" dirty="0"/>
          </a:p>
          <a:p>
            <a:pPr marL="0" indent="0">
              <a:buFont typeface="Wingdings" pitchFamily="2" charset="2"/>
              <a:buNone/>
              <a:defRPr/>
            </a:pPr>
            <a:endParaRPr lang="en-US" sz="2000" dirty="0"/>
          </a:p>
        </p:txBody>
      </p:sp>
      <p:pic>
        <p:nvPicPr>
          <p:cNvPr id="50181" name="Picture 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638800" y="1219200"/>
            <a:ext cx="2911475" cy="2189163"/>
          </a:xfrm>
          <a:noFill/>
        </p:spPr>
      </p:pic>
      <p:sp>
        <p:nvSpPr>
          <p:cNvPr id="50182" name="Slide Number Placeholder 3"/>
          <p:cNvSpPr txBox="1">
            <a:spLocks/>
          </p:cNvSpPr>
          <p:nvPr/>
        </p:nvSpPr>
        <p:spPr bwMode="auto">
          <a:xfrm>
            <a:off x="5791200" y="3486036"/>
            <a:ext cx="2438400" cy="18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r>
              <a:rPr lang="en-US" sz="1000" dirty="0"/>
              <a:t>http://www.teara.govt.nz/browse</a:t>
            </a:r>
          </a:p>
        </p:txBody>
      </p:sp>
      <p:pic>
        <p:nvPicPr>
          <p:cNvPr id="50183" name="Picture 2"/>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172200" y="3810000"/>
            <a:ext cx="1828800" cy="2047875"/>
          </a:xfrm>
          <a:noFill/>
        </p:spPr>
      </p:pic>
      <p:sp>
        <p:nvSpPr>
          <p:cNvPr id="50184" name="Rectangle 9"/>
          <p:cNvSpPr>
            <a:spLocks noChangeArrowheads="1"/>
          </p:cNvSpPr>
          <p:nvPr/>
        </p:nvSpPr>
        <p:spPr bwMode="auto">
          <a:xfrm>
            <a:off x="5904470" y="5943828"/>
            <a:ext cx="2514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800" dirty="0"/>
              <a:t>https://shadmia.wordpress.com/tag/henry-the-tuatara/</a:t>
            </a:r>
          </a:p>
        </p:txBody>
      </p:sp>
      <p:sp>
        <p:nvSpPr>
          <p:cNvPr id="9" name="Slide Number Placeholder 2">
            <a:extLst>
              <a:ext uri="{FF2B5EF4-FFF2-40B4-BE49-F238E27FC236}">
                <a16:creationId xmlns:a16="http://schemas.microsoft.com/office/drawing/2014/main" id="{7ADF057C-1596-ED4D-9DB3-C371B134E36A}"/>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27663905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0CAF53-CEA3-234D-B9DE-731F23EE8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682" y="457200"/>
            <a:ext cx="6638636" cy="5257800"/>
          </a:xfrm>
          <a:prstGeom prst="rect">
            <a:avLst/>
          </a:prstGeom>
        </p:spPr>
      </p:pic>
      <p:sp>
        <p:nvSpPr>
          <p:cNvPr id="8" name="Rectangle 7">
            <a:extLst>
              <a:ext uri="{FF2B5EF4-FFF2-40B4-BE49-F238E27FC236}">
                <a16:creationId xmlns:a16="http://schemas.microsoft.com/office/drawing/2014/main" id="{E718E1E6-F1F1-6248-BC29-9999E814B107}"/>
              </a:ext>
            </a:extLst>
          </p:cNvPr>
          <p:cNvSpPr/>
          <p:nvPr/>
        </p:nvSpPr>
        <p:spPr>
          <a:xfrm>
            <a:off x="1333500" y="5791200"/>
            <a:ext cx="6477000" cy="369332"/>
          </a:xfrm>
          <a:prstGeom prst="rect">
            <a:avLst/>
          </a:prstGeom>
          <a:ln>
            <a:solidFill>
              <a:schemeClr val="accent1">
                <a:lumMod val="50000"/>
              </a:schemeClr>
            </a:solidFill>
          </a:ln>
        </p:spPr>
        <p:txBody>
          <a:bodyPr wrap="square">
            <a:spAutoFit/>
          </a:bodyPr>
          <a:lstStyle/>
          <a:p>
            <a:pPr algn="ctr"/>
            <a:r>
              <a:rPr lang="en-US" dirty="0"/>
              <a:t>https://</a:t>
            </a:r>
            <a:r>
              <a:rPr lang="en-US" dirty="0" err="1"/>
              <a:t>www.sciencelearn.org.nz</a:t>
            </a:r>
            <a:r>
              <a:rPr lang="en-US" dirty="0"/>
              <a:t>/resources/1976-what-do-we-see</a:t>
            </a:r>
          </a:p>
        </p:txBody>
      </p:sp>
    </p:spTree>
    <p:extLst>
      <p:ext uri="{BB962C8B-B14F-4D97-AF65-F5344CB8AC3E}">
        <p14:creationId xmlns:p14="http://schemas.microsoft.com/office/powerpoint/2010/main" val="4274182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Let’s make a few assumptions</a:t>
            </a:r>
          </a:p>
        </p:txBody>
      </p:sp>
      <p:sp>
        <p:nvSpPr>
          <p:cNvPr id="3" name="Content Placeholder 2"/>
          <p:cNvSpPr>
            <a:spLocks noGrp="1"/>
          </p:cNvSpPr>
          <p:nvPr>
            <p:ph sz="quarter" idx="1"/>
          </p:nvPr>
        </p:nvSpPr>
        <p:spPr/>
        <p:txBody>
          <a:bodyPr/>
          <a:lstStyle/>
          <a:p>
            <a:pPr>
              <a:defRPr/>
            </a:pPr>
            <a:r>
              <a:rPr lang="en-US" sz="2000" dirty="0"/>
              <a:t>Based on known info:</a:t>
            </a:r>
          </a:p>
          <a:p>
            <a:pPr lvl="1">
              <a:defRPr/>
            </a:pPr>
            <a:r>
              <a:rPr lang="en-US" sz="2000" dirty="0"/>
              <a:t>Tuataras not reproductively actively (mate) until age 15 </a:t>
            </a:r>
          </a:p>
          <a:p>
            <a:pPr lvl="1">
              <a:defRPr/>
            </a:pPr>
            <a:r>
              <a:rPr lang="en-US" sz="2000" dirty="0"/>
              <a:t>They only produce offspring every 4 years</a:t>
            </a:r>
          </a:p>
          <a:p>
            <a:pPr lvl="1">
              <a:defRPr/>
            </a:pPr>
            <a:r>
              <a:rPr lang="en-US" sz="2000" dirty="0"/>
              <a:t>From fertilization to young &gt;2 years</a:t>
            </a:r>
          </a:p>
          <a:p>
            <a:pPr lvl="1">
              <a:defRPr/>
            </a:pPr>
            <a:r>
              <a:rPr lang="en-US" sz="2000" dirty="0"/>
              <a:t>Age of 1</a:t>
            </a:r>
            <a:r>
              <a:rPr lang="en-US" sz="2000" baseline="30000" dirty="0"/>
              <a:t>st</a:t>
            </a:r>
            <a:r>
              <a:rPr lang="en-US" sz="2000" dirty="0"/>
              <a:t> reproduction = 17</a:t>
            </a:r>
          </a:p>
          <a:p>
            <a:pPr lvl="1">
              <a:defRPr/>
            </a:pPr>
            <a:r>
              <a:rPr lang="en-US" sz="2000" dirty="0"/>
              <a:t>Females produce 6 eggs on average at a time</a:t>
            </a:r>
          </a:p>
          <a:p>
            <a:pPr marL="57150" indent="0">
              <a:buFont typeface="Wingdings" pitchFamily="2" charset="2"/>
              <a:buNone/>
              <a:defRPr/>
            </a:pPr>
            <a:endParaRPr lang="en-US" sz="2000" dirty="0"/>
          </a:p>
          <a:p>
            <a:pPr marL="57150" indent="0">
              <a:buFont typeface="Wingdings" pitchFamily="2" charset="2"/>
              <a:buNone/>
              <a:defRPr/>
            </a:pPr>
            <a:r>
              <a:rPr lang="en-US" sz="2000" dirty="0"/>
              <a:t>Assume as follows:</a:t>
            </a:r>
          </a:p>
          <a:p>
            <a:pPr marL="573088" indent="-344488">
              <a:defRPr/>
            </a:pPr>
            <a:r>
              <a:rPr lang="en-US" sz="2000" dirty="0"/>
              <a:t>Assume that survival is low in year 1 (50%) and year 2 (75%), when young are subject to cannibalism</a:t>
            </a:r>
          </a:p>
          <a:p>
            <a:pPr marL="573088" indent="-344488">
              <a:defRPr/>
            </a:pPr>
            <a:r>
              <a:rPr lang="en-US" sz="2000" dirty="0"/>
              <a:t>Assume that survival is high after age 2 (95%)</a:t>
            </a:r>
          </a:p>
          <a:p>
            <a:pPr marL="573088" indent="-344488">
              <a:defRPr/>
            </a:pPr>
            <a:r>
              <a:rPr lang="en-US" sz="2000" dirty="0"/>
              <a:t>Assume any Tuatara who makes it to age 25 will die following year</a:t>
            </a:r>
          </a:p>
          <a:p>
            <a:pPr marL="468630" indent="-342900">
              <a:defRPr/>
            </a:pPr>
            <a:endParaRPr lang="en-US" sz="2000" dirty="0"/>
          </a:p>
          <a:p>
            <a:endParaRPr lang="en-US" dirty="0"/>
          </a:p>
        </p:txBody>
      </p:sp>
      <p:sp>
        <p:nvSpPr>
          <p:cNvPr id="4" name="Slide Number Placeholder 2">
            <a:extLst>
              <a:ext uri="{FF2B5EF4-FFF2-40B4-BE49-F238E27FC236}">
                <a16:creationId xmlns:a16="http://schemas.microsoft.com/office/drawing/2014/main" id="{D70B29B3-67AA-9640-B09C-38B57AC8B8E2}"/>
              </a:ext>
            </a:extLst>
          </p:cNvPr>
          <p:cNvSpPr>
            <a:spLocks noGrp="1"/>
          </p:cNvSpPr>
          <p:nvPr>
            <p:ph type="sldNum" sz="quarter" idx="12"/>
          </p:nvPr>
        </p:nvSpPr>
        <p:spPr>
          <a:xfrm>
            <a:off x="612648" y="6356350"/>
            <a:ext cx="1981200" cy="365760"/>
          </a:xfrm>
        </p:spPr>
        <p:txBody>
          <a:bodyPr/>
          <a:lstStyle/>
          <a:p>
            <a:r>
              <a:rPr lang="en-US" dirty="0"/>
              <a:t>Credit: C. Mulder</a:t>
            </a:r>
          </a:p>
        </p:txBody>
      </p:sp>
    </p:spTree>
    <p:extLst>
      <p:ext uri="{BB962C8B-B14F-4D97-AF65-F5344CB8AC3E}">
        <p14:creationId xmlns:p14="http://schemas.microsoft.com/office/powerpoint/2010/main" val="7706861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97" name="Rectangle 3"/>
          <p:cNvSpPr>
            <a:spLocks noChangeArrowheads="1"/>
          </p:cNvSpPr>
          <p:nvPr/>
        </p:nvSpPr>
        <p:spPr bwMode="auto">
          <a:xfrm>
            <a:off x="228600" y="609600"/>
            <a:ext cx="29718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buFont typeface="Arial" charset="0"/>
              <a:buChar char="•"/>
            </a:pPr>
            <a:r>
              <a:rPr lang="en-US" dirty="0"/>
              <a:t>Baby survival is 50% in year and 75% in year 2 (0.5 * 0.75 = 0.375)</a:t>
            </a:r>
          </a:p>
          <a:p>
            <a:pPr marL="171450" indent="-171450">
              <a:buFont typeface="Arial" charset="0"/>
              <a:buChar char="•"/>
            </a:pPr>
            <a:endParaRPr lang="en-US" dirty="0"/>
          </a:p>
          <a:p>
            <a:pPr marL="171450" indent="-171450">
              <a:buFont typeface="Arial" charset="0"/>
              <a:buChar char="•"/>
            </a:pPr>
            <a:r>
              <a:rPr lang="en-US" dirty="0"/>
              <a:t>Adult survival is 95%</a:t>
            </a:r>
          </a:p>
          <a:p>
            <a:pPr marL="171450" indent="-171450">
              <a:buFont typeface="Arial" charset="0"/>
              <a:buChar char="•"/>
            </a:pPr>
            <a:endParaRPr lang="en-US" dirty="0"/>
          </a:p>
          <a:p>
            <a:pPr marL="171450" indent="-171450">
              <a:buFont typeface="Arial" charset="0"/>
              <a:buChar char="•"/>
            </a:pPr>
            <a:r>
              <a:rPr lang="en-US" dirty="0"/>
              <a:t>They do not mate until age 15</a:t>
            </a:r>
          </a:p>
          <a:p>
            <a:pPr marL="171450" indent="-171450">
              <a:buFont typeface="Arial" charset="0"/>
              <a:buChar char="•"/>
            </a:pPr>
            <a:endParaRPr lang="en-US" dirty="0"/>
          </a:p>
          <a:p>
            <a:pPr marL="171450" indent="-171450">
              <a:buFont typeface="Arial" charset="0"/>
              <a:buChar char="•"/>
            </a:pPr>
            <a:r>
              <a:rPr lang="en-US" dirty="0"/>
              <a:t>It takes 2 years from mating to egg laying</a:t>
            </a:r>
          </a:p>
          <a:p>
            <a:pPr marL="171450" indent="-171450">
              <a:buFont typeface="Arial" charset="0"/>
              <a:buChar char="•"/>
            </a:pPr>
            <a:endParaRPr lang="en-US" dirty="0"/>
          </a:p>
          <a:p>
            <a:pPr marL="171450" indent="-171450">
              <a:buFont typeface="Arial" charset="0"/>
              <a:buChar char="•"/>
            </a:pPr>
            <a:r>
              <a:rPr lang="en-US" dirty="0"/>
              <a:t>They only produce offspring every 4 years</a:t>
            </a:r>
          </a:p>
          <a:p>
            <a:pPr marL="171450" indent="-171450">
              <a:buFont typeface="Arial" charset="0"/>
              <a:buChar char="•"/>
            </a:pPr>
            <a:endParaRPr lang="en-US" dirty="0"/>
          </a:p>
          <a:p>
            <a:pPr marL="171450" indent="-171450">
              <a:buFont typeface="Arial" charset="0"/>
              <a:buChar char="•"/>
            </a:pPr>
            <a:r>
              <a:rPr lang="en-US" dirty="0"/>
              <a:t>Females produce 6 eggs</a:t>
            </a:r>
          </a:p>
          <a:p>
            <a:pPr marL="171450" indent="-171450">
              <a:buFont typeface="Arial" charset="0"/>
              <a:buChar char="•"/>
            </a:pPr>
            <a:endParaRPr lang="en-US" dirty="0"/>
          </a:p>
          <a:p>
            <a:pPr marL="171450" indent="-171450">
              <a:buFont typeface="Arial" charset="0"/>
              <a:buChar char="•"/>
            </a:pPr>
            <a:r>
              <a:rPr lang="en-US" dirty="0"/>
              <a:t>They die at 25</a:t>
            </a:r>
          </a:p>
        </p:txBody>
      </p:sp>
      <p:graphicFrame>
        <p:nvGraphicFramePr>
          <p:cNvPr id="12" name="Table 11"/>
          <p:cNvGraphicFramePr>
            <a:graphicFrameLocks noGrp="1"/>
          </p:cNvGraphicFramePr>
          <p:nvPr/>
        </p:nvGraphicFramePr>
        <p:xfrm>
          <a:off x="3200400" y="152400"/>
          <a:ext cx="5562600" cy="6553183"/>
        </p:xfrm>
        <a:graphic>
          <a:graphicData uri="http://schemas.openxmlformats.org/drawingml/2006/table">
            <a:tbl>
              <a:tblPr>
                <a:tableStyleId>{5C22544A-7EE6-4342-B048-85BDC9FD1C3A}</a:tableStyleId>
              </a:tblPr>
              <a:tblGrid>
                <a:gridCol w="1112520">
                  <a:extLst>
                    <a:ext uri="{9D8B030D-6E8A-4147-A177-3AD203B41FA5}">
                      <a16:colId xmlns:a16="http://schemas.microsoft.com/office/drawing/2014/main" val="20000"/>
                    </a:ext>
                  </a:extLst>
                </a:gridCol>
                <a:gridCol w="1112520">
                  <a:extLst>
                    <a:ext uri="{9D8B030D-6E8A-4147-A177-3AD203B41FA5}">
                      <a16:colId xmlns:a16="http://schemas.microsoft.com/office/drawing/2014/main" val="20001"/>
                    </a:ext>
                  </a:extLst>
                </a:gridCol>
                <a:gridCol w="1112520">
                  <a:extLst>
                    <a:ext uri="{9D8B030D-6E8A-4147-A177-3AD203B41FA5}">
                      <a16:colId xmlns:a16="http://schemas.microsoft.com/office/drawing/2014/main" val="20002"/>
                    </a:ext>
                  </a:extLst>
                </a:gridCol>
                <a:gridCol w="1112520">
                  <a:extLst>
                    <a:ext uri="{9D8B030D-6E8A-4147-A177-3AD203B41FA5}">
                      <a16:colId xmlns:a16="http://schemas.microsoft.com/office/drawing/2014/main" val="20003"/>
                    </a:ext>
                  </a:extLst>
                </a:gridCol>
                <a:gridCol w="1112520">
                  <a:extLst>
                    <a:ext uri="{9D8B030D-6E8A-4147-A177-3AD203B41FA5}">
                      <a16:colId xmlns:a16="http://schemas.microsoft.com/office/drawing/2014/main" val="20004"/>
                    </a:ext>
                  </a:extLst>
                </a:gridCol>
              </a:tblGrid>
              <a:tr h="245308">
                <a:tc>
                  <a:txBody>
                    <a:bodyPr/>
                    <a:lstStyle/>
                    <a:p>
                      <a:pPr algn="ctr" fontAlgn="b"/>
                      <a:r>
                        <a:rPr lang="en-US" sz="1000" b="1" u="none" strike="noStrike" dirty="0">
                          <a:effectLst/>
                        </a:rPr>
                        <a:t>Age</a:t>
                      </a:r>
                      <a:endParaRPr lang="en-US" sz="1000" b="1" i="0" u="none" strike="noStrike" dirty="0">
                        <a:solidFill>
                          <a:srgbClr val="000000"/>
                        </a:solidFill>
                        <a:effectLst/>
                        <a:latin typeface="Calibri"/>
                      </a:endParaRPr>
                    </a:p>
                  </a:txBody>
                  <a:tcPr marL="8752" marR="8752" marT="8752" marB="0" anchor="b"/>
                </a:tc>
                <a:tc>
                  <a:txBody>
                    <a:bodyPr/>
                    <a:lstStyle/>
                    <a:p>
                      <a:pPr algn="ctr" fontAlgn="b"/>
                      <a:r>
                        <a:rPr lang="en-US" sz="1000" b="1" u="none" strike="noStrike" dirty="0">
                          <a:effectLst/>
                        </a:rPr>
                        <a:t>N</a:t>
                      </a:r>
                      <a:endParaRPr lang="en-US" sz="1000" b="1" i="0" u="none" strike="noStrike" dirty="0">
                        <a:solidFill>
                          <a:srgbClr val="000000"/>
                        </a:solidFill>
                        <a:effectLst/>
                        <a:latin typeface="Calibri"/>
                      </a:endParaRPr>
                    </a:p>
                  </a:txBody>
                  <a:tcPr marL="8752" marR="8752" marT="8752" marB="0" anchor="b"/>
                </a:tc>
                <a:tc>
                  <a:txBody>
                    <a:bodyPr/>
                    <a:lstStyle/>
                    <a:p>
                      <a:pPr algn="ctr" fontAlgn="b"/>
                      <a:r>
                        <a:rPr lang="en-US" sz="1000" b="1" u="none" strike="noStrike" dirty="0">
                          <a:effectLst/>
                        </a:rPr>
                        <a:t>lx</a:t>
                      </a:r>
                      <a:endParaRPr lang="en-US" sz="1000" b="1" i="0" u="none" strike="noStrike" dirty="0">
                        <a:solidFill>
                          <a:srgbClr val="000000"/>
                        </a:solidFill>
                        <a:effectLst/>
                        <a:latin typeface="Calibri"/>
                      </a:endParaRPr>
                    </a:p>
                  </a:txBody>
                  <a:tcPr marL="8752" marR="8752" marT="8752" marB="0" anchor="b"/>
                </a:tc>
                <a:tc>
                  <a:txBody>
                    <a:bodyPr/>
                    <a:lstStyle/>
                    <a:p>
                      <a:pPr algn="ctr" fontAlgn="b"/>
                      <a:r>
                        <a:rPr lang="en-US" sz="1000" b="1" u="none" strike="noStrike" dirty="0">
                          <a:effectLst/>
                        </a:rPr>
                        <a:t>mx</a:t>
                      </a:r>
                      <a:endParaRPr lang="en-US" sz="1000" b="1" i="0" u="none" strike="noStrike" dirty="0">
                        <a:solidFill>
                          <a:srgbClr val="000000"/>
                        </a:solidFill>
                        <a:effectLst/>
                        <a:latin typeface="Calibri"/>
                      </a:endParaRPr>
                    </a:p>
                  </a:txBody>
                  <a:tcPr marL="8752" marR="8752" marT="8752" marB="0" anchor="b"/>
                </a:tc>
                <a:tc>
                  <a:txBody>
                    <a:bodyPr/>
                    <a:lstStyle/>
                    <a:p>
                      <a:pPr algn="ctr" fontAlgn="b"/>
                      <a:r>
                        <a:rPr lang="en-US" sz="1000" b="1" u="none" strike="noStrike" dirty="0">
                          <a:effectLst/>
                        </a:rPr>
                        <a:t>lx*mx</a:t>
                      </a:r>
                      <a:endParaRPr lang="en-US" sz="1000" b="1"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00"/>
                  </a:ext>
                </a:extLst>
              </a:tr>
              <a:tr h="233625">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1000</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1</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01"/>
                  </a:ext>
                </a:extLst>
              </a:tr>
              <a:tr h="233625">
                <a:tc>
                  <a:txBody>
                    <a:bodyPr/>
                    <a:lstStyle/>
                    <a:p>
                      <a:pPr algn="ctr" fontAlgn="b"/>
                      <a:r>
                        <a:rPr lang="en-US" sz="1000" u="none" strike="noStrike" dirty="0">
                          <a:effectLst/>
                        </a:rPr>
                        <a:t>1</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500</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0.5</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02"/>
                  </a:ext>
                </a:extLst>
              </a:tr>
              <a:tr h="233625">
                <a:tc>
                  <a:txBody>
                    <a:bodyPr/>
                    <a:lstStyle/>
                    <a:p>
                      <a:pPr algn="ctr" fontAlgn="b"/>
                      <a:r>
                        <a:rPr lang="en-US" sz="1000" u="none" strike="noStrike" dirty="0">
                          <a:effectLst/>
                        </a:rPr>
                        <a:t>2</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375</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0.375</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03"/>
                  </a:ext>
                </a:extLst>
              </a:tr>
              <a:tr h="233625">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356</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0.35625</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04"/>
                  </a:ext>
                </a:extLst>
              </a:tr>
              <a:tr h="233625">
                <a:tc>
                  <a:txBody>
                    <a:bodyPr/>
                    <a:lstStyle/>
                    <a:p>
                      <a:pPr algn="ctr" fontAlgn="b"/>
                      <a:r>
                        <a:rPr lang="en-US" sz="1000" u="none" strike="noStrike" dirty="0">
                          <a:effectLst/>
                        </a:rPr>
                        <a:t>4</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338</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0.338438</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extLst>
                  <a:ext uri="{0D108BD9-81ED-4DB2-BD59-A6C34878D82A}">
                    <a16:rowId xmlns:a16="http://schemas.microsoft.com/office/drawing/2014/main" val="10005"/>
                  </a:ext>
                </a:extLst>
              </a:tr>
              <a:tr h="233625">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322</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0.321516</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extLst>
                  <a:ext uri="{0D108BD9-81ED-4DB2-BD59-A6C34878D82A}">
                    <a16:rowId xmlns:a16="http://schemas.microsoft.com/office/drawing/2014/main" val="10006"/>
                  </a:ext>
                </a:extLst>
              </a:tr>
              <a:tr h="233625">
                <a:tc>
                  <a:txBody>
                    <a:bodyPr/>
                    <a:lstStyle/>
                    <a:p>
                      <a:pPr algn="ctr" fontAlgn="b"/>
                      <a:r>
                        <a:rPr lang="en-US" sz="1000" u="none" strike="noStrike" dirty="0">
                          <a:effectLst/>
                        </a:rPr>
                        <a:t>6</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305</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0.30544</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07"/>
                  </a:ext>
                </a:extLst>
              </a:tr>
              <a:tr h="233625">
                <a:tc>
                  <a:txBody>
                    <a:bodyPr/>
                    <a:lstStyle/>
                    <a:p>
                      <a:pPr algn="ctr" fontAlgn="b"/>
                      <a:r>
                        <a:rPr lang="en-US" sz="1000" u="none" strike="noStrike">
                          <a:effectLst/>
                        </a:rPr>
                        <a:t>7</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290</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0.290168</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extLst>
                  <a:ext uri="{0D108BD9-81ED-4DB2-BD59-A6C34878D82A}">
                    <a16:rowId xmlns:a16="http://schemas.microsoft.com/office/drawing/2014/main" val="10008"/>
                  </a:ext>
                </a:extLst>
              </a:tr>
              <a:tr h="233625">
                <a:tc>
                  <a:txBody>
                    <a:bodyPr/>
                    <a:lstStyle/>
                    <a:p>
                      <a:pPr algn="ctr" fontAlgn="b"/>
                      <a:r>
                        <a:rPr lang="en-US" sz="1000" u="none" strike="noStrike" dirty="0">
                          <a:effectLst/>
                        </a:rPr>
                        <a:t>8</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a:effectLst/>
                        </a:rPr>
                        <a:t>276</a:t>
                      </a:r>
                      <a:endParaRPr lang="en-US" sz="1000" b="0" i="0" u="none" strike="noStrike">
                        <a:solidFill>
                          <a:srgbClr val="000000"/>
                        </a:solidFill>
                        <a:effectLst/>
                        <a:latin typeface="Calibri"/>
                      </a:endParaRPr>
                    </a:p>
                  </a:txBody>
                  <a:tcPr marL="8752" marR="8752" marT="8752" marB="0" anchor="b"/>
                </a:tc>
                <a:tc>
                  <a:txBody>
                    <a:bodyPr/>
                    <a:lstStyle/>
                    <a:p>
                      <a:pPr algn="r" fontAlgn="b"/>
                      <a:r>
                        <a:rPr lang="en-US" sz="1000" u="none" strike="noStrike">
                          <a:effectLst/>
                        </a:rPr>
                        <a:t>0.275659</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09"/>
                  </a:ext>
                </a:extLst>
              </a:tr>
              <a:tr h="233625">
                <a:tc>
                  <a:txBody>
                    <a:bodyPr/>
                    <a:lstStyle/>
                    <a:p>
                      <a:pPr algn="ctr" fontAlgn="b"/>
                      <a:r>
                        <a:rPr lang="en-US" sz="1000" u="none" strike="noStrike" dirty="0">
                          <a:effectLst/>
                        </a:rPr>
                        <a:t>9</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a:effectLst/>
                        </a:rPr>
                        <a:t>262</a:t>
                      </a:r>
                      <a:endParaRPr lang="en-US" sz="1000" b="0" i="0" u="none" strike="noStrike">
                        <a:solidFill>
                          <a:srgbClr val="000000"/>
                        </a:solidFill>
                        <a:effectLst/>
                        <a:latin typeface="Calibri"/>
                      </a:endParaRPr>
                    </a:p>
                  </a:txBody>
                  <a:tcPr marL="8752" marR="8752" marT="8752" marB="0" anchor="b"/>
                </a:tc>
                <a:tc>
                  <a:txBody>
                    <a:bodyPr/>
                    <a:lstStyle/>
                    <a:p>
                      <a:pPr algn="r" fontAlgn="b"/>
                      <a:r>
                        <a:rPr lang="en-US" sz="1000" u="none" strike="noStrike">
                          <a:effectLst/>
                        </a:rPr>
                        <a:t>0.261876</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10"/>
                  </a:ext>
                </a:extLst>
              </a:tr>
              <a:tr h="233625">
                <a:tc>
                  <a:txBody>
                    <a:bodyPr/>
                    <a:lstStyle/>
                    <a:p>
                      <a:pPr algn="ctr" fontAlgn="b"/>
                      <a:r>
                        <a:rPr lang="en-US" sz="1000" u="none" strike="noStrike" dirty="0">
                          <a:effectLst/>
                        </a:rPr>
                        <a:t>10</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249</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0.248783</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11"/>
                  </a:ext>
                </a:extLst>
              </a:tr>
              <a:tr h="233625">
                <a:tc>
                  <a:txBody>
                    <a:bodyPr/>
                    <a:lstStyle/>
                    <a:p>
                      <a:pPr algn="ctr" fontAlgn="b"/>
                      <a:r>
                        <a:rPr lang="en-US" sz="1000" u="none" strike="noStrike">
                          <a:effectLst/>
                        </a:rPr>
                        <a:t>11</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236</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0.236344</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extLst>
                  <a:ext uri="{0D108BD9-81ED-4DB2-BD59-A6C34878D82A}">
                    <a16:rowId xmlns:a16="http://schemas.microsoft.com/office/drawing/2014/main" val="10012"/>
                  </a:ext>
                </a:extLst>
              </a:tr>
              <a:tr h="233625">
                <a:tc>
                  <a:txBody>
                    <a:bodyPr/>
                    <a:lstStyle/>
                    <a:p>
                      <a:pPr algn="ctr" fontAlgn="b"/>
                      <a:r>
                        <a:rPr lang="en-US" sz="1000" u="none" strike="noStrike" dirty="0">
                          <a:effectLst/>
                        </a:rPr>
                        <a:t>12</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225</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0.224526</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extLst>
                  <a:ext uri="{0D108BD9-81ED-4DB2-BD59-A6C34878D82A}">
                    <a16:rowId xmlns:a16="http://schemas.microsoft.com/office/drawing/2014/main" val="10013"/>
                  </a:ext>
                </a:extLst>
              </a:tr>
              <a:tr h="233625">
                <a:tc>
                  <a:txBody>
                    <a:bodyPr/>
                    <a:lstStyle/>
                    <a:p>
                      <a:pPr algn="ctr" fontAlgn="b"/>
                      <a:r>
                        <a:rPr lang="en-US" sz="1000" u="none" strike="noStrike">
                          <a:effectLst/>
                        </a:rPr>
                        <a:t>13</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213</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0.2133</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extLst>
                  <a:ext uri="{0D108BD9-81ED-4DB2-BD59-A6C34878D82A}">
                    <a16:rowId xmlns:a16="http://schemas.microsoft.com/office/drawing/2014/main" val="10014"/>
                  </a:ext>
                </a:extLst>
              </a:tr>
              <a:tr h="233625">
                <a:tc>
                  <a:txBody>
                    <a:bodyPr/>
                    <a:lstStyle/>
                    <a:p>
                      <a:pPr algn="ctr" fontAlgn="b"/>
                      <a:r>
                        <a:rPr lang="en-US" sz="1000" u="none" strike="noStrike">
                          <a:effectLst/>
                        </a:rPr>
                        <a:t>14</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203</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0.202635</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15"/>
                  </a:ext>
                </a:extLst>
              </a:tr>
              <a:tr h="233625">
                <a:tc>
                  <a:txBody>
                    <a:bodyPr/>
                    <a:lstStyle/>
                    <a:p>
                      <a:pPr algn="ctr" fontAlgn="b"/>
                      <a:r>
                        <a:rPr lang="en-US" sz="1000" u="none" strike="noStrike">
                          <a:effectLst/>
                        </a:rPr>
                        <a:t>15</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193</a:t>
                      </a:r>
                      <a:endParaRPr lang="en-US" sz="1000" b="0" i="0" u="none" strike="noStrike">
                        <a:solidFill>
                          <a:srgbClr val="000000"/>
                        </a:solidFill>
                        <a:effectLst/>
                        <a:latin typeface="Calibri"/>
                      </a:endParaRPr>
                    </a:p>
                  </a:txBody>
                  <a:tcPr marL="8752" marR="8752" marT="8752" marB="0" anchor="b"/>
                </a:tc>
                <a:tc>
                  <a:txBody>
                    <a:bodyPr/>
                    <a:lstStyle/>
                    <a:p>
                      <a:pPr algn="r" fontAlgn="b"/>
                      <a:r>
                        <a:rPr lang="en-US" sz="1000" u="none" strike="noStrike">
                          <a:effectLst/>
                        </a:rPr>
                        <a:t>0.192503</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16"/>
                  </a:ext>
                </a:extLst>
              </a:tr>
              <a:tr h="233625">
                <a:tc>
                  <a:txBody>
                    <a:bodyPr/>
                    <a:lstStyle/>
                    <a:p>
                      <a:pPr algn="ctr" fontAlgn="b"/>
                      <a:r>
                        <a:rPr lang="en-US" sz="1000" u="none" strike="noStrike">
                          <a:effectLst/>
                        </a:rPr>
                        <a:t>16</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183</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0.182878</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17"/>
                  </a:ext>
                </a:extLst>
              </a:tr>
              <a:tr h="233625">
                <a:tc>
                  <a:txBody>
                    <a:bodyPr/>
                    <a:lstStyle/>
                    <a:p>
                      <a:pPr algn="ctr" fontAlgn="b"/>
                      <a:r>
                        <a:rPr lang="en-US" sz="1000" u="none" strike="noStrike">
                          <a:effectLst/>
                        </a:rPr>
                        <a:t>17</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174</a:t>
                      </a:r>
                      <a:endParaRPr lang="en-US" sz="1000" b="0" i="0" u="none" strike="noStrike">
                        <a:solidFill>
                          <a:srgbClr val="000000"/>
                        </a:solidFill>
                        <a:effectLst/>
                        <a:latin typeface="Calibri"/>
                      </a:endParaRPr>
                    </a:p>
                  </a:txBody>
                  <a:tcPr marL="8752" marR="8752" marT="8752" marB="0" anchor="b"/>
                </a:tc>
                <a:tc>
                  <a:txBody>
                    <a:bodyPr/>
                    <a:lstStyle/>
                    <a:p>
                      <a:pPr algn="r" fontAlgn="b"/>
                      <a:r>
                        <a:rPr lang="en-US" sz="1000" u="none" strike="noStrike">
                          <a:effectLst/>
                        </a:rPr>
                        <a:t>0.173734</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6</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1.042405</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18"/>
                  </a:ext>
                </a:extLst>
              </a:tr>
              <a:tr h="233625">
                <a:tc>
                  <a:txBody>
                    <a:bodyPr/>
                    <a:lstStyle/>
                    <a:p>
                      <a:pPr algn="ctr" fontAlgn="b"/>
                      <a:r>
                        <a:rPr lang="en-US" sz="1000" u="none" strike="noStrike" dirty="0">
                          <a:effectLst/>
                        </a:rPr>
                        <a:t>18</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165</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0.165048</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19"/>
                  </a:ext>
                </a:extLst>
              </a:tr>
              <a:tr h="233625">
                <a:tc>
                  <a:txBody>
                    <a:bodyPr/>
                    <a:lstStyle/>
                    <a:p>
                      <a:pPr algn="ctr" fontAlgn="b"/>
                      <a:r>
                        <a:rPr lang="en-US" sz="1000" u="none" strike="noStrike" dirty="0">
                          <a:effectLst/>
                        </a:rPr>
                        <a:t>19</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157</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0.156795</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20"/>
                  </a:ext>
                </a:extLst>
              </a:tr>
              <a:tr h="233625">
                <a:tc>
                  <a:txBody>
                    <a:bodyPr/>
                    <a:lstStyle/>
                    <a:p>
                      <a:pPr algn="ctr" fontAlgn="b"/>
                      <a:r>
                        <a:rPr lang="en-US" sz="1000" u="none" strike="noStrike" dirty="0">
                          <a:effectLst/>
                        </a:rPr>
                        <a:t>20</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149</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0.148955</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21"/>
                  </a:ext>
                </a:extLst>
              </a:tr>
              <a:tr h="233625">
                <a:tc>
                  <a:txBody>
                    <a:bodyPr/>
                    <a:lstStyle/>
                    <a:p>
                      <a:pPr algn="ctr" fontAlgn="b"/>
                      <a:r>
                        <a:rPr lang="en-US" sz="1000" u="none" strike="noStrike" dirty="0">
                          <a:effectLst/>
                        </a:rPr>
                        <a:t>21</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142</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0.141508</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6</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0.849046</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22"/>
                  </a:ext>
                </a:extLst>
              </a:tr>
              <a:tr h="233625">
                <a:tc>
                  <a:txBody>
                    <a:bodyPr/>
                    <a:lstStyle/>
                    <a:p>
                      <a:pPr algn="ctr" fontAlgn="b"/>
                      <a:r>
                        <a:rPr lang="en-US" sz="1000" u="none" strike="noStrike" dirty="0">
                          <a:effectLst/>
                        </a:rPr>
                        <a:t>22</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a:effectLst/>
                        </a:rPr>
                        <a:t>134</a:t>
                      </a:r>
                      <a:endParaRPr lang="en-US" sz="1000" b="0" i="0" u="none" strike="noStrike">
                        <a:solidFill>
                          <a:srgbClr val="000000"/>
                        </a:solidFill>
                        <a:effectLst/>
                        <a:latin typeface="Calibri"/>
                      </a:endParaRPr>
                    </a:p>
                  </a:txBody>
                  <a:tcPr marL="8752" marR="8752" marT="8752" marB="0" anchor="b"/>
                </a:tc>
                <a:tc>
                  <a:txBody>
                    <a:bodyPr/>
                    <a:lstStyle/>
                    <a:p>
                      <a:pPr algn="r" fontAlgn="b"/>
                      <a:r>
                        <a:rPr lang="en-US" sz="1000" u="none" strike="noStrike">
                          <a:effectLst/>
                        </a:rPr>
                        <a:t>0.134432</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23"/>
                  </a:ext>
                </a:extLst>
              </a:tr>
              <a:tr h="233625">
                <a:tc>
                  <a:txBody>
                    <a:bodyPr/>
                    <a:lstStyle/>
                    <a:p>
                      <a:pPr algn="ctr" fontAlgn="b"/>
                      <a:r>
                        <a:rPr lang="en-US" sz="1000" u="none" strike="noStrike" dirty="0">
                          <a:effectLst/>
                        </a:rPr>
                        <a:t>23</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a:effectLst/>
                        </a:rPr>
                        <a:t>128</a:t>
                      </a:r>
                      <a:endParaRPr lang="en-US" sz="1000" b="0" i="0" u="none" strike="noStrike">
                        <a:solidFill>
                          <a:srgbClr val="000000"/>
                        </a:solidFill>
                        <a:effectLst/>
                        <a:latin typeface="Calibri"/>
                      </a:endParaRPr>
                    </a:p>
                  </a:txBody>
                  <a:tcPr marL="8752" marR="8752" marT="8752" marB="0" anchor="b"/>
                </a:tc>
                <a:tc>
                  <a:txBody>
                    <a:bodyPr/>
                    <a:lstStyle/>
                    <a:p>
                      <a:pPr algn="r" fontAlgn="b"/>
                      <a:r>
                        <a:rPr lang="en-US" sz="1000" u="none" strike="noStrike">
                          <a:effectLst/>
                        </a:rPr>
                        <a:t>0.127711</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24"/>
                  </a:ext>
                </a:extLst>
              </a:tr>
              <a:tr h="233625">
                <a:tc>
                  <a:txBody>
                    <a:bodyPr/>
                    <a:lstStyle/>
                    <a:p>
                      <a:pPr algn="ctr" fontAlgn="b"/>
                      <a:r>
                        <a:rPr lang="en-US" sz="1000" u="none" strike="noStrike" dirty="0">
                          <a:effectLst/>
                        </a:rPr>
                        <a:t>24</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a:effectLst/>
                        </a:rPr>
                        <a:t>121</a:t>
                      </a:r>
                      <a:endParaRPr lang="en-US" sz="1000" b="0" i="0" u="none" strike="noStrike">
                        <a:solidFill>
                          <a:srgbClr val="000000"/>
                        </a:solidFill>
                        <a:effectLst/>
                        <a:latin typeface="Calibri"/>
                      </a:endParaRPr>
                    </a:p>
                  </a:txBody>
                  <a:tcPr marL="8752" marR="8752" marT="8752" marB="0" anchor="b"/>
                </a:tc>
                <a:tc>
                  <a:txBody>
                    <a:bodyPr/>
                    <a:lstStyle/>
                    <a:p>
                      <a:pPr algn="r" fontAlgn="b"/>
                      <a:r>
                        <a:rPr lang="en-US" sz="1000" u="none" strike="noStrike">
                          <a:effectLst/>
                        </a:rPr>
                        <a:t>0.121325</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25"/>
                  </a:ext>
                </a:extLst>
              </a:tr>
              <a:tr h="233625">
                <a:tc>
                  <a:txBody>
                    <a:bodyPr/>
                    <a:lstStyle/>
                    <a:p>
                      <a:pPr algn="ctr" fontAlgn="b"/>
                      <a:r>
                        <a:rPr lang="en-US" sz="1000" u="none" strike="noStrike" dirty="0">
                          <a:effectLst/>
                        </a:rPr>
                        <a:t>25</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a:effectLst/>
                        </a:rPr>
                        <a:t>115</a:t>
                      </a:r>
                      <a:endParaRPr lang="en-US" sz="1000" b="0" i="0" u="none" strike="noStrike">
                        <a:solidFill>
                          <a:srgbClr val="000000"/>
                        </a:solidFill>
                        <a:effectLst/>
                        <a:latin typeface="Calibri"/>
                      </a:endParaRPr>
                    </a:p>
                  </a:txBody>
                  <a:tcPr marL="8752" marR="8752" marT="8752" marB="0" anchor="b"/>
                </a:tc>
                <a:tc>
                  <a:txBody>
                    <a:bodyPr/>
                    <a:lstStyle/>
                    <a:p>
                      <a:pPr algn="r" fontAlgn="b"/>
                      <a:r>
                        <a:rPr lang="en-US" sz="1000" u="none" strike="noStrike">
                          <a:effectLst/>
                        </a:rPr>
                        <a:t>0.115259</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6</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0.691553</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26"/>
                  </a:ext>
                </a:extLst>
              </a:tr>
              <a:tr h="233625">
                <a:tc>
                  <a:txBody>
                    <a:bodyPr/>
                    <a:lstStyle/>
                    <a:p>
                      <a:pPr algn="ctr" fontAlgn="b"/>
                      <a:r>
                        <a:rPr lang="en-US" sz="1000" u="none" strike="noStrike" dirty="0">
                          <a:effectLst/>
                        </a:rPr>
                        <a:t> </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a:effectLst/>
                        </a:rPr>
                        <a:t> </a:t>
                      </a:r>
                      <a:endParaRPr lang="en-US" sz="1000" b="0" i="0" u="none" strike="noStrike">
                        <a:solidFill>
                          <a:srgbClr val="000000"/>
                        </a:solidFill>
                        <a:effectLst/>
                        <a:latin typeface="Calibri"/>
                      </a:endParaRPr>
                    </a:p>
                  </a:txBody>
                  <a:tcPr marL="8752" marR="8752" marT="8752" marB="0" anchor="b"/>
                </a:tc>
                <a:tc>
                  <a:txBody>
                    <a:bodyPr/>
                    <a:lstStyle/>
                    <a:p>
                      <a:pPr algn="l" fontAlgn="b"/>
                      <a:r>
                        <a:rPr lang="en-US" sz="1000" u="none" strike="noStrike">
                          <a:effectLst/>
                        </a:rPr>
                        <a:t> </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 </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2.583004</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27"/>
                  </a:ext>
                </a:extLst>
              </a:tr>
            </a:tbl>
          </a:graphicData>
        </a:graphic>
      </p:graphicFrame>
      <p:sp>
        <p:nvSpPr>
          <p:cNvPr id="5" name="Slide Number Placeholder 2">
            <a:extLst>
              <a:ext uri="{FF2B5EF4-FFF2-40B4-BE49-F238E27FC236}">
                <a16:creationId xmlns:a16="http://schemas.microsoft.com/office/drawing/2014/main" id="{A3D6EC29-6F1F-8044-AD90-76794BC102A5}"/>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1882089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Tuatara conservation: problems</a:t>
            </a:r>
          </a:p>
        </p:txBody>
      </p:sp>
      <p:sp>
        <p:nvSpPr>
          <p:cNvPr id="3" name="Content Placeholder 2"/>
          <p:cNvSpPr>
            <a:spLocks noGrp="1"/>
          </p:cNvSpPr>
          <p:nvPr>
            <p:ph idx="1"/>
          </p:nvPr>
        </p:nvSpPr>
        <p:spPr/>
        <p:txBody>
          <a:bodyPr>
            <a:noAutofit/>
          </a:bodyPr>
          <a:lstStyle/>
          <a:p>
            <a:pPr marL="0" indent="0">
              <a:buNone/>
              <a:defRPr/>
            </a:pPr>
            <a:r>
              <a:rPr lang="en-US" sz="1900" u="sng" dirty="0"/>
              <a:t>Scenario:</a:t>
            </a:r>
          </a:p>
          <a:p>
            <a:pPr marL="0" indent="0">
              <a:buNone/>
              <a:defRPr/>
            </a:pPr>
            <a:r>
              <a:rPr lang="en-US" sz="1900" dirty="0"/>
              <a:t>Tuatara have been reintroduced to an island on which they once occurred. However, the population is crashing rapidly, and the only way to prevent it from being extirpated (going extinct locally) is to keep reintroducing animals. This is not a viable long-term solution. </a:t>
            </a:r>
          </a:p>
          <a:p>
            <a:pPr marL="0" indent="0">
              <a:buNone/>
              <a:defRPr/>
            </a:pPr>
            <a:endParaRPr lang="en-US" sz="1900" dirty="0"/>
          </a:p>
          <a:p>
            <a:pPr marL="0" indent="0">
              <a:buNone/>
              <a:defRPr/>
            </a:pPr>
            <a:r>
              <a:rPr lang="en-US" sz="1900" dirty="0"/>
              <a:t>You have been hired as consulting teams to come up with a way to save this population.  After several years of monitoring you identify the following problems:</a:t>
            </a:r>
          </a:p>
          <a:p>
            <a:pPr marL="457200" indent="-457200">
              <a:buAutoNum type="arabicPeriod"/>
              <a:defRPr/>
            </a:pPr>
            <a:r>
              <a:rPr lang="en-US" sz="1800" dirty="0"/>
              <a:t>Due to the presence of introduced birds, the survival rates of Tuatara in the first year has reduced from 50% to 25%,  and in the second year from 75 % to 50%</a:t>
            </a:r>
          </a:p>
          <a:p>
            <a:pPr marL="457200" indent="-457200">
              <a:buAutoNum type="arabicPeriod"/>
              <a:defRPr/>
            </a:pPr>
            <a:r>
              <a:rPr lang="en-US" sz="1800" dirty="0"/>
              <a:t>Due to poor food quality, annual survival after the second year has dropped from 95% to 80%</a:t>
            </a:r>
          </a:p>
          <a:p>
            <a:pPr marL="457200" indent="-457200">
              <a:buAutoNum type="arabicPeriod"/>
              <a:defRPr/>
            </a:pPr>
            <a:r>
              <a:rPr lang="en-US" sz="1800" dirty="0"/>
              <a:t>Due to poor conditions, on average only 3 eggs survive per nest</a:t>
            </a:r>
          </a:p>
          <a:p>
            <a:pPr marL="0" indent="0">
              <a:buNone/>
              <a:defRPr/>
            </a:pPr>
            <a:endParaRPr lang="en-US" sz="18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Font typeface="Wingdings" pitchFamily="2" charset="2"/>
              <a:buNone/>
              <a:defRPr/>
            </a:pPr>
            <a:endParaRPr lang="en-US" sz="2000" dirty="0"/>
          </a:p>
          <a:p>
            <a:pPr marL="57150" indent="0">
              <a:buFont typeface="Wingdings" pitchFamily="2" charset="2"/>
              <a:buNone/>
              <a:defRPr/>
            </a:pPr>
            <a:endParaRPr lang="en-US" sz="2000" dirty="0"/>
          </a:p>
          <a:p>
            <a:pPr marL="400050">
              <a:buFont typeface="Wingdings" pitchFamily="2" charset="2"/>
              <a:buAutoNum type="arabicParenR"/>
              <a:defRPr/>
            </a:pPr>
            <a:endParaRPr lang="en-US" sz="2000" dirty="0"/>
          </a:p>
          <a:p>
            <a:pPr lvl="1">
              <a:defRPr/>
            </a:pPr>
            <a:endParaRPr lang="en-US" sz="2000" dirty="0"/>
          </a:p>
          <a:p>
            <a:pPr>
              <a:defRPr/>
            </a:pPr>
            <a:endParaRPr lang="en-US" sz="2000" dirty="0"/>
          </a:p>
        </p:txBody>
      </p:sp>
      <p:sp>
        <p:nvSpPr>
          <p:cNvPr id="5" name="Slide Number Placeholder 2">
            <a:extLst>
              <a:ext uri="{FF2B5EF4-FFF2-40B4-BE49-F238E27FC236}">
                <a16:creationId xmlns:a16="http://schemas.microsoft.com/office/drawing/2014/main" id="{79BBA464-009B-8C45-BEF7-D79B0454AF5E}"/>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2800037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354E4A-64CF-AB42-951F-A7828E7F0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5920919" cy="6858000"/>
          </a:xfrm>
          <a:prstGeom prst="rect">
            <a:avLst/>
          </a:prstGeom>
        </p:spPr>
      </p:pic>
      <p:pic>
        <p:nvPicPr>
          <p:cNvPr id="9" name="Picture 8">
            <a:extLst>
              <a:ext uri="{FF2B5EF4-FFF2-40B4-BE49-F238E27FC236}">
                <a16:creationId xmlns:a16="http://schemas.microsoft.com/office/drawing/2014/main" id="{2770A999-B19E-0844-8B70-E8597E9B9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76200"/>
            <a:ext cx="3001058" cy="1693454"/>
          </a:xfrm>
          <a:prstGeom prst="rect">
            <a:avLst/>
          </a:prstGeom>
        </p:spPr>
      </p:pic>
      <p:sp>
        <p:nvSpPr>
          <p:cNvPr id="10" name="TextBox 9">
            <a:extLst>
              <a:ext uri="{FF2B5EF4-FFF2-40B4-BE49-F238E27FC236}">
                <a16:creationId xmlns:a16="http://schemas.microsoft.com/office/drawing/2014/main" id="{8B99169E-2DEE-D047-8B17-28DD37E19829}"/>
              </a:ext>
            </a:extLst>
          </p:cNvPr>
          <p:cNvSpPr txBox="1"/>
          <p:nvPr/>
        </p:nvSpPr>
        <p:spPr>
          <a:xfrm>
            <a:off x="6400800" y="2137662"/>
            <a:ext cx="2438400" cy="923330"/>
          </a:xfrm>
          <a:prstGeom prst="rect">
            <a:avLst/>
          </a:prstGeom>
          <a:noFill/>
        </p:spPr>
        <p:txBody>
          <a:bodyPr wrap="square" rtlCol="0">
            <a:spAutoFit/>
          </a:bodyPr>
          <a:lstStyle/>
          <a:p>
            <a:r>
              <a:rPr lang="en-US" dirty="0"/>
              <a:t>Prefers to feed on white spruce, rarely on black spruce.</a:t>
            </a:r>
          </a:p>
        </p:txBody>
      </p:sp>
      <p:pic>
        <p:nvPicPr>
          <p:cNvPr id="12" name="Picture 11">
            <a:extLst>
              <a:ext uri="{FF2B5EF4-FFF2-40B4-BE49-F238E27FC236}">
                <a16:creationId xmlns:a16="http://schemas.microsoft.com/office/drawing/2014/main" id="{EE499601-C014-AE43-9271-E8168E434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7050" y="3276600"/>
            <a:ext cx="2266950" cy="1511300"/>
          </a:xfrm>
          <a:prstGeom prst="rect">
            <a:avLst/>
          </a:prstGeom>
        </p:spPr>
      </p:pic>
      <p:pic>
        <p:nvPicPr>
          <p:cNvPr id="14" name="Picture 13">
            <a:extLst>
              <a:ext uri="{FF2B5EF4-FFF2-40B4-BE49-F238E27FC236}">
                <a16:creationId xmlns:a16="http://schemas.microsoft.com/office/drawing/2014/main" id="{AE1DDFB4-973D-524D-806C-D6E34C0DAF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3773" y="5257800"/>
            <a:ext cx="2255415" cy="1066800"/>
          </a:xfrm>
          <a:prstGeom prst="rect">
            <a:avLst/>
          </a:prstGeom>
        </p:spPr>
      </p:pic>
      <p:sp>
        <p:nvSpPr>
          <p:cNvPr id="15" name="TextBox 14">
            <a:extLst>
              <a:ext uri="{FF2B5EF4-FFF2-40B4-BE49-F238E27FC236}">
                <a16:creationId xmlns:a16="http://schemas.microsoft.com/office/drawing/2014/main" id="{155CB090-6A65-BD45-AB24-106E6955CBE4}"/>
              </a:ext>
            </a:extLst>
          </p:cNvPr>
          <p:cNvSpPr txBox="1"/>
          <p:nvPr/>
        </p:nvSpPr>
        <p:spPr>
          <a:xfrm>
            <a:off x="6877050" y="4787900"/>
            <a:ext cx="1465466" cy="369332"/>
          </a:xfrm>
          <a:prstGeom prst="rect">
            <a:avLst/>
          </a:prstGeom>
          <a:noFill/>
        </p:spPr>
        <p:txBody>
          <a:bodyPr wrap="none" rtlCol="0">
            <a:spAutoFit/>
          </a:bodyPr>
          <a:lstStyle/>
          <a:p>
            <a:r>
              <a:rPr lang="en-US" dirty="0"/>
              <a:t>White spruce</a:t>
            </a:r>
          </a:p>
        </p:txBody>
      </p:sp>
      <p:sp>
        <p:nvSpPr>
          <p:cNvPr id="16" name="TextBox 15">
            <a:extLst>
              <a:ext uri="{FF2B5EF4-FFF2-40B4-BE49-F238E27FC236}">
                <a16:creationId xmlns:a16="http://schemas.microsoft.com/office/drawing/2014/main" id="{353E9693-C5EC-E649-9E09-867FBCB84272}"/>
              </a:ext>
            </a:extLst>
          </p:cNvPr>
          <p:cNvSpPr txBox="1"/>
          <p:nvPr/>
        </p:nvSpPr>
        <p:spPr>
          <a:xfrm>
            <a:off x="6877050" y="6324600"/>
            <a:ext cx="1361270" cy="369332"/>
          </a:xfrm>
          <a:prstGeom prst="rect">
            <a:avLst/>
          </a:prstGeom>
          <a:noFill/>
        </p:spPr>
        <p:txBody>
          <a:bodyPr wrap="none" rtlCol="0">
            <a:spAutoFit/>
          </a:bodyPr>
          <a:lstStyle/>
          <a:p>
            <a:r>
              <a:rPr lang="en-US" dirty="0"/>
              <a:t>Black spruce</a:t>
            </a:r>
          </a:p>
        </p:txBody>
      </p:sp>
      <p:sp>
        <p:nvSpPr>
          <p:cNvPr id="17" name="TextBox 16">
            <a:extLst>
              <a:ext uri="{FF2B5EF4-FFF2-40B4-BE49-F238E27FC236}">
                <a16:creationId xmlns:a16="http://schemas.microsoft.com/office/drawing/2014/main" id="{97DA7D6C-F5CB-3849-A8BC-BAE9310B39F3}"/>
              </a:ext>
            </a:extLst>
          </p:cNvPr>
          <p:cNvSpPr txBox="1"/>
          <p:nvPr/>
        </p:nvSpPr>
        <p:spPr>
          <a:xfrm>
            <a:off x="5987374" y="40957"/>
            <a:ext cx="896399" cy="246221"/>
          </a:xfrm>
          <a:prstGeom prst="rect">
            <a:avLst/>
          </a:prstGeom>
          <a:noFill/>
        </p:spPr>
        <p:txBody>
          <a:bodyPr wrap="none" rtlCol="0">
            <a:spAutoFit/>
          </a:bodyPr>
          <a:lstStyle/>
          <a:p>
            <a:r>
              <a:rPr lang="en-US" sz="1000" dirty="0"/>
              <a:t>White spruce</a:t>
            </a:r>
          </a:p>
        </p:txBody>
      </p:sp>
      <p:sp>
        <p:nvSpPr>
          <p:cNvPr id="18" name="TextBox 17">
            <a:extLst>
              <a:ext uri="{FF2B5EF4-FFF2-40B4-BE49-F238E27FC236}">
                <a16:creationId xmlns:a16="http://schemas.microsoft.com/office/drawing/2014/main" id="{53ABD046-1AB8-334C-BED0-4DF68038CD44}"/>
              </a:ext>
            </a:extLst>
          </p:cNvPr>
          <p:cNvSpPr txBox="1"/>
          <p:nvPr/>
        </p:nvSpPr>
        <p:spPr>
          <a:xfrm>
            <a:off x="8229109" y="1524000"/>
            <a:ext cx="838691" cy="246221"/>
          </a:xfrm>
          <a:prstGeom prst="rect">
            <a:avLst/>
          </a:prstGeom>
          <a:noFill/>
        </p:spPr>
        <p:txBody>
          <a:bodyPr wrap="none" rtlCol="0">
            <a:spAutoFit/>
          </a:bodyPr>
          <a:lstStyle/>
          <a:p>
            <a:r>
              <a:rPr lang="en-US" sz="1000" dirty="0"/>
              <a:t>Black spruce</a:t>
            </a:r>
          </a:p>
        </p:txBody>
      </p:sp>
    </p:spTree>
    <p:extLst>
      <p:ext uri="{BB962C8B-B14F-4D97-AF65-F5344CB8AC3E}">
        <p14:creationId xmlns:p14="http://schemas.microsoft.com/office/powerpoint/2010/main" val="15465588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Some possible interventions:</a:t>
            </a:r>
          </a:p>
        </p:txBody>
      </p:sp>
      <p:sp>
        <p:nvSpPr>
          <p:cNvPr id="3" name="Content Placeholder 2"/>
          <p:cNvSpPr>
            <a:spLocks noGrp="1"/>
          </p:cNvSpPr>
          <p:nvPr>
            <p:ph sz="quarter" idx="1"/>
          </p:nvPr>
        </p:nvSpPr>
        <p:spPr/>
        <p:txBody>
          <a:bodyPr>
            <a:normAutofit fontScale="77500" lnSpcReduction="20000"/>
          </a:bodyPr>
          <a:lstStyle/>
          <a:p>
            <a:pPr marL="514350" indent="-514350">
              <a:buFont typeface="+mj-lt"/>
              <a:buAutoNum type="alphaUcPeriod"/>
            </a:pPr>
            <a:r>
              <a:rPr lang="en-US" u="sng" dirty="0"/>
              <a:t>Baby survival</a:t>
            </a:r>
            <a:r>
              <a:rPr lang="en-US" dirty="0"/>
              <a:t>: Control introduced birds so that the survival in the first year is brought back up to 40% and in the second year to 70%.</a:t>
            </a:r>
          </a:p>
          <a:p>
            <a:pPr marL="514350" indent="-514350">
              <a:buFont typeface="+mj-lt"/>
              <a:buAutoNum type="alphaUcPeriod"/>
            </a:pPr>
            <a:endParaRPr lang="en-US" dirty="0"/>
          </a:p>
          <a:p>
            <a:pPr marL="514350" indent="-514350">
              <a:buFont typeface="+mj-lt"/>
              <a:buAutoNum type="alphaUcPeriod"/>
            </a:pPr>
            <a:r>
              <a:rPr lang="en-US" u="sng" dirty="0"/>
              <a:t>Adult survival</a:t>
            </a:r>
            <a:r>
              <a:rPr lang="en-US" dirty="0"/>
              <a:t>: Supplemental food to older Tuatara so that survival rate is brought back up to 90% after year 2</a:t>
            </a:r>
          </a:p>
          <a:p>
            <a:pPr marL="514350" indent="-514350">
              <a:buFont typeface="+mj-lt"/>
              <a:buAutoNum type="alphaUcPeriod"/>
            </a:pPr>
            <a:endParaRPr lang="en-US" dirty="0"/>
          </a:p>
          <a:p>
            <a:pPr marL="514350" indent="-514350">
              <a:buFont typeface="+mj-lt"/>
              <a:buAutoNum type="alphaUcPeriod"/>
            </a:pPr>
            <a:r>
              <a:rPr lang="en-US" u="sng" dirty="0"/>
              <a:t>Age of 1</a:t>
            </a:r>
            <a:r>
              <a:rPr lang="en-US" u="sng" baseline="30000" dirty="0"/>
              <a:t>st</a:t>
            </a:r>
            <a:r>
              <a:rPr lang="en-US" u="sng" dirty="0"/>
              <a:t> breeding</a:t>
            </a:r>
            <a:r>
              <a:rPr lang="en-US" dirty="0"/>
              <a:t>: Provide hormones and supplemental food to young females so they are induced to breed at age 11 </a:t>
            </a:r>
          </a:p>
          <a:p>
            <a:pPr marL="514350" indent="-514350">
              <a:buFont typeface="+mj-lt"/>
              <a:buAutoNum type="alphaUcPeriod"/>
            </a:pPr>
            <a:endParaRPr lang="en-US" dirty="0"/>
          </a:p>
          <a:p>
            <a:pPr marL="514350" indent="-514350">
              <a:buFont typeface="+mj-lt"/>
              <a:buAutoNum type="alphaUcPeriod"/>
            </a:pPr>
            <a:r>
              <a:rPr lang="en-US" u="sng" dirty="0"/>
              <a:t>Breeding frequency</a:t>
            </a:r>
            <a:r>
              <a:rPr lang="en-US" dirty="0"/>
              <a:t>: Provide hormones and supplemental food to older females so they breed every 2 years instead of every 4</a:t>
            </a:r>
          </a:p>
          <a:p>
            <a:pPr marL="514350" indent="-514350">
              <a:buFont typeface="+mj-lt"/>
              <a:buAutoNum type="alphaUcPeriod"/>
            </a:pPr>
            <a:endParaRPr lang="en-US" dirty="0"/>
          </a:p>
          <a:p>
            <a:pPr marL="514350" indent="-514350">
              <a:buFont typeface="+mj-lt"/>
              <a:buAutoNum type="alphaUcPeriod"/>
            </a:pPr>
            <a:r>
              <a:rPr lang="en-US" u="sng" dirty="0"/>
              <a:t>Clutch size</a:t>
            </a:r>
            <a:r>
              <a:rPr lang="en-US" dirty="0"/>
              <a:t>: Provide supplemental food to adult females so that # of eggs goes from 3 to 5</a:t>
            </a:r>
          </a:p>
          <a:p>
            <a:pPr marL="514350" indent="-514350">
              <a:buFont typeface="Wingdings 3"/>
              <a:buAutoNum type="alphaUcPeriod"/>
            </a:pPr>
            <a:endParaRPr lang="en-US" dirty="0"/>
          </a:p>
          <a:p>
            <a:pPr marL="0" indent="0">
              <a:buNone/>
            </a:pPr>
            <a:r>
              <a:rPr lang="en-US" dirty="0"/>
              <a:t>Using the life table, how might you prioritize each of these interventions? </a:t>
            </a:r>
          </a:p>
          <a:p>
            <a:pPr marL="0" indent="0">
              <a:buNone/>
            </a:pPr>
            <a:endParaRPr lang="en-US" dirty="0"/>
          </a:p>
          <a:p>
            <a:pPr marL="0" indent="0">
              <a:buNone/>
            </a:pPr>
            <a:endParaRPr lang="en-US" dirty="0"/>
          </a:p>
          <a:p>
            <a:endParaRPr lang="en-US" dirty="0"/>
          </a:p>
        </p:txBody>
      </p:sp>
      <p:sp>
        <p:nvSpPr>
          <p:cNvPr id="4" name="Slide Number Placeholder 2">
            <a:extLst>
              <a:ext uri="{FF2B5EF4-FFF2-40B4-BE49-F238E27FC236}">
                <a16:creationId xmlns:a16="http://schemas.microsoft.com/office/drawing/2014/main" id="{0B535FF4-CBA8-A143-8C87-B50B275CD97C}"/>
              </a:ext>
            </a:extLst>
          </p:cNvPr>
          <p:cNvSpPr>
            <a:spLocks noGrp="1"/>
          </p:cNvSpPr>
          <p:nvPr>
            <p:ph type="sldNum" sz="quarter" idx="12"/>
          </p:nvPr>
        </p:nvSpPr>
        <p:spPr>
          <a:xfrm>
            <a:off x="612648" y="6356350"/>
            <a:ext cx="1981200" cy="365760"/>
          </a:xfrm>
        </p:spPr>
        <p:txBody>
          <a:bodyPr/>
          <a:lstStyle/>
          <a:p>
            <a:r>
              <a:rPr lang="en-US" dirty="0"/>
              <a:t>Credit: C. Mulder</a:t>
            </a:r>
          </a:p>
        </p:txBody>
      </p:sp>
    </p:spTree>
    <p:extLst>
      <p:ext uri="{BB962C8B-B14F-4D97-AF65-F5344CB8AC3E}">
        <p14:creationId xmlns:p14="http://schemas.microsoft.com/office/powerpoint/2010/main" val="24730629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E43E75-D4E4-1B4F-B7D9-289D5AEAD8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57200"/>
            <a:ext cx="5140037" cy="5088636"/>
          </a:xfrm>
          <a:prstGeom prst="rect">
            <a:avLst/>
          </a:prstGeom>
        </p:spPr>
      </p:pic>
      <p:pic>
        <p:nvPicPr>
          <p:cNvPr id="7" name="Picture 6">
            <a:extLst>
              <a:ext uri="{FF2B5EF4-FFF2-40B4-BE49-F238E27FC236}">
                <a16:creationId xmlns:a16="http://schemas.microsoft.com/office/drawing/2014/main" id="{DD686E11-3037-814B-B719-C76E164E0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457200"/>
            <a:ext cx="3016250" cy="3016250"/>
          </a:xfrm>
          <a:prstGeom prst="rect">
            <a:avLst/>
          </a:prstGeom>
        </p:spPr>
      </p:pic>
      <p:pic>
        <p:nvPicPr>
          <p:cNvPr id="9" name="Picture 8">
            <a:extLst>
              <a:ext uri="{FF2B5EF4-FFF2-40B4-BE49-F238E27FC236}">
                <a16:creationId xmlns:a16="http://schemas.microsoft.com/office/drawing/2014/main" id="{0FA69775-1BDC-DE44-8339-9DBFCE6FDE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3657600"/>
            <a:ext cx="2628900" cy="2628900"/>
          </a:xfrm>
          <a:prstGeom prst="rect">
            <a:avLst/>
          </a:prstGeom>
        </p:spPr>
      </p:pic>
    </p:spTree>
    <p:extLst>
      <p:ext uri="{BB962C8B-B14F-4D97-AF65-F5344CB8AC3E}">
        <p14:creationId xmlns:p14="http://schemas.microsoft.com/office/powerpoint/2010/main" val="601684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BB1C30A-BA8A-6B42-BF17-5EE897F47D0F}"/>
              </a:ext>
            </a:extLst>
          </p:cNvPr>
          <p:cNvSpPr txBox="1"/>
          <p:nvPr/>
        </p:nvSpPr>
        <p:spPr>
          <a:xfrm>
            <a:off x="4572000" y="3124200"/>
            <a:ext cx="2434137" cy="1077218"/>
          </a:xfrm>
          <a:prstGeom prst="rect">
            <a:avLst/>
          </a:prstGeom>
          <a:solidFill>
            <a:schemeClr val="bg1">
              <a:lumMod val="85000"/>
            </a:schemeClr>
          </a:solidFill>
          <a:ln>
            <a:solidFill>
              <a:schemeClr val="accent1">
                <a:lumMod val="50000"/>
              </a:schemeClr>
            </a:solidFill>
          </a:ln>
        </p:spPr>
        <p:txBody>
          <a:bodyPr wrap="square" rtlCol="0">
            <a:spAutoFit/>
          </a:bodyPr>
          <a:lstStyle/>
          <a:p>
            <a:pPr algn="ctr"/>
            <a:r>
              <a:rPr lang="en-US" sz="1600" dirty="0"/>
              <a:t>Global warming (i.e., increased avg temps) increases # pine beetles and dead trees.</a:t>
            </a:r>
          </a:p>
        </p:txBody>
      </p:sp>
      <p:sp>
        <p:nvSpPr>
          <p:cNvPr id="8" name="TextBox 7">
            <a:extLst>
              <a:ext uri="{FF2B5EF4-FFF2-40B4-BE49-F238E27FC236}">
                <a16:creationId xmlns:a16="http://schemas.microsoft.com/office/drawing/2014/main" id="{6AB44816-546C-6547-B7D6-26B6F8C8FAE4}"/>
              </a:ext>
            </a:extLst>
          </p:cNvPr>
          <p:cNvSpPr txBox="1"/>
          <p:nvPr/>
        </p:nvSpPr>
        <p:spPr>
          <a:xfrm>
            <a:off x="6324600" y="5404364"/>
            <a:ext cx="2438400" cy="830997"/>
          </a:xfrm>
          <a:prstGeom prst="rect">
            <a:avLst/>
          </a:prstGeom>
          <a:solidFill>
            <a:schemeClr val="bg1">
              <a:lumMod val="85000"/>
            </a:schemeClr>
          </a:solidFill>
          <a:ln>
            <a:solidFill>
              <a:schemeClr val="accent1">
                <a:lumMod val="50000"/>
              </a:schemeClr>
            </a:solidFill>
          </a:ln>
        </p:spPr>
        <p:txBody>
          <a:bodyPr wrap="square" rtlCol="0">
            <a:spAutoFit/>
          </a:bodyPr>
          <a:lstStyle/>
          <a:p>
            <a:pPr algn="ctr"/>
            <a:r>
              <a:rPr lang="en-US" sz="1600" dirty="0"/>
              <a:t>Increased # dead trees, increases frequency of wildfires.</a:t>
            </a:r>
          </a:p>
        </p:txBody>
      </p:sp>
      <p:sp>
        <p:nvSpPr>
          <p:cNvPr id="10" name="TextBox 9">
            <a:extLst>
              <a:ext uri="{FF2B5EF4-FFF2-40B4-BE49-F238E27FC236}">
                <a16:creationId xmlns:a16="http://schemas.microsoft.com/office/drawing/2014/main" id="{256197D3-8FEC-2342-BF62-3FAE67A7D10D}"/>
              </a:ext>
            </a:extLst>
          </p:cNvPr>
          <p:cNvSpPr txBox="1"/>
          <p:nvPr/>
        </p:nvSpPr>
        <p:spPr>
          <a:xfrm>
            <a:off x="2895600" y="5404364"/>
            <a:ext cx="2438400" cy="830997"/>
          </a:xfrm>
          <a:prstGeom prst="rect">
            <a:avLst/>
          </a:prstGeom>
          <a:solidFill>
            <a:schemeClr val="bg1">
              <a:lumMod val="85000"/>
            </a:schemeClr>
          </a:solidFill>
          <a:ln>
            <a:solidFill>
              <a:schemeClr val="accent1">
                <a:lumMod val="50000"/>
              </a:schemeClr>
            </a:solidFill>
          </a:ln>
        </p:spPr>
        <p:txBody>
          <a:bodyPr wrap="square" rtlCol="0">
            <a:spAutoFit/>
          </a:bodyPr>
          <a:lstStyle/>
          <a:p>
            <a:pPr algn="ctr"/>
            <a:r>
              <a:rPr lang="en-US" sz="1600" dirty="0"/>
              <a:t>Increased frequency of wildfires contributes to warming climate</a:t>
            </a:r>
          </a:p>
        </p:txBody>
      </p:sp>
      <p:sp>
        <p:nvSpPr>
          <p:cNvPr id="11" name="Arc 10">
            <a:extLst>
              <a:ext uri="{FF2B5EF4-FFF2-40B4-BE49-F238E27FC236}">
                <a16:creationId xmlns:a16="http://schemas.microsoft.com/office/drawing/2014/main" id="{38870760-58C9-1D4F-A75B-3FD09B5BA4C3}"/>
              </a:ext>
            </a:extLst>
          </p:cNvPr>
          <p:cNvSpPr/>
          <p:nvPr/>
        </p:nvSpPr>
        <p:spPr>
          <a:xfrm>
            <a:off x="6096000" y="3655882"/>
            <a:ext cx="2362200" cy="2496617"/>
          </a:xfrm>
          <a:prstGeom prst="arc">
            <a:avLst>
              <a:gd name="adj1" fmla="val 16200000"/>
              <a:gd name="adj2" fmla="val 592149"/>
            </a:avLst>
          </a:prstGeom>
          <a:ln w="762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04D2AF7C-3F03-E046-84C2-10ACBF955882}"/>
              </a:ext>
            </a:extLst>
          </p:cNvPr>
          <p:cNvSpPr/>
          <p:nvPr/>
        </p:nvSpPr>
        <p:spPr>
          <a:xfrm flipH="1">
            <a:off x="3200400" y="3667485"/>
            <a:ext cx="2362200" cy="2496617"/>
          </a:xfrm>
          <a:prstGeom prst="arc">
            <a:avLst>
              <a:gd name="adj1" fmla="val 16200000"/>
              <a:gd name="adj2" fmla="val 592149"/>
            </a:avLst>
          </a:prstGeom>
          <a:ln w="76200">
            <a:solidFill>
              <a:srgbClr val="00206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1266A3CD-7225-BF40-8F84-6DCA1A849F3A}"/>
              </a:ext>
            </a:extLst>
          </p:cNvPr>
          <p:cNvCxnSpPr/>
          <p:nvPr/>
        </p:nvCxnSpPr>
        <p:spPr>
          <a:xfrm flipH="1">
            <a:off x="5522368" y="5819863"/>
            <a:ext cx="533400" cy="0"/>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2E234A69-E81F-3847-A773-200054818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04800"/>
            <a:ext cx="4134018" cy="2819400"/>
          </a:xfrm>
          <a:prstGeom prst="rect">
            <a:avLst/>
          </a:prstGeom>
        </p:spPr>
      </p:pic>
      <p:sp>
        <p:nvSpPr>
          <p:cNvPr id="18" name="Rectangle 17">
            <a:extLst>
              <a:ext uri="{FF2B5EF4-FFF2-40B4-BE49-F238E27FC236}">
                <a16:creationId xmlns:a16="http://schemas.microsoft.com/office/drawing/2014/main" id="{BFBA3F45-6AD7-534D-885A-3C48A783F40A}"/>
              </a:ext>
            </a:extLst>
          </p:cNvPr>
          <p:cNvSpPr/>
          <p:nvPr/>
        </p:nvSpPr>
        <p:spPr>
          <a:xfrm>
            <a:off x="304800" y="3149621"/>
            <a:ext cx="4572000" cy="246221"/>
          </a:xfrm>
          <a:prstGeom prst="rect">
            <a:avLst/>
          </a:prstGeom>
        </p:spPr>
        <p:txBody>
          <a:bodyPr>
            <a:spAutoFit/>
          </a:bodyPr>
          <a:lstStyle/>
          <a:p>
            <a:r>
              <a:rPr lang="en-US" sz="1000" dirty="0"/>
              <a:t>https://</a:t>
            </a:r>
            <a:r>
              <a:rPr lang="en-US" sz="1000" dirty="0" err="1"/>
              <a:t>www.mesym.com</a:t>
            </a:r>
            <a:r>
              <a:rPr lang="en-US" sz="1000" dirty="0"/>
              <a:t>/</a:t>
            </a:r>
          </a:p>
        </p:txBody>
      </p:sp>
    </p:spTree>
    <p:extLst>
      <p:ext uri="{BB962C8B-B14F-4D97-AF65-F5344CB8AC3E}">
        <p14:creationId xmlns:p14="http://schemas.microsoft.com/office/powerpoint/2010/main" val="1187115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G_0087">
            <a:hlinkClick r:id="" action="ppaction://media"/>
            <a:extLst>
              <a:ext uri="{FF2B5EF4-FFF2-40B4-BE49-F238E27FC236}">
                <a16:creationId xmlns:a16="http://schemas.microsoft.com/office/drawing/2014/main" id="{508D8BFD-FB79-3264-CB27-76C1D52FD1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43187" y="11607"/>
            <a:ext cx="3857625" cy="6858000"/>
          </a:xfrm>
          <a:prstGeom prst="rect">
            <a:avLst/>
          </a:prstGeom>
        </p:spPr>
      </p:pic>
    </p:spTree>
    <p:extLst>
      <p:ext uri="{BB962C8B-B14F-4D97-AF65-F5344CB8AC3E}">
        <p14:creationId xmlns:p14="http://schemas.microsoft.com/office/powerpoint/2010/main" val="303895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228600"/>
            <a:ext cx="8229600" cy="914400"/>
          </a:xfrm>
        </p:spPr>
        <p:txBody>
          <a:bodyPr anchor="ct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Abiotic limitations Example 2: Flooding frequency</a:t>
            </a:r>
          </a:p>
        </p:txBody>
      </p:sp>
      <p:sp>
        <p:nvSpPr>
          <p:cNvPr id="11" name="Content Placeholder 10"/>
          <p:cNvSpPr>
            <a:spLocks noGrp="1"/>
          </p:cNvSpPr>
          <p:nvPr>
            <p:ph sz="quarter" idx="1"/>
          </p:nvPr>
        </p:nvSpPr>
        <p:spPr>
          <a:xfrm>
            <a:off x="457200" y="1219200"/>
            <a:ext cx="8001000" cy="2057400"/>
          </a:xfrm>
        </p:spPr>
        <p:txBody>
          <a:bodyPr>
            <a:normAutofit/>
          </a:bodyPr>
          <a:lstStyle/>
          <a:p>
            <a:r>
              <a:rPr lang="en-US" sz="2200" dirty="0"/>
              <a:t>On this coastline in Prince William Sound, presence of organisms such as barnacles,  limpets and algae are driven by tidal flooding height, frequency, and duration</a:t>
            </a:r>
          </a:p>
        </p:txBody>
      </p:sp>
      <p:pic>
        <p:nvPicPr>
          <p:cNvPr id="47106" name="Picture 2" descr="http://www.fisheries.noaa.gov/stories/2014/12/images/ak_shorezone_thin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256" y="3124200"/>
            <a:ext cx="8345488" cy="260796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2">
            <a:extLst>
              <a:ext uri="{FF2B5EF4-FFF2-40B4-BE49-F238E27FC236}">
                <a16:creationId xmlns:a16="http://schemas.microsoft.com/office/drawing/2014/main" id="{33C544E7-B091-5647-9632-98C8F9BDE91D}"/>
              </a:ext>
            </a:extLst>
          </p:cNvPr>
          <p:cNvSpPr>
            <a:spLocks noGrp="1"/>
          </p:cNvSpPr>
          <p:nvPr>
            <p:ph type="sldNum" sz="quarter" idx="12"/>
          </p:nvPr>
        </p:nvSpPr>
        <p:spPr>
          <a:xfrm>
            <a:off x="612648" y="6356350"/>
            <a:ext cx="1981200" cy="365760"/>
          </a:xfrm>
        </p:spPr>
        <p:txBody>
          <a:bodyPr/>
          <a:lstStyle/>
          <a:p>
            <a:r>
              <a:rPr lang="en-US" dirty="0"/>
              <a:t>Credit: C. Mulder</a:t>
            </a:r>
          </a:p>
        </p:txBody>
      </p:sp>
    </p:spTree>
    <p:extLst>
      <p:ext uri="{BB962C8B-B14F-4D97-AF65-F5344CB8AC3E}">
        <p14:creationId xmlns:p14="http://schemas.microsoft.com/office/powerpoint/2010/main" val="382104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Dispersal limitation</a:t>
            </a:r>
          </a:p>
        </p:txBody>
      </p:sp>
      <p:sp>
        <p:nvSpPr>
          <p:cNvPr id="3" name="Content Placeholder 2"/>
          <p:cNvSpPr>
            <a:spLocks noGrp="1"/>
          </p:cNvSpPr>
          <p:nvPr>
            <p:ph sz="quarter" idx="1"/>
          </p:nvPr>
        </p:nvSpPr>
        <p:spPr>
          <a:xfrm>
            <a:off x="457200" y="1219200"/>
            <a:ext cx="4038600" cy="4937760"/>
          </a:xfrm>
        </p:spPr>
        <p:txBody>
          <a:bodyPr>
            <a:normAutofit/>
          </a:bodyPr>
          <a:lstStyle/>
          <a:p>
            <a:r>
              <a:rPr lang="en-US" sz="2400" dirty="0"/>
              <a:t>Species’ ability to disperse is limited by major geographical barriers like mountains and oceans</a:t>
            </a:r>
          </a:p>
          <a:p>
            <a:endParaRPr lang="en-US" sz="2400" dirty="0"/>
          </a:p>
          <a:p>
            <a:r>
              <a:rPr lang="en-US" sz="2400" dirty="0"/>
              <a:t>Historical barriers may differ from current ones</a:t>
            </a:r>
          </a:p>
          <a:p>
            <a:endParaRPr lang="en-US" sz="2400" dirty="0"/>
          </a:p>
          <a:p>
            <a:r>
              <a:rPr lang="en-US" sz="2400" dirty="0" err="1"/>
              <a:t>Exampe</a:t>
            </a:r>
            <a:r>
              <a:rPr lang="en-US" sz="2400" dirty="0"/>
              <a:t>:</a:t>
            </a:r>
          </a:p>
          <a:p>
            <a:pPr lvl="1"/>
            <a:r>
              <a:rPr lang="en-US" sz="2100" dirty="0"/>
              <a:t>Wallace’s Line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52153"/>
            <a:ext cx="3733800" cy="6535663"/>
          </a:xfrm>
          <a:prstGeom prst="rect">
            <a:avLst/>
          </a:prstGeom>
        </p:spPr>
      </p:pic>
      <p:sp>
        <p:nvSpPr>
          <p:cNvPr id="6" name="Slide Number Placeholder 2">
            <a:extLst>
              <a:ext uri="{FF2B5EF4-FFF2-40B4-BE49-F238E27FC236}">
                <a16:creationId xmlns:a16="http://schemas.microsoft.com/office/drawing/2014/main" id="{2964846E-7EC6-944D-B1CA-CBE550B2C423}"/>
              </a:ext>
            </a:extLst>
          </p:cNvPr>
          <p:cNvSpPr>
            <a:spLocks noGrp="1"/>
          </p:cNvSpPr>
          <p:nvPr>
            <p:ph type="sldNum" sz="quarter" idx="12"/>
          </p:nvPr>
        </p:nvSpPr>
        <p:spPr>
          <a:xfrm>
            <a:off x="612648" y="6356350"/>
            <a:ext cx="1981200" cy="365760"/>
          </a:xfrm>
        </p:spPr>
        <p:txBody>
          <a:bodyPr/>
          <a:lstStyle/>
          <a:p>
            <a:r>
              <a:rPr lang="en-US" dirty="0"/>
              <a:t>Credit: C. Mulder</a:t>
            </a:r>
          </a:p>
        </p:txBody>
      </p:sp>
    </p:spTree>
    <p:extLst>
      <p:ext uri="{BB962C8B-B14F-4D97-AF65-F5344CB8AC3E}">
        <p14:creationId xmlns:p14="http://schemas.microsoft.com/office/powerpoint/2010/main" val="16582895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db56675e-db23-4ab2-8996-ce3b35936fe8"/>
  <p:tag name="WASPOLLED" val="F1DA765961ED46B495BE1DE37D73958E"/>
  <p:tag name="TPVERSION" val="6"/>
  <p:tag name="TPFULLVERSION" val="7.5.8.4"/>
  <p:tag name="PPTVERSION" val="16"/>
  <p:tag name="TPOS" val="2"/>
  <p:tag name="TPLASTSAVEVERSION" val="6.2 PC"/>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TYPE" val="MultiChoiceSlide"/>
  <p:tag name="AUTOOPENPOLL" val="True"/>
  <p:tag name="AUTOFORMATCHART" val="True"/>
  <p:tag name="LIVECHARTING" val="False"/>
  <p:tag name="TPQUESTIONXML" val="﻿&lt;?xml version=&quot;1.0&quot; encoding=&quot;utf-8&quot;?&gt;&#10;&lt;questionlist&gt;&#10;    &lt;properties&gt;&#10;        &lt;guid&gt;DED0C67AC8A64ECA92E56EF5719D88AC&lt;/guid&gt;&#10;        &lt;description /&gt;&#10;        &lt;date&gt;1/19/2018 6:02:5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A1F9C62BF6B45A7A5BCACEBF267F769&lt;/guid&gt;&#10;            &lt;repollguid&gt;EDDBBE232CBD4AD9BCC2B9D0B73D2E8A&lt;/repollguid&gt;&#10;            &lt;sourceid&gt;9A2FECE2FF9F48948DBE543E8B87227E&lt;/sourceid&gt;&#10;            &lt;questiontext&gt;When plotted on linear axes, what does a constant survivorship of 0.5 look lik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B292491DE0ED421FB2AB16D334AE8003&lt;/guid&gt;&#10;                    &lt;answertext&gt;Plot A&lt;/answertext&gt;&#10;                    &lt;valuetype&gt;-1&lt;/valuetype&gt;&#10;                &lt;/answer&gt;&#10;                &lt;answer&gt;&#10;                    &lt;guid&gt;7B6391240F0840BAB25B0EC740325899&lt;/guid&gt;&#10;                    &lt;answertext&gt;Plot B&lt;/answertext&gt;&#10;                    &lt;valuetype&gt;-1&lt;/valuetype&gt;&#10;                &lt;/answer&gt;&#10;                &lt;answer&gt;&#10;                    &lt;guid&gt;A5D99E691E0A4429B70AE1AAE93412DE&lt;/guid&gt;&#10;                    &lt;answertext&gt;Plot C&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HASRESULTS" val="False"/>
</p:tagLst>
</file>

<file path=ppt/tags/tag14.xml><?xml version="1.0" encoding="utf-8"?>
<p:tagLst xmlns:a="http://schemas.openxmlformats.org/drawingml/2006/main" xmlns:r="http://schemas.openxmlformats.org/officeDocument/2006/relationships" xmlns:p="http://schemas.openxmlformats.org/presentationml/2006/main">
  <p:tag name="ZEROBASED" val="False"/>
</p:tagLst>
</file>

<file path=ppt/tags/tag15.xml><?xml version="1.0" encoding="utf-8"?>
<p:tagLst xmlns:a="http://schemas.openxmlformats.org/drawingml/2006/main" xmlns:r="http://schemas.openxmlformats.org/officeDocument/2006/relationships" xmlns:p="http://schemas.openxmlformats.org/presentationml/2006/main">
  <p:tag name="TYPE" val="MultiChoiceSlide"/>
  <p:tag name="AUTOOPENPOLL" val="True"/>
  <p:tag name="AUTOFORMATCHART" val="True"/>
  <p:tag name="LIVECHARTING" val="False"/>
  <p:tag name="TPQUESTIONXML" val="﻿&lt;?xml version=&quot;1.0&quot; encoding=&quot;utf-8&quot;?&gt;&#10;&lt;questionlist&gt;&#10;    &lt;properties&gt;&#10;        &lt;guid&gt;74C77DC7AFF34A0EA6FC9F7F81C84E07&lt;/guid&gt;&#10;        &lt;description /&gt;&#10;        &lt;date&gt;1/20/2018 2:29:03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BAB068F8DF2434B80F14A00221F14E6&lt;/guid&gt;&#10;            &lt;repollguid&gt;9AB453DC7EFE470E8D2F58CE336C290E&lt;/repollguid&gt;&#10;            &lt;sourceid&gt;A66E6456150C4113AEBEB698079F65D8&lt;/sourceid&gt;&#10;            &lt;questiontext&gt;When plotted on log-linear axes (log10 for y-axis), what does a constant survivorship of 0.5 look lik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76DB3D2435954E038952ACF507F71624&lt;/guid&gt;&#10;                    &lt;answertext&gt;Plot A&lt;/answertext&gt;&#10;                    &lt;valuetype&gt;1&lt;/valuetype&gt;&#10;                &lt;/answer&gt;&#10;                &lt;answer&gt;&#10;                    &lt;guid&gt;1505911798FA42D88318A52B18FF1455&lt;/guid&gt;&#10;                    &lt;answertext&gt;Plot B&lt;/answertext&gt;&#10;                    &lt;valuetype&gt;-1&lt;/valuetype&gt;&#10;                &lt;/answer&gt;&#10;                &lt;answer&gt;&#10;                    &lt;guid&gt;679E30A928F64EFC8AA0E0931696BE94&lt;/guid&gt;&#10;                    &lt;answertext&gt;Plot C&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Lst>
</file>

<file path=ppt/tags/tag16.xml><?xml version="1.0" encoding="utf-8"?>
<p:tagLst xmlns:a="http://schemas.openxmlformats.org/drawingml/2006/main" xmlns:r="http://schemas.openxmlformats.org/officeDocument/2006/relationships" xmlns:p="http://schemas.openxmlformats.org/presentationml/2006/main">
  <p:tag name="ZEROBASED" val="False"/>
</p:tagLst>
</file>

<file path=ppt/tags/tag17.xml><?xml version="1.0" encoding="utf-8"?>
<p:tagLst xmlns:a="http://schemas.openxmlformats.org/drawingml/2006/main" xmlns:r="http://schemas.openxmlformats.org/officeDocument/2006/relationships" xmlns:p="http://schemas.openxmlformats.org/presentationml/2006/main">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TYPE" val="MultiChoiceSlide"/>
  <p:tag name="AUTOOPENPOLL" val="True"/>
  <p:tag name="AUTOFORMATCHART" val="True"/>
  <p:tag name="TPQUESTIONXML" val="﻿&lt;?xml version=&quot;1.0&quot; encoding=&quot;utf-8&quot;?&gt;&#10;&lt;questionlist&gt;&#10;    &lt;properties&gt;&#10;        &lt;guid&gt;458652DCD7B641E8BE92F78E3233F26E&lt;/guid&gt;&#10;        &lt;description /&gt;&#10;        &lt;date&gt;1/20/2018 2:57:03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B185984C3A8429BB474AAC6983B2027&lt;/guid&gt;&#10;            &lt;repollguid&gt;D1D556F644EE4FC1806635F6EEAD159E&lt;/repollguid&gt;&#10;            &lt;sourceid&gt;0D48396B5BDE47868FD7DA76309DF054&lt;/sourceid&gt;&#10;            &lt;questiontext&gt;What does the survivorship curve of birch seeds look lik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825444F335084F61AACDB1EFAB77FC5C&lt;/guid&gt;&#10;                    &lt;answertext&gt;Type I&lt;/answertext&gt;&#10;                    &lt;valuetype&gt;-1&lt;/valuetype&gt;&#10;                &lt;/answer&gt;&#10;                &lt;answer&gt;&#10;                    &lt;guid&gt;AB901C43F9DB45598640FD1C22D07382&lt;/guid&gt;&#10;                    &lt;answertext&gt;Type II&lt;/answertext&gt;&#10;                    &lt;valuetype&gt;-1&lt;/valuetype&gt;&#10;                &lt;/answer&gt;&#10;                &lt;answer&gt;&#10;                    &lt;guid&gt;DFECA4FF8FC44F28A4E13F84D44EABBF&lt;/guid&gt;&#10;                    &lt;answertext&gt;Type III&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ZEROBASED" val="False"/>
</p:tagLst>
</file>

<file path=ppt/tags/tag21.xml><?xml version="1.0" encoding="utf-8"?>
<p:tagLst xmlns:a="http://schemas.openxmlformats.org/drawingml/2006/main" xmlns:r="http://schemas.openxmlformats.org/officeDocument/2006/relationships" xmlns:p="http://schemas.openxmlformats.org/presentationml/2006/main">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TYPE" val="MultiChoiceSlide"/>
  <p:tag name="AUTOOPENPOLL" val="True"/>
  <p:tag name="AUTOFORMATCHART" val="True"/>
  <p:tag name="TPQUESTIONXML" val="﻿&lt;?xml version=&quot;1.0&quot; encoding=&quot;utf-8&quot;?&gt;&#10;&lt;questionlist&gt;&#10;    &lt;properties&gt;&#10;        &lt;guid&gt;6467C4640EBC451996CD70F9B93B0C76&lt;/guid&gt;&#10;        &lt;description /&gt;&#10;        &lt;date&gt;1/19/2018 6:40:1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A7BA36812294BB39DE541D3C12E5DA5&lt;/guid&gt;&#10;            &lt;repollguid&gt;340B12CE2E704A8A8580BD0AC60969DC&lt;/repollguid&gt;&#10;            &lt;sourceid&gt;6C594722508A4FBF86EABD5C3BE8D423&lt;/sourceid&gt;&#10;            &lt;questiontext&gt;At what age does this bird first reproduc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1084B9BF2ADF4B719F4CF4E219C3F69A&lt;/guid&gt;&#10;                    &lt;answertext&gt;Age 0&lt;/answertext&gt;&#10;                    &lt;valuetype&gt;0&lt;/valuetype&gt;&#10;                &lt;/answer&gt;&#10;                &lt;answer&gt;&#10;                    &lt;guid&gt;26AB0C41FA9E4FC6AC87641EC0EBEAE9&lt;/guid&gt;&#10;                    &lt;answertext&gt;Age 1&lt;/answertext&gt;&#10;                    &lt;valuetype&gt;0&lt;/valuetype&gt;&#10;                &lt;/answer&gt;&#10;                &lt;answer&gt;&#10;                    &lt;guid&gt;9E6786A7B806403F90D418A960F97D3F&lt;/guid&gt;&#10;                    &lt;answertext&gt;Age 2&lt;/answertext&gt;&#10;                    &lt;valuetype&gt;0&lt;/valuetype&gt;&#10;                &lt;/answer&gt;&#10;                &lt;answer&gt;&#10;                    &lt;guid&gt;104002508B494B9F9900BBC90A449CD9&lt;/guid&gt;&#10;                    &lt;answertext&gt;Age 3&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HASRESULTS" val="False"/>
</p:tagLst>
</file>

<file path=ppt/tags/tag26.xml><?xml version="1.0" encoding="utf-8"?>
<p:tagLst xmlns:a="http://schemas.openxmlformats.org/drawingml/2006/main" xmlns:r="http://schemas.openxmlformats.org/officeDocument/2006/relationships" xmlns:p="http://schemas.openxmlformats.org/presentationml/2006/main">
  <p:tag name="ZEROBASED" val="False"/>
</p:tagLst>
</file>

<file path=ppt/tags/tag27.xml><?xml version="1.0" encoding="utf-8"?>
<p:tagLst xmlns:a="http://schemas.openxmlformats.org/drawingml/2006/main" xmlns:r="http://schemas.openxmlformats.org/officeDocument/2006/relationships" xmlns:p="http://schemas.openxmlformats.org/presentationml/2006/main">
  <p:tag name="TYPE" val="MultiChoiceSlide"/>
  <p:tag name="AUTOOPENPOLL" val="True"/>
  <p:tag name="AUTOFORMATCHART" val="True"/>
  <p:tag name="HASRESULTS" val="False"/>
  <p:tag name="TPQUESTIONXML" val="﻿&lt;?xml version=&quot;1.0&quot; encoding=&quot;utf-8&quot;?&gt;&#10;&lt;questionlist&gt;&#10;    &lt;properties&gt;&#10;        &lt;guid&gt;A2A8760C12C847E8960114685A8EC914&lt;/guid&gt;&#10;        &lt;description /&gt;&#10;        &lt;date&gt;1/19/2018 6:41:50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9ADB881BF03E41B2B5053B6F676E463D&lt;/guid&gt;&#10;            &lt;repollguid&gt;EE6A15FAB1C14EE2B83F85688C49B4C9&lt;/repollguid&gt;&#10;            &lt;sourceid&gt;97D0C42BE5744873A1E2543080D0A54B&lt;/sourceid&gt;&#10;            &lt;questiontext&gt;How is this population doing?&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DF905288090D48BB825B3DCBDDABE567&lt;/guid&gt;&#10;                    &lt;answertext&gt;Increasing&lt;/answertext&gt;&#10;                    &lt;valuetype&gt;0&lt;/valuetype&gt;&#10;                &lt;/answer&gt;&#10;                &lt;answer&gt;&#10;                    &lt;guid&gt;F7648EE92A024F4393C6E4BC841C11E5&lt;/guid&gt;&#10;                    &lt;answertext&gt;Decreasing&lt;/answertext&gt;&#10;                    &lt;valuetype&gt;0&lt;/valuetype&gt;&#10;                &lt;/answer&gt;&#10;                &lt;answer&gt;&#10;                    &lt;guid&gt;B926EBDA8417464D8D5F0F9BC9C21BA6&lt;/guid&gt;&#10;                    &lt;answertext&gt;Stable&lt;/answertext&gt;&#10;                    &lt;valuetype&gt;0&lt;/valuetype&gt;&#10;                &lt;/answer&gt;&#10;                &lt;answer&gt;&#10;                    &lt;guid&gt;7BAF14092DBE43A5ADC508E460C85E56&lt;/guid&gt;&#10;                    &lt;answertext&gt;Can’t tell&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Lst>
</file>

<file path=ppt/tags/tag28.xml><?xml version="1.0" encoding="utf-8"?>
<p:tagLst xmlns:a="http://schemas.openxmlformats.org/drawingml/2006/main" xmlns:r="http://schemas.openxmlformats.org/officeDocument/2006/relationships" xmlns:p="http://schemas.openxmlformats.org/presentationml/2006/main">
  <p:tag name="ZEROBASED" val="False"/>
</p:tagLst>
</file>

<file path=ppt/tags/tag29.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ZEROBASED" val="False"/>
</p:tagLst>
</file>

<file path=ppt/tags/tag31.xml><?xml version="1.0" encoding="utf-8"?>
<p:tagLst xmlns:a="http://schemas.openxmlformats.org/drawingml/2006/main" xmlns:r="http://schemas.openxmlformats.org/officeDocument/2006/relationships" xmlns:p="http://schemas.openxmlformats.org/presentationml/2006/main">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Custom 14">
      <a:dk1>
        <a:srgbClr val="0000CC"/>
      </a:dk1>
      <a:lt1>
        <a:sysClr val="window" lastClr="FFFFFF"/>
      </a:lt1>
      <a:dk2>
        <a:srgbClr val="0000CC"/>
      </a:dk2>
      <a:lt2>
        <a:srgbClr val="FFFFFF"/>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7238</TotalTime>
  <Words>3678</Words>
  <Application>Microsoft Macintosh PowerPoint</Application>
  <PresentationFormat>On-screen Show (4:3)</PresentationFormat>
  <Paragraphs>786</Paragraphs>
  <Slides>51</Slides>
  <Notes>31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51</vt:i4>
      </vt:variant>
    </vt:vector>
  </HeadingPairs>
  <TitlesOfParts>
    <vt:vector size="62" baseType="lpstr">
      <vt:lpstr>Arial</vt:lpstr>
      <vt:lpstr>Bookman Old Style</vt:lpstr>
      <vt:lpstr>Calibri</vt:lpstr>
      <vt:lpstr>Courier New</vt:lpstr>
      <vt:lpstr>Gill Sans MT</vt:lpstr>
      <vt:lpstr>Lucida Grande</vt:lpstr>
      <vt:lpstr>Symbol</vt:lpstr>
      <vt:lpstr>Verdana</vt:lpstr>
      <vt:lpstr>Wingdings</vt:lpstr>
      <vt:lpstr>Wingdings 3</vt:lpstr>
      <vt:lpstr>Origin</vt:lpstr>
      <vt:lpstr>Population Ecology I Distribution, Demography, &amp; Life Tables  </vt:lpstr>
      <vt:lpstr>Outline </vt:lpstr>
      <vt:lpstr>Filters on species presence</vt:lpstr>
      <vt:lpstr>Abiotic limitation Example 1: Temperature</vt:lpstr>
      <vt:lpstr>PowerPoint Presentation</vt:lpstr>
      <vt:lpstr>PowerPoint Presentation</vt:lpstr>
      <vt:lpstr>PowerPoint Presentation</vt:lpstr>
      <vt:lpstr>Abiotic limitations Example 2: Flooding frequency</vt:lpstr>
      <vt:lpstr>Dispersal limitation</vt:lpstr>
      <vt:lpstr>PowerPoint Presentation</vt:lpstr>
      <vt:lpstr>PowerPoint Presentation</vt:lpstr>
      <vt:lpstr>Dispersal limitation: Bering Land Bridge</vt:lpstr>
      <vt:lpstr>PowerPoint Presentation</vt:lpstr>
      <vt:lpstr>Biotic interactions: competition and predation</vt:lpstr>
      <vt:lpstr>Biotic interactions: mutualisms</vt:lpstr>
      <vt:lpstr>Abiotic and biotic factors may play different roles over different parts of the range</vt:lpstr>
      <vt:lpstr>PowerPoint Presentation</vt:lpstr>
      <vt:lpstr>PowerPoint Presentation</vt:lpstr>
      <vt:lpstr>PowerPoint Presentation</vt:lpstr>
      <vt:lpstr>Invasive species</vt:lpstr>
      <vt:lpstr>PowerPoint Presentation</vt:lpstr>
      <vt:lpstr>Invasive species and dispersal limitation</vt:lpstr>
      <vt:lpstr>PowerPoint Presentation</vt:lpstr>
      <vt:lpstr>Population ecology</vt:lpstr>
      <vt:lpstr>Basic understanding of population ecology is fundamental to understanding human population and conservation issues</vt:lpstr>
      <vt:lpstr>Population dynamics: number of individuals </vt:lpstr>
      <vt:lpstr>How do these 4 factors relate to population change?</vt:lpstr>
      <vt:lpstr>PowerPoint Presentation</vt:lpstr>
      <vt:lpstr>Plotting survivorship</vt:lpstr>
      <vt:lpstr>When plotted on linear axes, what does a constant survivorship of 0.5 look like?</vt:lpstr>
      <vt:lpstr>When plotted on log axes (log10 for y-axis), what does a constant survivorship of 0.5 look like?</vt:lpstr>
      <vt:lpstr>Survivorship is usually plotted on a log scale; this gives a straight line for a constant survivorship</vt:lpstr>
      <vt:lpstr>Putting this in terms of an individual:</vt:lpstr>
      <vt:lpstr>PowerPoint Presentation</vt:lpstr>
      <vt:lpstr>What does the survivorship curve look like for?</vt:lpstr>
      <vt:lpstr>Life tables: survivorship</vt:lpstr>
      <vt:lpstr>Life tables: survivorship and fecundity</vt:lpstr>
      <vt:lpstr>Using life tables to predict whether a population is increasing, decreasing, or stable (assuming no immigration or emigration)</vt:lpstr>
      <vt:lpstr>Life table in population ecologist language:</vt:lpstr>
      <vt:lpstr>Using life tables for conservation</vt:lpstr>
      <vt:lpstr>At what age does this species first reproduce?</vt:lpstr>
      <vt:lpstr>How is this population doing?</vt:lpstr>
      <vt:lpstr>Using life tables for conservation</vt:lpstr>
      <vt:lpstr>Case study: the Tuatara (Sphenodon punctatus)</vt:lpstr>
      <vt:lpstr>Tuatara life history characteristics</vt:lpstr>
      <vt:lpstr>PowerPoint Presentation</vt:lpstr>
      <vt:lpstr>Let’s make a few assumptions</vt:lpstr>
      <vt:lpstr>PowerPoint Presentation</vt:lpstr>
      <vt:lpstr>Tuatara conservation: problems</vt:lpstr>
      <vt:lpstr>Some possible interventions:</vt:lpstr>
      <vt:lpstr>PowerPoint Presentation</vt:lpstr>
    </vt:vector>
  </TitlesOfParts>
  <Company>University of Alaska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cpmulder</dc:creator>
  <cp:lastModifiedBy>Kevin McCracken</cp:lastModifiedBy>
  <cp:revision>447</cp:revision>
  <dcterms:created xsi:type="dcterms:W3CDTF">2016-01-12T19:49:05Z</dcterms:created>
  <dcterms:modified xsi:type="dcterms:W3CDTF">2023-11-14T18:22:14Z</dcterms:modified>
</cp:coreProperties>
</file>