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42"/>
  </p:notesMasterIdLst>
  <p:sldIdLst>
    <p:sldId id="256" r:id="rId2"/>
    <p:sldId id="525" r:id="rId3"/>
    <p:sldId id="313" r:id="rId4"/>
    <p:sldId id="618" r:id="rId5"/>
    <p:sldId id="619" r:id="rId6"/>
    <p:sldId id="620" r:id="rId7"/>
    <p:sldId id="621" r:id="rId8"/>
    <p:sldId id="665" r:id="rId9"/>
    <p:sldId id="674" r:id="rId10"/>
    <p:sldId id="675" r:id="rId11"/>
    <p:sldId id="676" r:id="rId12"/>
    <p:sldId id="679" r:id="rId13"/>
    <p:sldId id="658" r:id="rId14"/>
    <p:sldId id="659" r:id="rId15"/>
    <p:sldId id="661" r:id="rId16"/>
    <p:sldId id="677" r:id="rId17"/>
    <p:sldId id="687" r:id="rId18"/>
    <p:sldId id="688" r:id="rId19"/>
    <p:sldId id="662" r:id="rId20"/>
    <p:sldId id="663" r:id="rId21"/>
    <p:sldId id="678" r:id="rId22"/>
    <p:sldId id="673" r:id="rId23"/>
    <p:sldId id="672" r:id="rId24"/>
    <p:sldId id="680" r:id="rId25"/>
    <p:sldId id="693" r:id="rId26"/>
    <p:sldId id="635" r:id="rId27"/>
    <p:sldId id="681" r:id="rId28"/>
    <p:sldId id="682" r:id="rId29"/>
    <p:sldId id="627" r:id="rId30"/>
    <p:sldId id="683" r:id="rId31"/>
    <p:sldId id="689" r:id="rId32"/>
    <p:sldId id="633" r:id="rId33"/>
    <p:sldId id="690" r:id="rId34"/>
    <p:sldId id="684" r:id="rId35"/>
    <p:sldId id="691" r:id="rId36"/>
    <p:sldId id="692" r:id="rId37"/>
    <p:sldId id="685" r:id="rId38"/>
    <p:sldId id="694" r:id="rId39"/>
    <p:sldId id="695" r:id="rId40"/>
    <p:sldId id="696" r:id="rId41"/>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39" autoAdjust="0"/>
    <p:restoredTop sz="95870" autoAdjust="0"/>
  </p:normalViewPr>
  <p:slideViewPr>
    <p:cSldViewPr>
      <p:cViewPr varScale="1">
        <p:scale>
          <a:sx n="207" d="100"/>
          <a:sy n="207" d="100"/>
        </p:scale>
        <p:origin x="2496" y="168"/>
      </p:cViewPr>
      <p:guideLst>
        <p:guide orient="horz" pos="2160"/>
        <p:guide pos="2880"/>
      </p:guideLst>
    </p:cSldViewPr>
  </p:slideViewPr>
  <p:notesTextViewPr>
    <p:cViewPr>
      <p:scale>
        <a:sx n="1" d="1"/>
        <a:sy n="1" d="1"/>
      </p:scale>
      <p:origin x="0" y="0"/>
    </p:cViewPr>
  </p:notesTextViewPr>
  <p:sorterViewPr>
    <p:cViewPr>
      <p:scale>
        <a:sx n="100" d="100"/>
        <a:sy n="100" d="100"/>
      </p:scale>
      <p:origin x="0" y="-960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4.2999999999999998</c:v>
                </c:pt>
                <c:pt idx="1">
                  <c:v>2.5</c:v>
                </c:pt>
                <c:pt idx="2">
                  <c:v>3.5</c:v>
                </c:pt>
                <c:pt idx="3">
                  <c:v>4.5</c:v>
                </c:pt>
              </c:numCache>
            </c:numRef>
          </c:val>
          <c:extLst>
            <c:ext xmlns:c16="http://schemas.microsoft.com/office/drawing/2014/chart" uri="{C3380CC4-5D6E-409C-BE32-E72D297353CC}">
              <c16:uniqueId val="{00000000-4705-4F25-95A8-D9124D51F112}"/>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705-4F25-95A8-D9124D51F112}"/>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705-4F25-95A8-D9124D51F112}"/>
            </c:ext>
          </c:extLst>
        </c:ser>
        <c:dLbls>
          <c:showLegendKey val="0"/>
          <c:showVal val="0"/>
          <c:showCatName val="0"/>
          <c:showSerName val="0"/>
          <c:showPercent val="0"/>
          <c:showBubbleSize val="0"/>
        </c:dLbls>
        <c:gapWidth val="150"/>
        <c:shape val="box"/>
        <c:axId val="2035582335"/>
        <c:axId val="2035589407"/>
        <c:axId val="2041144415"/>
      </c:bar3DChart>
      <c:catAx>
        <c:axId val="2035582335"/>
        <c:scaling>
          <c:orientation val="minMax"/>
        </c:scaling>
        <c:delete val="0"/>
        <c:axPos val="b"/>
        <c:numFmt formatCode="General" sourceLinked="1"/>
        <c:majorTickMark val="out"/>
        <c:minorTickMark val="none"/>
        <c:tickLblPos val="nextTo"/>
        <c:crossAx val="2035589407"/>
        <c:crosses val="autoZero"/>
        <c:auto val="1"/>
        <c:lblAlgn val="ctr"/>
        <c:lblOffset val="100"/>
        <c:noMultiLvlLbl val="0"/>
      </c:catAx>
      <c:valAx>
        <c:axId val="2035589407"/>
        <c:scaling>
          <c:orientation val="minMax"/>
        </c:scaling>
        <c:delete val="0"/>
        <c:axPos val="l"/>
        <c:majorGridlines/>
        <c:numFmt formatCode="General" sourceLinked="1"/>
        <c:majorTickMark val="out"/>
        <c:minorTickMark val="none"/>
        <c:tickLblPos val="nextTo"/>
        <c:crossAx val="2035582335"/>
        <c:crosses val="autoZero"/>
        <c:crossBetween val="between"/>
      </c:valAx>
      <c:serAx>
        <c:axId val="2041144415"/>
        <c:scaling>
          <c:orientation val="minMax"/>
        </c:scaling>
        <c:delete val="0"/>
        <c:axPos val="b"/>
        <c:majorTickMark val="out"/>
        <c:minorTickMark val="none"/>
        <c:tickLblPos val="nextTo"/>
        <c:crossAx val="2035589407"/>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87F18E-8C50-44A9-A799-4010C525FD56}" type="datetimeFigureOut">
              <a:rPr lang="en-US" smtClean="0"/>
              <a:t>11/30/23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437197-D951-42A6-B81A-617D93312A1B}" type="slidenum">
              <a:rPr lang="en-US" smtClean="0"/>
              <a:t>‹#›</a:t>
            </a:fld>
            <a:endParaRPr lang="en-US"/>
          </a:p>
        </p:txBody>
      </p:sp>
    </p:spTree>
    <p:extLst>
      <p:ext uri="{BB962C8B-B14F-4D97-AF65-F5344CB8AC3E}">
        <p14:creationId xmlns:p14="http://schemas.microsoft.com/office/powerpoint/2010/main" val="394601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pictures</a:t>
            </a:r>
          </a:p>
          <a:p>
            <a:endParaRPr lang="en-US" dirty="0"/>
          </a:p>
        </p:txBody>
      </p:sp>
      <p:sp>
        <p:nvSpPr>
          <p:cNvPr id="4" name="Slide Number Placeholder 3"/>
          <p:cNvSpPr>
            <a:spLocks noGrp="1"/>
          </p:cNvSpPr>
          <p:nvPr>
            <p:ph type="sldNum" sz="quarter" idx="10"/>
          </p:nvPr>
        </p:nvSpPr>
        <p:spPr/>
        <p:txBody>
          <a:bodyPr/>
          <a:lstStyle/>
          <a:p>
            <a:fld id="{77437197-D951-42A6-B81A-617D93312A1B}" type="slidenum">
              <a:rPr lang="en-US" smtClean="0"/>
              <a:t>1</a:t>
            </a:fld>
            <a:endParaRPr lang="en-US"/>
          </a:p>
        </p:txBody>
      </p:sp>
    </p:spTree>
    <p:extLst>
      <p:ext uri="{BB962C8B-B14F-4D97-AF65-F5344CB8AC3E}">
        <p14:creationId xmlns:p14="http://schemas.microsoft.com/office/powerpoint/2010/main" val="1758390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E668A-B07A-46B8-8D38-FD19266BBD83}" type="slidenum">
              <a:rPr lang="en-US" altLang="en-US"/>
              <a:pPr/>
              <a:t>29</a:t>
            </a:fld>
            <a:endParaRPr lang="en-US" alt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97856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E668A-B07A-46B8-8D38-FD19266BBD83}" type="slidenum">
              <a:rPr lang="en-US" altLang="en-US"/>
              <a:pPr/>
              <a:t>30</a:t>
            </a:fld>
            <a:endParaRPr lang="en-US" alt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35018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5C9E98-39C6-4E92-8DCE-45ACF4E049F8}" type="slidenum">
              <a:rPr lang="en-US" smtClean="0"/>
              <a:t>32</a:t>
            </a:fld>
            <a:endParaRPr lang="en-US"/>
          </a:p>
        </p:txBody>
      </p:sp>
    </p:spTree>
    <p:extLst>
      <p:ext uri="{BB962C8B-B14F-4D97-AF65-F5344CB8AC3E}">
        <p14:creationId xmlns:p14="http://schemas.microsoft.com/office/powerpoint/2010/main" val="102000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slide with clicker questions for timing of review</a:t>
            </a:r>
            <a:r>
              <a:rPr lang="en-US" baseline="0" dirty="0"/>
              <a:t> session</a:t>
            </a:r>
            <a:endParaRPr lang="en-US" dirty="0"/>
          </a:p>
        </p:txBody>
      </p:sp>
      <p:sp>
        <p:nvSpPr>
          <p:cNvPr id="4" name="Slide Number Placeholder 3"/>
          <p:cNvSpPr>
            <a:spLocks noGrp="1"/>
          </p:cNvSpPr>
          <p:nvPr>
            <p:ph type="sldNum" sz="quarter" idx="10"/>
          </p:nvPr>
        </p:nvSpPr>
        <p:spPr/>
        <p:txBody>
          <a:bodyPr/>
          <a:lstStyle/>
          <a:p>
            <a:fld id="{77437197-D951-42A6-B81A-617D93312A1B}" type="slidenum">
              <a:rPr lang="en-US" smtClean="0"/>
              <a:t>2</a:t>
            </a:fld>
            <a:endParaRPr lang="en-US"/>
          </a:p>
        </p:txBody>
      </p:sp>
    </p:spTree>
    <p:extLst>
      <p:ext uri="{BB962C8B-B14F-4D97-AF65-F5344CB8AC3E}">
        <p14:creationId xmlns:p14="http://schemas.microsoft.com/office/powerpoint/2010/main" val="146537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37197-D951-42A6-B81A-617D93312A1B}" type="slidenum">
              <a:rPr lang="en-US" smtClean="0"/>
              <a:t>3</a:t>
            </a:fld>
            <a:endParaRPr lang="en-US"/>
          </a:p>
        </p:txBody>
      </p:sp>
    </p:spTree>
    <p:extLst>
      <p:ext uri="{BB962C8B-B14F-4D97-AF65-F5344CB8AC3E}">
        <p14:creationId xmlns:p14="http://schemas.microsoft.com/office/powerpoint/2010/main" val="3352494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28CAB-E5B4-4AAA-85B8-43F86CC89A7F}" type="slidenum">
              <a:rPr lang="en-US" altLang="en-US"/>
              <a:pPr/>
              <a:t>13</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9271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6D469D-BF05-4763-BEC4-F31021CA2CDA}" type="slidenum">
              <a:rPr lang="en-US" altLang="en-US"/>
              <a:pPr/>
              <a:t>14</a:t>
            </a:fld>
            <a:endParaRPr lang="en-US"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374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3224AC-8E6B-4D71-920A-B7DE99DBAC91}" type="slidenum">
              <a:rPr lang="en-US" altLang="en-US"/>
              <a:pPr/>
              <a:t>15</a:t>
            </a:fld>
            <a:endParaRPr lang="en-US"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9278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3DF931-FAA3-4DE4-BFB7-9B34CE0C6FCF}" type="slidenum">
              <a:rPr lang="en-US" altLang="en-US"/>
              <a:pPr/>
              <a:t>19</a:t>
            </a:fld>
            <a:endParaRPr lang="en-US" alt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17882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CD53DF-DBC9-43E9-BE29-9E59A4E07791}" type="slidenum">
              <a:rPr lang="en-US" altLang="en-US"/>
              <a:pPr/>
              <a:t>20</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74033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34FB3-531D-4B79-90BC-8C17C3AF78FA}" type="slidenum">
              <a:rPr lang="en-US" altLang="en-US"/>
              <a:pPr/>
              <a:t>26</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62862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C808C225-D2FF-4B3E-BB8E-2E48C064206A}" type="datetimeFigureOut">
              <a:rPr lang="en-US" smtClean="0"/>
              <a:t>11/30/23</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66F8C4E0-3052-4013-8017-5F8C8408BB6B}"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08C225-D2FF-4B3E-BB8E-2E48C064206A}" type="datetimeFigureOut">
              <a:rPr lang="en-US" smtClean="0"/>
              <a:t>11/30/23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8C4E0-3052-4013-8017-5F8C8408BB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08C225-D2FF-4B3E-BB8E-2E48C064206A}" type="datetimeFigureOut">
              <a:rPr lang="en-US" smtClean="0"/>
              <a:t>11/30/23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8C4E0-3052-4013-8017-5F8C8408BB6B}"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08C225-D2FF-4B3E-BB8E-2E48C064206A}" type="datetimeFigureOut">
              <a:rPr lang="en-US" smtClean="0"/>
              <a:t>11/30/23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8C4E0-3052-4013-8017-5F8C8408BB6B}" type="slidenum">
              <a:rPr lang="en-US" smtClean="0"/>
              <a:t>‹#›</a:t>
            </a:fld>
            <a:endParaRPr lang="en-US"/>
          </a:p>
        </p:txBody>
      </p:sp>
    </p:spTree>
    <p:extLst>
      <p:ext uri="{BB962C8B-B14F-4D97-AF65-F5344CB8AC3E}">
        <p14:creationId xmlns:p14="http://schemas.microsoft.com/office/powerpoint/2010/main" val="3776043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08C225-D2FF-4B3E-BB8E-2E48C064206A}" type="datetimeFigureOut">
              <a:rPr lang="en-US" smtClean="0"/>
              <a:t>11/30/23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F8C4E0-3052-4013-8017-5F8C8408BB6B}" type="slidenum">
              <a:rPr lang="en-US" smtClean="0"/>
              <a:t>‹#›</a:t>
            </a:fld>
            <a:endParaRPr lang="en-US"/>
          </a:p>
        </p:txBody>
      </p:sp>
      <p:graphicFrame>
        <p:nvGraphicFramePr>
          <p:cNvPr id="6" name="TPChart" hidden="1"/>
          <p:cNvGraphicFramePr/>
          <p:nvPr userDrawn="1">
            <p:extLst>
              <p:ext uri="{D42A27DB-BD31-4B8C-83A1-F6EECF244321}">
                <p14:modId xmlns:p14="http://schemas.microsoft.com/office/powerpoint/2010/main" val="2910400208"/>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5417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B640FE3F-563F-4F9D-97D4-886359C6D6D3}" type="slidenum">
              <a:rPr lang="en-US" altLang="en-US"/>
              <a:pPr/>
              <a:t>‹#›</a:t>
            </a:fld>
            <a:endParaRPr lang="en-US" altLang="en-US"/>
          </a:p>
        </p:txBody>
      </p:sp>
    </p:spTree>
    <p:extLst>
      <p:ext uri="{BB962C8B-B14F-4D97-AF65-F5344CB8AC3E}">
        <p14:creationId xmlns:p14="http://schemas.microsoft.com/office/powerpoint/2010/main" val="967852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292178C-B264-4D76-93A3-5D4C6059592F}" type="slidenum">
              <a:rPr lang="en-US" altLang="en-US"/>
              <a:pPr/>
              <a:t>‹#›</a:t>
            </a:fld>
            <a:endParaRPr lang="en-US" altLang="en-US"/>
          </a:p>
        </p:txBody>
      </p:sp>
    </p:spTree>
    <p:extLst>
      <p:ext uri="{BB962C8B-B14F-4D97-AF65-F5344CB8AC3E}">
        <p14:creationId xmlns:p14="http://schemas.microsoft.com/office/powerpoint/2010/main" val="138514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808C225-D2FF-4B3E-BB8E-2E48C064206A}" type="datetimeFigureOut">
              <a:rPr lang="en-US" smtClean="0"/>
              <a:t>11/30/23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8C4E0-3052-4013-8017-5F8C8408BB6B}"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C808C225-D2FF-4B3E-BB8E-2E48C064206A}" type="datetimeFigureOut">
              <a:rPr lang="en-US" smtClean="0"/>
              <a:t>11/30/23</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66F8C4E0-3052-4013-8017-5F8C8408BB6B}"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808C225-D2FF-4B3E-BB8E-2E48C064206A}" type="datetimeFigureOut">
              <a:rPr lang="en-US" smtClean="0"/>
              <a:t>11/30/23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8C4E0-3052-4013-8017-5F8C8408BB6B}"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808C225-D2FF-4B3E-BB8E-2E48C064206A}" type="datetimeFigureOut">
              <a:rPr lang="en-US" smtClean="0"/>
              <a:t>11/30/23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F8C4E0-3052-4013-8017-5F8C8408BB6B}"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808C225-D2FF-4B3E-BB8E-2E48C064206A}" type="datetimeFigureOut">
              <a:rPr lang="en-US" smtClean="0"/>
              <a:t>11/30/23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F8C4E0-3052-4013-8017-5F8C8408BB6B}"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8C225-D2FF-4B3E-BB8E-2E48C064206A}" type="datetimeFigureOut">
              <a:rPr lang="en-US" smtClean="0"/>
              <a:t>11/30/23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F8C4E0-3052-4013-8017-5F8C8408BB6B}"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08C225-D2FF-4B3E-BB8E-2E48C064206A}" type="datetimeFigureOut">
              <a:rPr lang="en-US" smtClean="0"/>
              <a:t>11/30/23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8C4E0-3052-4013-8017-5F8C8408BB6B}"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08C225-D2FF-4B3E-BB8E-2E48C064206A}" type="datetimeFigureOut">
              <a:rPr lang="en-US" smtClean="0"/>
              <a:t>11/30/23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8C4E0-3052-4013-8017-5F8C8408BB6B}"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808C225-D2FF-4B3E-BB8E-2E48C064206A}" type="datetimeFigureOut">
              <a:rPr lang="en-US" smtClean="0"/>
              <a:t>11/30/23</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6F8C4E0-3052-4013-8017-5F8C8408BB6B}"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5" r:id="rId13"/>
    <p:sldLayoutId id="2147484036" r:id="rId14"/>
    <p:sldLayoutId id="2147484037" r:id="rId15"/>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4.xml"/><Relationship Id="rId1" Type="http://schemas.openxmlformats.org/officeDocument/2006/relationships/video" Target="https://www.youtube.com/embed/ysa5OBhXz-Q?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kevin.g.mccracken@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6.xml"/><Relationship Id="rId6" Type="http://schemas.openxmlformats.org/officeDocument/2006/relationships/image" Target="../media/image28.jpg"/><Relationship Id="rId5" Type="http://schemas.openxmlformats.org/officeDocument/2006/relationships/image" Target="../media/image32.jp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6858000" cy="1600200"/>
          </a:xfrm>
        </p:spPr>
        <p:txBody>
          <a:bodyPr>
            <a:normAutofit fontScale="90000"/>
          </a:bodyPr>
          <a:lstStyle/>
          <a:p>
            <a:pPr algn="l"/>
            <a:r>
              <a:rPr lang="en-US" dirty="0">
                <a:latin typeface="Verdana" panose="020B0604030504040204" pitchFamily="34" charset="0"/>
                <a:ea typeface="Verdana" panose="020B0604030504040204" pitchFamily="34" charset="0"/>
                <a:cs typeface="Verdana" panose="020B0604030504040204" pitchFamily="34" charset="0"/>
              </a:rPr>
              <a:t>Community Ecology II: Consumption, Keystone Species, and Trophic Cascades</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 </a:t>
            </a:r>
          </a:p>
        </p:txBody>
      </p:sp>
      <p:pic>
        <p:nvPicPr>
          <p:cNvPr id="12" name="Picture 11">
            <a:extLst>
              <a:ext uri="{FF2B5EF4-FFF2-40B4-BE49-F238E27FC236}">
                <a16:creationId xmlns:a16="http://schemas.microsoft.com/office/drawing/2014/main" id="{58E5BCAA-B5DE-304D-9231-8EE093878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93" y="2040541"/>
            <a:ext cx="4017220" cy="4267200"/>
          </a:xfrm>
          <a:prstGeom prst="rect">
            <a:avLst/>
          </a:prstGeom>
        </p:spPr>
      </p:pic>
    </p:spTree>
    <p:extLst>
      <p:ext uri="{BB962C8B-B14F-4D97-AF65-F5344CB8AC3E}">
        <p14:creationId xmlns:p14="http://schemas.microsoft.com/office/powerpoint/2010/main" val="4005129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EF9A04-D0E8-6740-AAEF-6AFBFCD59EB5}"/>
              </a:ext>
            </a:extLst>
          </p:cNvPr>
          <p:cNvSpPr>
            <a:spLocks noGrp="1"/>
          </p:cNvSpPr>
          <p:nvPr>
            <p:ph type="title"/>
          </p:nvPr>
        </p:nvSpPr>
        <p:spPr>
          <a:xfrm>
            <a:off x="381000" y="0"/>
            <a:ext cx="7772400" cy="1143000"/>
          </a:xfrm>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Species richness is dependent on sampling</a:t>
            </a:r>
          </a:p>
        </p:txBody>
      </p:sp>
      <p:sp>
        <p:nvSpPr>
          <p:cNvPr id="7" name="Rectangle 6">
            <a:extLst>
              <a:ext uri="{FF2B5EF4-FFF2-40B4-BE49-F238E27FC236}">
                <a16:creationId xmlns:a16="http://schemas.microsoft.com/office/drawing/2014/main" id="{9E8A1821-C2D5-BD48-915B-DCF385D7CFE3}"/>
              </a:ext>
            </a:extLst>
          </p:cNvPr>
          <p:cNvSpPr/>
          <p:nvPr/>
        </p:nvSpPr>
        <p:spPr>
          <a:xfrm>
            <a:off x="369536" y="1432740"/>
            <a:ext cx="8393464" cy="1631216"/>
          </a:xfrm>
          <a:prstGeom prst="rect">
            <a:avLst/>
          </a:prstGeom>
        </p:spPr>
        <p:txBody>
          <a:bodyPr wrap="square">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If you collect more samples you are more likely to discover more species in your overall sample.</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Use a technique called </a:t>
            </a:r>
            <a:r>
              <a:rPr lang="en-US" sz="2000" u="sng" dirty="0">
                <a:latin typeface="Verdana" panose="020B0604030504040204" pitchFamily="34" charset="0"/>
                <a:ea typeface="Verdana" panose="020B0604030504040204" pitchFamily="34" charset="0"/>
                <a:cs typeface="Verdana" panose="020B0604030504040204" pitchFamily="34" charset="0"/>
              </a:rPr>
              <a:t>Rarefaction</a:t>
            </a:r>
            <a:r>
              <a:rPr lang="en-US" sz="2000" dirty="0">
                <a:latin typeface="Verdana" panose="020B0604030504040204" pitchFamily="34" charset="0"/>
                <a:ea typeface="Verdana" panose="020B0604030504040204" pitchFamily="34" charset="0"/>
                <a:cs typeface="Verdana" panose="020B0604030504040204" pitchFamily="34" charset="0"/>
              </a:rPr>
              <a:t> to extrapolate species richness from smaller sample sizes. </a:t>
            </a:r>
          </a:p>
        </p:txBody>
      </p:sp>
      <p:pic>
        <p:nvPicPr>
          <p:cNvPr id="9" name="Picture 8">
            <a:extLst>
              <a:ext uri="{FF2B5EF4-FFF2-40B4-BE49-F238E27FC236}">
                <a16:creationId xmlns:a16="http://schemas.microsoft.com/office/drawing/2014/main" id="{FBD29E4A-4BA5-E446-8C51-A89484679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206385"/>
            <a:ext cx="3905013" cy="2967810"/>
          </a:xfrm>
          <a:prstGeom prst="rect">
            <a:avLst/>
          </a:prstGeom>
        </p:spPr>
      </p:pic>
      <p:sp>
        <p:nvSpPr>
          <p:cNvPr id="10" name="Rectangle 9">
            <a:extLst>
              <a:ext uri="{FF2B5EF4-FFF2-40B4-BE49-F238E27FC236}">
                <a16:creationId xmlns:a16="http://schemas.microsoft.com/office/drawing/2014/main" id="{5C478CBB-115A-2A4D-953D-57905EA3E1FF}"/>
              </a:ext>
            </a:extLst>
          </p:cNvPr>
          <p:cNvSpPr/>
          <p:nvPr/>
        </p:nvSpPr>
        <p:spPr>
          <a:xfrm>
            <a:off x="3962400" y="5562600"/>
            <a:ext cx="2484976" cy="246221"/>
          </a:xfrm>
          <a:prstGeom prst="rect">
            <a:avLst/>
          </a:prstGeom>
        </p:spPr>
        <p:txBody>
          <a:bodyPr wrap="none">
            <a:spAutoFit/>
          </a:bodyPr>
          <a:lstStyle/>
          <a:p>
            <a:r>
              <a:rPr lang="en-US" sz="1000" dirty="0"/>
              <a:t>https://drive5.com/</a:t>
            </a:r>
            <a:r>
              <a:rPr lang="en-US" sz="1000" dirty="0" err="1"/>
              <a:t>usearch</a:t>
            </a:r>
            <a:r>
              <a:rPr lang="en-US" sz="1000" dirty="0"/>
              <a:t>/manual/</a:t>
            </a:r>
            <a:r>
              <a:rPr lang="en-US" sz="1000" dirty="0" err="1"/>
              <a:t>rare.html</a:t>
            </a:r>
            <a:endParaRPr lang="en-US" sz="1000" dirty="0"/>
          </a:p>
        </p:txBody>
      </p:sp>
      <p:sp>
        <p:nvSpPr>
          <p:cNvPr id="2" name="Left Arrow 1">
            <a:extLst>
              <a:ext uri="{FF2B5EF4-FFF2-40B4-BE49-F238E27FC236}">
                <a16:creationId xmlns:a16="http://schemas.microsoft.com/office/drawing/2014/main" id="{B57F9C47-EC70-FB4E-B506-815513494C2D}"/>
              </a:ext>
            </a:extLst>
          </p:cNvPr>
          <p:cNvSpPr/>
          <p:nvPr/>
        </p:nvSpPr>
        <p:spPr>
          <a:xfrm>
            <a:off x="4819413" y="4419600"/>
            <a:ext cx="514587"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4AF739-40AB-7F4A-A2F5-9150606F363F}"/>
              </a:ext>
            </a:extLst>
          </p:cNvPr>
          <p:cNvSpPr txBox="1"/>
          <p:nvPr/>
        </p:nvSpPr>
        <p:spPr>
          <a:xfrm>
            <a:off x="5486400" y="4387334"/>
            <a:ext cx="1210524" cy="369332"/>
          </a:xfrm>
          <a:prstGeom prst="rect">
            <a:avLst/>
          </a:prstGeom>
          <a:noFill/>
        </p:spPr>
        <p:txBody>
          <a:bodyPr wrap="none" rtlCol="0">
            <a:spAutoFit/>
          </a:bodyPr>
          <a:lstStyle/>
          <a:p>
            <a:r>
              <a:rPr lang="en-US" dirty="0"/>
              <a:t>Converged</a:t>
            </a:r>
          </a:p>
        </p:txBody>
      </p:sp>
    </p:spTree>
    <p:extLst>
      <p:ext uri="{BB962C8B-B14F-4D97-AF65-F5344CB8AC3E}">
        <p14:creationId xmlns:p14="http://schemas.microsoft.com/office/powerpoint/2010/main" val="2381220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B48173-B24F-FB48-820A-48750BC23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835" y="2463800"/>
            <a:ext cx="3984908" cy="3403600"/>
          </a:xfrm>
          <a:prstGeom prst="rect">
            <a:avLst/>
          </a:prstGeom>
        </p:spPr>
      </p:pic>
      <p:sp>
        <p:nvSpPr>
          <p:cNvPr id="8" name="Rectangle 7">
            <a:extLst>
              <a:ext uri="{FF2B5EF4-FFF2-40B4-BE49-F238E27FC236}">
                <a16:creationId xmlns:a16="http://schemas.microsoft.com/office/drawing/2014/main" id="{435915FE-6D7C-5042-A379-86E39D035F25}"/>
              </a:ext>
            </a:extLst>
          </p:cNvPr>
          <p:cNvSpPr/>
          <p:nvPr/>
        </p:nvSpPr>
        <p:spPr>
          <a:xfrm>
            <a:off x="627552" y="6400800"/>
            <a:ext cx="5410200" cy="246221"/>
          </a:xfrm>
          <a:prstGeom prst="rect">
            <a:avLst/>
          </a:prstGeom>
        </p:spPr>
        <p:txBody>
          <a:bodyPr wrap="square">
            <a:spAutoFit/>
          </a:bodyPr>
          <a:lstStyle/>
          <a:p>
            <a:r>
              <a:rPr lang="en-US" sz="1000" dirty="0"/>
              <a:t>http://</a:t>
            </a:r>
            <a:r>
              <a:rPr lang="en-US" sz="1000" dirty="0" err="1"/>
              <a:t>viceroy.eeb.uconn.edu</a:t>
            </a:r>
            <a:r>
              <a:rPr lang="en-US" sz="1000" dirty="0"/>
              <a:t>/estimates/</a:t>
            </a:r>
            <a:r>
              <a:rPr lang="en-US" sz="1000" dirty="0" err="1"/>
              <a:t>EstimateSPages</a:t>
            </a:r>
            <a:r>
              <a:rPr lang="en-US" sz="1000" dirty="0"/>
              <a:t>/</a:t>
            </a:r>
            <a:r>
              <a:rPr lang="en-US" sz="1000" dirty="0" err="1"/>
              <a:t>EstSUsersGuide</a:t>
            </a:r>
            <a:r>
              <a:rPr lang="en-US" sz="1000" dirty="0"/>
              <a:t>/</a:t>
            </a:r>
            <a:r>
              <a:rPr lang="en-US" sz="1000" dirty="0" err="1"/>
              <a:t>EstimateSUsersGuide.htm</a:t>
            </a:r>
            <a:endParaRPr lang="en-US" sz="1000" dirty="0"/>
          </a:p>
        </p:txBody>
      </p:sp>
      <p:sp>
        <p:nvSpPr>
          <p:cNvPr id="9" name="TextBox 8">
            <a:extLst>
              <a:ext uri="{FF2B5EF4-FFF2-40B4-BE49-F238E27FC236}">
                <a16:creationId xmlns:a16="http://schemas.microsoft.com/office/drawing/2014/main" id="{F9D63F60-FE0A-3543-A93B-24ED7BF1F3D2}"/>
              </a:ext>
            </a:extLst>
          </p:cNvPr>
          <p:cNvSpPr txBox="1"/>
          <p:nvPr/>
        </p:nvSpPr>
        <p:spPr>
          <a:xfrm>
            <a:off x="5791200" y="4864099"/>
            <a:ext cx="3102923" cy="830997"/>
          </a:xfrm>
          <a:prstGeom prst="rect">
            <a:avLst/>
          </a:prstGeom>
          <a:noFill/>
        </p:spPr>
        <p:txBody>
          <a:bodyPr wrap="square" rtlCol="0">
            <a:spAutoFit/>
          </a:bodyPr>
          <a:lstStyle/>
          <a:p>
            <a:r>
              <a:rPr lang="en-US" sz="1600" dirty="0"/>
              <a:t>High elevation samples saturate with species quickly because the biodiversity is low. </a:t>
            </a:r>
          </a:p>
        </p:txBody>
      </p:sp>
      <p:sp>
        <p:nvSpPr>
          <p:cNvPr id="10" name="Left Arrow 9">
            <a:extLst>
              <a:ext uri="{FF2B5EF4-FFF2-40B4-BE49-F238E27FC236}">
                <a16:creationId xmlns:a16="http://schemas.microsoft.com/office/drawing/2014/main" id="{36E4E17F-F6D4-594B-AB4E-C2EC1572D378}"/>
              </a:ext>
            </a:extLst>
          </p:cNvPr>
          <p:cNvSpPr/>
          <p:nvPr/>
        </p:nvSpPr>
        <p:spPr>
          <a:xfrm>
            <a:off x="5029200" y="5165298"/>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257416-439E-C442-99D8-FF57A7840D27}"/>
              </a:ext>
            </a:extLst>
          </p:cNvPr>
          <p:cNvSpPr txBox="1"/>
          <p:nvPr/>
        </p:nvSpPr>
        <p:spPr>
          <a:xfrm>
            <a:off x="5791200" y="2991866"/>
            <a:ext cx="3102923" cy="830997"/>
          </a:xfrm>
          <a:prstGeom prst="rect">
            <a:avLst/>
          </a:prstGeom>
          <a:noFill/>
        </p:spPr>
        <p:txBody>
          <a:bodyPr wrap="square" rtlCol="0">
            <a:spAutoFit/>
          </a:bodyPr>
          <a:lstStyle/>
          <a:p>
            <a:r>
              <a:rPr lang="en-US" sz="1600" dirty="0"/>
              <a:t>Low elevation samples saturate with species slowly because the biodiversity is high. </a:t>
            </a:r>
          </a:p>
        </p:txBody>
      </p:sp>
      <p:sp>
        <p:nvSpPr>
          <p:cNvPr id="12" name="Left Arrow 11">
            <a:extLst>
              <a:ext uri="{FF2B5EF4-FFF2-40B4-BE49-F238E27FC236}">
                <a16:creationId xmlns:a16="http://schemas.microsoft.com/office/drawing/2014/main" id="{6980848C-0CBD-464E-A25C-F34980F8F534}"/>
              </a:ext>
            </a:extLst>
          </p:cNvPr>
          <p:cNvSpPr/>
          <p:nvPr/>
        </p:nvSpPr>
        <p:spPr>
          <a:xfrm>
            <a:off x="5029200" y="3293065"/>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F786E9B-71FF-0341-8A81-1ACA653FE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012" y="378892"/>
            <a:ext cx="2438400" cy="2612974"/>
          </a:xfrm>
          <a:prstGeom prst="rect">
            <a:avLst/>
          </a:prstGeom>
        </p:spPr>
      </p:pic>
      <p:sp>
        <p:nvSpPr>
          <p:cNvPr id="2" name="TextBox 1">
            <a:extLst>
              <a:ext uri="{FF2B5EF4-FFF2-40B4-BE49-F238E27FC236}">
                <a16:creationId xmlns:a16="http://schemas.microsoft.com/office/drawing/2014/main" id="{B946E8D6-6F95-B944-8739-743A60A4D80B}"/>
              </a:ext>
            </a:extLst>
          </p:cNvPr>
          <p:cNvSpPr txBox="1"/>
          <p:nvPr/>
        </p:nvSpPr>
        <p:spPr>
          <a:xfrm>
            <a:off x="457200" y="386723"/>
            <a:ext cx="3359543" cy="492443"/>
          </a:xfrm>
          <a:prstGeom prst="rect">
            <a:avLst/>
          </a:prstGeom>
          <a:noFill/>
        </p:spPr>
        <p:txBody>
          <a:bodyPr wrap="square" rtlCol="0">
            <a:sp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Rarefaction Curves</a:t>
            </a:r>
          </a:p>
        </p:txBody>
      </p:sp>
      <p:cxnSp>
        <p:nvCxnSpPr>
          <p:cNvPr id="4" name="Straight Connector 3">
            <a:extLst>
              <a:ext uri="{FF2B5EF4-FFF2-40B4-BE49-F238E27FC236}">
                <a16:creationId xmlns:a16="http://schemas.microsoft.com/office/drawing/2014/main" id="{091733F4-C40B-7B45-AD96-650191B3F374}"/>
              </a:ext>
            </a:extLst>
          </p:cNvPr>
          <p:cNvCxnSpPr/>
          <p:nvPr/>
        </p:nvCxnSpPr>
        <p:spPr>
          <a:xfrm>
            <a:off x="593835" y="1219200"/>
            <a:ext cx="54916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57989B4-B0E8-6144-BC91-AD8028B746EB}"/>
              </a:ext>
            </a:extLst>
          </p:cNvPr>
          <p:cNvCxnSpPr/>
          <p:nvPr/>
        </p:nvCxnSpPr>
        <p:spPr>
          <a:xfrm>
            <a:off x="593835" y="1524000"/>
            <a:ext cx="549165"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3AE3717-0AA7-EE4A-A266-74F507B3F3F3}"/>
              </a:ext>
            </a:extLst>
          </p:cNvPr>
          <p:cNvSpPr txBox="1"/>
          <p:nvPr/>
        </p:nvSpPr>
        <p:spPr>
          <a:xfrm>
            <a:off x="1258956" y="1033669"/>
            <a:ext cx="960519" cy="369332"/>
          </a:xfrm>
          <a:prstGeom prst="rect">
            <a:avLst/>
          </a:prstGeom>
          <a:noFill/>
        </p:spPr>
        <p:txBody>
          <a:bodyPr wrap="none" rtlCol="0">
            <a:spAutoFit/>
          </a:bodyPr>
          <a:lstStyle/>
          <a:p>
            <a:r>
              <a:rPr lang="en-US" dirty="0">
                <a:solidFill>
                  <a:srgbClr val="002060"/>
                </a:solidFill>
              </a:rPr>
              <a:t>Sampled</a:t>
            </a:r>
          </a:p>
        </p:txBody>
      </p:sp>
      <p:sp>
        <p:nvSpPr>
          <p:cNvPr id="14" name="TextBox 13">
            <a:extLst>
              <a:ext uri="{FF2B5EF4-FFF2-40B4-BE49-F238E27FC236}">
                <a16:creationId xmlns:a16="http://schemas.microsoft.com/office/drawing/2014/main" id="{7CEEE7A0-3FE8-9B4E-956F-8A657B946977}"/>
              </a:ext>
            </a:extLst>
          </p:cNvPr>
          <p:cNvSpPr txBox="1"/>
          <p:nvPr/>
        </p:nvSpPr>
        <p:spPr>
          <a:xfrm>
            <a:off x="1258956" y="1339334"/>
            <a:ext cx="1375056" cy="369332"/>
          </a:xfrm>
          <a:prstGeom prst="rect">
            <a:avLst/>
          </a:prstGeom>
          <a:noFill/>
        </p:spPr>
        <p:txBody>
          <a:bodyPr wrap="none" rtlCol="0">
            <a:spAutoFit/>
          </a:bodyPr>
          <a:lstStyle/>
          <a:p>
            <a:r>
              <a:rPr lang="en-US" dirty="0">
                <a:solidFill>
                  <a:srgbClr val="002060"/>
                </a:solidFill>
              </a:rPr>
              <a:t>Extrapolated</a:t>
            </a:r>
          </a:p>
        </p:txBody>
      </p:sp>
    </p:spTree>
    <p:extLst>
      <p:ext uri="{BB962C8B-B14F-4D97-AF65-F5344CB8AC3E}">
        <p14:creationId xmlns:p14="http://schemas.microsoft.com/office/powerpoint/2010/main" val="258623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8054CD-2521-B340-98E2-03783FAC0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5800"/>
            <a:ext cx="9144000" cy="2946400"/>
          </a:xfrm>
          <a:prstGeom prst="rect">
            <a:avLst/>
          </a:prstGeom>
        </p:spPr>
      </p:pic>
      <p:sp>
        <p:nvSpPr>
          <p:cNvPr id="8" name="Rectangle 7">
            <a:extLst>
              <a:ext uri="{FF2B5EF4-FFF2-40B4-BE49-F238E27FC236}">
                <a16:creationId xmlns:a16="http://schemas.microsoft.com/office/drawing/2014/main" id="{6C9309DB-AF92-7443-9A2D-2CA67162BF56}"/>
              </a:ext>
            </a:extLst>
          </p:cNvPr>
          <p:cNvSpPr/>
          <p:nvPr/>
        </p:nvSpPr>
        <p:spPr>
          <a:xfrm>
            <a:off x="533400" y="5181600"/>
            <a:ext cx="3868367" cy="523220"/>
          </a:xfrm>
          <a:prstGeom prst="rect">
            <a:avLst/>
          </a:prstGeom>
        </p:spPr>
        <p:txBody>
          <a:bodyPr wrap="none">
            <a:spAutoFit/>
          </a:bodyPr>
          <a:lstStyle/>
          <a:p>
            <a:r>
              <a:rPr lang="en-US" dirty="0"/>
              <a:t>Map of Ant Diversity and Latitude</a:t>
            </a:r>
          </a:p>
          <a:p>
            <a:r>
              <a:rPr lang="en-US" sz="1000" dirty="0"/>
              <a:t>https://</a:t>
            </a:r>
            <a:r>
              <a:rPr lang="en-US" sz="1000" dirty="0" err="1"/>
              <a:t>www.eurekalert.org</a:t>
            </a:r>
            <a:r>
              <a:rPr lang="en-US" sz="1000" dirty="0"/>
              <a:t>/multimedia/pub/171746.php?from=395526 </a:t>
            </a:r>
          </a:p>
        </p:txBody>
      </p:sp>
      <p:sp>
        <p:nvSpPr>
          <p:cNvPr id="2" name="TextBox 1">
            <a:extLst>
              <a:ext uri="{FF2B5EF4-FFF2-40B4-BE49-F238E27FC236}">
                <a16:creationId xmlns:a16="http://schemas.microsoft.com/office/drawing/2014/main" id="{7125662C-51A4-D848-9B75-DADFE969075E}"/>
              </a:ext>
            </a:extLst>
          </p:cNvPr>
          <p:cNvSpPr txBox="1"/>
          <p:nvPr/>
        </p:nvSpPr>
        <p:spPr>
          <a:xfrm>
            <a:off x="6248400" y="4902200"/>
            <a:ext cx="2667000" cy="646331"/>
          </a:xfrm>
          <a:prstGeom prst="rect">
            <a:avLst/>
          </a:prstGeom>
          <a:noFill/>
        </p:spPr>
        <p:txBody>
          <a:bodyPr wrap="square" rtlCol="0">
            <a:spAutoFit/>
          </a:bodyPr>
          <a:lstStyle/>
          <a:p>
            <a:r>
              <a:rPr lang="en-US" dirty="0"/>
              <a:t>Diversity peaks near the equator for many species</a:t>
            </a:r>
          </a:p>
        </p:txBody>
      </p:sp>
    </p:spTree>
    <p:extLst>
      <p:ext uri="{BB962C8B-B14F-4D97-AF65-F5344CB8AC3E}">
        <p14:creationId xmlns:p14="http://schemas.microsoft.com/office/powerpoint/2010/main" val="1720548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30162"/>
            <a:ext cx="7772400" cy="1143000"/>
          </a:xfrm>
        </p:spPr>
        <p:txBody>
          <a:bodyPr anchor="ctr">
            <a:normAutofit/>
          </a:bodyPr>
          <a:lstStyle/>
          <a:p>
            <a:r>
              <a:rPr lang="en-US" altLang="en-US" sz="2600" dirty="0">
                <a:latin typeface="Verdana" panose="020B0604030504040204" pitchFamily="34" charset="0"/>
                <a:ea typeface="Verdana" panose="020B0604030504040204" pitchFamily="34" charset="0"/>
                <a:cs typeface="Verdana" panose="020B0604030504040204" pitchFamily="34" charset="0"/>
              </a:rPr>
              <a:t>How does predation affect </a:t>
            </a:r>
            <a:r>
              <a:rPr lang="en-US" altLang="en-US" sz="2600" u="sng" dirty="0">
                <a:latin typeface="Verdana" panose="020B0604030504040204" pitchFamily="34" charset="0"/>
                <a:ea typeface="Verdana" panose="020B0604030504040204" pitchFamily="34" charset="0"/>
                <a:cs typeface="Verdana" panose="020B0604030504040204" pitchFamily="34" charset="0"/>
              </a:rPr>
              <a:t>species richness</a:t>
            </a:r>
            <a:r>
              <a:rPr lang="en-US" altLang="en-US" sz="2600" dirty="0">
                <a:latin typeface="Verdana" panose="020B0604030504040204" pitchFamily="34" charset="0"/>
                <a:ea typeface="Verdana" panose="020B0604030504040204" pitchFamily="34" charset="0"/>
                <a:cs typeface="Verdana" panose="020B0604030504040204" pitchFamily="34" charset="0"/>
              </a:rPr>
              <a:t>?</a:t>
            </a:r>
          </a:p>
        </p:txBody>
      </p:sp>
      <p:sp>
        <p:nvSpPr>
          <p:cNvPr id="61444" name="Rectangle 4"/>
          <p:cNvSpPr>
            <a:spLocks noGrp="1" noChangeArrowheads="1"/>
          </p:cNvSpPr>
          <p:nvPr>
            <p:ph type="body" sz="half" idx="1"/>
          </p:nvPr>
        </p:nvSpPr>
        <p:spPr>
          <a:xfrm>
            <a:off x="396038" y="1371600"/>
            <a:ext cx="5486400" cy="4332288"/>
          </a:xfrm>
        </p:spPr>
        <p:txBody>
          <a:bodyPr>
            <a:normAutofit lnSpcReduction="10000"/>
          </a:bodyPr>
          <a:lstStyle/>
          <a:p>
            <a:pPr>
              <a:lnSpc>
                <a:spcPct val="80000"/>
              </a:lnSpc>
              <a:buFontTx/>
              <a:buNone/>
            </a:pPr>
            <a:r>
              <a:rPr lang="en-US" altLang="en-US" sz="2400" dirty="0"/>
              <a:t>Robert Paine – University of Washington</a:t>
            </a:r>
          </a:p>
          <a:p>
            <a:pPr>
              <a:lnSpc>
                <a:spcPct val="80000"/>
              </a:lnSpc>
              <a:buFontTx/>
              <a:buNone/>
            </a:pPr>
            <a:endParaRPr lang="en-US" altLang="en-US" sz="2400" dirty="0"/>
          </a:p>
          <a:p>
            <a:pPr>
              <a:lnSpc>
                <a:spcPct val="80000"/>
              </a:lnSpc>
            </a:pPr>
            <a:r>
              <a:rPr lang="en-US" altLang="en-US" sz="2400" dirty="0"/>
              <a:t>Used intertidal areas to test ideas about community structure</a:t>
            </a:r>
          </a:p>
          <a:p>
            <a:pPr>
              <a:lnSpc>
                <a:spcPct val="80000"/>
              </a:lnSpc>
            </a:pPr>
            <a:endParaRPr lang="en-US" altLang="en-US" sz="2400" dirty="0"/>
          </a:p>
          <a:p>
            <a:pPr>
              <a:lnSpc>
                <a:spcPct val="80000"/>
              </a:lnSpc>
            </a:pPr>
            <a:r>
              <a:rPr lang="en-US" altLang="en-US" sz="2400" dirty="0"/>
              <a:t>Species compete for exposed rock</a:t>
            </a:r>
          </a:p>
          <a:p>
            <a:pPr>
              <a:lnSpc>
                <a:spcPct val="80000"/>
              </a:lnSpc>
            </a:pPr>
            <a:endParaRPr lang="en-US" altLang="en-US" sz="2400" dirty="0"/>
          </a:p>
          <a:p>
            <a:pPr>
              <a:lnSpc>
                <a:spcPct val="80000"/>
              </a:lnSpc>
            </a:pPr>
            <a:r>
              <a:rPr lang="en-US" altLang="en-US" sz="2400" dirty="0"/>
              <a:t>Would expect the best competitor to outcompete all the other intertidal species</a:t>
            </a:r>
          </a:p>
          <a:p>
            <a:pPr>
              <a:lnSpc>
                <a:spcPct val="80000"/>
              </a:lnSpc>
            </a:pPr>
            <a:endParaRPr lang="en-US" altLang="en-US" sz="2400" dirty="0"/>
          </a:p>
          <a:p>
            <a:pPr>
              <a:lnSpc>
                <a:spcPct val="80000"/>
              </a:lnSpc>
            </a:pPr>
            <a:r>
              <a:rPr lang="en-US" altLang="en-US" sz="2400" dirty="0"/>
              <a:t>In this case, that best competitor is a species of </a:t>
            </a:r>
            <a:r>
              <a:rPr lang="en-US" altLang="en-US" sz="2400" i="1" dirty="0" err="1"/>
              <a:t>Mytilus</a:t>
            </a:r>
            <a:r>
              <a:rPr lang="en-US" altLang="en-US" sz="2400" i="1" dirty="0"/>
              <a:t> </a:t>
            </a:r>
            <a:r>
              <a:rPr lang="en-US" altLang="en-US" sz="2400" dirty="0"/>
              <a:t>(bivalve mollusk)</a:t>
            </a:r>
            <a:endParaRPr lang="en-US" altLang="en-US" sz="2400" i="1" dirty="0"/>
          </a:p>
          <a:p>
            <a:pPr>
              <a:lnSpc>
                <a:spcPct val="80000"/>
              </a:lnSpc>
            </a:pPr>
            <a:endParaRPr lang="en-US" altLang="en-US" sz="2400" dirty="0"/>
          </a:p>
        </p:txBody>
      </p:sp>
      <p:pic>
        <p:nvPicPr>
          <p:cNvPr id="61447" name="Picture 7" descr="mytilu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714567" y="4176103"/>
            <a:ext cx="1829595" cy="16569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9" name="Text Box 9"/>
          <p:cNvSpPr txBox="1">
            <a:spLocks noChangeArrowheads="1"/>
          </p:cNvSpPr>
          <p:nvPr/>
        </p:nvSpPr>
        <p:spPr bwMode="auto">
          <a:xfrm>
            <a:off x="7323138" y="5833095"/>
            <a:ext cx="1668462"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dirty="0"/>
              <a:t>Mytilus</a:t>
            </a:r>
          </a:p>
        </p:txBody>
      </p:sp>
      <p:pic>
        <p:nvPicPr>
          <p:cNvPr id="61450" name="Picture 10" descr="intertidal community"/>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562600" y="2822575"/>
            <a:ext cx="2310545" cy="151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7614BB0B-B041-C446-8EE7-789B367B41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6858" y="937729"/>
            <a:ext cx="1552707" cy="2298700"/>
          </a:xfrm>
          <a:prstGeom prst="rect">
            <a:avLst/>
          </a:prstGeom>
        </p:spPr>
      </p:pic>
      <p:sp>
        <p:nvSpPr>
          <p:cNvPr id="10" name="Slide Number Placeholder 5">
            <a:extLst>
              <a:ext uri="{FF2B5EF4-FFF2-40B4-BE49-F238E27FC236}">
                <a16:creationId xmlns:a16="http://schemas.microsoft.com/office/drawing/2014/main" id="{AD40F3E1-7B9A-E441-91CA-44E57577C373}"/>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4061002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49212"/>
            <a:ext cx="7772400" cy="1143000"/>
          </a:xfrm>
        </p:spPr>
        <p:txBody>
          <a:bodyPr anchor="ctr">
            <a:normAutofit/>
          </a:bodyPr>
          <a:lstStyle/>
          <a:p>
            <a:r>
              <a:rPr lang="en-US" altLang="en-US" sz="2600" dirty="0">
                <a:latin typeface="Verdana" panose="020B0604030504040204" pitchFamily="34" charset="0"/>
                <a:ea typeface="Verdana" panose="020B0604030504040204" pitchFamily="34" charset="0"/>
                <a:cs typeface="Verdana" panose="020B0604030504040204" pitchFamily="34" charset="0"/>
              </a:rPr>
              <a:t>Effects of the </a:t>
            </a:r>
            <a:r>
              <a:rPr lang="en-US" altLang="en-US" sz="2600" i="1" dirty="0" err="1">
                <a:latin typeface="Verdana" panose="020B0604030504040204" pitchFamily="34" charset="0"/>
                <a:ea typeface="Verdana" panose="020B0604030504040204" pitchFamily="34" charset="0"/>
                <a:cs typeface="Verdana" panose="020B0604030504040204" pitchFamily="34" charset="0"/>
              </a:rPr>
              <a:t>Seastar</a:t>
            </a:r>
            <a:r>
              <a:rPr lang="en-US" altLang="en-US" sz="2600" i="1" dirty="0">
                <a:latin typeface="Verdana" panose="020B0604030504040204" pitchFamily="34" charset="0"/>
                <a:ea typeface="Verdana" panose="020B0604030504040204" pitchFamily="34" charset="0"/>
                <a:cs typeface="Verdana" panose="020B0604030504040204" pitchFamily="34" charset="0"/>
              </a:rPr>
              <a:t> Pisaster</a:t>
            </a:r>
            <a:r>
              <a:rPr lang="en-US" altLang="en-US" sz="2600" dirty="0">
                <a:latin typeface="Verdana" panose="020B0604030504040204" pitchFamily="34" charset="0"/>
                <a:ea typeface="Verdana" panose="020B0604030504040204" pitchFamily="34" charset="0"/>
                <a:cs typeface="Verdana" panose="020B0604030504040204" pitchFamily="34" charset="0"/>
              </a:rPr>
              <a:t> on the filter-feeder community</a:t>
            </a:r>
            <a:endParaRPr lang="en-US" altLang="en-US" sz="2600" i="1" dirty="0">
              <a:latin typeface="Verdana" panose="020B0604030504040204" pitchFamily="34" charset="0"/>
              <a:ea typeface="Verdana" panose="020B0604030504040204" pitchFamily="34" charset="0"/>
              <a:cs typeface="Verdana" panose="020B0604030504040204" pitchFamily="34" charset="0"/>
            </a:endParaRPr>
          </a:p>
        </p:txBody>
      </p:sp>
      <p:sp>
        <p:nvSpPr>
          <p:cNvPr id="15367" name="Rectangle 7"/>
          <p:cNvSpPr>
            <a:spLocks noGrp="1" noChangeArrowheads="1"/>
          </p:cNvSpPr>
          <p:nvPr>
            <p:ph type="body" sz="half" idx="1"/>
          </p:nvPr>
        </p:nvSpPr>
        <p:spPr>
          <a:xfrm>
            <a:off x="381000" y="1371600"/>
            <a:ext cx="4419600" cy="4114800"/>
          </a:xfrm>
        </p:spPr>
        <p:txBody>
          <a:bodyPr>
            <a:normAutofit lnSpcReduction="10000"/>
          </a:bodyPr>
          <a:lstStyle/>
          <a:p>
            <a:pPr>
              <a:lnSpc>
                <a:spcPct val="80000"/>
              </a:lnSpc>
            </a:pPr>
            <a:r>
              <a:rPr lang="en-US" altLang="en-US" i="1" dirty="0"/>
              <a:t>Pisaster</a:t>
            </a:r>
            <a:r>
              <a:rPr lang="en-US" altLang="en-US" dirty="0"/>
              <a:t> (a </a:t>
            </a:r>
            <a:r>
              <a:rPr lang="en-US" altLang="en-US" dirty="0" err="1"/>
              <a:t>seastar</a:t>
            </a:r>
            <a:r>
              <a:rPr lang="en-US" altLang="en-US" dirty="0"/>
              <a:t>) is a major predator of barnacles and bivalve mollusks</a:t>
            </a:r>
          </a:p>
          <a:p>
            <a:pPr>
              <a:lnSpc>
                <a:spcPct val="80000"/>
              </a:lnSpc>
            </a:pPr>
            <a:endParaRPr lang="en-US" altLang="en-US" sz="2400" dirty="0"/>
          </a:p>
          <a:p>
            <a:pPr>
              <a:lnSpc>
                <a:spcPct val="80000"/>
              </a:lnSpc>
            </a:pPr>
            <a:r>
              <a:rPr lang="en-US" altLang="en-US" sz="2400" dirty="0"/>
              <a:t>In the </a:t>
            </a:r>
            <a:r>
              <a:rPr lang="en-US" altLang="en-US" sz="2400" u="sng" dirty="0"/>
              <a:t>absence</a:t>
            </a:r>
            <a:r>
              <a:rPr lang="en-US" altLang="en-US" sz="2400" dirty="0"/>
              <a:t> of </a:t>
            </a:r>
            <a:r>
              <a:rPr lang="en-US" altLang="en-US" sz="2400" i="1" dirty="0"/>
              <a:t>Pisaster</a:t>
            </a:r>
            <a:r>
              <a:rPr lang="en-US" altLang="en-US" sz="2400" dirty="0"/>
              <a:t> </a:t>
            </a:r>
          </a:p>
          <a:p>
            <a:pPr lvl="1">
              <a:lnSpc>
                <a:spcPct val="80000"/>
              </a:lnSpc>
            </a:pPr>
            <a:r>
              <a:rPr lang="en-US" altLang="en-US" sz="2000" i="1" dirty="0" err="1"/>
              <a:t>Mytilus</a:t>
            </a:r>
            <a:r>
              <a:rPr lang="en-US" altLang="en-US" sz="2000" dirty="0"/>
              <a:t> is dominant</a:t>
            </a:r>
          </a:p>
          <a:p>
            <a:pPr lvl="1">
              <a:lnSpc>
                <a:spcPct val="80000"/>
              </a:lnSpc>
            </a:pPr>
            <a:r>
              <a:rPr lang="en-US" altLang="en-US" sz="2000" dirty="0"/>
              <a:t>=&gt; there are ~8 species in the filter-feeder community</a:t>
            </a:r>
          </a:p>
          <a:p>
            <a:pPr lvl="1">
              <a:lnSpc>
                <a:spcPct val="80000"/>
              </a:lnSpc>
            </a:pPr>
            <a:endParaRPr lang="en-US" altLang="en-US" sz="2000" dirty="0"/>
          </a:p>
          <a:p>
            <a:pPr>
              <a:lnSpc>
                <a:spcPct val="80000"/>
              </a:lnSpc>
            </a:pPr>
            <a:r>
              <a:rPr lang="en-US" altLang="en-US" sz="2400" dirty="0"/>
              <a:t>In the </a:t>
            </a:r>
            <a:r>
              <a:rPr lang="en-US" altLang="en-US" sz="2400" u="sng" dirty="0"/>
              <a:t>presence</a:t>
            </a:r>
            <a:r>
              <a:rPr lang="en-US" altLang="en-US" sz="2400" dirty="0"/>
              <a:t> of </a:t>
            </a:r>
            <a:r>
              <a:rPr lang="en-US" altLang="en-US" sz="2400" i="1" dirty="0"/>
              <a:t>Pisaster</a:t>
            </a:r>
          </a:p>
          <a:p>
            <a:pPr lvl="1">
              <a:lnSpc>
                <a:spcPct val="80000"/>
              </a:lnSpc>
            </a:pPr>
            <a:r>
              <a:rPr lang="en-US" altLang="en-US" sz="2000" i="1" dirty="0" err="1"/>
              <a:t>Mytilus</a:t>
            </a:r>
            <a:r>
              <a:rPr lang="en-US" altLang="en-US" sz="2000" dirty="0"/>
              <a:t> abundance is reduced</a:t>
            </a:r>
          </a:p>
          <a:p>
            <a:pPr lvl="1">
              <a:lnSpc>
                <a:spcPct val="80000"/>
              </a:lnSpc>
            </a:pPr>
            <a:r>
              <a:rPr lang="en-US" altLang="en-US" sz="2000" dirty="0"/>
              <a:t>=&gt; there are ~15 species in the filter-feeder community</a:t>
            </a:r>
          </a:p>
          <a:p>
            <a:pPr lvl="1">
              <a:lnSpc>
                <a:spcPct val="80000"/>
              </a:lnSpc>
            </a:pPr>
            <a:r>
              <a:rPr lang="en-US" altLang="en-US" sz="2000" dirty="0"/>
              <a:t>Species richness increases</a:t>
            </a:r>
          </a:p>
          <a:p>
            <a:pPr lvl="1">
              <a:lnSpc>
                <a:spcPct val="80000"/>
              </a:lnSpc>
              <a:buFontTx/>
              <a:buNone/>
            </a:pPr>
            <a:endParaRPr lang="en-US" altLang="en-US" sz="2000" dirty="0"/>
          </a:p>
          <a:p>
            <a:pPr>
              <a:lnSpc>
                <a:spcPct val="80000"/>
              </a:lnSpc>
            </a:pPr>
            <a:endParaRPr lang="en-US" altLang="en-US" sz="2400" dirty="0"/>
          </a:p>
        </p:txBody>
      </p:sp>
      <p:sp>
        <p:nvSpPr>
          <p:cNvPr id="15364" name="Rectangle 4"/>
          <p:cNvSpPr>
            <a:spLocks noChangeArrowheads="1"/>
          </p:cNvSpPr>
          <p:nvPr/>
        </p:nvSpPr>
        <p:spPr bwMode="auto">
          <a:xfrm>
            <a:off x="5257800" y="3810000"/>
            <a:ext cx="3048000" cy="461665"/>
          </a:xfrm>
          <a:prstGeom prst="rect">
            <a:avLst/>
          </a:prstGeom>
          <a:solidFill>
            <a:schemeClr val="bg1"/>
          </a:solidFill>
          <a:ln>
            <a:noFill/>
          </a:ln>
          <a:effectLst/>
        </p:spPr>
        <p:txBody>
          <a:bodyPr wrap="square">
            <a:spAutoFit/>
          </a:bodyPr>
          <a:lstStyle/>
          <a:p>
            <a:r>
              <a:rPr lang="en-US" altLang="en-US" sz="1200" dirty="0"/>
              <a:t>http</a:t>
            </a:r>
            <a:r>
              <a:rPr lang="en-US" altLang="en-US" sz="800" dirty="0"/>
              <a:t>://</a:t>
            </a:r>
            <a:r>
              <a:rPr lang="en-US" altLang="en-US" sz="1200" dirty="0"/>
              <a:t>www.unb.ca/cemar/images/Animals/Hedophyllum-&amp;-Pisaster.jpg</a:t>
            </a:r>
          </a:p>
        </p:txBody>
      </p:sp>
      <p:pic>
        <p:nvPicPr>
          <p:cNvPr id="15369" name="Picture 9" descr="pisast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1752600"/>
            <a:ext cx="3048000" cy="20294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Slide Number Placeholder 5">
            <a:extLst>
              <a:ext uri="{FF2B5EF4-FFF2-40B4-BE49-F238E27FC236}">
                <a16:creationId xmlns:a16="http://schemas.microsoft.com/office/drawing/2014/main" id="{A47D08AF-BDE6-DB4A-8C15-472B22A34421}"/>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1190492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chor="ctr">
            <a:normAutofit/>
          </a:bodyPr>
          <a:lstStyle/>
          <a:p>
            <a:r>
              <a:rPr lang="en-US" altLang="en-US" sz="2600" dirty="0">
                <a:latin typeface="Verdana" panose="020B0604030504040204" pitchFamily="34" charset="0"/>
                <a:ea typeface="Verdana" panose="020B0604030504040204" pitchFamily="34" charset="0"/>
                <a:cs typeface="Verdana" panose="020B0604030504040204" pitchFamily="34" charset="0"/>
              </a:rPr>
              <a:t>Keystone species</a:t>
            </a:r>
          </a:p>
        </p:txBody>
      </p:sp>
      <p:sp>
        <p:nvSpPr>
          <p:cNvPr id="65539" name="Rectangle 3"/>
          <p:cNvSpPr>
            <a:spLocks noGrp="1" noChangeArrowheads="1"/>
          </p:cNvSpPr>
          <p:nvPr>
            <p:ph type="body" idx="1"/>
          </p:nvPr>
        </p:nvSpPr>
        <p:spPr>
          <a:xfrm>
            <a:off x="457200" y="1437861"/>
            <a:ext cx="8229600" cy="3505200"/>
          </a:xfrm>
        </p:spPr>
        <p:txBody>
          <a:bodyPr>
            <a:normAutofit/>
          </a:bodyPr>
          <a:lstStyle/>
          <a:p>
            <a:pPr>
              <a:lnSpc>
                <a:spcPct val="90000"/>
              </a:lnSpc>
            </a:pPr>
            <a:r>
              <a:rPr lang="en-US" altLang="en-US" sz="2400" dirty="0"/>
              <a:t>Paine called </a:t>
            </a:r>
            <a:r>
              <a:rPr lang="en-US" altLang="en-US" sz="2400" i="1" dirty="0" err="1"/>
              <a:t>Pisaster</a:t>
            </a:r>
            <a:r>
              <a:rPr lang="en-US" altLang="en-US" sz="2400" dirty="0"/>
              <a:t> a “keystone species” because its presence had an effect on community that was out of proportion to its abundance or presence</a:t>
            </a:r>
          </a:p>
          <a:p>
            <a:pPr marL="0" indent="0">
              <a:lnSpc>
                <a:spcPct val="90000"/>
              </a:lnSpc>
              <a:buNone/>
            </a:pPr>
            <a:endParaRPr lang="en-US" altLang="en-US" sz="2400" dirty="0"/>
          </a:p>
          <a:p>
            <a:pPr>
              <a:lnSpc>
                <a:spcPct val="90000"/>
              </a:lnSpc>
            </a:pPr>
            <a:r>
              <a:rPr lang="en-US" altLang="en-US" sz="2400" dirty="0"/>
              <a:t>Do all predators have this impact on the community?</a:t>
            </a:r>
          </a:p>
          <a:p>
            <a:pPr>
              <a:lnSpc>
                <a:spcPct val="90000"/>
              </a:lnSpc>
            </a:pPr>
            <a:endParaRPr lang="en-US" altLang="en-US" sz="2400" dirty="0"/>
          </a:p>
          <a:p>
            <a:pPr>
              <a:lnSpc>
                <a:spcPct val="90000"/>
              </a:lnSpc>
            </a:pPr>
            <a:r>
              <a:rPr lang="en-US" altLang="en-US" sz="2400" dirty="0"/>
              <a:t>If not, what features of a predator increase the likelihood of such impacts?</a:t>
            </a:r>
          </a:p>
        </p:txBody>
      </p:sp>
      <p:sp>
        <p:nvSpPr>
          <p:cNvPr id="6" name="Slide Number Placeholder 5">
            <a:extLst>
              <a:ext uri="{FF2B5EF4-FFF2-40B4-BE49-F238E27FC236}">
                <a16:creationId xmlns:a16="http://schemas.microsoft.com/office/drawing/2014/main" id="{02CA0A6B-768A-774B-B4E7-95B9A5C035B0}"/>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850549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91FD9E-665D-3F4F-83A6-4C1E9E2AB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48" y="569843"/>
            <a:ext cx="3716734" cy="4210106"/>
          </a:xfrm>
          <a:prstGeom prst="rect">
            <a:avLst/>
          </a:prstGeom>
        </p:spPr>
      </p:pic>
      <p:pic>
        <p:nvPicPr>
          <p:cNvPr id="9" name="Picture 8">
            <a:extLst>
              <a:ext uri="{FF2B5EF4-FFF2-40B4-BE49-F238E27FC236}">
                <a16:creationId xmlns:a16="http://schemas.microsoft.com/office/drawing/2014/main" id="{3A7FFF23-8270-E94A-99A9-9FF05C0A1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569844"/>
            <a:ext cx="4184374" cy="4184374"/>
          </a:xfrm>
          <a:prstGeom prst="rect">
            <a:avLst/>
          </a:prstGeom>
        </p:spPr>
      </p:pic>
      <p:sp>
        <p:nvSpPr>
          <p:cNvPr id="10" name="Rectangle 9">
            <a:extLst>
              <a:ext uri="{FF2B5EF4-FFF2-40B4-BE49-F238E27FC236}">
                <a16:creationId xmlns:a16="http://schemas.microsoft.com/office/drawing/2014/main" id="{FFB9374B-3EF6-1241-A671-BB4DF4239798}"/>
              </a:ext>
            </a:extLst>
          </p:cNvPr>
          <p:cNvSpPr/>
          <p:nvPr/>
        </p:nvSpPr>
        <p:spPr>
          <a:xfrm>
            <a:off x="6796466" y="4779949"/>
            <a:ext cx="1952779" cy="184666"/>
          </a:xfrm>
          <a:prstGeom prst="rect">
            <a:avLst/>
          </a:prstGeom>
        </p:spPr>
        <p:txBody>
          <a:bodyPr wrap="none">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https://</a:t>
            </a:r>
            <a:r>
              <a:rPr lang="en-US" sz="600" dirty="0" err="1">
                <a:latin typeface="Verdana" panose="020B0604030504040204" pitchFamily="34" charset="0"/>
                <a:ea typeface="Verdana" panose="020B0604030504040204" pitchFamily="34" charset="0"/>
                <a:cs typeface="Verdana" panose="020B0604030504040204" pitchFamily="34" charset="0"/>
              </a:rPr>
              <a:t>edex.adobe.com</a:t>
            </a:r>
            <a:r>
              <a:rPr lang="en-US" sz="600" dirty="0">
                <a:latin typeface="Verdana" panose="020B0604030504040204" pitchFamily="34" charset="0"/>
                <a:ea typeface="Verdana" panose="020B0604030504040204" pitchFamily="34" charset="0"/>
                <a:cs typeface="Verdana" panose="020B0604030504040204" pitchFamily="34" charset="0"/>
              </a:rPr>
              <a:t>/resource/ve775cad7</a:t>
            </a:r>
          </a:p>
        </p:txBody>
      </p:sp>
      <p:sp>
        <p:nvSpPr>
          <p:cNvPr id="11" name="Rectangle 10">
            <a:extLst>
              <a:ext uri="{FF2B5EF4-FFF2-40B4-BE49-F238E27FC236}">
                <a16:creationId xmlns:a16="http://schemas.microsoft.com/office/drawing/2014/main" id="{15EBFE77-1176-6F43-A8A3-0A1D7D646030}"/>
              </a:ext>
            </a:extLst>
          </p:cNvPr>
          <p:cNvSpPr/>
          <p:nvPr/>
        </p:nvSpPr>
        <p:spPr>
          <a:xfrm>
            <a:off x="394755" y="4779949"/>
            <a:ext cx="4572000" cy="184666"/>
          </a:xfrm>
          <a:prstGeom prst="rect">
            <a:avLst/>
          </a:prstGeom>
        </p:spPr>
        <p:txBody>
          <a:bodyPr>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https://</a:t>
            </a:r>
            <a:r>
              <a:rPr lang="en-US" sz="600" dirty="0" err="1">
                <a:latin typeface="Verdana" panose="020B0604030504040204" pitchFamily="34" charset="0"/>
                <a:ea typeface="Verdana" panose="020B0604030504040204" pitchFamily="34" charset="0"/>
                <a:cs typeface="Verdana" panose="020B0604030504040204" pitchFamily="34" charset="0"/>
              </a:rPr>
              <a:t>earthjustice.org</a:t>
            </a:r>
            <a:r>
              <a:rPr lang="en-US" sz="600" dirty="0">
                <a:latin typeface="Verdana" panose="020B0604030504040204" pitchFamily="34" charset="0"/>
                <a:ea typeface="Verdana" panose="020B0604030504040204" pitchFamily="34" charset="0"/>
                <a:cs typeface="Verdana" panose="020B0604030504040204" pitchFamily="34" charset="0"/>
              </a:rPr>
              <a:t>/features/infographic-wolves-keep-</a:t>
            </a:r>
            <a:r>
              <a:rPr lang="en-US" sz="600" dirty="0" err="1">
                <a:latin typeface="Verdana" panose="020B0604030504040204" pitchFamily="34" charset="0"/>
                <a:ea typeface="Verdana" panose="020B0604030504040204" pitchFamily="34" charset="0"/>
                <a:cs typeface="Verdana" panose="020B0604030504040204" pitchFamily="34" charset="0"/>
              </a:rPr>
              <a:t>yellowstone</a:t>
            </a:r>
            <a:r>
              <a:rPr lang="en-US" sz="600" dirty="0">
                <a:latin typeface="Verdana" panose="020B0604030504040204" pitchFamily="34" charset="0"/>
                <a:ea typeface="Verdana" panose="020B0604030504040204" pitchFamily="34" charset="0"/>
                <a:cs typeface="Verdana" panose="020B0604030504040204" pitchFamily="34" charset="0"/>
              </a:rPr>
              <a:t>-in-the-balance</a:t>
            </a:r>
          </a:p>
        </p:txBody>
      </p:sp>
    </p:spTree>
    <p:extLst>
      <p:ext uri="{BB962C8B-B14F-4D97-AF65-F5344CB8AC3E}">
        <p14:creationId xmlns:p14="http://schemas.microsoft.com/office/powerpoint/2010/main" val="839230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B8AEEC-2848-9A46-A39E-E6D6A7E67210}"/>
              </a:ext>
            </a:extLst>
          </p:cNvPr>
          <p:cNvSpPr/>
          <p:nvPr/>
        </p:nvSpPr>
        <p:spPr>
          <a:xfrm>
            <a:off x="1371600" y="457200"/>
            <a:ext cx="2778196" cy="369332"/>
          </a:xfrm>
          <a:prstGeom prst="rect">
            <a:avLst/>
          </a:prstGeom>
        </p:spPr>
        <p:txBody>
          <a:bodyPr wrap="none">
            <a:spAutoFit/>
          </a:bodyPr>
          <a:lstStyle/>
          <a:p>
            <a:r>
              <a:rPr lang="en-US" dirty="0"/>
              <a:t>How Wolves Change Rivers</a:t>
            </a:r>
          </a:p>
        </p:txBody>
      </p:sp>
      <p:sp>
        <p:nvSpPr>
          <p:cNvPr id="2" name="TextBox 1">
            <a:extLst>
              <a:ext uri="{FF2B5EF4-FFF2-40B4-BE49-F238E27FC236}">
                <a16:creationId xmlns:a16="http://schemas.microsoft.com/office/drawing/2014/main" id="{87AC24D5-D189-874D-9A0E-D0430AA89149}"/>
              </a:ext>
            </a:extLst>
          </p:cNvPr>
          <p:cNvSpPr txBox="1"/>
          <p:nvPr/>
        </p:nvSpPr>
        <p:spPr>
          <a:xfrm>
            <a:off x="3200400" y="5257800"/>
            <a:ext cx="3073470" cy="369332"/>
          </a:xfrm>
          <a:prstGeom prst="rect">
            <a:avLst/>
          </a:prstGeom>
          <a:noFill/>
        </p:spPr>
        <p:txBody>
          <a:bodyPr wrap="none" rtlCol="0">
            <a:spAutoFit/>
          </a:bodyPr>
          <a:lstStyle/>
          <a:p>
            <a:r>
              <a:rPr lang="en-US" dirty="0"/>
              <a:t>https://</a:t>
            </a:r>
            <a:r>
              <a:rPr lang="en-US" dirty="0" err="1"/>
              <a:t>youtu.be</a:t>
            </a:r>
            <a:r>
              <a:rPr lang="en-US" dirty="0"/>
              <a:t>/ysa5OBhXz-Q</a:t>
            </a:r>
          </a:p>
        </p:txBody>
      </p:sp>
      <p:pic>
        <p:nvPicPr>
          <p:cNvPr id="3" name="Online Media 2" descr="How Wolves Change Rivers">
            <a:hlinkClick r:id="" action="ppaction://media"/>
            <a:extLst>
              <a:ext uri="{FF2B5EF4-FFF2-40B4-BE49-F238E27FC236}">
                <a16:creationId xmlns:a16="http://schemas.microsoft.com/office/drawing/2014/main" id="{DE9B48C9-96CE-3143-A552-3E05C157D16B}"/>
              </a:ext>
            </a:extLst>
          </p:cNvPr>
          <p:cNvPicPr>
            <a:picLocks noRot="1" noChangeAspect="1"/>
          </p:cNvPicPr>
          <p:nvPr>
            <a:videoFile r:link="rId1"/>
          </p:nvPr>
        </p:nvPicPr>
        <p:blipFill>
          <a:blip r:embed="rId3"/>
          <a:stretch>
            <a:fillRect/>
          </a:stretch>
        </p:blipFill>
        <p:spPr>
          <a:xfrm>
            <a:off x="1524000" y="1524000"/>
            <a:ext cx="6096000" cy="3429000"/>
          </a:xfrm>
          <a:prstGeom prst="rect">
            <a:avLst/>
          </a:prstGeom>
        </p:spPr>
      </p:pic>
    </p:spTree>
    <p:extLst>
      <p:ext uri="{BB962C8B-B14F-4D97-AF65-F5344CB8AC3E}">
        <p14:creationId xmlns:p14="http://schemas.microsoft.com/office/powerpoint/2010/main" val="83688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81FD78-0383-9444-B847-EBF8DF222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20800"/>
            <a:ext cx="7315200" cy="4216400"/>
          </a:xfrm>
          <a:prstGeom prst="rect">
            <a:avLst/>
          </a:prstGeom>
        </p:spPr>
      </p:pic>
    </p:spTree>
    <p:extLst>
      <p:ext uri="{BB962C8B-B14F-4D97-AF65-F5344CB8AC3E}">
        <p14:creationId xmlns:p14="http://schemas.microsoft.com/office/powerpoint/2010/main" val="351104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chor="ctr">
            <a:normAutofit/>
          </a:bodyPr>
          <a:lstStyle/>
          <a:p>
            <a:r>
              <a:rPr lang="en-US" altLang="en-US" sz="2600" dirty="0">
                <a:latin typeface="Verdana" panose="020B0604030504040204" pitchFamily="34" charset="0"/>
                <a:ea typeface="Verdana" panose="020B0604030504040204" pitchFamily="34" charset="0"/>
                <a:cs typeface="Verdana" panose="020B0604030504040204" pitchFamily="34" charset="0"/>
              </a:rPr>
              <a:t>When can a predator increase the diversity of the prey population?</a:t>
            </a:r>
          </a:p>
        </p:txBody>
      </p:sp>
      <p:sp>
        <p:nvSpPr>
          <p:cNvPr id="69635" name="Rectangle 3"/>
          <p:cNvSpPr>
            <a:spLocks noGrp="1" noChangeArrowheads="1"/>
          </p:cNvSpPr>
          <p:nvPr>
            <p:ph type="body" idx="1"/>
          </p:nvPr>
        </p:nvSpPr>
        <p:spPr>
          <a:xfrm>
            <a:off x="457200" y="1310640"/>
            <a:ext cx="8229600" cy="4937760"/>
          </a:xfrm>
        </p:spPr>
        <p:txBody>
          <a:bodyPr>
            <a:normAutofit/>
          </a:bodyPr>
          <a:lstStyle/>
          <a:p>
            <a:pPr marL="609600" indent="-609600">
              <a:lnSpc>
                <a:spcPct val="90000"/>
              </a:lnSpc>
              <a:buFontTx/>
              <a:buAutoNum type="arabicPeriod"/>
            </a:pPr>
            <a:r>
              <a:rPr lang="en-US" altLang="en-US" sz="2400" dirty="0"/>
              <a:t>The prey species </a:t>
            </a:r>
            <a:r>
              <a:rPr lang="en-US" altLang="en-US" sz="2400" i="1" dirty="0"/>
              <a:t>have to compete (</a:t>
            </a:r>
            <a:r>
              <a:rPr lang="en-US" altLang="en-US" sz="2400" dirty="0"/>
              <a:t>i.e., because competition limits population size)</a:t>
            </a:r>
          </a:p>
          <a:p>
            <a:pPr marL="609600" indent="-609600">
              <a:lnSpc>
                <a:spcPct val="90000"/>
              </a:lnSpc>
              <a:buFontTx/>
              <a:buAutoNum type="arabicPeriod"/>
            </a:pPr>
            <a:endParaRPr lang="en-US" altLang="en-US" sz="1200" dirty="0"/>
          </a:p>
          <a:p>
            <a:pPr marL="609600" indent="-609600">
              <a:lnSpc>
                <a:spcPct val="90000"/>
              </a:lnSpc>
              <a:buFontTx/>
              <a:buAutoNum type="arabicPeriod"/>
            </a:pPr>
            <a:r>
              <a:rPr lang="en-US" altLang="en-US" sz="2400" dirty="0"/>
              <a:t>The predator has to </a:t>
            </a:r>
            <a:r>
              <a:rPr lang="en-US" altLang="en-US" sz="2400" i="1" dirty="0"/>
              <a:t>preferentially</a:t>
            </a:r>
            <a:r>
              <a:rPr lang="en-US" altLang="en-US" sz="2400" dirty="0"/>
              <a:t> consume the </a:t>
            </a:r>
            <a:r>
              <a:rPr lang="en-US" altLang="en-US" sz="2400" i="1" dirty="0"/>
              <a:t>dominant</a:t>
            </a:r>
            <a:r>
              <a:rPr lang="en-US" altLang="en-US" sz="2400" dirty="0"/>
              <a:t> prey species</a:t>
            </a:r>
          </a:p>
          <a:p>
            <a:pPr marL="609600" indent="-609600">
              <a:lnSpc>
                <a:spcPct val="90000"/>
              </a:lnSpc>
              <a:buFontTx/>
              <a:buAutoNum type="arabicPeriod"/>
            </a:pPr>
            <a:endParaRPr lang="en-US" altLang="en-US" sz="1200" dirty="0"/>
          </a:p>
          <a:p>
            <a:pPr marL="990600" lvl="1" indent="-533400">
              <a:lnSpc>
                <a:spcPct val="90000"/>
              </a:lnSpc>
            </a:pPr>
            <a:r>
              <a:rPr lang="en-US" altLang="en-US" sz="2000" dirty="0"/>
              <a:t>Under those circumstances, consumption of the dominant species reduces competitive pressure on other species as additional limiting resources become available</a:t>
            </a:r>
          </a:p>
          <a:p>
            <a:pPr marL="990600" lvl="1" indent="-533400">
              <a:lnSpc>
                <a:spcPct val="90000"/>
              </a:lnSpc>
            </a:pPr>
            <a:endParaRPr lang="en-US" altLang="en-US" sz="1200" dirty="0"/>
          </a:p>
          <a:p>
            <a:pPr marL="990600" lvl="1" indent="-533400">
              <a:lnSpc>
                <a:spcPct val="90000"/>
              </a:lnSpc>
            </a:pPr>
            <a:r>
              <a:rPr lang="en-US" altLang="en-US" sz="2000" dirty="0"/>
              <a:t>If predator prefers the weaker competitor, competitive exclusion is just sped up reducing diversity</a:t>
            </a:r>
          </a:p>
          <a:p>
            <a:pPr marL="990600" lvl="1" indent="-533400">
              <a:lnSpc>
                <a:spcPct val="90000"/>
              </a:lnSpc>
            </a:pPr>
            <a:endParaRPr lang="en-US" altLang="en-US" sz="1200" dirty="0"/>
          </a:p>
          <a:p>
            <a:pPr marL="990600" lvl="1" indent="-533400">
              <a:lnSpc>
                <a:spcPct val="90000"/>
              </a:lnSpc>
            </a:pPr>
            <a:r>
              <a:rPr lang="en-US" altLang="en-US" sz="2000" dirty="0"/>
              <a:t>If the predator prefers a stronger competitor but competition doesn’t limit population size, no release from competitive exclusion can occur</a:t>
            </a:r>
          </a:p>
        </p:txBody>
      </p:sp>
      <p:sp>
        <p:nvSpPr>
          <p:cNvPr id="4" name="Slide Number Placeholder 5">
            <a:extLst>
              <a:ext uri="{FF2B5EF4-FFF2-40B4-BE49-F238E27FC236}">
                <a16:creationId xmlns:a16="http://schemas.microsoft.com/office/drawing/2014/main" id="{DC7BE47A-ACC1-4144-AF62-3E15E97E5D3A}"/>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1885253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Verdana" panose="020B0604030504040204" pitchFamily="34" charset="0"/>
                <a:ea typeface="Verdana" panose="020B0604030504040204" pitchFamily="34" charset="0"/>
                <a:cs typeface="Verdana" panose="020B0604030504040204" pitchFamily="34" charset="0"/>
              </a:rPr>
              <a:t>Important dates:</a:t>
            </a:r>
          </a:p>
        </p:txBody>
      </p:sp>
      <p:sp>
        <p:nvSpPr>
          <p:cNvPr id="3" name="Content Placeholder 2"/>
          <p:cNvSpPr>
            <a:spLocks noGrp="1"/>
          </p:cNvSpPr>
          <p:nvPr>
            <p:ph sz="quarter" idx="1"/>
          </p:nvPr>
        </p:nvSpPr>
        <p:spPr/>
        <p:txBody>
          <a:bodyPr>
            <a:normAutofit/>
          </a:bodyPr>
          <a:lstStyle/>
          <a:p>
            <a:r>
              <a:rPr lang="en-US" dirty="0"/>
              <a:t>Last day of class – Tue 5 December</a:t>
            </a:r>
          </a:p>
          <a:p>
            <a:pPr marL="0" indent="0">
              <a:buNone/>
            </a:pPr>
            <a:endParaRPr lang="en-US" dirty="0"/>
          </a:p>
          <a:p>
            <a:r>
              <a:rPr lang="en-US" dirty="0"/>
              <a:t>Exam 4 due Wed 13 Dec by email (instructions to be provided next week)</a:t>
            </a:r>
          </a:p>
          <a:p>
            <a:endParaRPr lang="en-US" dirty="0"/>
          </a:p>
          <a:p>
            <a:r>
              <a:rPr lang="en-US" dirty="0"/>
              <a:t>Thank you in advance for taking this class! I wish you the best in all endeavors. I hope to see again.  Please consider taking one of my advanced classes.</a:t>
            </a:r>
          </a:p>
          <a:p>
            <a:endParaRPr lang="en-US" dirty="0">
              <a:solidFill>
                <a:schemeClr val="tx1"/>
              </a:solidFil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17869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r>
              <a:rPr lang="en-US" altLang="en-US" sz="2600" dirty="0">
                <a:latin typeface="Verdana" panose="020B0604030504040204" pitchFamily="34" charset="0"/>
                <a:ea typeface="Verdana" panose="020B0604030504040204" pitchFamily="34" charset="0"/>
                <a:cs typeface="Verdana" panose="020B0604030504040204" pitchFamily="34" charset="0"/>
              </a:rPr>
              <a:t>How commonly do predators increase prey species richness?</a:t>
            </a:r>
          </a:p>
        </p:txBody>
      </p:sp>
      <p:sp>
        <p:nvSpPr>
          <p:cNvPr id="71683" name="Rectangle 3"/>
          <p:cNvSpPr>
            <a:spLocks noGrp="1" noChangeArrowheads="1"/>
          </p:cNvSpPr>
          <p:nvPr>
            <p:ph type="body" idx="1"/>
          </p:nvPr>
        </p:nvSpPr>
        <p:spPr>
          <a:xfrm>
            <a:off x="463826" y="1600200"/>
            <a:ext cx="8229600" cy="4937760"/>
          </a:xfrm>
        </p:spPr>
        <p:txBody>
          <a:bodyPr>
            <a:normAutofit/>
          </a:bodyPr>
          <a:lstStyle/>
          <a:p>
            <a:pPr>
              <a:lnSpc>
                <a:spcPct val="80000"/>
              </a:lnSpc>
            </a:pPr>
            <a:r>
              <a:rPr lang="en-US" altLang="en-US" sz="2200" dirty="0"/>
              <a:t>Common in marine systems</a:t>
            </a:r>
          </a:p>
          <a:p>
            <a:pPr>
              <a:lnSpc>
                <a:spcPct val="80000"/>
              </a:lnSpc>
            </a:pPr>
            <a:endParaRPr lang="en-US" altLang="en-US" sz="2200" dirty="0"/>
          </a:p>
          <a:p>
            <a:pPr lvl="1">
              <a:lnSpc>
                <a:spcPct val="80000"/>
              </a:lnSpc>
            </a:pPr>
            <a:r>
              <a:rPr lang="en-US" altLang="en-US" sz="1900" dirty="0"/>
              <a:t>Predicted if there is heavy competition for one or a few resources?</a:t>
            </a:r>
          </a:p>
          <a:p>
            <a:pPr>
              <a:lnSpc>
                <a:spcPct val="80000"/>
              </a:lnSpc>
            </a:pPr>
            <a:endParaRPr lang="en-US" altLang="en-US" sz="2200" dirty="0"/>
          </a:p>
          <a:p>
            <a:pPr>
              <a:lnSpc>
                <a:spcPct val="80000"/>
              </a:lnSpc>
            </a:pPr>
            <a:r>
              <a:rPr lang="en-US" altLang="en-US" sz="2200" dirty="0"/>
              <a:t>Common in plant-herbivore systems</a:t>
            </a:r>
          </a:p>
          <a:p>
            <a:pPr>
              <a:lnSpc>
                <a:spcPct val="80000"/>
              </a:lnSpc>
            </a:pPr>
            <a:endParaRPr lang="en-US" altLang="en-US" sz="2200" dirty="0"/>
          </a:p>
          <a:p>
            <a:pPr lvl="1">
              <a:lnSpc>
                <a:spcPct val="80000"/>
              </a:lnSpc>
            </a:pPr>
            <a:r>
              <a:rPr lang="en-US" altLang="en-US" sz="1900" dirty="0"/>
              <a:t>Also predicted if there is heavy competition for one or a few resources?</a:t>
            </a:r>
          </a:p>
          <a:p>
            <a:pPr>
              <a:lnSpc>
                <a:spcPct val="80000"/>
              </a:lnSpc>
            </a:pPr>
            <a:endParaRPr lang="en-US" altLang="en-US" sz="2200" dirty="0"/>
          </a:p>
          <a:p>
            <a:pPr>
              <a:lnSpc>
                <a:spcPct val="80000"/>
              </a:lnSpc>
            </a:pPr>
            <a:r>
              <a:rPr lang="en-US" altLang="en-US" sz="2200" dirty="0"/>
              <a:t>Not as common in terrestrial animal communities; presence of predators usually reduces species richness.</a:t>
            </a:r>
          </a:p>
          <a:p>
            <a:pPr>
              <a:lnSpc>
                <a:spcPct val="80000"/>
              </a:lnSpc>
            </a:pPr>
            <a:endParaRPr lang="en-US" altLang="en-US" sz="2200" dirty="0"/>
          </a:p>
          <a:p>
            <a:pPr lvl="1">
              <a:lnSpc>
                <a:spcPct val="80000"/>
              </a:lnSpc>
            </a:pPr>
            <a:r>
              <a:rPr lang="en-US" altLang="en-US" sz="1900" dirty="0"/>
              <a:t>Predicted if there is less competition through reduced niche overlap/less competition for more resources?</a:t>
            </a:r>
          </a:p>
        </p:txBody>
      </p:sp>
      <p:sp>
        <p:nvSpPr>
          <p:cNvPr id="4" name="Slide Number Placeholder 5">
            <a:extLst>
              <a:ext uri="{FF2B5EF4-FFF2-40B4-BE49-F238E27FC236}">
                <a16:creationId xmlns:a16="http://schemas.microsoft.com/office/drawing/2014/main" id="{ED87A5CD-768F-5143-BF60-D4705F3110B6}"/>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1007894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4BA19-BD2D-154B-8A6C-1289DBB8B1F5}"/>
              </a:ext>
            </a:extLst>
          </p:cNvPr>
          <p:cNvSpPr>
            <a:spLocks noGrp="1"/>
          </p:cNvSpPr>
          <p:nvPr>
            <p:ph type="title"/>
          </p:nvPr>
        </p:nvSpPr>
        <p:spPr>
          <a:xfrm>
            <a:off x="685800" y="0"/>
            <a:ext cx="7772400" cy="1143000"/>
          </a:xfrm>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Trophic Cascade</a:t>
            </a:r>
          </a:p>
        </p:txBody>
      </p:sp>
      <p:sp>
        <p:nvSpPr>
          <p:cNvPr id="3" name="Text Placeholder 2">
            <a:extLst>
              <a:ext uri="{FF2B5EF4-FFF2-40B4-BE49-F238E27FC236}">
                <a16:creationId xmlns:a16="http://schemas.microsoft.com/office/drawing/2014/main" id="{630CB9C4-F15D-FF49-98EA-444627033C7F}"/>
              </a:ext>
            </a:extLst>
          </p:cNvPr>
          <p:cNvSpPr>
            <a:spLocks noGrp="1"/>
          </p:cNvSpPr>
          <p:nvPr>
            <p:ph type="body" sz="half" idx="1"/>
          </p:nvPr>
        </p:nvSpPr>
        <p:spPr>
          <a:xfrm>
            <a:off x="685800" y="1447800"/>
            <a:ext cx="8001000" cy="4114800"/>
          </a:xfrm>
        </p:spPr>
        <p:txBody>
          <a:bodyPr>
            <a:norm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Triggered by the addition or removal of top predators</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Results in reciprocal changes in the relative populations of predator and prey through a food chain</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Often results in dramatic changes in ecosystem structure and nutrient cycling.</a:t>
            </a:r>
          </a:p>
        </p:txBody>
      </p:sp>
      <p:pic>
        <p:nvPicPr>
          <p:cNvPr id="7" name="Picture 6">
            <a:extLst>
              <a:ext uri="{FF2B5EF4-FFF2-40B4-BE49-F238E27FC236}">
                <a16:creationId xmlns:a16="http://schemas.microsoft.com/office/drawing/2014/main" id="{BAC413EC-4DE0-E24E-ACC3-F535343BC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3962400"/>
            <a:ext cx="3429000" cy="2600325"/>
          </a:xfrm>
          <a:prstGeom prst="rect">
            <a:avLst/>
          </a:prstGeom>
        </p:spPr>
      </p:pic>
      <p:sp>
        <p:nvSpPr>
          <p:cNvPr id="8" name="Rectangle 7">
            <a:extLst>
              <a:ext uri="{FF2B5EF4-FFF2-40B4-BE49-F238E27FC236}">
                <a16:creationId xmlns:a16="http://schemas.microsoft.com/office/drawing/2014/main" id="{3E6985EC-9D45-4243-A282-C535804F2123}"/>
              </a:ext>
            </a:extLst>
          </p:cNvPr>
          <p:cNvSpPr/>
          <p:nvPr/>
        </p:nvSpPr>
        <p:spPr>
          <a:xfrm>
            <a:off x="1066800" y="5590401"/>
            <a:ext cx="2819400" cy="507831"/>
          </a:xfrm>
          <a:prstGeom prst="rect">
            <a:avLst/>
          </a:prstGeom>
        </p:spPr>
        <p:txBody>
          <a:bodyPr wrap="square">
            <a:spAutoFit/>
          </a:bodyPr>
          <a:lstStyle/>
          <a:p>
            <a:r>
              <a:rPr lang="en-US" sz="900" dirty="0">
                <a:solidFill>
                  <a:srgbClr val="002060"/>
                </a:solidFill>
              </a:rPr>
              <a:t>https://</a:t>
            </a:r>
            <a:r>
              <a:rPr lang="en-US" sz="900" dirty="0" err="1">
                <a:solidFill>
                  <a:srgbClr val="002060"/>
                </a:solidFill>
              </a:rPr>
              <a:t>www.researchgate.net</a:t>
            </a:r>
            <a:r>
              <a:rPr lang="en-US" sz="900" dirty="0">
                <a:solidFill>
                  <a:srgbClr val="002060"/>
                </a:solidFill>
              </a:rPr>
              <a:t>/figure/Diagram-of-proposed-trophic-cascade-in-Alaska-and-Aleutian-Island-kelp-forest-for_fig1_230866072</a:t>
            </a:r>
          </a:p>
        </p:txBody>
      </p:sp>
    </p:spTree>
    <p:extLst>
      <p:ext uri="{BB962C8B-B14F-4D97-AF65-F5344CB8AC3E}">
        <p14:creationId xmlns:p14="http://schemas.microsoft.com/office/powerpoint/2010/main" val="1526256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The case of the sea otter &amp; associates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98" y="1378685"/>
            <a:ext cx="2438400" cy="189390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073" y="1378685"/>
            <a:ext cx="1582527" cy="250393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5398" y="3990873"/>
            <a:ext cx="3098202" cy="20574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598" y="3508273"/>
            <a:ext cx="1905000" cy="2540000"/>
          </a:xfrm>
          <a:prstGeom prst="rect">
            <a:avLst/>
          </a:prstGeom>
        </p:spPr>
      </p:pic>
      <p:sp>
        <p:nvSpPr>
          <p:cNvPr id="12" name="Slide Number Placeholder 5">
            <a:extLst>
              <a:ext uri="{FF2B5EF4-FFF2-40B4-BE49-F238E27FC236}">
                <a16:creationId xmlns:a16="http://schemas.microsoft.com/office/drawing/2014/main" id="{7F886EEC-4AE9-6544-9CCA-020C4B6B3DA1}"/>
              </a:ext>
            </a:extLst>
          </p:cNvPr>
          <p:cNvSpPr>
            <a:spLocks noGrp="1"/>
          </p:cNvSpPr>
          <p:nvPr>
            <p:ph type="sldNum" sz="quarter" idx="12"/>
          </p:nvPr>
        </p:nvSpPr>
        <p:spPr>
          <a:xfrm>
            <a:off x="612648" y="6356350"/>
            <a:ext cx="1981200" cy="365760"/>
          </a:xfrm>
        </p:spPr>
        <p:txBody>
          <a:bodyPr/>
          <a:lstStyle/>
          <a:p>
            <a:r>
              <a:rPr lang="en-US" dirty="0"/>
              <a:t>Credit: C. Mulder</a:t>
            </a:r>
          </a:p>
        </p:txBody>
      </p:sp>
      <p:pic>
        <p:nvPicPr>
          <p:cNvPr id="13" name="Picture 12">
            <a:extLst>
              <a:ext uri="{FF2B5EF4-FFF2-40B4-BE49-F238E27FC236}">
                <a16:creationId xmlns:a16="http://schemas.microsoft.com/office/drawing/2014/main" id="{BBEEB193-6DF3-204D-A869-A3A9BDA8AD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2200" y="1378685"/>
            <a:ext cx="2603229" cy="1974115"/>
          </a:xfrm>
          <a:prstGeom prst="rect">
            <a:avLst/>
          </a:prstGeom>
        </p:spPr>
      </p:pic>
    </p:spTree>
    <p:extLst>
      <p:ext uri="{BB962C8B-B14F-4D97-AF65-F5344CB8AC3E}">
        <p14:creationId xmlns:p14="http://schemas.microsoft.com/office/powerpoint/2010/main" val="2947642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Verdana" panose="020B0604030504040204" pitchFamily="34" charset="0"/>
                <a:ea typeface="Verdana" panose="020B0604030504040204" pitchFamily="34" charset="0"/>
                <a:cs typeface="Verdana" panose="020B0604030504040204" pitchFamily="34" charset="0"/>
              </a:rPr>
              <a:t>Why did orcas start eating sea otters?</a:t>
            </a:r>
          </a:p>
        </p:txBody>
      </p:sp>
      <p:sp>
        <p:nvSpPr>
          <p:cNvPr id="3" name="Content Placeholder 2"/>
          <p:cNvSpPr>
            <a:spLocks noGrp="1"/>
          </p:cNvSpPr>
          <p:nvPr>
            <p:ph sz="quarter" idx="1"/>
          </p:nvPr>
        </p:nvSpPr>
        <p:spPr/>
        <p:txBody>
          <a:bodyPr>
            <a:normAutofit/>
          </a:bodyPr>
          <a:lstStyle/>
          <a:p>
            <a:pPr marL="0" indent="0">
              <a:buNone/>
            </a:pPr>
            <a:r>
              <a:rPr lang="en-US" sz="2200" u="sng" dirty="0"/>
              <a:t>Following Estes et al. 1998:</a:t>
            </a:r>
            <a:endParaRPr lang="en-US" sz="1200" u="sng" dirty="0"/>
          </a:p>
          <a:p>
            <a:pPr marL="0" indent="0">
              <a:buNone/>
            </a:pPr>
            <a:r>
              <a:rPr lang="en-US" sz="2200" dirty="0"/>
              <a:t>Declines in herring and ocean perch populations resulted in collapse of the Stellar Sea Lion and Harbor Seal populations in the 1970s in the North Pacific.</a:t>
            </a:r>
            <a:endParaRPr lang="en-US" sz="1200" dirty="0"/>
          </a:p>
          <a:p>
            <a:pPr lvl="1"/>
            <a:r>
              <a:rPr lang="en-US" sz="2200" dirty="0"/>
              <a:t>Possible causes including fishing of perch and herring, and warming of the northern Pacific in the 1970’s</a:t>
            </a:r>
          </a:p>
          <a:p>
            <a:pPr lvl="1"/>
            <a:endParaRPr lang="en-US" sz="1200" dirty="0"/>
          </a:p>
          <a:p>
            <a:r>
              <a:rPr lang="en-US" sz="2200" dirty="0"/>
              <a:t>Killer whales were deprived of seals and sea lions (preferred food) so they switched to sea otters</a:t>
            </a:r>
          </a:p>
        </p:txBody>
      </p:sp>
      <p:sp>
        <p:nvSpPr>
          <p:cNvPr id="18" name="Slide Number Placeholder 5">
            <a:extLst>
              <a:ext uri="{FF2B5EF4-FFF2-40B4-BE49-F238E27FC236}">
                <a16:creationId xmlns:a16="http://schemas.microsoft.com/office/drawing/2014/main" id="{38874696-DE6C-2548-95A6-ACE8D3E8B567}"/>
              </a:ext>
            </a:extLst>
          </p:cNvPr>
          <p:cNvSpPr>
            <a:spLocks noGrp="1"/>
          </p:cNvSpPr>
          <p:nvPr>
            <p:ph type="sldNum" sz="quarter" idx="12"/>
          </p:nvPr>
        </p:nvSpPr>
        <p:spPr>
          <a:xfrm>
            <a:off x="612648" y="6356350"/>
            <a:ext cx="1981200" cy="365760"/>
          </a:xfrm>
        </p:spPr>
        <p:txBody>
          <a:bodyPr/>
          <a:lstStyle/>
          <a:p>
            <a:r>
              <a:rPr lang="en-US" dirty="0"/>
              <a:t>Credit: C. Mulder</a:t>
            </a:r>
          </a:p>
        </p:txBody>
      </p:sp>
      <p:grpSp>
        <p:nvGrpSpPr>
          <p:cNvPr id="19" name="Group 18">
            <a:extLst>
              <a:ext uri="{FF2B5EF4-FFF2-40B4-BE49-F238E27FC236}">
                <a16:creationId xmlns:a16="http://schemas.microsoft.com/office/drawing/2014/main" id="{14616E42-91DA-6749-8B3A-B45F35E8C6F5}"/>
              </a:ext>
            </a:extLst>
          </p:cNvPr>
          <p:cNvGrpSpPr/>
          <p:nvPr/>
        </p:nvGrpSpPr>
        <p:grpSpPr>
          <a:xfrm>
            <a:off x="306001" y="4419600"/>
            <a:ext cx="8609399" cy="1865160"/>
            <a:chOff x="306001" y="2257998"/>
            <a:chExt cx="8609399" cy="1865160"/>
          </a:xfrm>
        </p:grpSpPr>
        <p:sp>
          <p:nvSpPr>
            <p:cNvPr id="20" name="Down Arrow 19">
              <a:extLst>
                <a:ext uri="{FF2B5EF4-FFF2-40B4-BE49-F238E27FC236}">
                  <a16:creationId xmlns:a16="http://schemas.microsoft.com/office/drawing/2014/main" id="{E61D0838-C2AA-2949-9C42-9A21DEF949AD}"/>
                </a:ext>
              </a:extLst>
            </p:cNvPr>
            <p:cNvSpPr/>
            <p:nvPr/>
          </p:nvSpPr>
          <p:spPr>
            <a:xfrm>
              <a:off x="1116745" y="3754549"/>
              <a:ext cx="152400" cy="368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CB425B7-A8BA-5640-AC34-AF993F024B11}"/>
                </a:ext>
              </a:extLst>
            </p:cNvPr>
            <p:cNvGrpSpPr>
              <a:grpSpLocks noChangeAspect="1"/>
            </p:cNvGrpSpPr>
            <p:nvPr/>
          </p:nvGrpSpPr>
          <p:grpSpPr>
            <a:xfrm>
              <a:off x="306001" y="2257998"/>
              <a:ext cx="6300710" cy="1399530"/>
              <a:chOff x="176290" y="1994238"/>
              <a:chExt cx="7488160" cy="1663290"/>
            </a:xfrm>
          </p:grpSpPr>
          <p:pic>
            <p:nvPicPr>
              <p:cNvPr id="26" name="Picture 25">
                <a:extLst>
                  <a:ext uri="{FF2B5EF4-FFF2-40B4-BE49-F238E27FC236}">
                    <a16:creationId xmlns:a16="http://schemas.microsoft.com/office/drawing/2014/main" id="{B3DDC127-A9C1-A24B-BCDA-42F91F5DA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90" y="2437003"/>
                <a:ext cx="2108200" cy="885444"/>
              </a:xfrm>
              <a:prstGeom prst="rect">
                <a:avLst/>
              </a:prstGeom>
            </p:spPr>
          </p:pic>
          <p:pic>
            <p:nvPicPr>
              <p:cNvPr id="27" name="Picture 26">
                <a:extLst>
                  <a:ext uri="{FF2B5EF4-FFF2-40B4-BE49-F238E27FC236}">
                    <a16:creationId xmlns:a16="http://schemas.microsoft.com/office/drawing/2014/main" id="{983B9174-F495-3C4B-A434-E71D11A36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269363"/>
                <a:ext cx="1371600" cy="1371600"/>
              </a:xfrm>
              <a:prstGeom prst="rect">
                <a:avLst/>
              </a:prstGeom>
            </p:spPr>
          </p:pic>
          <p:pic>
            <p:nvPicPr>
              <p:cNvPr id="28" name="Picture 27">
                <a:extLst>
                  <a:ext uri="{FF2B5EF4-FFF2-40B4-BE49-F238E27FC236}">
                    <a16:creationId xmlns:a16="http://schemas.microsoft.com/office/drawing/2014/main" id="{4D9CD8A0-F0FB-D648-BC20-B93CEA014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1994238"/>
                <a:ext cx="1555750" cy="1663290"/>
              </a:xfrm>
              <a:prstGeom prst="rect">
                <a:avLst/>
              </a:prstGeom>
            </p:spPr>
          </p:pic>
          <p:pic>
            <p:nvPicPr>
              <p:cNvPr id="29" name="Picture 28">
                <a:extLst>
                  <a:ext uri="{FF2B5EF4-FFF2-40B4-BE49-F238E27FC236}">
                    <a16:creationId xmlns:a16="http://schemas.microsoft.com/office/drawing/2014/main" id="{FC10A26A-A88B-4347-A906-1190BDD14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1760" y="2330450"/>
                <a:ext cx="1852690" cy="1098550"/>
              </a:xfrm>
              <a:prstGeom prst="rect">
                <a:avLst/>
              </a:prstGeom>
            </p:spPr>
          </p:pic>
        </p:grpSp>
        <p:sp>
          <p:nvSpPr>
            <p:cNvPr id="22" name="Down Arrow 21">
              <a:extLst>
                <a:ext uri="{FF2B5EF4-FFF2-40B4-BE49-F238E27FC236}">
                  <a16:creationId xmlns:a16="http://schemas.microsoft.com/office/drawing/2014/main" id="{5B784B10-365C-6548-BA65-B2037499739D}"/>
                </a:ext>
              </a:extLst>
            </p:cNvPr>
            <p:cNvSpPr/>
            <p:nvPr/>
          </p:nvSpPr>
          <p:spPr>
            <a:xfrm>
              <a:off x="2646124" y="3746769"/>
              <a:ext cx="152400" cy="368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A0FD17C0-4172-624A-AE74-F7DE08F32614}"/>
                </a:ext>
              </a:extLst>
            </p:cNvPr>
            <p:cNvSpPr/>
            <p:nvPr/>
          </p:nvSpPr>
          <p:spPr>
            <a:xfrm>
              <a:off x="3877694" y="3738592"/>
              <a:ext cx="152400" cy="368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a:extLst>
                <a:ext uri="{FF2B5EF4-FFF2-40B4-BE49-F238E27FC236}">
                  <a16:creationId xmlns:a16="http://schemas.microsoft.com/office/drawing/2014/main" id="{12D0B6DC-D7B9-324D-A46E-1CA39D416130}"/>
                </a:ext>
              </a:extLst>
            </p:cNvPr>
            <p:cNvSpPr/>
            <p:nvPr/>
          </p:nvSpPr>
          <p:spPr>
            <a:xfrm rot="16200000">
              <a:off x="4641386" y="2858692"/>
              <a:ext cx="152400" cy="368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73ADDF64-7B08-EC49-AE19-C43EECC3D1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9111" y="2514600"/>
              <a:ext cx="2156289" cy="1056795"/>
            </a:xfrm>
            <a:prstGeom prst="rect">
              <a:avLst/>
            </a:prstGeom>
          </p:spPr>
        </p:pic>
      </p:grpSp>
    </p:spTree>
    <p:extLst>
      <p:ext uri="{BB962C8B-B14F-4D97-AF65-F5344CB8AC3E}">
        <p14:creationId xmlns:p14="http://schemas.microsoft.com/office/powerpoint/2010/main" val="2880697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86FAF-4B2B-2E4A-AFFD-C1925EEDA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7542"/>
            <a:ext cx="5014834" cy="3802915"/>
          </a:xfrm>
          <a:prstGeom prst="rect">
            <a:avLst/>
          </a:prstGeom>
        </p:spPr>
      </p:pic>
      <p:sp>
        <p:nvSpPr>
          <p:cNvPr id="4" name="TextBox 3">
            <a:extLst>
              <a:ext uri="{FF2B5EF4-FFF2-40B4-BE49-F238E27FC236}">
                <a16:creationId xmlns:a16="http://schemas.microsoft.com/office/drawing/2014/main" id="{8F32C792-DC2F-3141-98D3-FE1D80FC9249}"/>
              </a:ext>
            </a:extLst>
          </p:cNvPr>
          <p:cNvSpPr txBox="1"/>
          <p:nvPr/>
        </p:nvSpPr>
        <p:spPr>
          <a:xfrm>
            <a:off x="1752600" y="1828800"/>
            <a:ext cx="675185" cy="923330"/>
          </a:xfrm>
          <a:prstGeom prst="rect">
            <a:avLst/>
          </a:prstGeom>
          <a:noFill/>
        </p:spPr>
        <p:txBody>
          <a:bodyPr wrap="none" rtlCol="0">
            <a:spAutoFit/>
          </a:bodyPr>
          <a:lstStyle/>
          <a:p>
            <a:r>
              <a:rPr lang="en-US" sz="5400" dirty="0">
                <a:solidFill>
                  <a:srgbClr val="FF0000"/>
                </a:solidFill>
              </a:rPr>
              <a:t>X</a:t>
            </a:r>
          </a:p>
        </p:txBody>
      </p:sp>
      <p:sp>
        <p:nvSpPr>
          <p:cNvPr id="5" name="TextBox 4">
            <a:extLst>
              <a:ext uri="{FF2B5EF4-FFF2-40B4-BE49-F238E27FC236}">
                <a16:creationId xmlns:a16="http://schemas.microsoft.com/office/drawing/2014/main" id="{08D6B880-44BC-6345-801D-0E3EB4D9D5BD}"/>
              </a:ext>
            </a:extLst>
          </p:cNvPr>
          <p:cNvSpPr txBox="1"/>
          <p:nvPr/>
        </p:nvSpPr>
        <p:spPr>
          <a:xfrm>
            <a:off x="5548234" y="4572000"/>
            <a:ext cx="2580194" cy="1200329"/>
          </a:xfrm>
          <a:prstGeom prst="rect">
            <a:avLst/>
          </a:prstGeom>
          <a:noFill/>
        </p:spPr>
        <p:txBody>
          <a:bodyPr wrap="none" rtlCol="0">
            <a:spAutoFit/>
          </a:bodyPr>
          <a:lstStyle/>
          <a:p>
            <a:r>
              <a:rPr lang="en-US" dirty="0"/>
              <a:t>Sea Otters declined</a:t>
            </a:r>
          </a:p>
          <a:p>
            <a:r>
              <a:rPr lang="en-US" dirty="0"/>
              <a:t>&amp; sea urchins proliferated</a:t>
            </a:r>
          </a:p>
          <a:p>
            <a:r>
              <a:rPr lang="en-US" dirty="0"/>
              <a:t>stripping kelp forests</a:t>
            </a:r>
          </a:p>
          <a:p>
            <a:endParaRPr lang="en-US" dirty="0"/>
          </a:p>
        </p:txBody>
      </p:sp>
      <p:sp>
        <p:nvSpPr>
          <p:cNvPr id="6" name="Rectangle 5">
            <a:extLst>
              <a:ext uri="{FF2B5EF4-FFF2-40B4-BE49-F238E27FC236}">
                <a16:creationId xmlns:a16="http://schemas.microsoft.com/office/drawing/2014/main" id="{678D755E-244D-0A49-9F1A-1EC91D6E140C}"/>
              </a:ext>
            </a:extLst>
          </p:cNvPr>
          <p:cNvSpPr/>
          <p:nvPr/>
        </p:nvSpPr>
        <p:spPr>
          <a:xfrm>
            <a:off x="4419600" y="5867400"/>
            <a:ext cx="4572000" cy="276999"/>
          </a:xfrm>
          <a:prstGeom prst="rect">
            <a:avLst/>
          </a:prstGeom>
        </p:spPr>
        <p:txBody>
          <a:bodyPr>
            <a:spAutoFit/>
          </a:bodyPr>
          <a:lstStyle/>
          <a:p>
            <a:r>
              <a:rPr lang="en-US" sz="1200" dirty="0"/>
              <a:t>https://</a:t>
            </a:r>
            <a:r>
              <a:rPr lang="en-US" sz="1200" dirty="0" err="1"/>
              <a:t>www.sciencedaily.com</a:t>
            </a:r>
            <a:r>
              <a:rPr lang="en-US" sz="1200" dirty="0"/>
              <a:t>/releases/1998/10/981016075816.htm</a:t>
            </a:r>
          </a:p>
        </p:txBody>
      </p:sp>
      <p:sp>
        <p:nvSpPr>
          <p:cNvPr id="7" name="TextBox 6">
            <a:extLst>
              <a:ext uri="{FF2B5EF4-FFF2-40B4-BE49-F238E27FC236}">
                <a16:creationId xmlns:a16="http://schemas.microsoft.com/office/drawing/2014/main" id="{CAC50820-F493-CE45-B04C-77EBD5AF6392}"/>
              </a:ext>
            </a:extLst>
          </p:cNvPr>
          <p:cNvSpPr txBox="1"/>
          <p:nvPr/>
        </p:nvSpPr>
        <p:spPr>
          <a:xfrm>
            <a:off x="1938869" y="2495730"/>
            <a:ext cx="409086" cy="923330"/>
          </a:xfrm>
          <a:prstGeom prst="rect">
            <a:avLst/>
          </a:prstGeom>
          <a:noFill/>
        </p:spPr>
        <p:txBody>
          <a:bodyPr wrap="none" rtlCol="0">
            <a:spAutoFit/>
          </a:bodyPr>
          <a:lstStyle/>
          <a:p>
            <a:r>
              <a:rPr lang="en-US" sz="5400" dirty="0">
                <a:solidFill>
                  <a:srgbClr val="FF0000"/>
                </a:solidFill>
              </a:rPr>
              <a:t>-</a:t>
            </a:r>
          </a:p>
        </p:txBody>
      </p:sp>
      <p:sp>
        <p:nvSpPr>
          <p:cNvPr id="8" name="TextBox 7">
            <a:extLst>
              <a:ext uri="{FF2B5EF4-FFF2-40B4-BE49-F238E27FC236}">
                <a16:creationId xmlns:a16="http://schemas.microsoft.com/office/drawing/2014/main" id="{042D2464-DA29-6948-ABE3-0636CB1C4B19}"/>
              </a:ext>
            </a:extLst>
          </p:cNvPr>
          <p:cNvSpPr txBox="1"/>
          <p:nvPr/>
        </p:nvSpPr>
        <p:spPr>
          <a:xfrm>
            <a:off x="1849101" y="3419060"/>
            <a:ext cx="588623" cy="923330"/>
          </a:xfrm>
          <a:prstGeom prst="rect">
            <a:avLst/>
          </a:prstGeom>
          <a:noFill/>
        </p:spPr>
        <p:txBody>
          <a:bodyPr wrap="none" rtlCol="0">
            <a:spAutoFit/>
          </a:bodyPr>
          <a:lstStyle/>
          <a:p>
            <a:r>
              <a:rPr lang="en-US" sz="5400" dirty="0">
                <a:solidFill>
                  <a:srgbClr val="FF0000"/>
                </a:solidFill>
              </a:rPr>
              <a:t>+</a:t>
            </a:r>
          </a:p>
        </p:txBody>
      </p:sp>
      <p:sp>
        <p:nvSpPr>
          <p:cNvPr id="9" name="TextBox 8">
            <a:extLst>
              <a:ext uri="{FF2B5EF4-FFF2-40B4-BE49-F238E27FC236}">
                <a16:creationId xmlns:a16="http://schemas.microsoft.com/office/drawing/2014/main" id="{3F4FDA8F-4F9D-6F47-BE69-6A535B6BEFAC}"/>
              </a:ext>
            </a:extLst>
          </p:cNvPr>
          <p:cNvSpPr txBox="1"/>
          <p:nvPr/>
        </p:nvSpPr>
        <p:spPr>
          <a:xfrm>
            <a:off x="1938869" y="4547655"/>
            <a:ext cx="409086" cy="923330"/>
          </a:xfrm>
          <a:prstGeom prst="rect">
            <a:avLst/>
          </a:prstGeom>
          <a:noFill/>
        </p:spPr>
        <p:txBody>
          <a:bodyPr wrap="none" rtlCol="0">
            <a:spAutoFit/>
          </a:bodyPr>
          <a:lstStyle/>
          <a:p>
            <a:r>
              <a:rPr lang="en-US" sz="5400" dirty="0">
                <a:solidFill>
                  <a:srgbClr val="FF0000"/>
                </a:solidFill>
              </a:rPr>
              <a:t>-</a:t>
            </a:r>
          </a:p>
        </p:txBody>
      </p:sp>
    </p:spTree>
    <p:extLst>
      <p:ext uri="{BB962C8B-B14F-4D97-AF65-F5344CB8AC3E}">
        <p14:creationId xmlns:p14="http://schemas.microsoft.com/office/powerpoint/2010/main" val="292106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208B9E-B47A-9848-8C8E-17DAC820D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
            <a:ext cx="8229600" cy="6172200"/>
          </a:xfrm>
          <a:prstGeom prst="rect">
            <a:avLst/>
          </a:prstGeom>
        </p:spPr>
      </p:pic>
      <p:sp>
        <p:nvSpPr>
          <p:cNvPr id="5" name="TextBox 4">
            <a:extLst>
              <a:ext uri="{FF2B5EF4-FFF2-40B4-BE49-F238E27FC236}">
                <a16:creationId xmlns:a16="http://schemas.microsoft.com/office/drawing/2014/main" id="{2BB5DFCE-E9FB-4B44-881A-5402E41A6F69}"/>
              </a:ext>
            </a:extLst>
          </p:cNvPr>
          <p:cNvSpPr txBox="1"/>
          <p:nvPr/>
        </p:nvSpPr>
        <p:spPr>
          <a:xfrm>
            <a:off x="609600" y="6324600"/>
            <a:ext cx="4986493" cy="369332"/>
          </a:xfrm>
          <a:prstGeom prst="rect">
            <a:avLst/>
          </a:prstGeom>
          <a:noFill/>
        </p:spPr>
        <p:txBody>
          <a:bodyPr wrap="none" rtlCol="0">
            <a:spAutoFit/>
          </a:bodyPr>
          <a:lstStyle/>
          <a:p>
            <a:r>
              <a:rPr lang="en-US" dirty="0"/>
              <a:t>Help the Kelp: https://</a:t>
            </a:r>
            <a:r>
              <a:rPr lang="en-US" dirty="0" err="1"/>
              <a:t>noyocenter.org</a:t>
            </a:r>
            <a:r>
              <a:rPr lang="en-US" dirty="0"/>
              <a:t>/help-the-kelp/</a:t>
            </a:r>
          </a:p>
        </p:txBody>
      </p:sp>
    </p:spTree>
    <p:extLst>
      <p:ext uri="{BB962C8B-B14F-4D97-AF65-F5344CB8AC3E}">
        <p14:creationId xmlns:p14="http://schemas.microsoft.com/office/powerpoint/2010/main" val="844773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p:txBody>
          <a:bodyPr anchor="ctr">
            <a:normAutofit/>
          </a:bodyPr>
          <a:lstStyle/>
          <a:p>
            <a:r>
              <a:rPr lang="en-US" altLang="en-US" sz="2400" dirty="0">
                <a:latin typeface="Verdana" panose="020B0604030504040204" pitchFamily="34" charset="0"/>
                <a:ea typeface="Verdana" panose="020B0604030504040204" pitchFamily="34" charset="0"/>
                <a:cs typeface="Verdana" panose="020B0604030504040204" pitchFamily="34" charset="0"/>
              </a:rPr>
              <a:t>Number of trophic levels should determine what controls abundance at each trophic level</a:t>
            </a:r>
          </a:p>
        </p:txBody>
      </p:sp>
      <p:sp>
        <p:nvSpPr>
          <p:cNvPr id="2" name="TextBox 1"/>
          <p:cNvSpPr txBox="1"/>
          <p:nvPr/>
        </p:nvSpPr>
        <p:spPr>
          <a:xfrm>
            <a:off x="838200" y="5181600"/>
            <a:ext cx="1447800" cy="646331"/>
          </a:xfrm>
          <a:prstGeom prst="rect">
            <a:avLst/>
          </a:prstGeom>
          <a:noFill/>
          <a:ln w="19050">
            <a:solidFill>
              <a:srgbClr val="00B050"/>
            </a:solidFill>
          </a:ln>
        </p:spPr>
        <p:txBody>
          <a:bodyPr wrap="square" rtlCol="0">
            <a:spAutoFit/>
          </a:bodyPr>
          <a:lstStyle/>
          <a:p>
            <a:pPr algn="ctr"/>
            <a:r>
              <a:rPr lang="en-US" dirty="0"/>
              <a:t>Producers Competition</a:t>
            </a:r>
          </a:p>
        </p:txBody>
      </p:sp>
      <p:cxnSp>
        <p:nvCxnSpPr>
          <p:cNvPr id="4" name="Straight Arrow Connector 3"/>
          <p:cNvCxnSpPr>
            <a:cxnSpLocks/>
          </p:cNvCxnSpPr>
          <p:nvPr/>
        </p:nvCxnSpPr>
        <p:spPr>
          <a:xfrm>
            <a:off x="685800" y="5943600"/>
            <a:ext cx="7204841" cy="2364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29000" y="6096000"/>
            <a:ext cx="1905000" cy="381000"/>
          </a:xfrm>
          <a:prstGeom prst="rect">
            <a:avLst/>
          </a:prstGeom>
          <a:solidFill>
            <a:schemeClr val="bg1"/>
          </a:solidFill>
        </p:spPr>
        <p:txBody>
          <a:bodyPr wrap="square" rtlCol="0">
            <a:spAutoFit/>
          </a:bodyPr>
          <a:lstStyle/>
          <a:p>
            <a:pPr algn="ctr"/>
            <a:r>
              <a:rPr lang="en-US" dirty="0"/>
              <a:t>Productivity</a:t>
            </a:r>
          </a:p>
        </p:txBody>
      </p:sp>
      <p:sp>
        <p:nvSpPr>
          <p:cNvPr id="8" name="TextBox 7"/>
          <p:cNvSpPr txBox="1"/>
          <p:nvPr/>
        </p:nvSpPr>
        <p:spPr>
          <a:xfrm>
            <a:off x="914400" y="6096000"/>
            <a:ext cx="1143000" cy="381000"/>
          </a:xfrm>
          <a:prstGeom prst="rect">
            <a:avLst/>
          </a:prstGeom>
          <a:noFill/>
        </p:spPr>
        <p:txBody>
          <a:bodyPr wrap="square" rtlCol="0">
            <a:spAutoFit/>
          </a:bodyPr>
          <a:lstStyle/>
          <a:p>
            <a:r>
              <a:rPr lang="en-US" dirty="0"/>
              <a:t>    Low</a:t>
            </a:r>
          </a:p>
        </p:txBody>
      </p:sp>
      <p:sp>
        <p:nvSpPr>
          <p:cNvPr id="9" name="TextBox 8"/>
          <p:cNvSpPr txBox="1"/>
          <p:nvPr/>
        </p:nvSpPr>
        <p:spPr>
          <a:xfrm>
            <a:off x="6629400" y="6096000"/>
            <a:ext cx="1066800" cy="369332"/>
          </a:xfrm>
          <a:prstGeom prst="rect">
            <a:avLst/>
          </a:prstGeom>
          <a:noFill/>
        </p:spPr>
        <p:txBody>
          <a:bodyPr wrap="square" rtlCol="0">
            <a:spAutoFit/>
          </a:bodyPr>
          <a:lstStyle/>
          <a:p>
            <a:r>
              <a:rPr lang="en-US" dirty="0"/>
              <a:t>  High</a:t>
            </a:r>
          </a:p>
        </p:txBody>
      </p:sp>
      <p:sp>
        <p:nvSpPr>
          <p:cNvPr id="12" name="TextBox 11"/>
          <p:cNvSpPr txBox="1"/>
          <p:nvPr/>
        </p:nvSpPr>
        <p:spPr>
          <a:xfrm>
            <a:off x="2590800" y="5181600"/>
            <a:ext cx="1447800" cy="646331"/>
          </a:xfrm>
          <a:prstGeom prst="rect">
            <a:avLst/>
          </a:prstGeom>
          <a:noFill/>
          <a:ln w="19050">
            <a:solidFill>
              <a:srgbClr val="00B050"/>
            </a:solidFill>
          </a:ln>
        </p:spPr>
        <p:txBody>
          <a:bodyPr wrap="square" rtlCol="0">
            <a:spAutoFit/>
          </a:bodyPr>
          <a:lstStyle/>
          <a:p>
            <a:pPr algn="ctr"/>
            <a:r>
              <a:rPr lang="en-US" dirty="0"/>
              <a:t>Producers </a:t>
            </a:r>
          </a:p>
          <a:p>
            <a:pPr algn="ctr"/>
            <a:r>
              <a:rPr lang="en-US" dirty="0"/>
              <a:t>Predation</a:t>
            </a:r>
          </a:p>
        </p:txBody>
      </p:sp>
      <p:sp>
        <p:nvSpPr>
          <p:cNvPr id="13" name="TextBox 12"/>
          <p:cNvSpPr txBox="1"/>
          <p:nvPr/>
        </p:nvSpPr>
        <p:spPr>
          <a:xfrm>
            <a:off x="4495800" y="5181600"/>
            <a:ext cx="1447800" cy="646331"/>
          </a:xfrm>
          <a:prstGeom prst="rect">
            <a:avLst/>
          </a:prstGeom>
          <a:noFill/>
          <a:ln w="19050">
            <a:solidFill>
              <a:srgbClr val="00B050"/>
            </a:solidFill>
          </a:ln>
        </p:spPr>
        <p:txBody>
          <a:bodyPr wrap="square" rtlCol="0">
            <a:spAutoFit/>
          </a:bodyPr>
          <a:lstStyle/>
          <a:p>
            <a:pPr algn="ctr"/>
            <a:r>
              <a:rPr lang="en-US" dirty="0"/>
              <a:t>Producers Competition</a:t>
            </a:r>
          </a:p>
        </p:txBody>
      </p:sp>
      <p:sp>
        <p:nvSpPr>
          <p:cNvPr id="14" name="TextBox 13"/>
          <p:cNvSpPr txBox="1"/>
          <p:nvPr/>
        </p:nvSpPr>
        <p:spPr>
          <a:xfrm>
            <a:off x="6324600" y="5181600"/>
            <a:ext cx="1447800" cy="646331"/>
          </a:xfrm>
          <a:prstGeom prst="rect">
            <a:avLst/>
          </a:prstGeom>
          <a:noFill/>
          <a:ln w="19050">
            <a:solidFill>
              <a:srgbClr val="00B050"/>
            </a:solidFill>
          </a:ln>
        </p:spPr>
        <p:txBody>
          <a:bodyPr wrap="square" rtlCol="0">
            <a:spAutoFit/>
          </a:bodyPr>
          <a:lstStyle/>
          <a:p>
            <a:pPr algn="ctr"/>
            <a:r>
              <a:rPr lang="en-US" dirty="0"/>
              <a:t>Producers </a:t>
            </a:r>
          </a:p>
          <a:p>
            <a:pPr algn="ctr"/>
            <a:r>
              <a:rPr lang="en-US" dirty="0"/>
              <a:t>Predation</a:t>
            </a:r>
          </a:p>
        </p:txBody>
      </p:sp>
      <p:sp>
        <p:nvSpPr>
          <p:cNvPr id="10" name="TextBox 9"/>
          <p:cNvSpPr txBox="1"/>
          <p:nvPr/>
        </p:nvSpPr>
        <p:spPr>
          <a:xfrm>
            <a:off x="2590799" y="3962400"/>
            <a:ext cx="1447793" cy="646331"/>
          </a:xfrm>
          <a:prstGeom prst="rect">
            <a:avLst/>
          </a:prstGeom>
          <a:noFill/>
          <a:ln w="19050">
            <a:solidFill>
              <a:schemeClr val="accent5">
                <a:lumMod val="75000"/>
              </a:schemeClr>
            </a:solidFill>
          </a:ln>
        </p:spPr>
        <p:txBody>
          <a:bodyPr wrap="square" rtlCol="0">
            <a:spAutoFit/>
          </a:bodyPr>
          <a:lstStyle/>
          <a:p>
            <a:pPr algn="ctr"/>
            <a:r>
              <a:rPr lang="en-US" dirty="0"/>
              <a:t>Herbivores </a:t>
            </a:r>
          </a:p>
          <a:p>
            <a:pPr algn="ctr"/>
            <a:r>
              <a:rPr lang="en-US" dirty="0"/>
              <a:t>Competition</a:t>
            </a:r>
          </a:p>
        </p:txBody>
      </p:sp>
      <p:sp>
        <p:nvSpPr>
          <p:cNvPr id="16" name="TextBox 15"/>
          <p:cNvSpPr txBox="1"/>
          <p:nvPr/>
        </p:nvSpPr>
        <p:spPr>
          <a:xfrm>
            <a:off x="4495799" y="3951890"/>
            <a:ext cx="1447787" cy="646331"/>
          </a:xfrm>
          <a:prstGeom prst="rect">
            <a:avLst/>
          </a:prstGeom>
          <a:noFill/>
          <a:ln w="19050">
            <a:solidFill>
              <a:schemeClr val="accent5">
                <a:lumMod val="75000"/>
              </a:schemeClr>
            </a:solidFill>
          </a:ln>
        </p:spPr>
        <p:txBody>
          <a:bodyPr wrap="square" rtlCol="0">
            <a:spAutoFit/>
          </a:bodyPr>
          <a:lstStyle/>
          <a:p>
            <a:pPr algn="ctr"/>
            <a:r>
              <a:rPr lang="en-US" dirty="0"/>
              <a:t>Herbivores </a:t>
            </a:r>
          </a:p>
          <a:p>
            <a:pPr algn="ctr"/>
            <a:r>
              <a:rPr lang="en-US" dirty="0"/>
              <a:t>Predation</a:t>
            </a:r>
          </a:p>
        </p:txBody>
      </p:sp>
      <p:sp>
        <p:nvSpPr>
          <p:cNvPr id="17" name="TextBox 16"/>
          <p:cNvSpPr txBox="1"/>
          <p:nvPr/>
        </p:nvSpPr>
        <p:spPr>
          <a:xfrm>
            <a:off x="6324600" y="3962400"/>
            <a:ext cx="1447780" cy="646331"/>
          </a:xfrm>
          <a:prstGeom prst="rect">
            <a:avLst/>
          </a:prstGeom>
          <a:noFill/>
          <a:ln w="19050">
            <a:solidFill>
              <a:schemeClr val="accent5">
                <a:lumMod val="75000"/>
              </a:schemeClr>
            </a:solidFill>
          </a:ln>
        </p:spPr>
        <p:txBody>
          <a:bodyPr wrap="square" rtlCol="0">
            <a:spAutoFit/>
          </a:bodyPr>
          <a:lstStyle/>
          <a:p>
            <a:pPr algn="ctr"/>
            <a:r>
              <a:rPr lang="en-US" dirty="0"/>
              <a:t>Herbivores </a:t>
            </a:r>
          </a:p>
          <a:p>
            <a:pPr algn="ctr"/>
            <a:r>
              <a:rPr lang="en-US" dirty="0"/>
              <a:t>Competition</a:t>
            </a:r>
          </a:p>
        </p:txBody>
      </p:sp>
      <p:sp>
        <p:nvSpPr>
          <p:cNvPr id="11" name="TextBox 10"/>
          <p:cNvSpPr txBox="1"/>
          <p:nvPr/>
        </p:nvSpPr>
        <p:spPr>
          <a:xfrm>
            <a:off x="4495798" y="2590800"/>
            <a:ext cx="1447801" cy="923330"/>
          </a:xfrm>
          <a:prstGeom prst="rect">
            <a:avLst/>
          </a:prstGeom>
          <a:noFill/>
          <a:ln w="19050">
            <a:solidFill>
              <a:srgbClr val="FF0000"/>
            </a:solidFill>
          </a:ln>
        </p:spPr>
        <p:txBody>
          <a:bodyPr wrap="square" rtlCol="0">
            <a:spAutoFit/>
          </a:bodyPr>
          <a:lstStyle/>
          <a:p>
            <a:pPr algn="ctr"/>
            <a:r>
              <a:rPr lang="en-US" dirty="0"/>
              <a:t>1</a:t>
            </a:r>
            <a:r>
              <a:rPr lang="en-US" baseline="30000" dirty="0"/>
              <a:t>o</a:t>
            </a:r>
            <a:r>
              <a:rPr lang="en-US" dirty="0"/>
              <a:t> Carnivores</a:t>
            </a:r>
          </a:p>
          <a:p>
            <a:pPr algn="ctr"/>
            <a:r>
              <a:rPr lang="en-US" dirty="0"/>
              <a:t>Competition</a:t>
            </a:r>
          </a:p>
        </p:txBody>
      </p:sp>
      <p:sp>
        <p:nvSpPr>
          <p:cNvPr id="19" name="TextBox 18"/>
          <p:cNvSpPr txBox="1"/>
          <p:nvPr/>
        </p:nvSpPr>
        <p:spPr>
          <a:xfrm>
            <a:off x="6324600" y="2590800"/>
            <a:ext cx="1447775" cy="923330"/>
          </a:xfrm>
          <a:prstGeom prst="rect">
            <a:avLst/>
          </a:prstGeom>
          <a:noFill/>
          <a:ln w="19050">
            <a:solidFill>
              <a:srgbClr val="FF0000"/>
            </a:solidFill>
          </a:ln>
        </p:spPr>
        <p:txBody>
          <a:bodyPr wrap="square" rtlCol="0">
            <a:spAutoFit/>
          </a:bodyPr>
          <a:lstStyle/>
          <a:p>
            <a:pPr algn="ctr"/>
            <a:r>
              <a:rPr lang="en-US" dirty="0"/>
              <a:t>1</a:t>
            </a:r>
            <a:r>
              <a:rPr lang="en-US" baseline="30000" dirty="0"/>
              <a:t>o</a:t>
            </a:r>
            <a:r>
              <a:rPr lang="en-US" dirty="0"/>
              <a:t> Carnivores</a:t>
            </a:r>
          </a:p>
          <a:p>
            <a:pPr algn="ctr"/>
            <a:r>
              <a:rPr lang="en-US" dirty="0"/>
              <a:t>Predation</a:t>
            </a:r>
          </a:p>
        </p:txBody>
      </p:sp>
      <p:sp>
        <p:nvSpPr>
          <p:cNvPr id="20" name="TextBox 19"/>
          <p:cNvSpPr txBox="1"/>
          <p:nvPr/>
        </p:nvSpPr>
        <p:spPr>
          <a:xfrm>
            <a:off x="6324600" y="1219200"/>
            <a:ext cx="1447773" cy="923330"/>
          </a:xfrm>
          <a:prstGeom prst="rect">
            <a:avLst/>
          </a:prstGeom>
          <a:noFill/>
          <a:ln w="19050">
            <a:solidFill>
              <a:srgbClr val="C00000"/>
            </a:solidFill>
          </a:ln>
        </p:spPr>
        <p:txBody>
          <a:bodyPr wrap="square" rtlCol="0">
            <a:spAutoFit/>
          </a:bodyPr>
          <a:lstStyle/>
          <a:p>
            <a:pPr algn="ctr"/>
            <a:r>
              <a:rPr lang="en-US" dirty="0"/>
              <a:t>2</a:t>
            </a:r>
            <a:r>
              <a:rPr lang="en-US" baseline="30000" dirty="0"/>
              <a:t>o</a:t>
            </a:r>
            <a:r>
              <a:rPr lang="en-US" dirty="0"/>
              <a:t> Carnivores</a:t>
            </a:r>
          </a:p>
          <a:p>
            <a:pPr algn="ctr"/>
            <a:r>
              <a:rPr lang="en-US" dirty="0"/>
              <a:t>Competition</a:t>
            </a:r>
          </a:p>
        </p:txBody>
      </p:sp>
      <p:cxnSp>
        <p:nvCxnSpPr>
          <p:cNvPr id="18" name="Straight Arrow Connector 17"/>
          <p:cNvCxnSpPr>
            <a:cxnSpLocks/>
          </p:cNvCxnSpPr>
          <p:nvPr/>
        </p:nvCxnSpPr>
        <p:spPr>
          <a:xfrm flipV="1">
            <a:off x="3276600" y="47244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flipV="1">
            <a:off x="5105400" y="47244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flipV="1">
            <a:off x="7010400" y="47244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V="1">
            <a:off x="5105400" y="35814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V="1">
            <a:off x="7086600" y="35814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p:cNvCxnSpPr>
          <p:nvPr/>
        </p:nvCxnSpPr>
        <p:spPr>
          <a:xfrm flipV="1">
            <a:off x="7086600" y="22098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56E58F4-381E-EB4E-9F4F-63CF9272A5F6}"/>
              </a:ext>
            </a:extLst>
          </p:cNvPr>
          <p:cNvSpPr txBox="1"/>
          <p:nvPr/>
        </p:nvSpPr>
        <p:spPr>
          <a:xfrm>
            <a:off x="457200" y="1609635"/>
            <a:ext cx="2514600" cy="2031325"/>
          </a:xfrm>
          <a:prstGeom prst="rect">
            <a:avLst/>
          </a:prstGeom>
          <a:noFill/>
        </p:spPr>
        <p:txBody>
          <a:bodyPr wrap="square" rtlCol="0">
            <a:spAutoFit/>
          </a:bodyPr>
          <a:lstStyle/>
          <a:p>
            <a:r>
              <a:rPr lang="en-US" dirty="0"/>
              <a:t>Top level, whether Herbivore or Carnivore is always in competition with itself. </a:t>
            </a:r>
          </a:p>
          <a:p>
            <a:endParaRPr lang="en-US" dirty="0"/>
          </a:p>
          <a:p>
            <a:r>
              <a:rPr lang="en-US" dirty="0"/>
              <a:t>Factor controlling the bottom level depends.</a:t>
            </a:r>
          </a:p>
        </p:txBody>
      </p:sp>
      <p:sp>
        <p:nvSpPr>
          <p:cNvPr id="34" name="Slide Number Placeholder 5">
            <a:extLst>
              <a:ext uri="{FF2B5EF4-FFF2-40B4-BE49-F238E27FC236}">
                <a16:creationId xmlns:a16="http://schemas.microsoft.com/office/drawing/2014/main" id="{F72DB533-94AE-B249-AA61-8CA23AD3DB26}"/>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224685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10" grpId="0" animBg="1"/>
      <p:bldP spid="16" grpId="0" animBg="1"/>
      <p:bldP spid="17" grpId="0" animBg="1"/>
      <p:bldP spid="11" grpId="0" animBg="1"/>
      <p:bldP spid="19" grpId="0" animBg="1"/>
      <p:bldP spid="20" grpId="0" animBg="1"/>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522ED6-888E-7549-A534-5618E2287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7542"/>
            <a:ext cx="5014834" cy="3802915"/>
          </a:xfrm>
          <a:prstGeom prst="rect">
            <a:avLst/>
          </a:prstGeom>
        </p:spPr>
      </p:pic>
      <p:sp>
        <p:nvSpPr>
          <p:cNvPr id="4" name="Rectangle 3">
            <a:extLst>
              <a:ext uri="{FF2B5EF4-FFF2-40B4-BE49-F238E27FC236}">
                <a16:creationId xmlns:a16="http://schemas.microsoft.com/office/drawing/2014/main" id="{1E6FC486-48DA-B341-8728-9325837767A3}"/>
              </a:ext>
            </a:extLst>
          </p:cNvPr>
          <p:cNvSpPr/>
          <p:nvPr/>
        </p:nvSpPr>
        <p:spPr>
          <a:xfrm>
            <a:off x="3581400" y="2209800"/>
            <a:ext cx="1966834"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0C5F781-5306-8C4D-BB18-02EC066A56F2}"/>
              </a:ext>
            </a:extLst>
          </p:cNvPr>
          <p:cNvSpPr/>
          <p:nvPr/>
        </p:nvSpPr>
        <p:spPr>
          <a:xfrm>
            <a:off x="381000" y="1371600"/>
            <a:ext cx="1966834"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222C430-A569-8141-8584-491F15D51D36}"/>
              </a:ext>
            </a:extLst>
          </p:cNvPr>
          <p:cNvSpPr/>
          <p:nvPr/>
        </p:nvSpPr>
        <p:spPr>
          <a:xfrm>
            <a:off x="1925407" y="1752600"/>
            <a:ext cx="685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05B3EF3-A9BC-2A41-9427-B15A342ADFD8}"/>
              </a:ext>
            </a:extLst>
          </p:cNvPr>
          <p:cNvSpPr txBox="1"/>
          <p:nvPr/>
        </p:nvSpPr>
        <p:spPr>
          <a:xfrm>
            <a:off x="4419600" y="1290935"/>
            <a:ext cx="1447773" cy="923330"/>
          </a:xfrm>
          <a:prstGeom prst="rect">
            <a:avLst/>
          </a:prstGeom>
          <a:noFill/>
          <a:ln w="19050">
            <a:solidFill>
              <a:srgbClr val="C00000"/>
            </a:solidFill>
          </a:ln>
        </p:spPr>
        <p:txBody>
          <a:bodyPr wrap="square" rtlCol="0">
            <a:spAutoFit/>
          </a:bodyPr>
          <a:lstStyle/>
          <a:p>
            <a:pPr algn="ctr"/>
            <a:r>
              <a:rPr lang="en-US" dirty="0"/>
              <a:t>2</a:t>
            </a:r>
            <a:r>
              <a:rPr lang="en-US" baseline="30000" dirty="0"/>
              <a:t>o</a:t>
            </a:r>
            <a:r>
              <a:rPr lang="en-US" dirty="0"/>
              <a:t> Carnivores</a:t>
            </a:r>
          </a:p>
          <a:p>
            <a:pPr algn="ctr"/>
            <a:r>
              <a:rPr lang="en-US" dirty="0"/>
              <a:t>Competition</a:t>
            </a:r>
          </a:p>
        </p:txBody>
      </p:sp>
      <p:sp>
        <p:nvSpPr>
          <p:cNvPr id="8" name="TextBox 7">
            <a:extLst>
              <a:ext uri="{FF2B5EF4-FFF2-40B4-BE49-F238E27FC236}">
                <a16:creationId xmlns:a16="http://schemas.microsoft.com/office/drawing/2014/main" id="{84092745-163F-0B46-B306-EA5F3B307D17}"/>
              </a:ext>
            </a:extLst>
          </p:cNvPr>
          <p:cNvSpPr txBox="1"/>
          <p:nvPr/>
        </p:nvSpPr>
        <p:spPr>
          <a:xfrm>
            <a:off x="4443246" y="2505670"/>
            <a:ext cx="1447775" cy="923330"/>
          </a:xfrm>
          <a:prstGeom prst="rect">
            <a:avLst/>
          </a:prstGeom>
          <a:noFill/>
          <a:ln w="19050">
            <a:solidFill>
              <a:srgbClr val="FF0000"/>
            </a:solidFill>
          </a:ln>
        </p:spPr>
        <p:txBody>
          <a:bodyPr wrap="square" rtlCol="0">
            <a:spAutoFit/>
          </a:bodyPr>
          <a:lstStyle/>
          <a:p>
            <a:pPr algn="ctr"/>
            <a:r>
              <a:rPr lang="en-US" dirty="0"/>
              <a:t>1</a:t>
            </a:r>
            <a:r>
              <a:rPr lang="en-US" baseline="30000" dirty="0"/>
              <a:t>o</a:t>
            </a:r>
            <a:r>
              <a:rPr lang="en-US" dirty="0"/>
              <a:t> Carnivores</a:t>
            </a:r>
          </a:p>
          <a:p>
            <a:pPr algn="ctr"/>
            <a:r>
              <a:rPr lang="en-US" dirty="0"/>
              <a:t>Predation</a:t>
            </a:r>
          </a:p>
        </p:txBody>
      </p:sp>
      <p:sp>
        <p:nvSpPr>
          <p:cNvPr id="9" name="TextBox 8">
            <a:extLst>
              <a:ext uri="{FF2B5EF4-FFF2-40B4-BE49-F238E27FC236}">
                <a16:creationId xmlns:a16="http://schemas.microsoft.com/office/drawing/2014/main" id="{2C205B07-C0AE-3247-B0AB-9DBE8DA123AB}"/>
              </a:ext>
            </a:extLst>
          </p:cNvPr>
          <p:cNvSpPr txBox="1"/>
          <p:nvPr/>
        </p:nvSpPr>
        <p:spPr>
          <a:xfrm>
            <a:off x="4443246" y="3671652"/>
            <a:ext cx="1447780" cy="646331"/>
          </a:xfrm>
          <a:prstGeom prst="rect">
            <a:avLst/>
          </a:prstGeom>
          <a:noFill/>
          <a:ln w="19050">
            <a:solidFill>
              <a:schemeClr val="accent5">
                <a:lumMod val="75000"/>
              </a:schemeClr>
            </a:solidFill>
          </a:ln>
        </p:spPr>
        <p:txBody>
          <a:bodyPr wrap="square" rtlCol="0">
            <a:spAutoFit/>
          </a:bodyPr>
          <a:lstStyle/>
          <a:p>
            <a:pPr algn="ctr"/>
            <a:r>
              <a:rPr lang="en-US" dirty="0"/>
              <a:t>Herbivores </a:t>
            </a:r>
          </a:p>
          <a:p>
            <a:pPr algn="ctr"/>
            <a:r>
              <a:rPr lang="en-US" dirty="0"/>
              <a:t>Competition</a:t>
            </a:r>
          </a:p>
        </p:txBody>
      </p:sp>
      <p:sp>
        <p:nvSpPr>
          <p:cNvPr id="10" name="TextBox 9">
            <a:extLst>
              <a:ext uri="{FF2B5EF4-FFF2-40B4-BE49-F238E27FC236}">
                <a16:creationId xmlns:a16="http://schemas.microsoft.com/office/drawing/2014/main" id="{80E96F0A-DA68-8043-8DF4-90A7A1288323}"/>
              </a:ext>
            </a:extLst>
          </p:cNvPr>
          <p:cNvSpPr txBox="1"/>
          <p:nvPr/>
        </p:nvSpPr>
        <p:spPr>
          <a:xfrm>
            <a:off x="6096000" y="3856317"/>
            <a:ext cx="2831609" cy="276999"/>
          </a:xfrm>
          <a:prstGeom prst="rect">
            <a:avLst/>
          </a:prstGeom>
          <a:noFill/>
        </p:spPr>
        <p:txBody>
          <a:bodyPr wrap="none" rtlCol="0">
            <a:spAutoFit/>
          </a:bodyPr>
          <a:lstStyle/>
          <a:p>
            <a:r>
              <a:rPr lang="en-US" sz="1200" dirty="0"/>
              <a:t>Predation by Sea Otters mostly eliminated</a:t>
            </a:r>
          </a:p>
        </p:txBody>
      </p:sp>
      <p:sp>
        <p:nvSpPr>
          <p:cNvPr id="11" name="TextBox 10">
            <a:extLst>
              <a:ext uri="{FF2B5EF4-FFF2-40B4-BE49-F238E27FC236}">
                <a16:creationId xmlns:a16="http://schemas.microsoft.com/office/drawing/2014/main" id="{55D87D99-F433-A747-B020-C69694154EEA}"/>
              </a:ext>
            </a:extLst>
          </p:cNvPr>
          <p:cNvSpPr txBox="1"/>
          <p:nvPr/>
        </p:nvSpPr>
        <p:spPr>
          <a:xfrm>
            <a:off x="4443246" y="4805452"/>
            <a:ext cx="1447800" cy="646331"/>
          </a:xfrm>
          <a:prstGeom prst="rect">
            <a:avLst/>
          </a:prstGeom>
          <a:noFill/>
          <a:ln w="19050">
            <a:solidFill>
              <a:srgbClr val="00B050"/>
            </a:solidFill>
          </a:ln>
        </p:spPr>
        <p:txBody>
          <a:bodyPr wrap="square" rtlCol="0">
            <a:spAutoFit/>
          </a:bodyPr>
          <a:lstStyle/>
          <a:p>
            <a:pPr algn="ctr"/>
            <a:r>
              <a:rPr lang="en-US" dirty="0"/>
              <a:t>Producers </a:t>
            </a:r>
          </a:p>
          <a:p>
            <a:pPr algn="ctr"/>
            <a:r>
              <a:rPr lang="en-US" dirty="0"/>
              <a:t>Predation</a:t>
            </a:r>
          </a:p>
        </p:txBody>
      </p:sp>
      <p:sp>
        <p:nvSpPr>
          <p:cNvPr id="12" name="TextBox 11">
            <a:extLst>
              <a:ext uri="{FF2B5EF4-FFF2-40B4-BE49-F238E27FC236}">
                <a16:creationId xmlns:a16="http://schemas.microsoft.com/office/drawing/2014/main" id="{BFC21779-E42D-4E42-819B-6DEA29907BE6}"/>
              </a:ext>
            </a:extLst>
          </p:cNvPr>
          <p:cNvSpPr txBox="1"/>
          <p:nvPr/>
        </p:nvSpPr>
        <p:spPr>
          <a:xfrm>
            <a:off x="6096000" y="5029200"/>
            <a:ext cx="2691699" cy="276999"/>
          </a:xfrm>
          <a:prstGeom prst="rect">
            <a:avLst/>
          </a:prstGeom>
          <a:noFill/>
        </p:spPr>
        <p:txBody>
          <a:bodyPr wrap="none" rtlCol="0">
            <a:spAutoFit/>
          </a:bodyPr>
          <a:lstStyle/>
          <a:p>
            <a:r>
              <a:rPr lang="en-US" sz="1200" dirty="0"/>
              <a:t>Predation by newly abundant herbivores</a:t>
            </a:r>
          </a:p>
        </p:txBody>
      </p:sp>
    </p:spTree>
    <p:extLst>
      <p:ext uri="{BB962C8B-B14F-4D97-AF65-F5344CB8AC3E}">
        <p14:creationId xmlns:p14="http://schemas.microsoft.com/office/powerpoint/2010/main" val="174760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93140AA9-EEB7-7346-AC79-157C2DF726A3}"/>
              </a:ext>
            </a:extLst>
          </p:cNvPr>
          <p:cNvSpPr>
            <a:spLocks noGrp="1" noChangeArrowheads="1"/>
          </p:cNvSpPr>
          <p:nvPr>
            <p:ph type="title"/>
          </p:nvPr>
        </p:nvSpPr>
        <p:spPr>
          <a:xfrm>
            <a:off x="457200" y="228600"/>
            <a:ext cx="8229600" cy="914400"/>
          </a:xfrm>
        </p:spPr>
        <p:txBody>
          <a:bodyPr anchor="ctr">
            <a:normAutofit/>
          </a:bodyPr>
          <a:lstStyle/>
          <a:p>
            <a:r>
              <a:rPr lang="en-US" altLang="en-US" sz="2400" dirty="0">
                <a:latin typeface="Verdana" panose="020B0604030504040204" pitchFamily="34" charset="0"/>
                <a:ea typeface="Verdana" panose="020B0604030504040204" pitchFamily="34" charset="0"/>
                <a:cs typeface="Verdana" panose="020B0604030504040204" pitchFamily="34" charset="0"/>
              </a:rPr>
              <a:t>Which groups are living close to K?</a:t>
            </a:r>
          </a:p>
        </p:txBody>
      </p:sp>
      <p:pic>
        <p:nvPicPr>
          <p:cNvPr id="8" name="Picture 7">
            <a:extLst>
              <a:ext uri="{FF2B5EF4-FFF2-40B4-BE49-F238E27FC236}">
                <a16:creationId xmlns:a16="http://schemas.microsoft.com/office/drawing/2014/main" id="{29A3D0E3-F999-9B43-92DF-3E602D46A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7542"/>
            <a:ext cx="5014834" cy="3802915"/>
          </a:xfrm>
          <a:prstGeom prst="rect">
            <a:avLst/>
          </a:prstGeom>
        </p:spPr>
      </p:pic>
      <p:sp>
        <p:nvSpPr>
          <p:cNvPr id="9" name="Rectangle 8">
            <a:extLst>
              <a:ext uri="{FF2B5EF4-FFF2-40B4-BE49-F238E27FC236}">
                <a16:creationId xmlns:a16="http://schemas.microsoft.com/office/drawing/2014/main" id="{6859DD82-C6A0-D548-B879-E936F88681B0}"/>
              </a:ext>
            </a:extLst>
          </p:cNvPr>
          <p:cNvSpPr/>
          <p:nvPr/>
        </p:nvSpPr>
        <p:spPr>
          <a:xfrm>
            <a:off x="3581400" y="2209800"/>
            <a:ext cx="1966834"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4C6FF6-D354-8E48-9224-D03CFA3E4B7C}"/>
              </a:ext>
            </a:extLst>
          </p:cNvPr>
          <p:cNvSpPr/>
          <p:nvPr/>
        </p:nvSpPr>
        <p:spPr>
          <a:xfrm>
            <a:off x="381000" y="1371600"/>
            <a:ext cx="1966834"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330CDB-7107-6840-8A3B-954E5628747F}"/>
              </a:ext>
            </a:extLst>
          </p:cNvPr>
          <p:cNvSpPr/>
          <p:nvPr/>
        </p:nvSpPr>
        <p:spPr>
          <a:xfrm>
            <a:off x="1925407" y="1752600"/>
            <a:ext cx="685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A99ECA0-1A73-004F-B1C1-FCD3E520777B}"/>
              </a:ext>
            </a:extLst>
          </p:cNvPr>
          <p:cNvSpPr txBox="1"/>
          <p:nvPr/>
        </p:nvSpPr>
        <p:spPr>
          <a:xfrm>
            <a:off x="4419600" y="1290935"/>
            <a:ext cx="1447773" cy="923330"/>
          </a:xfrm>
          <a:prstGeom prst="rect">
            <a:avLst/>
          </a:prstGeom>
          <a:noFill/>
          <a:ln w="19050">
            <a:solidFill>
              <a:srgbClr val="C00000"/>
            </a:solidFill>
          </a:ln>
        </p:spPr>
        <p:txBody>
          <a:bodyPr wrap="square" rtlCol="0">
            <a:spAutoFit/>
          </a:bodyPr>
          <a:lstStyle/>
          <a:p>
            <a:pPr algn="ctr"/>
            <a:r>
              <a:rPr lang="en-US" dirty="0"/>
              <a:t>2</a:t>
            </a:r>
            <a:r>
              <a:rPr lang="en-US" baseline="30000" dirty="0"/>
              <a:t>o</a:t>
            </a:r>
            <a:r>
              <a:rPr lang="en-US" dirty="0"/>
              <a:t> Carnivores</a:t>
            </a:r>
          </a:p>
          <a:p>
            <a:pPr algn="ctr"/>
            <a:r>
              <a:rPr lang="en-US" dirty="0"/>
              <a:t>Competition</a:t>
            </a:r>
          </a:p>
        </p:txBody>
      </p:sp>
      <p:sp>
        <p:nvSpPr>
          <p:cNvPr id="13" name="TextBox 12">
            <a:extLst>
              <a:ext uri="{FF2B5EF4-FFF2-40B4-BE49-F238E27FC236}">
                <a16:creationId xmlns:a16="http://schemas.microsoft.com/office/drawing/2014/main" id="{8BA5A34F-899F-C64B-AC93-AC0E7C72DD8E}"/>
              </a:ext>
            </a:extLst>
          </p:cNvPr>
          <p:cNvSpPr txBox="1"/>
          <p:nvPr/>
        </p:nvSpPr>
        <p:spPr>
          <a:xfrm>
            <a:off x="4443246" y="2505670"/>
            <a:ext cx="1447775" cy="923330"/>
          </a:xfrm>
          <a:prstGeom prst="rect">
            <a:avLst/>
          </a:prstGeom>
          <a:noFill/>
          <a:ln w="19050">
            <a:solidFill>
              <a:srgbClr val="FF0000"/>
            </a:solidFill>
          </a:ln>
        </p:spPr>
        <p:txBody>
          <a:bodyPr wrap="square" rtlCol="0">
            <a:spAutoFit/>
          </a:bodyPr>
          <a:lstStyle/>
          <a:p>
            <a:pPr algn="ctr"/>
            <a:r>
              <a:rPr lang="en-US" dirty="0"/>
              <a:t>1</a:t>
            </a:r>
            <a:r>
              <a:rPr lang="en-US" baseline="30000" dirty="0"/>
              <a:t>o</a:t>
            </a:r>
            <a:r>
              <a:rPr lang="en-US" dirty="0"/>
              <a:t> Carnivores</a:t>
            </a:r>
          </a:p>
          <a:p>
            <a:pPr algn="ctr"/>
            <a:r>
              <a:rPr lang="en-US" dirty="0"/>
              <a:t>Predation</a:t>
            </a:r>
          </a:p>
        </p:txBody>
      </p:sp>
      <p:sp>
        <p:nvSpPr>
          <p:cNvPr id="14" name="TextBox 13">
            <a:extLst>
              <a:ext uri="{FF2B5EF4-FFF2-40B4-BE49-F238E27FC236}">
                <a16:creationId xmlns:a16="http://schemas.microsoft.com/office/drawing/2014/main" id="{9FD1AD04-7831-7242-B34C-FBAAE85E90CF}"/>
              </a:ext>
            </a:extLst>
          </p:cNvPr>
          <p:cNvSpPr txBox="1"/>
          <p:nvPr/>
        </p:nvSpPr>
        <p:spPr>
          <a:xfrm>
            <a:off x="4443246" y="3671652"/>
            <a:ext cx="1447780" cy="646331"/>
          </a:xfrm>
          <a:prstGeom prst="rect">
            <a:avLst/>
          </a:prstGeom>
          <a:noFill/>
          <a:ln w="19050">
            <a:solidFill>
              <a:schemeClr val="accent5">
                <a:lumMod val="75000"/>
              </a:schemeClr>
            </a:solidFill>
          </a:ln>
        </p:spPr>
        <p:txBody>
          <a:bodyPr wrap="square" rtlCol="0">
            <a:spAutoFit/>
          </a:bodyPr>
          <a:lstStyle/>
          <a:p>
            <a:pPr algn="ctr"/>
            <a:r>
              <a:rPr lang="en-US" dirty="0"/>
              <a:t>Herbivores </a:t>
            </a:r>
          </a:p>
          <a:p>
            <a:pPr algn="ctr"/>
            <a:r>
              <a:rPr lang="en-US" dirty="0"/>
              <a:t>Competition</a:t>
            </a:r>
          </a:p>
        </p:txBody>
      </p:sp>
      <p:sp>
        <p:nvSpPr>
          <p:cNvPr id="16" name="TextBox 15">
            <a:extLst>
              <a:ext uri="{FF2B5EF4-FFF2-40B4-BE49-F238E27FC236}">
                <a16:creationId xmlns:a16="http://schemas.microsoft.com/office/drawing/2014/main" id="{E3CBD717-2E0A-0B4C-A669-B2217290E5A8}"/>
              </a:ext>
            </a:extLst>
          </p:cNvPr>
          <p:cNvSpPr txBox="1"/>
          <p:nvPr/>
        </p:nvSpPr>
        <p:spPr>
          <a:xfrm>
            <a:off x="4443246" y="4805452"/>
            <a:ext cx="1447800" cy="646331"/>
          </a:xfrm>
          <a:prstGeom prst="rect">
            <a:avLst/>
          </a:prstGeom>
          <a:noFill/>
          <a:ln w="19050">
            <a:solidFill>
              <a:srgbClr val="00B050"/>
            </a:solidFill>
          </a:ln>
        </p:spPr>
        <p:txBody>
          <a:bodyPr wrap="square" rtlCol="0">
            <a:spAutoFit/>
          </a:bodyPr>
          <a:lstStyle/>
          <a:p>
            <a:pPr algn="ctr"/>
            <a:r>
              <a:rPr lang="en-US" dirty="0"/>
              <a:t>Producers </a:t>
            </a:r>
          </a:p>
          <a:p>
            <a:pPr algn="ctr"/>
            <a:r>
              <a:rPr lang="en-US" dirty="0"/>
              <a:t>Predation</a:t>
            </a:r>
          </a:p>
        </p:txBody>
      </p:sp>
      <p:pic>
        <p:nvPicPr>
          <p:cNvPr id="24" name="Picture 23">
            <a:extLst>
              <a:ext uri="{FF2B5EF4-FFF2-40B4-BE49-F238E27FC236}">
                <a16:creationId xmlns:a16="http://schemas.microsoft.com/office/drawing/2014/main" id="{B40B73BD-F8EA-E04F-91D4-2E640A2F3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367" y="1143000"/>
            <a:ext cx="978318" cy="995855"/>
          </a:xfrm>
          <a:prstGeom prst="rect">
            <a:avLst/>
          </a:prstGeom>
        </p:spPr>
      </p:pic>
      <p:pic>
        <p:nvPicPr>
          <p:cNvPr id="25" name="Picture 24">
            <a:extLst>
              <a:ext uri="{FF2B5EF4-FFF2-40B4-BE49-F238E27FC236}">
                <a16:creationId xmlns:a16="http://schemas.microsoft.com/office/drawing/2014/main" id="{15751280-EF8D-2F43-A676-95C903A7F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368" y="3423745"/>
            <a:ext cx="978318" cy="995855"/>
          </a:xfrm>
          <a:prstGeom prst="rect">
            <a:avLst/>
          </a:prstGeom>
        </p:spPr>
      </p:pic>
    </p:spTree>
    <p:extLst>
      <p:ext uri="{BB962C8B-B14F-4D97-AF65-F5344CB8AC3E}">
        <p14:creationId xmlns:p14="http://schemas.microsoft.com/office/powerpoint/2010/main" val="173207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heckerboard(across)">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chor="ctr">
            <a:normAutofit/>
          </a:bodyPr>
          <a:lstStyle/>
          <a:p>
            <a:r>
              <a:rPr lang="en-US" altLang="en-US" sz="2600" dirty="0">
                <a:latin typeface="Verdana" panose="020B0604030504040204" pitchFamily="34" charset="0"/>
                <a:ea typeface="Verdana" panose="020B0604030504040204" pitchFamily="34" charset="0"/>
                <a:cs typeface="Verdana" panose="020B0604030504040204" pitchFamily="34" charset="0"/>
              </a:rPr>
              <a:t>Why is the world green?</a:t>
            </a:r>
          </a:p>
        </p:txBody>
      </p:sp>
      <p:sp>
        <p:nvSpPr>
          <p:cNvPr id="80899" name="Rectangle 3"/>
          <p:cNvSpPr>
            <a:spLocks noGrp="1" noChangeArrowheads="1"/>
          </p:cNvSpPr>
          <p:nvPr>
            <p:ph type="body" idx="1"/>
          </p:nvPr>
        </p:nvSpPr>
        <p:spPr/>
        <p:txBody>
          <a:bodyPr/>
          <a:lstStyle/>
          <a:p>
            <a:r>
              <a:rPr lang="en-US" altLang="en-US" dirty="0"/>
              <a:t>Why is the (terrestrial) world green?</a:t>
            </a:r>
          </a:p>
          <a:p>
            <a:r>
              <a:rPr lang="en-US" altLang="en-US" dirty="0"/>
              <a:t>  </a:t>
            </a:r>
          </a:p>
          <a:p>
            <a:pPr lvl="1"/>
            <a:r>
              <a:rPr lang="en-US" altLang="en-US" dirty="0"/>
              <a:t>In most locations, &lt;10% of plant biomass is consumed</a:t>
            </a:r>
          </a:p>
          <a:p>
            <a:pPr lvl="1"/>
            <a:endParaRPr lang="en-US" altLang="en-US" dirty="0"/>
          </a:p>
          <a:p>
            <a:pPr lvl="1"/>
            <a:r>
              <a:rPr lang="en-US" altLang="en-US" dirty="0"/>
              <a:t>Why don’t plants mostly get eaten? </a:t>
            </a:r>
          </a:p>
          <a:p>
            <a:pPr lvl="1"/>
            <a:endParaRPr lang="en-US" altLang="en-US" dirty="0"/>
          </a:p>
          <a:p>
            <a:r>
              <a:rPr lang="en-US" altLang="en-US" dirty="0"/>
              <a:t>Hairston, Smith and </a:t>
            </a:r>
            <a:r>
              <a:rPr lang="en-US" altLang="en-US" dirty="0" err="1"/>
              <a:t>Slobodkin</a:t>
            </a:r>
            <a:r>
              <a:rPr lang="en-US" altLang="en-US" dirty="0"/>
              <a:t> (1960), known as HSS, came up with a hypothesis known as the “green world hypothesis”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0655" y="314325"/>
            <a:ext cx="2311400" cy="1733550"/>
          </a:xfrm>
          <a:prstGeom prst="rect">
            <a:avLst/>
          </a:prstGeom>
        </p:spPr>
      </p:pic>
      <p:sp>
        <p:nvSpPr>
          <p:cNvPr id="5" name="Slide Number Placeholder 5">
            <a:extLst>
              <a:ext uri="{FF2B5EF4-FFF2-40B4-BE49-F238E27FC236}">
                <a16:creationId xmlns:a16="http://schemas.microsoft.com/office/drawing/2014/main" id="{94A08F22-B04A-D943-AE90-00F6BA23DAE1}"/>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2797814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Outline </a:t>
            </a:r>
          </a:p>
        </p:txBody>
      </p:sp>
      <p:sp>
        <p:nvSpPr>
          <p:cNvPr id="3" name="Content Placeholder 2"/>
          <p:cNvSpPr>
            <a:spLocks noGrp="1"/>
          </p:cNvSpPr>
          <p:nvPr>
            <p:ph sz="quarter" idx="1"/>
          </p:nvPr>
        </p:nvSpPr>
        <p:spPr/>
        <p:txBody>
          <a:bodyPr>
            <a:normAutofit/>
          </a:bodyPr>
          <a:lstStyle/>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Idea that predation structures communities</a:t>
            </a:r>
          </a:p>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Defense from consumption by 	predators/herbivores/parasites/parasitoids</a:t>
            </a:r>
          </a:p>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Species richness/rarefaction</a:t>
            </a:r>
          </a:p>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Keystone species</a:t>
            </a:r>
          </a:p>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Trophic cascade &amp; top-down processes</a:t>
            </a:r>
          </a:p>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What happened when Orcas switched to Sea Otters?</a:t>
            </a:r>
          </a:p>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Why is the world green?</a:t>
            </a:r>
          </a:p>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Macquarie &amp; Galapagos Islands examples</a:t>
            </a:r>
          </a:p>
        </p:txBody>
      </p:sp>
    </p:spTree>
    <p:extLst>
      <p:ext uri="{BB962C8B-B14F-4D97-AF65-F5344CB8AC3E}">
        <p14:creationId xmlns:p14="http://schemas.microsoft.com/office/powerpoint/2010/main" val="2249713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chor="ctr">
            <a:normAutofit/>
          </a:bodyPr>
          <a:lstStyle/>
          <a:p>
            <a:r>
              <a:rPr lang="en-US" altLang="en-US" sz="2600" dirty="0">
                <a:latin typeface="Verdana" panose="020B0604030504040204" pitchFamily="34" charset="0"/>
                <a:ea typeface="Verdana" panose="020B0604030504040204" pitchFamily="34" charset="0"/>
                <a:cs typeface="Verdana" panose="020B0604030504040204" pitchFamily="34" charset="0"/>
              </a:rPr>
              <a:t>Why is the world green?</a:t>
            </a:r>
          </a:p>
        </p:txBody>
      </p:sp>
      <p:sp>
        <p:nvSpPr>
          <p:cNvPr id="80899" name="Rectangle 3"/>
          <p:cNvSpPr>
            <a:spLocks noGrp="1" noChangeArrowheads="1"/>
          </p:cNvSpPr>
          <p:nvPr>
            <p:ph type="body" idx="1"/>
          </p:nvPr>
        </p:nvSpPr>
        <p:spPr>
          <a:xfrm>
            <a:off x="457200" y="990600"/>
            <a:ext cx="8229600" cy="4937760"/>
          </a:xfrm>
        </p:spPr>
        <p:txBody>
          <a:bodyPr>
            <a:normAutofit lnSpcReduction="10000"/>
          </a:bodyPr>
          <a:lstStyle/>
          <a:p>
            <a:endParaRPr lang="en-US" altLang="en-US" dirty="0"/>
          </a:p>
          <a:p>
            <a:pPr marL="0" indent="0">
              <a:buNone/>
            </a:pPr>
            <a:endParaRPr lang="en-US" altLang="en-US" dirty="0"/>
          </a:p>
          <a:p>
            <a:pPr marL="0" indent="0">
              <a:buNone/>
            </a:pPr>
            <a:endParaRPr lang="en-US" altLang="en-US" dirty="0"/>
          </a:p>
          <a:p>
            <a:r>
              <a:rPr lang="en-US" altLang="en-US" sz="2400" dirty="0"/>
              <a:t>Terrestrial herbivores must be held in check by a variety of processes?</a:t>
            </a:r>
          </a:p>
          <a:p>
            <a:endParaRPr lang="en-US" altLang="en-US" sz="2400" dirty="0"/>
          </a:p>
          <a:p>
            <a:r>
              <a:rPr lang="en-US" altLang="en-US" sz="2400" dirty="0"/>
              <a:t>Such as predators, parasites, and disease</a:t>
            </a:r>
          </a:p>
          <a:p>
            <a:endParaRPr lang="en-US" altLang="en-US" sz="2400" dirty="0"/>
          </a:p>
          <a:p>
            <a:r>
              <a:rPr lang="en-US" altLang="en-US" sz="2400" dirty="0"/>
              <a:t>Plant chemical defenses</a:t>
            </a:r>
          </a:p>
          <a:p>
            <a:endParaRPr lang="en-US" altLang="en-US" sz="2400" dirty="0"/>
          </a:p>
          <a:p>
            <a:r>
              <a:rPr lang="en-US" altLang="en-US" sz="2400" dirty="0"/>
              <a:t>Credited with bringing attention to top-down forces in shaping ecological communities.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0655" y="314325"/>
            <a:ext cx="2311400" cy="1733550"/>
          </a:xfrm>
          <a:prstGeom prst="rect">
            <a:avLst/>
          </a:prstGeom>
        </p:spPr>
      </p:pic>
    </p:spTree>
    <p:extLst>
      <p:ext uri="{BB962C8B-B14F-4D97-AF65-F5344CB8AC3E}">
        <p14:creationId xmlns:p14="http://schemas.microsoft.com/office/powerpoint/2010/main" val="2490851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1451A-901D-3E45-8479-66E5B6AAF9E9}"/>
              </a:ext>
            </a:extLst>
          </p:cNvPr>
          <p:cNvSpPr>
            <a:spLocks noGrp="1"/>
          </p:cNvSpPr>
          <p:nvPr>
            <p:ph type="title"/>
          </p:nvPr>
        </p:nvSpPr>
        <p:spPr/>
        <p:txBody>
          <a:bodyPr anchor="ct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What is function of caffeine in plants?</a:t>
            </a:r>
          </a:p>
        </p:txBody>
      </p:sp>
      <p:sp>
        <p:nvSpPr>
          <p:cNvPr id="3" name="Content Placeholder 2">
            <a:extLst>
              <a:ext uri="{FF2B5EF4-FFF2-40B4-BE49-F238E27FC236}">
                <a16:creationId xmlns:a16="http://schemas.microsoft.com/office/drawing/2014/main" id="{CC6FE164-F3DC-6448-ACD4-91C3ED59A62D}"/>
              </a:ext>
            </a:extLst>
          </p:cNvPr>
          <p:cNvSpPr>
            <a:spLocks noGrp="1"/>
          </p:cNvSpPr>
          <p:nvPr>
            <p:ph sz="quarter" idx="1"/>
          </p:nvPr>
        </p:nvSpPr>
        <p:spPr/>
        <p:txBody>
          <a:bodyPr/>
          <a:lstStyle/>
          <a:p>
            <a:endParaRPr lang="en-US" dirty="0"/>
          </a:p>
          <a:p>
            <a:pPr marL="0" indent="0">
              <a:buNone/>
            </a:pPr>
            <a:r>
              <a:rPr lang="en-US" dirty="0"/>
              <a:t>1,3,7 - </a:t>
            </a:r>
            <a:r>
              <a:rPr lang="en-US" dirty="0" err="1"/>
              <a:t>trimethylxanthine</a:t>
            </a:r>
            <a:endParaRPr lang="en-US" dirty="0"/>
          </a:p>
          <a:p>
            <a:endParaRPr lang="en-US" dirty="0"/>
          </a:p>
          <a:p>
            <a:pPr marL="0" indent="0">
              <a:buNone/>
            </a:pPr>
            <a:endParaRPr lang="en-US" dirty="0"/>
          </a:p>
          <a:p>
            <a:pPr marL="0" indent="0">
              <a:buNone/>
            </a:pPr>
            <a:r>
              <a:rPr lang="en-US" dirty="0"/>
              <a:t>Natural herbicide &amp; pesticide that prevents other plants from growing near the coffee plant.</a:t>
            </a:r>
          </a:p>
          <a:p>
            <a:pPr marL="0" indent="0">
              <a:buNone/>
            </a:pPr>
            <a:endParaRPr lang="en-US" dirty="0"/>
          </a:p>
          <a:p>
            <a:pPr marL="0" indent="0">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21531C3C-AED1-E949-A1EE-FBB94A97B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197429"/>
            <a:ext cx="2785806" cy="1619250"/>
          </a:xfrm>
          <a:prstGeom prst="rect">
            <a:avLst/>
          </a:prstGeom>
        </p:spPr>
      </p:pic>
      <p:pic>
        <p:nvPicPr>
          <p:cNvPr id="7" name="Picture 6">
            <a:extLst>
              <a:ext uri="{FF2B5EF4-FFF2-40B4-BE49-F238E27FC236}">
                <a16:creationId xmlns:a16="http://schemas.microsoft.com/office/drawing/2014/main" id="{5465B079-38E3-3F4C-8F5C-947A2113C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653" y="4267200"/>
            <a:ext cx="2374099" cy="1581150"/>
          </a:xfrm>
          <a:prstGeom prst="rect">
            <a:avLst/>
          </a:prstGeom>
        </p:spPr>
      </p:pic>
    </p:spTree>
    <p:extLst>
      <p:ext uri="{BB962C8B-B14F-4D97-AF65-F5344CB8AC3E}">
        <p14:creationId xmlns:p14="http://schemas.microsoft.com/office/powerpoint/2010/main" val="34660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90600"/>
          </a:xfrm>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What happens when herbivores are introduced without carnivores? </a:t>
            </a:r>
          </a:p>
        </p:txBody>
      </p:sp>
      <p:pic>
        <p:nvPicPr>
          <p:cNvPr id="3" name="Picture 2" descr="Vegetation along Finch Creek, Macquarie Island in 2001 showing the tall lush native plant community, mostly unmodified by rabbit graz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41656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Vegetation along Finch Creek, Macquarie Island in 2007 illustrating the loss of the majority of taller plant species and their replacement with low growing species. This change is the result of rabbit graz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057400"/>
            <a:ext cx="4114800" cy="31571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0745" y="5256684"/>
            <a:ext cx="2514600" cy="230832"/>
          </a:xfrm>
          <a:prstGeom prst="rect">
            <a:avLst/>
          </a:prstGeom>
          <a:solidFill>
            <a:schemeClr val="bg1">
              <a:alpha val="44000"/>
            </a:schemeClr>
          </a:solidFill>
        </p:spPr>
        <p:txBody>
          <a:bodyPr wrap="square">
            <a:spAutoFit/>
          </a:bodyPr>
          <a:lstStyle/>
          <a:p>
            <a:r>
              <a:rPr lang="en-US" sz="900" dirty="0"/>
              <a:t>Photo: Kate Kiefer, http://images.aad.gov.au/</a:t>
            </a:r>
          </a:p>
        </p:txBody>
      </p:sp>
      <p:sp>
        <p:nvSpPr>
          <p:cNvPr id="6" name="Rectangle 5"/>
          <p:cNvSpPr/>
          <p:nvPr/>
        </p:nvSpPr>
        <p:spPr>
          <a:xfrm>
            <a:off x="6781800" y="5225046"/>
            <a:ext cx="2514600" cy="230832"/>
          </a:xfrm>
          <a:prstGeom prst="rect">
            <a:avLst/>
          </a:prstGeom>
          <a:solidFill>
            <a:schemeClr val="bg1">
              <a:alpha val="44000"/>
            </a:schemeClr>
          </a:solidFill>
        </p:spPr>
        <p:txBody>
          <a:bodyPr wrap="square">
            <a:spAutoFit/>
          </a:bodyPr>
          <a:lstStyle/>
          <a:p>
            <a:r>
              <a:rPr lang="en-US" sz="900" dirty="0"/>
              <a:t>Photo: Kate Kiefer, http://images.aad.gov.au/</a:t>
            </a:r>
          </a:p>
        </p:txBody>
      </p:sp>
      <p:sp>
        <p:nvSpPr>
          <p:cNvPr id="8" name="TextBox 7"/>
          <p:cNvSpPr txBox="1"/>
          <p:nvPr/>
        </p:nvSpPr>
        <p:spPr>
          <a:xfrm>
            <a:off x="457200" y="5562600"/>
            <a:ext cx="8077200" cy="369332"/>
          </a:xfrm>
          <a:prstGeom prst="rect">
            <a:avLst/>
          </a:prstGeom>
          <a:noFill/>
        </p:spPr>
        <p:txBody>
          <a:bodyPr wrap="square" rtlCol="0">
            <a:spAutoFit/>
          </a:bodyPr>
          <a:lstStyle/>
          <a:p>
            <a:r>
              <a:rPr lang="en-US" dirty="0"/>
              <a:t>Macquarie Island BEFORE (left) and AFTER (right) the rabbit population explosion</a:t>
            </a:r>
          </a:p>
        </p:txBody>
      </p:sp>
      <p:sp>
        <p:nvSpPr>
          <p:cNvPr id="9" name="Slide Number Placeholder 5">
            <a:extLst>
              <a:ext uri="{FF2B5EF4-FFF2-40B4-BE49-F238E27FC236}">
                <a16:creationId xmlns:a16="http://schemas.microsoft.com/office/drawing/2014/main" id="{08E83BBD-63CE-3740-B5B2-26E352B19A98}"/>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3843738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865B05-2711-B743-AFD0-51646E1393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217" y="368401"/>
            <a:ext cx="3757566" cy="6121197"/>
          </a:xfrm>
          <a:prstGeom prst="rect">
            <a:avLst/>
          </a:prstGeom>
        </p:spPr>
      </p:pic>
    </p:spTree>
    <p:extLst>
      <p:ext uri="{BB962C8B-B14F-4D97-AF65-F5344CB8AC3E}">
        <p14:creationId xmlns:p14="http://schemas.microsoft.com/office/powerpoint/2010/main" val="2445318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473726C-0161-FB45-B617-D982F6FD2478}"/>
              </a:ext>
            </a:extLst>
          </p:cNvPr>
          <p:cNvSpPr>
            <a:spLocks noGrp="1"/>
          </p:cNvSpPr>
          <p:nvPr>
            <p:ph type="title"/>
          </p:nvPr>
        </p:nvSpPr>
        <p:spPr>
          <a:xfrm>
            <a:off x="381000" y="152400"/>
            <a:ext cx="8229600" cy="990600"/>
          </a:xfrm>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What happens when herbivores are introduced without carnivores? </a:t>
            </a:r>
          </a:p>
        </p:txBody>
      </p:sp>
      <p:pic>
        <p:nvPicPr>
          <p:cNvPr id="5" name="Picture 4">
            <a:extLst>
              <a:ext uri="{FF2B5EF4-FFF2-40B4-BE49-F238E27FC236}">
                <a16:creationId xmlns:a16="http://schemas.microsoft.com/office/drawing/2014/main" id="{D2B121D1-2C6D-2D4D-AADF-3C1B4FAE6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057400"/>
            <a:ext cx="3352800" cy="2174006"/>
          </a:xfrm>
          <a:prstGeom prst="rect">
            <a:avLst/>
          </a:prstGeom>
        </p:spPr>
      </p:pic>
      <p:pic>
        <p:nvPicPr>
          <p:cNvPr id="7" name="Picture 6">
            <a:extLst>
              <a:ext uri="{FF2B5EF4-FFF2-40B4-BE49-F238E27FC236}">
                <a16:creationId xmlns:a16="http://schemas.microsoft.com/office/drawing/2014/main" id="{3E5B63D1-BD96-754E-B519-CA631E11F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703" y="2067062"/>
            <a:ext cx="3352800" cy="2164344"/>
          </a:xfrm>
          <a:prstGeom prst="rect">
            <a:avLst/>
          </a:prstGeom>
        </p:spPr>
      </p:pic>
      <p:sp>
        <p:nvSpPr>
          <p:cNvPr id="8" name="TextBox 7">
            <a:extLst>
              <a:ext uri="{FF2B5EF4-FFF2-40B4-BE49-F238E27FC236}">
                <a16:creationId xmlns:a16="http://schemas.microsoft.com/office/drawing/2014/main" id="{765EA2F5-23D6-E448-8238-F87FB99EF32B}"/>
              </a:ext>
            </a:extLst>
          </p:cNvPr>
          <p:cNvSpPr txBox="1"/>
          <p:nvPr/>
        </p:nvSpPr>
        <p:spPr>
          <a:xfrm>
            <a:off x="457200" y="4495800"/>
            <a:ext cx="8077200" cy="369332"/>
          </a:xfrm>
          <a:prstGeom prst="rect">
            <a:avLst/>
          </a:prstGeom>
          <a:noFill/>
        </p:spPr>
        <p:txBody>
          <a:bodyPr wrap="square" rtlCol="0">
            <a:spAutoFit/>
          </a:bodyPr>
          <a:lstStyle/>
          <a:p>
            <a:r>
              <a:rPr lang="en-US" dirty="0"/>
              <a:t>Galapagos BEFORE (left) and AFTER (right) the goat removal.</a:t>
            </a:r>
          </a:p>
        </p:txBody>
      </p:sp>
      <p:sp>
        <p:nvSpPr>
          <p:cNvPr id="9" name="Rectangle 8">
            <a:extLst>
              <a:ext uri="{FF2B5EF4-FFF2-40B4-BE49-F238E27FC236}">
                <a16:creationId xmlns:a16="http://schemas.microsoft.com/office/drawing/2014/main" id="{57D14EDE-CFFF-6441-BEA6-2D3EBDE66267}"/>
              </a:ext>
            </a:extLst>
          </p:cNvPr>
          <p:cNvSpPr/>
          <p:nvPr/>
        </p:nvSpPr>
        <p:spPr>
          <a:xfrm>
            <a:off x="685800" y="6382435"/>
            <a:ext cx="7391400" cy="323165"/>
          </a:xfrm>
          <a:prstGeom prst="rect">
            <a:avLst/>
          </a:prstGeom>
        </p:spPr>
        <p:txBody>
          <a:bodyPr wrap="square">
            <a:spAutoFit/>
          </a:bodyPr>
          <a:lstStyle/>
          <a:p>
            <a:r>
              <a:rPr lang="en-US" sz="1500" dirty="0"/>
              <a:t>https://</a:t>
            </a:r>
            <a:r>
              <a:rPr lang="en-US" sz="1500" dirty="0" err="1"/>
              <a:t>www.galapagos.org</a:t>
            </a:r>
            <a:r>
              <a:rPr lang="en-US" sz="1500" dirty="0"/>
              <a:t>/conservation/our-work/ecosystem-restoration/project-</a:t>
            </a:r>
            <a:r>
              <a:rPr lang="en-US" sz="1500" dirty="0" err="1"/>
              <a:t>isabela</a:t>
            </a:r>
            <a:r>
              <a:rPr lang="en-US" sz="1500" dirty="0"/>
              <a:t>/</a:t>
            </a:r>
          </a:p>
        </p:txBody>
      </p:sp>
    </p:spTree>
    <p:extLst>
      <p:ext uri="{BB962C8B-B14F-4D97-AF65-F5344CB8AC3E}">
        <p14:creationId xmlns:p14="http://schemas.microsoft.com/office/powerpoint/2010/main" val="2412888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71FC80-7DCC-534F-A1E6-6F3402C5E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50" y="1314450"/>
            <a:ext cx="7480300" cy="4229100"/>
          </a:xfrm>
          <a:prstGeom prst="rect">
            <a:avLst/>
          </a:prstGeom>
        </p:spPr>
      </p:pic>
    </p:spTree>
    <p:extLst>
      <p:ext uri="{BB962C8B-B14F-4D97-AF65-F5344CB8AC3E}">
        <p14:creationId xmlns:p14="http://schemas.microsoft.com/office/powerpoint/2010/main" val="4121029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06B5C6-4022-E44D-99A9-6E6EB650B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4559710" cy="6858000"/>
          </a:xfrm>
          <a:prstGeom prst="rect">
            <a:avLst/>
          </a:prstGeom>
        </p:spPr>
      </p:pic>
      <p:sp>
        <p:nvSpPr>
          <p:cNvPr id="8" name="Rectangle 7">
            <a:extLst>
              <a:ext uri="{FF2B5EF4-FFF2-40B4-BE49-F238E27FC236}">
                <a16:creationId xmlns:a16="http://schemas.microsoft.com/office/drawing/2014/main" id="{12CEFBA7-4630-414A-92B2-5C0A25D8F7F1}"/>
              </a:ext>
            </a:extLst>
          </p:cNvPr>
          <p:cNvSpPr/>
          <p:nvPr/>
        </p:nvSpPr>
        <p:spPr>
          <a:xfrm>
            <a:off x="5257800" y="6096000"/>
            <a:ext cx="4572000" cy="646331"/>
          </a:xfrm>
          <a:prstGeom prst="rect">
            <a:avLst/>
          </a:prstGeom>
        </p:spPr>
        <p:txBody>
          <a:bodyPr>
            <a:spAutoFit/>
          </a:bodyPr>
          <a:lstStyle/>
          <a:p>
            <a:r>
              <a:rPr lang="en-US" sz="1200" dirty="0"/>
              <a:t>https://</a:t>
            </a:r>
            <a:r>
              <a:rPr lang="en-US" sz="1200" dirty="0" err="1"/>
              <a:t>www.ncbi.nlm.nih.gov</a:t>
            </a:r>
            <a:r>
              <a:rPr lang="en-US" sz="1200" dirty="0"/>
              <a:t>/</a:t>
            </a:r>
            <a:r>
              <a:rPr lang="en-US" sz="1200" dirty="0" err="1"/>
              <a:t>pmc</a:t>
            </a:r>
            <a:r>
              <a:rPr lang="en-US" sz="1200" dirty="0"/>
              <a:t>/articles/PMC3092746/</a:t>
            </a:r>
          </a:p>
          <a:p>
            <a:r>
              <a:rPr lang="en-US" sz="1200" dirty="0"/>
              <a:t>https://</a:t>
            </a:r>
            <a:r>
              <a:rPr lang="en-US" sz="1200" dirty="0" err="1"/>
              <a:t>galapagosconservation.org.uk</a:t>
            </a:r>
            <a:r>
              <a:rPr lang="en-US" sz="1200" dirty="0"/>
              <a:t>/about-</a:t>
            </a:r>
            <a:r>
              <a:rPr lang="en-US" sz="1200" dirty="0" err="1"/>
              <a:t>galapagos</a:t>
            </a:r>
            <a:r>
              <a:rPr lang="en-US" sz="1200" dirty="0"/>
              <a:t>/conservation/invasive-species/</a:t>
            </a:r>
          </a:p>
        </p:txBody>
      </p:sp>
      <p:sp>
        <p:nvSpPr>
          <p:cNvPr id="9" name="TextBox 8">
            <a:extLst>
              <a:ext uri="{FF2B5EF4-FFF2-40B4-BE49-F238E27FC236}">
                <a16:creationId xmlns:a16="http://schemas.microsoft.com/office/drawing/2014/main" id="{55153B4C-D3EF-DB49-B39C-6913B8DAD07D}"/>
              </a:ext>
            </a:extLst>
          </p:cNvPr>
          <p:cNvSpPr txBox="1"/>
          <p:nvPr/>
        </p:nvSpPr>
        <p:spPr>
          <a:xfrm>
            <a:off x="5342685" y="304800"/>
            <a:ext cx="3801315" cy="6001643"/>
          </a:xfrm>
          <a:prstGeom prst="rect">
            <a:avLst/>
          </a:prstGeom>
          <a:noFill/>
        </p:spPr>
        <p:txBody>
          <a:bodyPr wrap="square" rtlCol="0">
            <a:spAutoFit/>
          </a:bodyPr>
          <a:lstStyle/>
          <a:p>
            <a:r>
              <a:rPr lang="en-US" sz="2400" dirty="0"/>
              <a:t>Techniques to remove goats from the Galapagos</a:t>
            </a:r>
          </a:p>
          <a:p>
            <a:endParaRPr lang="en-US" sz="2400" dirty="0"/>
          </a:p>
          <a:p>
            <a:pPr marL="342900" indent="-342900">
              <a:buFont typeface="Arial" panose="020B0604020202020204" pitchFamily="34" charset="0"/>
              <a:buChar char="•"/>
            </a:pPr>
            <a:r>
              <a:rPr lang="en-US" sz="2400" dirty="0"/>
              <a:t>Began in 1971</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Ground hunting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Shot from helicopter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Sterilized goats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&gt;200,000 removed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Cost ~$12M</a:t>
            </a:r>
          </a:p>
          <a:p>
            <a:endParaRPr lang="en-US" sz="2400" dirty="0"/>
          </a:p>
          <a:p>
            <a:endParaRPr lang="en-US" sz="2400" dirty="0"/>
          </a:p>
        </p:txBody>
      </p:sp>
    </p:spTree>
    <p:extLst>
      <p:ext uri="{BB962C8B-B14F-4D97-AF65-F5344CB8AC3E}">
        <p14:creationId xmlns:p14="http://schemas.microsoft.com/office/powerpoint/2010/main" val="2498907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019590-8E8C-C047-B6EB-A491E1EE3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463800"/>
            <a:ext cx="5334000" cy="3556000"/>
          </a:xfrm>
          <a:prstGeom prst="rect">
            <a:avLst/>
          </a:prstGeom>
        </p:spPr>
      </p:pic>
      <p:pic>
        <p:nvPicPr>
          <p:cNvPr id="6" name="Picture 5">
            <a:extLst>
              <a:ext uri="{FF2B5EF4-FFF2-40B4-BE49-F238E27FC236}">
                <a16:creationId xmlns:a16="http://schemas.microsoft.com/office/drawing/2014/main" id="{0BD5D0EB-ABDB-6A44-9662-075307B49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71600"/>
            <a:ext cx="3111500" cy="2743200"/>
          </a:xfrm>
          <a:prstGeom prst="rect">
            <a:avLst/>
          </a:prstGeom>
        </p:spPr>
      </p:pic>
      <p:sp>
        <p:nvSpPr>
          <p:cNvPr id="5" name="Title 1">
            <a:extLst>
              <a:ext uri="{FF2B5EF4-FFF2-40B4-BE49-F238E27FC236}">
                <a16:creationId xmlns:a16="http://schemas.microsoft.com/office/drawing/2014/main" id="{04209E9A-330A-EC41-8FBE-D2D1557B36F5}"/>
              </a:ext>
            </a:extLst>
          </p:cNvPr>
          <p:cNvSpPr>
            <a:spLocks noGrp="1"/>
          </p:cNvSpPr>
          <p:nvPr>
            <p:ph type="title"/>
          </p:nvPr>
        </p:nvSpPr>
        <p:spPr>
          <a:xfrm>
            <a:off x="381000" y="152400"/>
            <a:ext cx="8229600" cy="990600"/>
          </a:xfrm>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Goat meat is outstanding if you cook it like this!</a:t>
            </a:r>
          </a:p>
        </p:txBody>
      </p:sp>
    </p:spTree>
    <p:extLst>
      <p:ext uri="{BB962C8B-B14F-4D97-AF65-F5344CB8AC3E}">
        <p14:creationId xmlns:p14="http://schemas.microsoft.com/office/powerpoint/2010/main" val="2063013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431DC4-9A00-B34B-92DD-481882521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5558"/>
            <a:ext cx="9144000" cy="4786884"/>
          </a:xfrm>
          <a:prstGeom prst="rect">
            <a:avLst/>
          </a:prstGeom>
        </p:spPr>
      </p:pic>
    </p:spTree>
    <p:extLst>
      <p:ext uri="{BB962C8B-B14F-4D97-AF65-F5344CB8AC3E}">
        <p14:creationId xmlns:p14="http://schemas.microsoft.com/office/powerpoint/2010/main" val="2549015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531C4B-88ED-924F-A197-AB753FAF0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5" y="0"/>
            <a:ext cx="9128449" cy="6858000"/>
          </a:xfrm>
          <a:prstGeom prst="rect">
            <a:avLst/>
          </a:prstGeom>
        </p:spPr>
      </p:pic>
    </p:spTree>
    <p:extLst>
      <p:ext uri="{BB962C8B-B14F-4D97-AF65-F5344CB8AC3E}">
        <p14:creationId xmlns:p14="http://schemas.microsoft.com/office/powerpoint/2010/main" val="2992272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Evidence Predation Structures Communities: Investment in defenses</a:t>
            </a:r>
          </a:p>
        </p:txBody>
      </p:sp>
      <p:sp>
        <p:nvSpPr>
          <p:cNvPr id="3" name="Content Placeholder 2"/>
          <p:cNvSpPr>
            <a:spLocks noGrp="1"/>
          </p:cNvSpPr>
          <p:nvPr>
            <p:ph idx="1"/>
          </p:nvPr>
        </p:nvSpPr>
        <p:spPr>
          <a:xfrm>
            <a:off x="107356" y="1752456"/>
            <a:ext cx="4236044" cy="2449987"/>
          </a:xfrm>
        </p:spPr>
        <p:txBody>
          <a:bodyPr>
            <a:normAutofit/>
          </a:bodyPr>
          <a:lstStyle/>
          <a:p>
            <a:pPr marL="0" indent="0">
              <a:buNone/>
            </a:pPr>
            <a:r>
              <a:rPr lang="en-US" dirty="0"/>
              <a:t>Organisms of all kinds invest in defenses:</a:t>
            </a:r>
          </a:p>
          <a:p>
            <a:pPr marL="0" indent="0">
              <a:buNone/>
            </a:pPr>
            <a:endParaRPr lang="en-US" dirty="0"/>
          </a:p>
          <a:p>
            <a:pPr marL="0" indent="0">
              <a:buNone/>
            </a:pPr>
            <a:r>
              <a:rPr lang="en-US" dirty="0"/>
              <a:t>1) Physical / mechanical</a:t>
            </a:r>
          </a:p>
          <a:p>
            <a:pPr marL="0" indent="0">
              <a:buNone/>
            </a:pPr>
            <a:r>
              <a:rPr lang="en-US" dirty="0"/>
              <a:t>2) Chemical</a:t>
            </a:r>
          </a:p>
          <a:p>
            <a:pPr marL="0" indent="0">
              <a:buNone/>
            </a:pPr>
            <a:endParaRPr lang="en-US" dirty="0"/>
          </a:p>
          <a:p>
            <a:pPr marL="0" indent="0">
              <a:buNone/>
            </a:pPr>
            <a:endParaRPr lang="en-US" dirty="0"/>
          </a:p>
          <a:p>
            <a:pPr marL="0" indent="0">
              <a:buNone/>
            </a:pPr>
            <a:endParaRPr lang="en-US" dirty="0"/>
          </a:p>
        </p:txBody>
      </p:sp>
      <p:pic>
        <p:nvPicPr>
          <p:cNvPr id="1030" name="Picture 6" descr="https://predation101.files.wordpress.com/2012/05/skun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142678"/>
            <a:ext cx="2133793" cy="1600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70618" y="6096000"/>
            <a:ext cx="819982" cy="52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4D5E5E7-E54D-E34B-ADFC-EB96B0CAB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447801"/>
            <a:ext cx="2056757" cy="1371600"/>
          </a:xfrm>
          <a:prstGeom prst="rect">
            <a:avLst/>
          </a:prstGeom>
        </p:spPr>
      </p:pic>
      <p:pic>
        <p:nvPicPr>
          <p:cNvPr id="15" name="Picture 14">
            <a:extLst>
              <a:ext uri="{FF2B5EF4-FFF2-40B4-BE49-F238E27FC236}">
                <a16:creationId xmlns:a16="http://schemas.microsoft.com/office/drawing/2014/main" id="{99AAC0A6-0696-E346-817C-0651CC140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1447800"/>
            <a:ext cx="2194558" cy="1371599"/>
          </a:xfrm>
          <a:prstGeom prst="rect">
            <a:avLst/>
          </a:prstGeom>
        </p:spPr>
      </p:pic>
      <p:pic>
        <p:nvPicPr>
          <p:cNvPr id="17" name="Picture 16">
            <a:extLst>
              <a:ext uri="{FF2B5EF4-FFF2-40B4-BE49-F238E27FC236}">
                <a16:creationId xmlns:a16="http://schemas.microsoft.com/office/drawing/2014/main" id="{3D6DB1B9-4293-C64E-8283-E5DC702705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1920" y="3142678"/>
            <a:ext cx="2079684" cy="2399635"/>
          </a:xfrm>
          <a:prstGeom prst="rect">
            <a:avLst/>
          </a:prstGeom>
        </p:spPr>
      </p:pic>
      <p:sp>
        <p:nvSpPr>
          <p:cNvPr id="19" name="Slide Number Placeholder 5">
            <a:extLst>
              <a:ext uri="{FF2B5EF4-FFF2-40B4-BE49-F238E27FC236}">
                <a16:creationId xmlns:a16="http://schemas.microsoft.com/office/drawing/2014/main" id="{BE85CCB7-A3FD-7943-80C9-18D844ACEFE5}"/>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2803899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1AC755-E0C9-5145-A1F7-6B6515DD3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3" y="990600"/>
            <a:ext cx="4148138" cy="4953000"/>
          </a:xfrm>
          <a:prstGeom prst="rect">
            <a:avLst/>
          </a:prstGeom>
        </p:spPr>
      </p:pic>
      <p:pic>
        <p:nvPicPr>
          <p:cNvPr id="8" name="Picture 7">
            <a:extLst>
              <a:ext uri="{FF2B5EF4-FFF2-40B4-BE49-F238E27FC236}">
                <a16:creationId xmlns:a16="http://schemas.microsoft.com/office/drawing/2014/main" id="{AA80544F-6B17-554E-B736-0955ECEC9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9" y="838200"/>
            <a:ext cx="4818119" cy="5105400"/>
          </a:xfrm>
          <a:prstGeom prst="rect">
            <a:avLst/>
          </a:prstGeom>
        </p:spPr>
      </p:pic>
    </p:spTree>
    <p:extLst>
      <p:ext uri="{BB962C8B-B14F-4D97-AF65-F5344CB8AC3E}">
        <p14:creationId xmlns:p14="http://schemas.microsoft.com/office/powerpoint/2010/main" val="185624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402687"/>
            <a:ext cx="3276600" cy="2449987"/>
          </a:xfrm>
        </p:spPr>
        <p:txBody>
          <a:bodyPr>
            <a:normAutofit/>
          </a:body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3) Behavioral</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052" name="Picture 4" descr="Image result for behavioral defenses against predati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88530"/>
            <a:ext cx="2304533" cy="15259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148558" y="3714506"/>
            <a:ext cx="3690642" cy="369332"/>
          </a:xfrm>
          <a:prstGeom prst="rect">
            <a:avLst/>
          </a:prstGeom>
          <a:noFill/>
        </p:spPr>
        <p:txBody>
          <a:bodyPr wrap="square" rtlCol="0">
            <a:spAutoFit/>
          </a:bodyPr>
          <a:lstStyle/>
          <a:p>
            <a:r>
              <a:rPr lang="en-US" dirty="0"/>
              <a:t>Camouflage – to hide or ambush</a:t>
            </a:r>
          </a:p>
        </p:txBody>
      </p:sp>
      <p:sp>
        <p:nvSpPr>
          <p:cNvPr id="18" name="TextBox 17"/>
          <p:cNvSpPr txBox="1"/>
          <p:nvPr/>
        </p:nvSpPr>
        <p:spPr>
          <a:xfrm>
            <a:off x="5105400" y="5727331"/>
            <a:ext cx="3886200" cy="369332"/>
          </a:xfrm>
          <a:prstGeom prst="rect">
            <a:avLst/>
          </a:prstGeom>
          <a:noFill/>
        </p:spPr>
        <p:txBody>
          <a:bodyPr wrap="square" rtlCol="0">
            <a:spAutoFit/>
          </a:bodyPr>
          <a:lstStyle/>
          <a:p>
            <a:r>
              <a:rPr lang="en-US" dirty="0"/>
              <a:t>Startle display – to intimidate predator</a:t>
            </a:r>
          </a:p>
        </p:txBody>
      </p:sp>
      <p:sp>
        <p:nvSpPr>
          <p:cNvPr id="20" name="TextBox 19"/>
          <p:cNvSpPr txBox="1"/>
          <p:nvPr/>
        </p:nvSpPr>
        <p:spPr>
          <a:xfrm>
            <a:off x="605770" y="5727331"/>
            <a:ext cx="4423430" cy="369332"/>
          </a:xfrm>
          <a:prstGeom prst="rect">
            <a:avLst/>
          </a:prstGeom>
          <a:noFill/>
        </p:spPr>
        <p:txBody>
          <a:bodyPr wrap="square" rtlCol="0">
            <a:spAutoFit/>
          </a:bodyPr>
          <a:lstStyle/>
          <a:p>
            <a:r>
              <a:rPr lang="en-US" dirty="0"/>
              <a:t>Distraction display – to lure predator away</a:t>
            </a:r>
          </a:p>
        </p:txBody>
      </p:sp>
      <p:pic>
        <p:nvPicPr>
          <p:cNvPr id="2058" name="Picture 10" descr="Image result for grooming b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16" y="2188531"/>
            <a:ext cx="2146427" cy="152597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09600" y="3714506"/>
            <a:ext cx="3626330" cy="369332"/>
          </a:xfrm>
          <a:prstGeom prst="rect">
            <a:avLst/>
          </a:prstGeom>
          <a:noFill/>
        </p:spPr>
        <p:txBody>
          <a:bodyPr wrap="square" rtlCol="0">
            <a:spAutoFit/>
          </a:bodyPr>
          <a:lstStyle/>
          <a:p>
            <a:r>
              <a:rPr lang="en-US" dirty="0"/>
              <a:t>Grooming - to remove “predators”</a:t>
            </a:r>
          </a:p>
        </p:txBody>
      </p:sp>
      <p:sp>
        <p:nvSpPr>
          <p:cNvPr id="23" name="Title 1">
            <a:extLst>
              <a:ext uri="{FF2B5EF4-FFF2-40B4-BE49-F238E27FC236}">
                <a16:creationId xmlns:a16="http://schemas.microsoft.com/office/drawing/2014/main" id="{50BF742B-EEAD-E74A-AF41-AB17965D68C4}"/>
              </a:ext>
            </a:extLst>
          </p:cNvPr>
          <p:cNvSpPr txBox="1">
            <a:spLocks/>
          </p:cNvSpPr>
          <p:nvPr/>
        </p:nvSpPr>
        <p:spPr>
          <a:xfrm>
            <a:off x="609600" y="152400"/>
            <a:ext cx="8229600"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2600" dirty="0">
                <a:latin typeface="Verdana" panose="020B0604030504040204" pitchFamily="34" charset="0"/>
                <a:ea typeface="Verdana" panose="020B0604030504040204" pitchFamily="34" charset="0"/>
                <a:cs typeface="Verdana" panose="020B0604030504040204" pitchFamily="34" charset="0"/>
              </a:rPr>
              <a:t>Evidence Predation Structures Communities: Investment in defenses</a:t>
            </a:r>
          </a:p>
        </p:txBody>
      </p:sp>
      <p:pic>
        <p:nvPicPr>
          <p:cNvPr id="7" name="Picture 6">
            <a:extLst>
              <a:ext uri="{FF2B5EF4-FFF2-40B4-BE49-F238E27FC236}">
                <a16:creationId xmlns:a16="http://schemas.microsoft.com/office/drawing/2014/main" id="{0AA030D9-3838-7142-9A71-90C6654076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16" y="4238352"/>
            <a:ext cx="2146427" cy="1430951"/>
          </a:xfrm>
          <a:prstGeom prst="rect">
            <a:avLst/>
          </a:prstGeom>
        </p:spPr>
      </p:pic>
      <p:pic>
        <p:nvPicPr>
          <p:cNvPr id="9" name="Picture 8">
            <a:extLst>
              <a:ext uri="{FF2B5EF4-FFF2-40B4-BE49-F238E27FC236}">
                <a16:creationId xmlns:a16="http://schemas.microsoft.com/office/drawing/2014/main" id="{27A39D8A-226C-1E42-89F6-6FC957B8A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4197024"/>
            <a:ext cx="2209800" cy="1472279"/>
          </a:xfrm>
          <a:prstGeom prst="rect">
            <a:avLst/>
          </a:prstGeom>
        </p:spPr>
      </p:pic>
      <p:sp>
        <p:nvSpPr>
          <p:cNvPr id="24" name="Slide Number Placeholder 5">
            <a:extLst>
              <a:ext uri="{FF2B5EF4-FFF2-40B4-BE49-F238E27FC236}">
                <a16:creationId xmlns:a16="http://schemas.microsoft.com/office/drawing/2014/main" id="{727E92EB-9F87-B947-AD62-CE995AE006BE}"/>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3630164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7396"/>
            <a:ext cx="3276600" cy="609599"/>
          </a:xfrm>
        </p:spPr>
        <p:txBody>
          <a:bodyPr>
            <a:normAutofit/>
          </a:body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4) Immunological</a:t>
            </a:r>
          </a:p>
        </p:txBody>
      </p:sp>
      <p:pic>
        <p:nvPicPr>
          <p:cNvPr id="4098" name="Picture 2" descr="https://upload.wikimedia.org/wikipedia/commons/thumb/f/f2/Neutrophil_with_anthrax_copy.jpg/250px-Neutrophil_with_anthrax_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2172036"/>
            <a:ext cx="2609850" cy="27246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1075" y="4980203"/>
            <a:ext cx="7181850" cy="1231106"/>
          </a:xfrm>
          <a:prstGeom prst="rect">
            <a:avLst/>
          </a:prstGeom>
          <a:noFill/>
        </p:spPr>
        <p:txBody>
          <a:bodyPr wrap="square" rtlCol="0">
            <a:spAutoFit/>
          </a:bodyPr>
          <a:lstStyle/>
          <a:p>
            <a:r>
              <a:rPr lang="en-US" dirty="0"/>
              <a:t>A scanning electron microscope images of a white blood cell (yellow), engulfing anthrax bacteria (orange)</a:t>
            </a:r>
          </a:p>
          <a:p>
            <a:r>
              <a:rPr lang="en-US" sz="1000" dirty="0"/>
              <a:t>By Volker Brinkmann - (November 2005). "Neutrophil engulfing Bacillus anthracis". </a:t>
            </a:r>
            <a:r>
              <a:rPr lang="en-US" sz="1000" dirty="0" err="1"/>
              <a:t>PLoS</a:t>
            </a:r>
            <a:r>
              <a:rPr lang="en-US" sz="1000" dirty="0"/>
              <a:t> Pathogens 1 (3): Cover page. DOI:10.1371. Retrieved on 2009-01-04., CC BY 2.5, https://</a:t>
            </a:r>
            <a:r>
              <a:rPr lang="en-US" sz="1000" dirty="0" err="1"/>
              <a:t>commons.wikimedia.org</a:t>
            </a:r>
            <a:r>
              <a:rPr lang="en-US" sz="1000" dirty="0"/>
              <a:t>/w/</a:t>
            </a:r>
            <a:r>
              <a:rPr lang="en-US" sz="1000" dirty="0" err="1"/>
              <a:t>index.php?curid</a:t>
            </a:r>
            <a:r>
              <a:rPr lang="en-US" sz="1000" dirty="0"/>
              <a:t>=2107792</a:t>
            </a:r>
          </a:p>
          <a:p>
            <a:endParaRPr lang="en-US" dirty="0"/>
          </a:p>
        </p:txBody>
      </p:sp>
      <p:sp>
        <p:nvSpPr>
          <p:cNvPr id="9" name="Title 1">
            <a:extLst>
              <a:ext uri="{FF2B5EF4-FFF2-40B4-BE49-F238E27FC236}">
                <a16:creationId xmlns:a16="http://schemas.microsoft.com/office/drawing/2014/main" id="{BB9EFA34-E3A7-E748-B64E-0800CD162CD9}"/>
              </a:ext>
            </a:extLst>
          </p:cNvPr>
          <p:cNvSpPr txBox="1">
            <a:spLocks/>
          </p:cNvSpPr>
          <p:nvPr/>
        </p:nvSpPr>
        <p:spPr>
          <a:xfrm>
            <a:off x="609600" y="152400"/>
            <a:ext cx="8229600"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2600" dirty="0">
                <a:latin typeface="Verdana" panose="020B0604030504040204" pitchFamily="34" charset="0"/>
                <a:ea typeface="Verdana" panose="020B0604030504040204" pitchFamily="34" charset="0"/>
                <a:cs typeface="Verdana" panose="020B0604030504040204" pitchFamily="34" charset="0"/>
              </a:rPr>
              <a:t>Evidence Predation Structures Communities: Investment in defenses</a:t>
            </a:r>
          </a:p>
        </p:txBody>
      </p:sp>
      <p:sp>
        <p:nvSpPr>
          <p:cNvPr id="10" name="Slide Number Placeholder 5">
            <a:extLst>
              <a:ext uri="{FF2B5EF4-FFF2-40B4-BE49-F238E27FC236}">
                <a16:creationId xmlns:a16="http://schemas.microsoft.com/office/drawing/2014/main" id="{C9FC3F0A-D336-D44C-9D28-95409903764B}"/>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2818654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130" y="1512415"/>
            <a:ext cx="3276600" cy="2449987"/>
          </a:xfrm>
        </p:spPr>
        <p:txBody>
          <a:bodyPr>
            <a:normAutofit/>
          </a:bodyPr>
          <a:lstStyle/>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5) Mutualisms</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5222" y="2819400"/>
            <a:ext cx="2696218" cy="2111189"/>
          </a:xfrm>
          <a:prstGeom prst="rect">
            <a:avLst/>
          </a:prstGeom>
        </p:spPr>
      </p:pic>
      <p:pic>
        <p:nvPicPr>
          <p:cNvPr id="3074" name="Picture 2" descr="https://upload.wikimedia.org/wikipedia/commons/thumb/4/45/Epinephelus_tukula_is_cleaned_by_two_Labroides_dimidiatus.jpg/350px-Epinephelus_tukula_is_cleaned_by_two_Labroides_dimidiat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19400"/>
            <a:ext cx="2809566" cy="2111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85222" y="4957562"/>
            <a:ext cx="3810000" cy="784830"/>
          </a:xfrm>
          <a:prstGeom prst="rect">
            <a:avLst/>
          </a:prstGeom>
          <a:noFill/>
        </p:spPr>
        <p:txBody>
          <a:bodyPr wrap="square" rtlCol="0">
            <a:spAutoFit/>
          </a:bodyPr>
          <a:lstStyle/>
          <a:p>
            <a:r>
              <a:rPr lang="en-US" dirty="0"/>
              <a:t>Ants reduce herbivory of acacia plants</a:t>
            </a:r>
          </a:p>
          <a:p>
            <a:r>
              <a:rPr lang="en-US" sz="900" dirty="0"/>
              <a:t>https://</a:t>
            </a:r>
            <a:r>
              <a:rPr lang="en-US" sz="900" dirty="0" err="1"/>
              <a:t>commons.wikimedia.org</a:t>
            </a:r>
            <a:r>
              <a:rPr lang="en-US" sz="900" dirty="0"/>
              <a:t>/w/</a:t>
            </a:r>
            <a:r>
              <a:rPr lang="en-US" sz="900" dirty="0" err="1"/>
              <a:t>index.php?curid</a:t>
            </a:r>
            <a:r>
              <a:rPr lang="en-US" sz="900" dirty="0"/>
              <a:t>=9031974</a:t>
            </a:r>
          </a:p>
          <a:p>
            <a:endParaRPr lang="en-US" dirty="0"/>
          </a:p>
        </p:txBody>
      </p:sp>
      <p:sp>
        <p:nvSpPr>
          <p:cNvPr id="6" name="TextBox 5"/>
          <p:cNvSpPr txBox="1"/>
          <p:nvPr/>
        </p:nvSpPr>
        <p:spPr>
          <a:xfrm>
            <a:off x="648959" y="4957562"/>
            <a:ext cx="3522734" cy="523220"/>
          </a:xfrm>
          <a:prstGeom prst="rect">
            <a:avLst/>
          </a:prstGeom>
          <a:noFill/>
        </p:spPr>
        <p:txBody>
          <a:bodyPr wrap="square" rtlCol="0">
            <a:spAutoFit/>
          </a:bodyPr>
          <a:lstStyle/>
          <a:p>
            <a:r>
              <a:rPr lang="en-US" dirty="0"/>
              <a:t>Cleaner fish remove ectoparasites</a:t>
            </a:r>
          </a:p>
          <a:p>
            <a:r>
              <a:rPr lang="en-US" sz="1000" dirty="0"/>
              <a:t>https://</a:t>
            </a:r>
            <a:r>
              <a:rPr lang="en-US" sz="1000" dirty="0" err="1"/>
              <a:t>commons.wikimedia.org</a:t>
            </a:r>
            <a:r>
              <a:rPr lang="en-US" sz="1000" dirty="0"/>
              <a:t>/w/</a:t>
            </a:r>
            <a:r>
              <a:rPr lang="en-US" sz="1000" dirty="0" err="1"/>
              <a:t>index.php?curid</a:t>
            </a:r>
            <a:r>
              <a:rPr lang="en-US" sz="1000" dirty="0"/>
              <a:t>=1886821</a:t>
            </a:r>
          </a:p>
        </p:txBody>
      </p:sp>
      <p:sp>
        <p:nvSpPr>
          <p:cNvPr id="15" name="Title 1">
            <a:extLst>
              <a:ext uri="{FF2B5EF4-FFF2-40B4-BE49-F238E27FC236}">
                <a16:creationId xmlns:a16="http://schemas.microsoft.com/office/drawing/2014/main" id="{4C9E5F7C-C4F2-6444-B7A2-B18B4F4C46C8}"/>
              </a:ext>
            </a:extLst>
          </p:cNvPr>
          <p:cNvSpPr>
            <a:spLocks noGrp="1"/>
          </p:cNvSpPr>
          <p:nvPr>
            <p:ph type="title"/>
          </p:nvPr>
        </p:nvSpPr>
        <p:spPr>
          <a:xfrm>
            <a:off x="457200" y="152400"/>
            <a:ext cx="8229600" cy="990600"/>
          </a:xfrm>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Evidence Predation Structures Communities: Investment in defenses</a:t>
            </a:r>
          </a:p>
        </p:txBody>
      </p:sp>
      <p:sp>
        <p:nvSpPr>
          <p:cNvPr id="16" name="Slide Number Placeholder 5">
            <a:extLst>
              <a:ext uri="{FF2B5EF4-FFF2-40B4-BE49-F238E27FC236}">
                <a16:creationId xmlns:a16="http://schemas.microsoft.com/office/drawing/2014/main" id="{AFA97AC8-EC0D-8945-ACA2-CA9F4F1C63A7}"/>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3545910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Examples of defenses within the human body</a:t>
            </a:r>
          </a:p>
        </p:txBody>
      </p:sp>
      <p:pic>
        <p:nvPicPr>
          <p:cNvPr id="8" name="Picture 2" descr="http://schoolbag.info/biology/humans/humans.files/image229.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084867" y="1524000"/>
            <a:ext cx="4974266" cy="4169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657600" y="5859473"/>
            <a:ext cx="2272044" cy="215444"/>
          </a:xfrm>
          <a:prstGeom prst="rect">
            <a:avLst/>
          </a:prstGeom>
        </p:spPr>
        <p:txBody>
          <a:bodyPr wrap="square">
            <a:spAutoFit/>
          </a:bodyPr>
          <a:lstStyle/>
          <a:p>
            <a:r>
              <a:rPr lang="en-US" sz="800" dirty="0"/>
              <a:t>http://schoolbag.info/biology/humans/17.html</a:t>
            </a:r>
          </a:p>
        </p:txBody>
      </p:sp>
      <p:sp>
        <p:nvSpPr>
          <p:cNvPr id="11" name="Slide Number Placeholder 5">
            <a:extLst>
              <a:ext uri="{FF2B5EF4-FFF2-40B4-BE49-F238E27FC236}">
                <a16:creationId xmlns:a16="http://schemas.microsoft.com/office/drawing/2014/main" id="{CF55BE01-DC3A-284E-819B-A8841503BC08}"/>
              </a:ext>
            </a:extLst>
          </p:cNvPr>
          <p:cNvSpPr>
            <a:spLocks noGrp="1"/>
          </p:cNvSpPr>
          <p:nvPr>
            <p:ph type="sldNum" sz="quarter" idx="12"/>
          </p:nvPr>
        </p:nvSpPr>
        <p:spPr>
          <a:xfrm>
            <a:off x="612648" y="6356350"/>
            <a:ext cx="1981200" cy="365760"/>
          </a:xfrm>
        </p:spPr>
        <p:txBody>
          <a:bodyPr/>
          <a:lstStyle/>
          <a:p>
            <a:r>
              <a:rPr lang="en-US" dirty="0"/>
              <a:t>Credit: C. Mulder</a:t>
            </a:r>
          </a:p>
        </p:txBody>
      </p:sp>
      <p:grpSp>
        <p:nvGrpSpPr>
          <p:cNvPr id="3" name="Group 2">
            <a:extLst>
              <a:ext uri="{FF2B5EF4-FFF2-40B4-BE49-F238E27FC236}">
                <a16:creationId xmlns:a16="http://schemas.microsoft.com/office/drawing/2014/main" id="{7C775CAC-B197-9E4D-8743-8E82DB466543}"/>
              </a:ext>
            </a:extLst>
          </p:cNvPr>
          <p:cNvGrpSpPr/>
          <p:nvPr/>
        </p:nvGrpSpPr>
        <p:grpSpPr>
          <a:xfrm>
            <a:off x="1185390" y="1720334"/>
            <a:ext cx="6724487" cy="3798332"/>
            <a:chOff x="1185390" y="1720334"/>
            <a:chExt cx="6724487" cy="3798332"/>
          </a:xfrm>
        </p:grpSpPr>
        <p:sp>
          <p:nvSpPr>
            <p:cNvPr id="2" name="TextBox 1">
              <a:extLst>
                <a:ext uri="{FF2B5EF4-FFF2-40B4-BE49-F238E27FC236}">
                  <a16:creationId xmlns:a16="http://schemas.microsoft.com/office/drawing/2014/main" id="{0DCDA091-D461-9842-8627-2877897C1A48}"/>
                </a:ext>
              </a:extLst>
            </p:cNvPr>
            <p:cNvSpPr txBox="1"/>
            <p:nvPr/>
          </p:nvSpPr>
          <p:spPr>
            <a:xfrm>
              <a:off x="7010400" y="1905000"/>
              <a:ext cx="899477" cy="369332"/>
            </a:xfrm>
            <a:prstGeom prst="rect">
              <a:avLst/>
            </a:prstGeom>
            <a:noFill/>
          </p:spPr>
          <p:txBody>
            <a:bodyPr wrap="none" rtlCol="0">
              <a:spAutoFit/>
            </a:bodyPr>
            <a:lstStyle/>
            <a:p>
              <a:r>
                <a:rPr lang="en-US" dirty="0"/>
                <a:t>Physical</a:t>
              </a:r>
            </a:p>
          </p:txBody>
        </p:sp>
        <p:sp>
          <p:nvSpPr>
            <p:cNvPr id="13" name="TextBox 12">
              <a:extLst>
                <a:ext uri="{FF2B5EF4-FFF2-40B4-BE49-F238E27FC236}">
                  <a16:creationId xmlns:a16="http://schemas.microsoft.com/office/drawing/2014/main" id="{37CD0E41-B1D7-7347-98FE-463B72B46246}"/>
                </a:ext>
              </a:extLst>
            </p:cNvPr>
            <p:cNvSpPr txBox="1"/>
            <p:nvPr/>
          </p:nvSpPr>
          <p:spPr>
            <a:xfrm>
              <a:off x="1234123" y="1720334"/>
              <a:ext cx="899477" cy="369332"/>
            </a:xfrm>
            <a:prstGeom prst="rect">
              <a:avLst/>
            </a:prstGeom>
            <a:noFill/>
          </p:spPr>
          <p:txBody>
            <a:bodyPr wrap="none" rtlCol="0">
              <a:spAutoFit/>
            </a:bodyPr>
            <a:lstStyle/>
            <a:p>
              <a:r>
                <a:rPr lang="en-US" dirty="0"/>
                <a:t>Physical</a:t>
              </a:r>
            </a:p>
          </p:txBody>
        </p:sp>
        <p:sp>
          <p:nvSpPr>
            <p:cNvPr id="15" name="TextBox 14">
              <a:extLst>
                <a:ext uri="{FF2B5EF4-FFF2-40B4-BE49-F238E27FC236}">
                  <a16:creationId xmlns:a16="http://schemas.microsoft.com/office/drawing/2014/main" id="{8581DBD1-175C-4D4F-9900-8B79CF4FAFED}"/>
                </a:ext>
              </a:extLst>
            </p:cNvPr>
            <p:cNvSpPr txBox="1"/>
            <p:nvPr/>
          </p:nvSpPr>
          <p:spPr>
            <a:xfrm>
              <a:off x="6781800" y="2971800"/>
              <a:ext cx="899477" cy="369332"/>
            </a:xfrm>
            <a:prstGeom prst="rect">
              <a:avLst/>
            </a:prstGeom>
            <a:noFill/>
          </p:spPr>
          <p:txBody>
            <a:bodyPr wrap="none" rtlCol="0">
              <a:spAutoFit/>
            </a:bodyPr>
            <a:lstStyle/>
            <a:p>
              <a:r>
                <a:rPr lang="en-US" dirty="0"/>
                <a:t>Physical</a:t>
              </a:r>
            </a:p>
          </p:txBody>
        </p:sp>
        <p:sp>
          <p:nvSpPr>
            <p:cNvPr id="17" name="TextBox 16">
              <a:extLst>
                <a:ext uri="{FF2B5EF4-FFF2-40B4-BE49-F238E27FC236}">
                  <a16:creationId xmlns:a16="http://schemas.microsoft.com/office/drawing/2014/main" id="{7B77E6B1-7C80-C547-A8A0-AF8B29589551}"/>
                </a:ext>
              </a:extLst>
            </p:cNvPr>
            <p:cNvSpPr txBox="1"/>
            <p:nvPr/>
          </p:nvSpPr>
          <p:spPr>
            <a:xfrm>
              <a:off x="7010399" y="3303016"/>
              <a:ext cx="899477" cy="369332"/>
            </a:xfrm>
            <a:prstGeom prst="rect">
              <a:avLst/>
            </a:prstGeom>
            <a:noFill/>
          </p:spPr>
          <p:txBody>
            <a:bodyPr wrap="none" rtlCol="0">
              <a:spAutoFit/>
            </a:bodyPr>
            <a:lstStyle/>
            <a:p>
              <a:r>
                <a:rPr lang="en-US" dirty="0"/>
                <a:t>Physical</a:t>
              </a:r>
            </a:p>
          </p:txBody>
        </p:sp>
        <p:sp>
          <p:nvSpPr>
            <p:cNvPr id="18" name="TextBox 17">
              <a:extLst>
                <a:ext uri="{FF2B5EF4-FFF2-40B4-BE49-F238E27FC236}">
                  <a16:creationId xmlns:a16="http://schemas.microsoft.com/office/drawing/2014/main" id="{25F4DDD0-0857-614E-BD49-6FD5B7C88840}"/>
                </a:ext>
              </a:extLst>
            </p:cNvPr>
            <p:cNvSpPr txBox="1"/>
            <p:nvPr/>
          </p:nvSpPr>
          <p:spPr>
            <a:xfrm>
              <a:off x="1185390" y="3042135"/>
              <a:ext cx="899477" cy="369332"/>
            </a:xfrm>
            <a:prstGeom prst="rect">
              <a:avLst/>
            </a:prstGeom>
            <a:noFill/>
          </p:spPr>
          <p:txBody>
            <a:bodyPr wrap="none" rtlCol="0">
              <a:spAutoFit/>
            </a:bodyPr>
            <a:lstStyle/>
            <a:p>
              <a:r>
                <a:rPr lang="en-US" dirty="0"/>
                <a:t>Physical</a:t>
              </a:r>
            </a:p>
          </p:txBody>
        </p:sp>
        <p:sp>
          <p:nvSpPr>
            <p:cNvPr id="19" name="TextBox 18">
              <a:extLst>
                <a:ext uri="{FF2B5EF4-FFF2-40B4-BE49-F238E27FC236}">
                  <a16:creationId xmlns:a16="http://schemas.microsoft.com/office/drawing/2014/main" id="{08BFEB15-F76C-7047-8876-26824FD16B42}"/>
                </a:ext>
              </a:extLst>
            </p:cNvPr>
            <p:cNvSpPr txBox="1"/>
            <p:nvPr/>
          </p:nvSpPr>
          <p:spPr>
            <a:xfrm>
              <a:off x="6705600" y="5149334"/>
              <a:ext cx="899477" cy="369332"/>
            </a:xfrm>
            <a:prstGeom prst="rect">
              <a:avLst/>
            </a:prstGeom>
            <a:noFill/>
          </p:spPr>
          <p:txBody>
            <a:bodyPr wrap="none" rtlCol="0">
              <a:spAutoFit/>
            </a:bodyPr>
            <a:lstStyle/>
            <a:p>
              <a:r>
                <a:rPr lang="en-US" dirty="0"/>
                <a:t>Physical</a:t>
              </a:r>
            </a:p>
          </p:txBody>
        </p:sp>
      </p:grpSp>
      <p:grpSp>
        <p:nvGrpSpPr>
          <p:cNvPr id="5" name="Group 4">
            <a:extLst>
              <a:ext uri="{FF2B5EF4-FFF2-40B4-BE49-F238E27FC236}">
                <a16:creationId xmlns:a16="http://schemas.microsoft.com/office/drawing/2014/main" id="{6C10751D-FF77-BF4F-9750-1A9C7820B6B8}"/>
              </a:ext>
            </a:extLst>
          </p:cNvPr>
          <p:cNvGrpSpPr/>
          <p:nvPr/>
        </p:nvGrpSpPr>
        <p:grpSpPr>
          <a:xfrm>
            <a:off x="1080106" y="3536659"/>
            <a:ext cx="7128726" cy="1890562"/>
            <a:chOff x="1080106" y="3536659"/>
            <a:chExt cx="7128726" cy="1890562"/>
          </a:xfrm>
        </p:grpSpPr>
        <p:sp>
          <p:nvSpPr>
            <p:cNvPr id="4" name="TextBox 3">
              <a:extLst>
                <a:ext uri="{FF2B5EF4-FFF2-40B4-BE49-F238E27FC236}">
                  <a16:creationId xmlns:a16="http://schemas.microsoft.com/office/drawing/2014/main" id="{1C3BED8D-4FC0-F248-80C6-7F5D1BB89FBD}"/>
                </a:ext>
              </a:extLst>
            </p:cNvPr>
            <p:cNvSpPr txBox="1"/>
            <p:nvPr/>
          </p:nvSpPr>
          <p:spPr>
            <a:xfrm>
              <a:off x="7155338" y="3905317"/>
              <a:ext cx="1053494" cy="369332"/>
            </a:xfrm>
            <a:prstGeom prst="rect">
              <a:avLst/>
            </a:prstGeom>
            <a:noFill/>
          </p:spPr>
          <p:txBody>
            <a:bodyPr wrap="none" rtlCol="0">
              <a:spAutoFit/>
            </a:bodyPr>
            <a:lstStyle/>
            <a:p>
              <a:r>
                <a:rPr lang="en-US" dirty="0">
                  <a:solidFill>
                    <a:srgbClr val="FF0000"/>
                  </a:solidFill>
                </a:rPr>
                <a:t>Chemical</a:t>
              </a:r>
            </a:p>
          </p:txBody>
        </p:sp>
        <p:sp>
          <p:nvSpPr>
            <p:cNvPr id="20" name="TextBox 19">
              <a:extLst>
                <a:ext uri="{FF2B5EF4-FFF2-40B4-BE49-F238E27FC236}">
                  <a16:creationId xmlns:a16="http://schemas.microsoft.com/office/drawing/2014/main" id="{B0B9D98A-6FC4-0645-ADA3-9208347EF56F}"/>
                </a:ext>
              </a:extLst>
            </p:cNvPr>
            <p:cNvSpPr txBox="1"/>
            <p:nvPr/>
          </p:nvSpPr>
          <p:spPr>
            <a:xfrm>
              <a:off x="1080106" y="3536659"/>
              <a:ext cx="1053494" cy="369332"/>
            </a:xfrm>
            <a:prstGeom prst="rect">
              <a:avLst/>
            </a:prstGeom>
            <a:noFill/>
          </p:spPr>
          <p:txBody>
            <a:bodyPr wrap="none" rtlCol="0">
              <a:spAutoFit/>
            </a:bodyPr>
            <a:lstStyle/>
            <a:p>
              <a:r>
                <a:rPr lang="en-US" dirty="0">
                  <a:solidFill>
                    <a:srgbClr val="FF0000"/>
                  </a:solidFill>
                </a:rPr>
                <a:t>Chemical</a:t>
              </a:r>
            </a:p>
          </p:txBody>
        </p:sp>
        <p:sp>
          <p:nvSpPr>
            <p:cNvPr id="21" name="TextBox 20">
              <a:extLst>
                <a:ext uri="{FF2B5EF4-FFF2-40B4-BE49-F238E27FC236}">
                  <a16:creationId xmlns:a16="http://schemas.microsoft.com/office/drawing/2014/main" id="{DF814CEE-914C-114F-AC8A-74C0BB138880}"/>
                </a:ext>
              </a:extLst>
            </p:cNvPr>
            <p:cNvSpPr txBox="1"/>
            <p:nvPr/>
          </p:nvSpPr>
          <p:spPr>
            <a:xfrm>
              <a:off x="1185390" y="4210790"/>
              <a:ext cx="1053494" cy="369332"/>
            </a:xfrm>
            <a:prstGeom prst="rect">
              <a:avLst/>
            </a:prstGeom>
            <a:noFill/>
          </p:spPr>
          <p:txBody>
            <a:bodyPr wrap="none" rtlCol="0">
              <a:spAutoFit/>
            </a:bodyPr>
            <a:lstStyle/>
            <a:p>
              <a:r>
                <a:rPr lang="en-US" dirty="0">
                  <a:solidFill>
                    <a:srgbClr val="FF0000"/>
                  </a:solidFill>
                </a:rPr>
                <a:t>Chemical</a:t>
              </a:r>
            </a:p>
          </p:txBody>
        </p:sp>
        <p:sp>
          <p:nvSpPr>
            <p:cNvPr id="22" name="TextBox 21">
              <a:extLst>
                <a:ext uri="{FF2B5EF4-FFF2-40B4-BE49-F238E27FC236}">
                  <a16:creationId xmlns:a16="http://schemas.microsoft.com/office/drawing/2014/main" id="{54644DDC-F924-1E42-B374-77DBE4B85604}"/>
                </a:ext>
              </a:extLst>
            </p:cNvPr>
            <p:cNvSpPr txBox="1"/>
            <p:nvPr/>
          </p:nvSpPr>
          <p:spPr>
            <a:xfrm>
              <a:off x="1157114" y="5057889"/>
              <a:ext cx="1053494" cy="369332"/>
            </a:xfrm>
            <a:prstGeom prst="rect">
              <a:avLst/>
            </a:prstGeom>
            <a:noFill/>
          </p:spPr>
          <p:txBody>
            <a:bodyPr wrap="none" rtlCol="0">
              <a:spAutoFit/>
            </a:bodyPr>
            <a:lstStyle/>
            <a:p>
              <a:r>
                <a:rPr lang="en-US" dirty="0">
                  <a:solidFill>
                    <a:srgbClr val="FF0000"/>
                  </a:solidFill>
                </a:rPr>
                <a:t>Chemical</a:t>
              </a:r>
            </a:p>
          </p:txBody>
        </p:sp>
      </p:grpSp>
    </p:spTree>
    <p:extLst>
      <p:ext uri="{BB962C8B-B14F-4D97-AF65-F5344CB8AC3E}">
        <p14:creationId xmlns:p14="http://schemas.microsoft.com/office/powerpoint/2010/main" val="299917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CF8A9-6B80-5742-8C44-4869D81117E0}"/>
              </a:ext>
            </a:extLst>
          </p:cNvPr>
          <p:cNvSpPr>
            <a:spLocks noGrp="1"/>
          </p:cNvSpPr>
          <p:nvPr>
            <p:ph type="title"/>
          </p:nvPr>
        </p:nvSpPr>
        <p:spPr>
          <a:xfrm>
            <a:off x="381000" y="0"/>
            <a:ext cx="7772400" cy="1143000"/>
          </a:xfrm>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What is species richness?</a:t>
            </a:r>
          </a:p>
        </p:txBody>
      </p:sp>
      <p:sp>
        <p:nvSpPr>
          <p:cNvPr id="8" name="Rectangle 7">
            <a:extLst>
              <a:ext uri="{FF2B5EF4-FFF2-40B4-BE49-F238E27FC236}">
                <a16:creationId xmlns:a16="http://schemas.microsoft.com/office/drawing/2014/main" id="{B3CD3984-C0C1-7F40-9448-79FAB0E1053F}"/>
              </a:ext>
            </a:extLst>
          </p:cNvPr>
          <p:cNvSpPr/>
          <p:nvPr/>
        </p:nvSpPr>
        <p:spPr>
          <a:xfrm>
            <a:off x="369536" y="1432740"/>
            <a:ext cx="6564664" cy="2308324"/>
          </a:xfrm>
          <a:prstGeom prst="rect">
            <a:avLst/>
          </a:prstGeom>
        </p:spPr>
        <p:txBody>
          <a:bodyPr wrap="square">
            <a:spAutoFit/>
          </a:bodyPr>
          <a:lstStyle/>
          <a:p>
            <a:r>
              <a:rPr lang="en-US" b="1" dirty="0"/>
              <a:t>Species richness</a:t>
            </a:r>
            <a:r>
              <a:rPr lang="en-US" dirty="0"/>
              <a:t> = number of different </a:t>
            </a:r>
            <a:r>
              <a:rPr lang="en-US" b="1" dirty="0"/>
              <a:t>species</a:t>
            </a:r>
            <a:r>
              <a:rPr lang="en-US" dirty="0"/>
              <a:t> represented in an ecological community, landscape or region. </a:t>
            </a:r>
          </a:p>
          <a:p>
            <a:endParaRPr lang="en-US" b="1" dirty="0"/>
          </a:p>
          <a:p>
            <a:r>
              <a:rPr lang="en-US" b="1" dirty="0"/>
              <a:t>Species richness</a:t>
            </a:r>
            <a:r>
              <a:rPr lang="en-US" dirty="0"/>
              <a:t> = simply a count of </a:t>
            </a:r>
            <a:r>
              <a:rPr lang="en-US" b="1" dirty="0"/>
              <a:t>species </a:t>
            </a:r>
            <a:r>
              <a:rPr lang="en-US" dirty="0"/>
              <a:t>that does not take into account the abundances of the </a:t>
            </a:r>
            <a:r>
              <a:rPr lang="en-US" b="1" dirty="0"/>
              <a:t>species</a:t>
            </a:r>
            <a:r>
              <a:rPr lang="en-US" dirty="0"/>
              <a:t> or their relative abundance distributions.</a:t>
            </a:r>
          </a:p>
          <a:p>
            <a:endParaRPr lang="en-US" dirty="0"/>
          </a:p>
          <a:p>
            <a:r>
              <a:rPr lang="en-US" dirty="0"/>
              <a:t>Wikipedia Definition</a:t>
            </a:r>
          </a:p>
        </p:txBody>
      </p:sp>
      <p:pic>
        <p:nvPicPr>
          <p:cNvPr id="10" name="Picture 9">
            <a:extLst>
              <a:ext uri="{FF2B5EF4-FFF2-40B4-BE49-F238E27FC236}">
                <a16:creationId xmlns:a16="http://schemas.microsoft.com/office/drawing/2014/main" id="{98F16B49-F586-414E-A651-AD30E317A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285" y="3429000"/>
            <a:ext cx="5890715" cy="2694047"/>
          </a:xfrm>
          <a:prstGeom prst="rect">
            <a:avLst/>
          </a:prstGeom>
        </p:spPr>
      </p:pic>
    </p:spTree>
    <p:extLst>
      <p:ext uri="{BB962C8B-B14F-4D97-AF65-F5344CB8AC3E}">
        <p14:creationId xmlns:p14="http://schemas.microsoft.com/office/powerpoint/2010/main" val="2826103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2D8E3E4F02D8402EB97E57A528C54C50"/>
  <p:tag name="TPPRESENTATIONGUID" val="7117e614-2e65-4cbd-88f6-656188cc1e4c"/>
  <p:tag name="TPVERSION" val="6"/>
  <p:tag name="TPFULLVERSION" val="7.5.8.4"/>
  <p:tag name="PPTVERSION" val="16"/>
  <p:tag name="TPOS" val="2"/>
  <p:tag name="TPLASTSAVEVERSION" val="6.2 PC"/>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ustom 14">
      <a:dk1>
        <a:srgbClr val="0000CC"/>
      </a:dk1>
      <a:lt1>
        <a:sysClr val="window" lastClr="FFFFFF"/>
      </a:lt1>
      <a:dk2>
        <a:srgbClr val="0000CC"/>
      </a:dk2>
      <a:lt2>
        <a:srgbClr val="FFFFFF"/>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8881</TotalTime>
  <Words>1594</Words>
  <Application>Microsoft Macintosh PowerPoint</Application>
  <PresentationFormat>On-screen Show (4:3)</PresentationFormat>
  <Paragraphs>277</Paragraphs>
  <Slides>40</Slides>
  <Notes>12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Bookman Old Style</vt:lpstr>
      <vt:lpstr>Calibri</vt:lpstr>
      <vt:lpstr>Gill Sans MT</vt:lpstr>
      <vt:lpstr>Verdana</vt:lpstr>
      <vt:lpstr>Wingdings</vt:lpstr>
      <vt:lpstr>Wingdings 3</vt:lpstr>
      <vt:lpstr>Origin</vt:lpstr>
      <vt:lpstr>Community Ecology II: Consumption, Keystone Species, and Trophic Cascades  </vt:lpstr>
      <vt:lpstr>Important dates:</vt:lpstr>
      <vt:lpstr>Outline </vt:lpstr>
      <vt:lpstr>Evidence Predation Structures Communities: Investment in defenses</vt:lpstr>
      <vt:lpstr>PowerPoint Presentation</vt:lpstr>
      <vt:lpstr>PowerPoint Presentation</vt:lpstr>
      <vt:lpstr>Evidence Predation Structures Communities: Investment in defenses</vt:lpstr>
      <vt:lpstr>Examples of defenses within the human body</vt:lpstr>
      <vt:lpstr>What is species richness?</vt:lpstr>
      <vt:lpstr>Species richness is dependent on sampling</vt:lpstr>
      <vt:lpstr>PowerPoint Presentation</vt:lpstr>
      <vt:lpstr>PowerPoint Presentation</vt:lpstr>
      <vt:lpstr>How does predation affect species richness?</vt:lpstr>
      <vt:lpstr>Effects of the Seastar Pisaster on the filter-feeder community</vt:lpstr>
      <vt:lpstr>Keystone species</vt:lpstr>
      <vt:lpstr>PowerPoint Presentation</vt:lpstr>
      <vt:lpstr>PowerPoint Presentation</vt:lpstr>
      <vt:lpstr>PowerPoint Presentation</vt:lpstr>
      <vt:lpstr>When can a predator increase the diversity of the prey population?</vt:lpstr>
      <vt:lpstr>How commonly do predators increase prey species richness?</vt:lpstr>
      <vt:lpstr>Trophic Cascade</vt:lpstr>
      <vt:lpstr>The case of the sea otter &amp; associates</vt:lpstr>
      <vt:lpstr>Why did orcas start eating sea otters?</vt:lpstr>
      <vt:lpstr>PowerPoint Presentation</vt:lpstr>
      <vt:lpstr>PowerPoint Presentation</vt:lpstr>
      <vt:lpstr>Number of trophic levels should determine what controls abundance at each trophic level</vt:lpstr>
      <vt:lpstr>PowerPoint Presentation</vt:lpstr>
      <vt:lpstr>Which groups are living close to K?</vt:lpstr>
      <vt:lpstr>Why is the world green?</vt:lpstr>
      <vt:lpstr>Why is the world green?</vt:lpstr>
      <vt:lpstr>What is function of caffeine in plants?</vt:lpstr>
      <vt:lpstr>What happens when herbivores are introduced without carnivores? </vt:lpstr>
      <vt:lpstr>PowerPoint Presentation</vt:lpstr>
      <vt:lpstr>What happens when herbivores are introduced without carnivores? </vt:lpstr>
      <vt:lpstr>PowerPoint Presentation</vt:lpstr>
      <vt:lpstr>PowerPoint Presentation</vt:lpstr>
      <vt:lpstr>Goat meat is outstanding if you cook it like this!</vt:lpstr>
      <vt:lpstr>PowerPoint Presentation</vt:lpstr>
      <vt:lpstr>PowerPoint Presentation</vt:lpstr>
      <vt:lpstr>PowerPoint Presentation</vt:lpstr>
    </vt:vector>
  </TitlesOfParts>
  <Company>University of Alaska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cpmulder</dc:creator>
  <cp:lastModifiedBy>Kevin McCracken</cp:lastModifiedBy>
  <cp:revision>566</cp:revision>
  <dcterms:created xsi:type="dcterms:W3CDTF">2016-01-12T19:49:05Z</dcterms:created>
  <dcterms:modified xsi:type="dcterms:W3CDTF">2023-11-30T15:15:47Z</dcterms:modified>
</cp:coreProperties>
</file>