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notesMasterIdLst>
    <p:notesMasterId r:id="rId31"/>
  </p:notesMasterIdLst>
  <p:sldIdLst>
    <p:sldId id="256" r:id="rId2"/>
    <p:sldId id="525" r:id="rId3"/>
    <p:sldId id="620" r:id="rId4"/>
    <p:sldId id="674" r:id="rId5"/>
    <p:sldId id="670" r:id="rId6"/>
    <p:sldId id="681" r:id="rId7"/>
    <p:sldId id="675" r:id="rId8"/>
    <p:sldId id="684" r:id="rId9"/>
    <p:sldId id="685" r:id="rId10"/>
    <p:sldId id="622" r:id="rId11"/>
    <p:sldId id="677" r:id="rId12"/>
    <p:sldId id="662" r:id="rId13"/>
    <p:sldId id="664" r:id="rId14"/>
    <p:sldId id="676" r:id="rId15"/>
    <p:sldId id="665" r:id="rId16"/>
    <p:sldId id="668" r:id="rId17"/>
    <p:sldId id="666" r:id="rId18"/>
    <p:sldId id="628" r:id="rId19"/>
    <p:sldId id="629" r:id="rId20"/>
    <p:sldId id="679" r:id="rId21"/>
    <p:sldId id="669" r:id="rId22"/>
    <p:sldId id="671" r:id="rId23"/>
    <p:sldId id="633" r:id="rId24"/>
    <p:sldId id="634" r:id="rId25"/>
    <p:sldId id="672" r:id="rId26"/>
    <p:sldId id="673" r:id="rId27"/>
    <p:sldId id="682" r:id="rId28"/>
    <p:sldId id="683" r:id="rId29"/>
    <p:sldId id="680" r:id="rId30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86" autoAdjust="0"/>
    <p:restoredTop sz="94699"/>
  </p:normalViewPr>
  <p:slideViewPr>
    <p:cSldViewPr>
      <p:cViewPr varScale="1">
        <p:scale>
          <a:sx n="206" d="100"/>
          <a:sy n="206" d="100"/>
        </p:scale>
        <p:origin x="1392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87F18E-8C50-44A9-A799-4010C525FD56}" type="datetimeFigureOut">
              <a:rPr lang="en-US" smtClean="0"/>
              <a:t>12/5/23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37197-D951-42A6-B81A-617D93312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1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pictures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90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75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73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85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22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44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43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7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72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04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slide with clicker questions for timing of review</a:t>
            </a:r>
            <a:r>
              <a:rPr lang="en-US" baseline="0" dirty="0"/>
              <a:t> session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7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4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19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93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17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27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87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37197-D951-42A6-B81A-617D93312A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26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C808C225-D2FF-4B3E-BB8E-2E48C064206A}" type="datetimeFigureOut">
              <a:rPr lang="en-US" smtClean="0"/>
              <a:t>12/5/23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43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C808C225-D2FF-4B3E-BB8E-2E48C064206A}" type="datetimeFigureOut">
              <a:rPr lang="en-US" smtClean="0"/>
              <a:t>12/5/23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12/5/23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12/5/23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12/5/23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12/5/23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12/5/23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8C225-D2FF-4B3E-BB8E-2E48C064206A}" type="datetimeFigureOut">
              <a:rPr lang="en-US" smtClean="0"/>
              <a:t>12/5/23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808C225-D2FF-4B3E-BB8E-2E48C064206A}" type="datetimeFigureOut">
              <a:rPr lang="en-US" smtClean="0"/>
              <a:t>12/5/23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6F8C4E0-3052-4013-8017-5F8C8408BB6B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kevin.g.mccracken@gmail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04800"/>
            <a:ext cx="8305800" cy="990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Ecosystem Ecology: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Study of interactions between living (biotic) and non-living (abiotic) components of the ecosystem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96D2AF-3C69-A648-ACEF-3245115B9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09800"/>
            <a:ext cx="5402809" cy="4038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6E76DF-6A26-BB41-9313-762F74B3475E}"/>
              </a:ext>
            </a:extLst>
          </p:cNvPr>
          <p:cNvSpPr txBox="1"/>
          <p:nvPr/>
        </p:nvSpPr>
        <p:spPr>
          <a:xfrm>
            <a:off x="5943600" y="4267200"/>
            <a:ext cx="1619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</a:t>
            </a:r>
          </a:p>
          <a:p>
            <a:r>
              <a:rPr lang="en-US" dirty="0"/>
              <a:t>Nitrogen Cycle</a:t>
            </a:r>
          </a:p>
        </p:txBody>
      </p:sp>
    </p:spTree>
    <p:extLst>
      <p:ext uri="{BB962C8B-B14F-4D97-AF65-F5344CB8AC3E}">
        <p14:creationId xmlns:p14="http://schemas.microsoft.com/office/powerpoint/2010/main" val="4005129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46566"/>
            <a:ext cx="8229600" cy="914400"/>
          </a:xfrm>
        </p:spPr>
        <p:txBody>
          <a:bodyPr anchor="ctr"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 primary productivity (NPP)</a:t>
            </a:r>
          </a:p>
        </p:txBody>
      </p:sp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4038601" cy="338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75707" y="5881358"/>
            <a:ext cx="15872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http://sciencebitz.com/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23CEA8-7F1F-BD40-99E8-697A0CFBF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1143000"/>
            <a:ext cx="4876800" cy="49879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Photosynthetic organisms (plants, algae, cyanobacteria, also known as </a:t>
            </a:r>
            <a:r>
              <a:rPr lang="en-US" sz="2000" u="sng" dirty="0"/>
              <a:t>primary producers</a:t>
            </a:r>
            <a:r>
              <a:rPr lang="en-US" sz="2000" dirty="0"/>
              <a:t>) do two things during photosynthesis: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 marL="731520" lvl="1" indent="-457200">
              <a:lnSpc>
                <a:spcPct val="90000"/>
              </a:lnSpc>
              <a:buFont typeface="+mj-lt"/>
              <a:buAutoNum type="arabicParenR"/>
            </a:pPr>
            <a:r>
              <a:rPr lang="en-US" sz="2000" dirty="0"/>
              <a:t>Take energy from sunlight and store it in short-term bonds</a:t>
            </a:r>
          </a:p>
          <a:p>
            <a:pPr marL="731520" lvl="1" indent="-457200">
              <a:lnSpc>
                <a:spcPct val="90000"/>
              </a:lnSpc>
              <a:buFont typeface="+mj-lt"/>
              <a:buAutoNum type="arabicParenR"/>
            </a:pPr>
            <a:endParaRPr lang="en-US" sz="2000" dirty="0"/>
          </a:p>
          <a:p>
            <a:pPr marL="731520" lvl="1" indent="-457200">
              <a:lnSpc>
                <a:spcPct val="90000"/>
              </a:lnSpc>
              <a:buFont typeface="+mj-lt"/>
              <a:buAutoNum type="arabicParenR"/>
            </a:pPr>
            <a:r>
              <a:rPr lang="en-US" sz="2000" dirty="0"/>
              <a:t>Take carbon from the air (CO</a:t>
            </a:r>
            <a:r>
              <a:rPr lang="en-US" sz="2000" baseline="-25000" dirty="0"/>
              <a:t>2</a:t>
            </a:r>
            <a:r>
              <a:rPr lang="en-US" sz="2000" dirty="0"/>
              <a:t>) and, using energy produced in the previous step, combine it into organic compounds, in the process storing energy in long-term carbon bonds.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7335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EC9F208F-AB19-2A4D-910D-6DDA8A8B008D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146566"/>
            <a:ext cx="8229600" cy="914400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Net primary productivity (NPP)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107DF58C-9488-5044-8DC9-B97F5CF50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4038601" cy="338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368BD2-9512-534A-BE9E-158EDF92282B}"/>
              </a:ext>
            </a:extLst>
          </p:cNvPr>
          <p:cNvSpPr/>
          <p:nvPr/>
        </p:nvSpPr>
        <p:spPr>
          <a:xfrm>
            <a:off x="7175707" y="5881358"/>
            <a:ext cx="15872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http://sciencebitz.com/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4D4DDBD-B5CB-A94F-B6AD-44B59D70A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C924645-9083-3441-A151-93854235C0C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52400" y="1143000"/>
            <a:ext cx="4572000" cy="49879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000" dirty="0"/>
              <a:t>NPP = amount of energy made available by primary producers to everything else:  the total amount of carbon fixed minus the amount used in respiration during maintenance.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It is usually measured as carbon or dry mass in terrestrial plants, as chlorophyll concentrations in aquatic samples.</a:t>
            </a:r>
          </a:p>
        </p:txBody>
      </p:sp>
    </p:spTree>
    <p:extLst>
      <p:ext uri="{BB962C8B-B14F-4D97-AF65-F5344CB8AC3E}">
        <p14:creationId xmlns:p14="http://schemas.microsoft.com/office/powerpoint/2010/main" val="149233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much energy can plants get from the sun?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95400"/>
            <a:ext cx="5042267" cy="4937125"/>
          </a:xfr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D71F3AC-2262-974B-B03E-2041DDEA8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1612005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Productivity varies enormously across the globe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65370"/>
            <a:ext cx="8229600" cy="3844784"/>
          </a:xfr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700AF3-81B7-A642-9F89-BE3EA933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4260762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C5B8D7-7707-3C41-AD3F-4EA2F352233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8229600" cy="4114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C2B475-16DF-D74D-942D-0155B061C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4770521"/>
            <a:ext cx="32766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77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usually determines primary productivity in terrestrial systems?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5410200" cy="4910328"/>
          </a:xfrm>
        </p:spPr>
        <p:txBody>
          <a:bodyPr>
            <a:normAutofit/>
          </a:bodyPr>
          <a:lstStyle/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Temperature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Water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Nutrient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Temperature and water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Water and nutrients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2F8B075-7333-8540-8074-81B24B60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3866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5562600" cy="4910328"/>
          </a:xfrm>
        </p:spPr>
        <p:txBody>
          <a:bodyPr>
            <a:normAutofit/>
          </a:bodyPr>
          <a:lstStyle/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Temperature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Nutrients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Salinity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3200" dirty="0"/>
              <a:t>Temperature and nutrients</a:t>
            </a:r>
          </a:p>
        </p:txBody>
      </p:sp>
      <p:sp>
        <p:nvSpPr>
          <p:cNvPr id="7" name="TPQuestion">
            <a:extLst>
              <a:ext uri="{FF2B5EF4-FFF2-40B4-BE49-F238E27FC236}">
                <a16:creationId xmlns:a16="http://schemas.microsoft.com/office/drawing/2014/main" id="{37AB8787-F0BF-A840-8408-4FC65F1F8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usually determines primary productivity in aquatics systems?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A5DAA6-75C6-FB4C-B45A-60D5B427B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6490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137160"/>
            <a:ext cx="6760464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96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happens to energy (organic compounds) after it enters the ecosystem? </a:t>
            </a:r>
          </a:p>
        </p:txBody>
      </p:sp>
      <p:pic>
        <p:nvPicPr>
          <p:cNvPr id="231428" name="Picture 4" descr="Araucaria arauca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2343150" cy="35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429" name="Text Box 5"/>
          <p:cNvSpPr txBox="1">
            <a:spLocks noChangeArrowheads="1"/>
          </p:cNvSpPr>
          <p:nvPr/>
        </p:nvSpPr>
        <p:spPr bwMode="auto">
          <a:xfrm>
            <a:off x="609600" y="18288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/>
              <a:t>C</a:t>
            </a:r>
            <a:r>
              <a:rPr lang="en-US" dirty="0"/>
              <a:t>O</a:t>
            </a:r>
            <a:r>
              <a:rPr lang="en-US" baseline="-25000" dirty="0"/>
              <a:t>2</a:t>
            </a:r>
          </a:p>
        </p:txBody>
      </p:sp>
      <p:sp>
        <p:nvSpPr>
          <p:cNvPr id="231430" name="Line 6"/>
          <p:cNvSpPr>
            <a:spLocks noChangeShapeType="1"/>
          </p:cNvSpPr>
          <p:nvPr/>
        </p:nvSpPr>
        <p:spPr bwMode="auto">
          <a:xfrm>
            <a:off x="990600" y="2286000"/>
            <a:ext cx="7620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1431" name="Line 7"/>
          <p:cNvSpPr>
            <a:spLocks noChangeShapeType="1"/>
          </p:cNvSpPr>
          <p:nvPr/>
        </p:nvSpPr>
        <p:spPr bwMode="auto">
          <a:xfrm flipV="1">
            <a:off x="3962400" y="2895600"/>
            <a:ext cx="1905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1432" name="Line 8"/>
          <p:cNvSpPr>
            <a:spLocks noChangeShapeType="1"/>
          </p:cNvSpPr>
          <p:nvPr/>
        </p:nvSpPr>
        <p:spPr bwMode="auto">
          <a:xfrm>
            <a:off x="3962400" y="3733800"/>
            <a:ext cx="1981200" cy="1219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1433" name="Text Box 9"/>
          <p:cNvSpPr txBox="1">
            <a:spLocks noChangeArrowheads="1"/>
          </p:cNvSpPr>
          <p:nvPr/>
        </p:nvSpPr>
        <p:spPr bwMode="auto">
          <a:xfrm>
            <a:off x="5943600" y="4343402"/>
            <a:ext cx="2514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Detritivores Decomposers: bacteria, archaea, fungi</a:t>
            </a:r>
          </a:p>
        </p:txBody>
      </p:sp>
      <p:sp>
        <p:nvSpPr>
          <p:cNvPr id="231435" name="Text Box 11"/>
          <p:cNvSpPr txBox="1">
            <a:spLocks noChangeArrowheads="1"/>
          </p:cNvSpPr>
          <p:nvPr/>
        </p:nvSpPr>
        <p:spPr bwMode="auto">
          <a:xfrm>
            <a:off x="6096000" y="19812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31436" name="Text Box 12"/>
          <p:cNvSpPr txBox="1">
            <a:spLocks noChangeArrowheads="1"/>
          </p:cNvSpPr>
          <p:nvPr/>
        </p:nvSpPr>
        <p:spPr bwMode="auto">
          <a:xfrm>
            <a:off x="4724400" y="3886200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85-95%</a:t>
            </a:r>
          </a:p>
        </p:txBody>
      </p:sp>
      <p:sp>
        <p:nvSpPr>
          <p:cNvPr id="231437" name="Text Box 13"/>
          <p:cNvSpPr txBox="1">
            <a:spLocks noChangeArrowheads="1"/>
          </p:cNvSpPr>
          <p:nvPr/>
        </p:nvSpPr>
        <p:spPr bwMode="auto">
          <a:xfrm>
            <a:off x="4114800" y="23622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5-15%</a:t>
            </a:r>
          </a:p>
        </p:txBody>
      </p:sp>
      <p:sp>
        <p:nvSpPr>
          <p:cNvPr id="231438" name="Text Box 14"/>
          <p:cNvSpPr txBox="1">
            <a:spLocks noChangeArrowheads="1"/>
          </p:cNvSpPr>
          <p:nvPr/>
        </p:nvSpPr>
        <p:spPr bwMode="auto">
          <a:xfrm>
            <a:off x="5943600" y="1388458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Herbivores</a:t>
            </a:r>
          </a:p>
        </p:txBody>
      </p:sp>
      <p:pic>
        <p:nvPicPr>
          <p:cNvPr id="231439" name="Picture 15" descr="daintree caterpill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71611"/>
            <a:ext cx="216693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440" name="Text Box 16"/>
          <p:cNvSpPr txBox="1">
            <a:spLocks noChangeArrowheads="1"/>
          </p:cNvSpPr>
          <p:nvPr/>
        </p:nvSpPr>
        <p:spPr bwMode="auto">
          <a:xfrm>
            <a:off x="1657350" y="5876925"/>
            <a:ext cx="2667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/>
              <a:t>Photo: Wisconsin teaching collection</a:t>
            </a:r>
          </a:p>
        </p:txBody>
      </p:sp>
      <p:sp>
        <p:nvSpPr>
          <p:cNvPr id="231441" name="Text Box 17"/>
          <p:cNvSpPr txBox="1">
            <a:spLocks noChangeArrowheads="1"/>
          </p:cNvSpPr>
          <p:nvPr/>
        </p:nvSpPr>
        <p:spPr bwMode="auto">
          <a:xfrm>
            <a:off x="6023811" y="3419162"/>
            <a:ext cx="1828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/>
              <a:t>Photo: A. Moles</a:t>
            </a:r>
          </a:p>
        </p:txBody>
      </p:sp>
      <p:sp>
        <p:nvSpPr>
          <p:cNvPr id="231442" name="Line 18"/>
          <p:cNvSpPr>
            <a:spLocks noChangeShapeType="1"/>
          </p:cNvSpPr>
          <p:nvPr/>
        </p:nvSpPr>
        <p:spPr bwMode="auto">
          <a:xfrm>
            <a:off x="3962400" y="3810000"/>
            <a:ext cx="1371600" cy="175260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1443" name="Text Box 19"/>
          <p:cNvSpPr txBox="1">
            <a:spLocks noChangeArrowheads="1"/>
          </p:cNvSpPr>
          <p:nvPr/>
        </p:nvSpPr>
        <p:spPr bwMode="auto">
          <a:xfrm>
            <a:off x="4495800" y="56388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Respiration</a:t>
            </a:r>
          </a:p>
        </p:txBody>
      </p:sp>
      <p:pic>
        <p:nvPicPr>
          <p:cNvPr id="231445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822" y="5310050"/>
            <a:ext cx="1676400" cy="1133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43600" y="6504553"/>
            <a:ext cx="23622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http://en.wikipedia.org/wiki/Detritivore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AF78BBB-8AA0-DC48-8F69-2688555E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9551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7" name="Picture 3" descr="Araucaria arauca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1157288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48" name="Text Box 4"/>
          <p:cNvSpPr txBox="1">
            <a:spLocks noChangeArrowheads="1"/>
          </p:cNvSpPr>
          <p:nvPr/>
        </p:nvSpPr>
        <p:spPr bwMode="auto">
          <a:xfrm>
            <a:off x="381000" y="15240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C</a:t>
            </a:r>
            <a:r>
              <a:rPr lang="en-US"/>
              <a:t>O</a:t>
            </a:r>
            <a:r>
              <a:rPr lang="en-US" baseline="-25000"/>
              <a:t>2</a:t>
            </a:r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609600" y="1905000"/>
            <a:ext cx="7620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0" name="Line 6"/>
          <p:cNvSpPr>
            <a:spLocks noChangeShapeType="1"/>
          </p:cNvSpPr>
          <p:nvPr/>
        </p:nvSpPr>
        <p:spPr bwMode="auto">
          <a:xfrm>
            <a:off x="2795587" y="3650457"/>
            <a:ext cx="2286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1" name="Line 7"/>
          <p:cNvSpPr>
            <a:spLocks noChangeShapeType="1"/>
          </p:cNvSpPr>
          <p:nvPr/>
        </p:nvSpPr>
        <p:spPr bwMode="auto">
          <a:xfrm>
            <a:off x="1524000" y="4191000"/>
            <a:ext cx="0" cy="1600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2" name="Text Box 8"/>
          <p:cNvSpPr txBox="1">
            <a:spLocks noChangeArrowheads="1"/>
          </p:cNvSpPr>
          <p:nvPr/>
        </p:nvSpPr>
        <p:spPr bwMode="auto">
          <a:xfrm>
            <a:off x="866719" y="5888037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Detritivores and respiration </a:t>
            </a:r>
          </a:p>
        </p:txBody>
      </p:sp>
      <p:sp>
        <p:nvSpPr>
          <p:cNvPr id="236553" name="Text Box 9"/>
          <p:cNvSpPr txBox="1">
            <a:spLocks noChangeArrowheads="1"/>
          </p:cNvSpPr>
          <p:nvPr/>
        </p:nvSpPr>
        <p:spPr bwMode="auto">
          <a:xfrm>
            <a:off x="6096000" y="19812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36554" name="Text Box 10"/>
          <p:cNvSpPr txBox="1">
            <a:spLocks noChangeArrowheads="1"/>
          </p:cNvSpPr>
          <p:nvPr/>
        </p:nvSpPr>
        <p:spPr bwMode="auto">
          <a:xfrm>
            <a:off x="571500" y="4931845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85-95%</a:t>
            </a:r>
          </a:p>
        </p:txBody>
      </p:sp>
      <p:sp>
        <p:nvSpPr>
          <p:cNvPr id="236555" name="Text Box 11"/>
          <p:cNvSpPr txBox="1">
            <a:spLocks noChangeArrowheads="1"/>
          </p:cNvSpPr>
          <p:nvPr/>
        </p:nvSpPr>
        <p:spPr bwMode="auto">
          <a:xfrm>
            <a:off x="2895600" y="35814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5-15%</a:t>
            </a:r>
          </a:p>
        </p:txBody>
      </p:sp>
      <p:sp>
        <p:nvSpPr>
          <p:cNvPr id="236556" name="Text Box 12"/>
          <p:cNvSpPr txBox="1">
            <a:spLocks noChangeArrowheads="1"/>
          </p:cNvSpPr>
          <p:nvPr/>
        </p:nvSpPr>
        <p:spPr bwMode="auto">
          <a:xfrm>
            <a:off x="2438400" y="5101412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Herbivores</a:t>
            </a:r>
          </a:p>
        </p:txBody>
      </p:sp>
      <p:pic>
        <p:nvPicPr>
          <p:cNvPr id="236557" name="Picture 13" descr="daintree caterpill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267200"/>
            <a:ext cx="1066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58" name="Text Box 14"/>
          <p:cNvSpPr txBox="1">
            <a:spLocks noChangeArrowheads="1"/>
          </p:cNvSpPr>
          <p:nvPr/>
        </p:nvSpPr>
        <p:spPr bwMode="auto">
          <a:xfrm>
            <a:off x="1219200" y="1905000"/>
            <a:ext cx="2667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Photo: Wisconsin teaching collection</a:t>
            </a:r>
          </a:p>
        </p:txBody>
      </p:sp>
      <p:sp>
        <p:nvSpPr>
          <p:cNvPr id="236560" name="Line 16"/>
          <p:cNvSpPr>
            <a:spLocks noChangeShapeType="1"/>
          </p:cNvSpPr>
          <p:nvPr/>
        </p:nvSpPr>
        <p:spPr bwMode="auto">
          <a:xfrm>
            <a:off x="3657600" y="4572000"/>
            <a:ext cx="6096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6561" name="Picture 17" descr="Bellbird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647" y="4876800"/>
            <a:ext cx="15240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62" name="Line 18"/>
          <p:cNvSpPr>
            <a:spLocks noChangeShapeType="1"/>
          </p:cNvSpPr>
          <p:nvPr/>
        </p:nvSpPr>
        <p:spPr bwMode="auto">
          <a:xfrm flipH="1">
            <a:off x="1828800" y="4876800"/>
            <a:ext cx="53340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3" name="Text Box 19"/>
          <p:cNvSpPr txBox="1">
            <a:spLocks noChangeArrowheads="1"/>
          </p:cNvSpPr>
          <p:nvPr/>
        </p:nvSpPr>
        <p:spPr bwMode="auto">
          <a:xfrm>
            <a:off x="1634755" y="4454046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85-95%</a:t>
            </a:r>
          </a:p>
        </p:txBody>
      </p:sp>
      <p:sp>
        <p:nvSpPr>
          <p:cNvPr id="236564" name="Text Box 20"/>
          <p:cNvSpPr txBox="1">
            <a:spLocks noChangeArrowheads="1"/>
          </p:cNvSpPr>
          <p:nvPr/>
        </p:nvSpPr>
        <p:spPr bwMode="auto">
          <a:xfrm>
            <a:off x="3886200" y="4429761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5-15%</a:t>
            </a:r>
          </a:p>
        </p:txBody>
      </p:sp>
      <p:sp>
        <p:nvSpPr>
          <p:cNvPr id="236565" name="Text Box 21"/>
          <p:cNvSpPr txBox="1">
            <a:spLocks noChangeArrowheads="1"/>
          </p:cNvSpPr>
          <p:nvPr/>
        </p:nvSpPr>
        <p:spPr bwMode="auto">
          <a:xfrm>
            <a:off x="7463980" y="3404559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3</a:t>
            </a:r>
            <a:r>
              <a:rPr lang="en-US" baseline="30000" dirty="0"/>
              <a:t>o</a:t>
            </a:r>
            <a:r>
              <a:rPr lang="en-US" dirty="0"/>
              <a:t> consumers</a:t>
            </a:r>
          </a:p>
        </p:txBody>
      </p:sp>
      <p:sp>
        <p:nvSpPr>
          <p:cNvPr id="236566" name="Line 22"/>
          <p:cNvSpPr>
            <a:spLocks noChangeShapeType="1"/>
          </p:cNvSpPr>
          <p:nvPr/>
        </p:nvSpPr>
        <p:spPr bwMode="auto">
          <a:xfrm flipH="1">
            <a:off x="2819400" y="5759302"/>
            <a:ext cx="1524167" cy="443854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7" name="Line 23"/>
          <p:cNvSpPr>
            <a:spLocks noChangeShapeType="1"/>
          </p:cNvSpPr>
          <p:nvPr/>
        </p:nvSpPr>
        <p:spPr bwMode="auto">
          <a:xfrm flipV="1">
            <a:off x="5715000" y="4086861"/>
            <a:ext cx="4572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6568" name="Picture 24" descr="cat_trig_0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393" y="2127158"/>
            <a:ext cx="1608360" cy="177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6048153" y="4361121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5-15%</a:t>
            </a:r>
          </a:p>
        </p:txBody>
      </p:sp>
      <p:sp useBgFill="1">
        <p:nvSpPr>
          <p:cNvPr id="29" name="Rectangle 2">
            <a:extLst>
              <a:ext uri="{FF2B5EF4-FFF2-40B4-BE49-F238E27FC236}">
                <a16:creationId xmlns:a16="http://schemas.microsoft.com/office/drawing/2014/main" id="{03E5B73E-8D9B-FC44-8356-B5AF258E0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>
            <a:no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happens to energy (organic compounds) after it enters the ecosystem? </a:t>
            </a:r>
          </a:p>
        </p:txBody>
      </p:sp>
      <p:sp>
        <p:nvSpPr>
          <p:cNvPr id="30" name="Text Box 21">
            <a:extLst>
              <a:ext uri="{FF2B5EF4-FFF2-40B4-BE49-F238E27FC236}">
                <a16:creationId xmlns:a16="http://schemas.microsoft.com/office/drawing/2014/main" id="{946B9970-3D67-9C4F-81F0-55EDC35A9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704680"/>
            <a:ext cx="274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2</a:t>
            </a:r>
            <a:r>
              <a:rPr lang="en-US" baseline="30000" dirty="0"/>
              <a:t>o</a:t>
            </a:r>
            <a:r>
              <a:rPr lang="en-US" dirty="0"/>
              <a:t> consumers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EEBA218F-967F-2B44-94A5-E4A1CB43B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62800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86FB82C5-CDAC-554C-B62F-C79061A88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3260" y="6051955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85-95%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5638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Important dates: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Last day of class – Today Tue 5 December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Exam 4 will be a timed multiple choice (w/instructions provided to you by end of day Wed 6 December)</a:t>
            </a:r>
          </a:p>
          <a:p>
            <a:endParaRPr lang="en-US" dirty="0"/>
          </a:p>
          <a:p>
            <a:r>
              <a:rPr lang="en-US" dirty="0"/>
              <a:t>Thank you for taking this class! I wish you the best in all endeavors. I hope to see again.</a:t>
            </a:r>
          </a:p>
          <a:p>
            <a:endParaRPr lang="en-US" dirty="0">
              <a:solidFill>
                <a:schemeClr val="tx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17869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09B3AFFE-1F5F-1E4B-93CE-1348DCEF1C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happens to energy (organic compounds) after it enters the ecosystem?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4AA9B4-7B54-C944-A233-E844262590AA}"/>
              </a:ext>
            </a:extLst>
          </p:cNvPr>
          <p:cNvSpPr txBox="1"/>
          <p:nvPr/>
        </p:nvSpPr>
        <p:spPr>
          <a:xfrm>
            <a:off x="609600" y="1905000"/>
            <a:ext cx="71357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Only 5-15% is transferred to herbivores or other consumers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sz="2200" dirty="0"/>
          </a:p>
          <a:p>
            <a:r>
              <a:rPr lang="en-US" sz="2200" dirty="0"/>
              <a:t>85-95% always goes to the detritivores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C40F43-E9A0-BE45-A446-B93670262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477873"/>
            <a:ext cx="4315447" cy="185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40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Assume 15% of energy is transferred between trophic levels. If start with 100% at level 1 (primary productivity), what % will be transferred to level 4?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5029200" cy="4910328"/>
          </a:xfrm>
        </p:spPr>
        <p:txBody>
          <a:bodyPr>
            <a:normAutofit/>
          </a:bodyPr>
          <a:lstStyle/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(15)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1/(15)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0.15+0.15+0.15+0.15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(0.15)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100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70E7672-B116-424F-A315-E22FDD48F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4491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much energy is lost between trophic levels?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0.3% is available to tertiary consumers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151888"/>
            <a:ext cx="8546592" cy="255422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39198A7-1E0B-8D44-B281-9D9DF2E5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extLst>
      <p:ext uri="{BB962C8B-B14F-4D97-AF65-F5344CB8AC3E}">
        <p14:creationId xmlns:p14="http://schemas.microsoft.com/office/powerpoint/2010/main" val="118135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54_08_Hubbard_Brook_energ-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732" y="1496846"/>
            <a:ext cx="4399930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883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1981200" cy="304800"/>
          </a:xfrm>
          <a:noFill/>
          <a:ln/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>
                <a:latin typeface="Arial" charset="0"/>
              </a:rPr>
              <a:t>Figure 54-8</a:t>
            </a:r>
          </a:p>
        </p:txBody>
      </p:sp>
      <p:sp>
        <p:nvSpPr>
          <p:cNvPr id="248836" name="Text Box 4"/>
          <p:cNvSpPr txBox="1">
            <a:spLocks noChangeArrowheads="1"/>
          </p:cNvSpPr>
          <p:nvPr/>
        </p:nvSpPr>
        <p:spPr bwMode="auto">
          <a:xfrm>
            <a:off x="5567344" y="798182"/>
            <a:ext cx="1327150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>
                <a:latin typeface="Arial" charset="0"/>
              </a:rPr>
              <a:t>Energy source:</a:t>
            </a:r>
          </a:p>
          <a:p>
            <a:r>
              <a:rPr lang="en-US" sz="1400" b="1" dirty="0">
                <a:latin typeface="Arial" charset="0"/>
              </a:rPr>
              <a:t>1,254,000</a:t>
            </a:r>
          </a:p>
          <a:p>
            <a:r>
              <a:rPr lang="en-US" sz="1400" b="1" dirty="0">
                <a:latin typeface="Arial" charset="0"/>
              </a:rPr>
              <a:t>kcal/m</a:t>
            </a:r>
            <a:r>
              <a:rPr lang="en-US" sz="1700" b="1" baseline="28000" dirty="0">
                <a:latin typeface="Arial" charset="0"/>
              </a:rPr>
              <a:t>2</a:t>
            </a:r>
            <a:r>
              <a:rPr lang="en-US" sz="1400" b="1" dirty="0">
                <a:latin typeface="Arial" charset="0"/>
              </a:rPr>
              <a:t>/year</a:t>
            </a:r>
          </a:p>
        </p:txBody>
      </p:sp>
      <p:sp>
        <p:nvSpPr>
          <p:cNvPr id="248837" name="Text Box 5"/>
          <p:cNvSpPr txBox="1">
            <a:spLocks noChangeArrowheads="1"/>
          </p:cNvSpPr>
          <p:nvPr/>
        </p:nvSpPr>
        <p:spPr bwMode="auto">
          <a:xfrm>
            <a:off x="6497011" y="4440285"/>
            <a:ext cx="2667000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>
                <a:latin typeface="Arial" charset="0"/>
              </a:rPr>
              <a:t>… 34% enters decomposer</a:t>
            </a:r>
          </a:p>
          <a:p>
            <a:pPr algn="ctr"/>
            <a:r>
              <a:rPr lang="en-US" sz="1400" b="1" dirty="0">
                <a:latin typeface="Arial" charset="0"/>
              </a:rPr>
              <a:t>food web as dead material</a:t>
            </a:r>
          </a:p>
        </p:txBody>
      </p:sp>
      <p:sp>
        <p:nvSpPr>
          <p:cNvPr id="248838" name="Text Box 6"/>
          <p:cNvSpPr txBox="1">
            <a:spLocks noChangeArrowheads="1"/>
          </p:cNvSpPr>
          <p:nvPr/>
        </p:nvSpPr>
        <p:spPr bwMode="auto">
          <a:xfrm>
            <a:off x="3755111" y="4077359"/>
            <a:ext cx="1720850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>
                <a:latin typeface="Arial" charset="0"/>
              </a:rPr>
              <a:t>…11% enters</a:t>
            </a:r>
          </a:p>
          <a:p>
            <a:r>
              <a:rPr lang="en-US" sz="1400" b="1" dirty="0">
                <a:latin typeface="Arial" charset="0"/>
              </a:rPr>
              <a:t>consumer food web</a:t>
            </a:r>
          </a:p>
        </p:txBody>
      </p:sp>
      <p:sp>
        <p:nvSpPr>
          <p:cNvPr id="248839" name="Text Box 7"/>
          <p:cNvSpPr txBox="1">
            <a:spLocks noChangeArrowheads="1"/>
          </p:cNvSpPr>
          <p:nvPr/>
        </p:nvSpPr>
        <p:spPr bwMode="auto">
          <a:xfrm>
            <a:off x="3498850" y="2814508"/>
            <a:ext cx="2146300" cy="172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>
                <a:latin typeface="Arial" charset="0"/>
              </a:rPr>
              <a:t>… 45% supports (NPP)</a:t>
            </a:r>
          </a:p>
        </p:txBody>
      </p:sp>
      <p:sp>
        <p:nvSpPr>
          <p:cNvPr id="248840" name="Text Box 8"/>
          <p:cNvSpPr txBox="1">
            <a:spLocks noChangeArrowheads="1"/>
          </p:cNvSpPr>
          <p:nvPr/>
        </p:nvSpPr>
        <p:spPr bwMode="auto">
          <a:xfrm>
            <a:off x="6862136" y="2389493"/>
            <a:ext cx="193675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400" b="1" dirty="0">
                <a:latin typeface="Arial" charset="0"/>
              </a:rPr>
              <a:t>… 55% is lost to</a:t>
            </a:r>
          </a:p>
          <a:p>
            <a:pPr algn="ctr"/>
            <a:r>
              <a:rPr lang="en-US" sz="1400" b="1" dirty="0">
                <a:latin typeface="Arial" charset="0"/>
              </a:rPr>
              <a:t>maintenance activities</a:t>
            </a:r>
          </a:p>
          <a:p>
            <a:pPr algn="ctr">
              <a:lnSpc>
                <a:spcPct val="90000"/>
              </a:lnSpc>
            </a:pPr>
            <a:r>
              <a:rPr lang="en-US" sz="1400" b="1" dirty="0">
                <a:latin typeface="Arial" charset="0"/>
              </a:rPr>
              <a:t>or as heat</a:t>
            </a:r>
          </a:p>
        </p:txBody>
      </p:sp>
      <p:sp>
        <p:nvSpPr>
          <p:cNvPr id="248841" name="Text Box 9"/>
          <p:cNvSpPr txBox="1">
            <a:spLocks noChangeArrowheads="1"/>
          </p:cNvSpPr>
          <p:nvPr/>
        </p:nvSpPr>
        <p:spPr bwMode="auto">
          <a:xfrm>
            <a:off x="4101186" y="1455164"/>
            <a:ext cx="1374775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>
                <a:latin typeface="Arial" charset="0"/>
              </a:rPr>
              <a:t>0.8% energy</a:t>
            </a:r>
          </a:p>
          <a:p>
            <a:r>
              <a:rPr lang="en-US" sz="1400" b="1" dirty="0">
                <a:latin typeface="Arial" charset="0"/>
              </a:rPr>
              <a:t>captured by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latin typeface="Arial" charset="0"/>
              </a:rPr>
              <a:t>photosynthesis.</a:t>
            </a:r>
          </a:p>
          <a:p>
            <a:r>
              <a:rPr lang="en-US" sz="1400" b="1" dirty="0">
                <a:latin typeface="Arial" charset="0"/>
              </a:rPr>
              <a:t>Of this…</a:t>
            </a:r>
          </a:p>
        </p:txBody>
      </p:sp>
      <p:sp>
        <p:nvSpPr>
          <p:cNvPr id="248842" name="Text Box 10"/>
          <p:cNvSpPr txBox="1">
            <a:spLocks noChangeArrowheads="1"/>
          </p:cNvSpPr>
          <p:nvPr/>
        </p:nvSpPr>
        <p:spPr bwMode="auto">
          <a:xfrm>
            <a:off x="-23395" y="543594"/>
            <a:ext cx="3886200" cy="577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en-US" dirty="0"/>
              <a:t>Much of the light that arrives can’t be used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dirty="0"/>
              <a:t>All organisms use energy to keep themselves alive; all organisms lose carbon through respiration. This energy is </a:t>
            </a:r>
            <a:r>
              <a:rPr lang="en-US" u="sng" dirty="0"/>
              <a:t>NOT</a:t>
            </a:r>
            <a:r>
              <a:rPr lang="en-US" dirty="0"/>
              <a:t> available to the next level.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dirty="0"/>
              <a:t>Some of what is produced (growth/reproduction) is </a:t>
            </a:r>
            <a:r>
              <a:rPr lang="en-US" u="sng" dirty="0"/>
              <a:t>NOT</a:t>
            </a:r>
            <a:r>
              <a:rPr lang="en-US" dirty="0"/>
              <a:t> available to the next level (indigestible, well-defended) </a:t>
            </a:r>
            <a:r>
              <a:rPr lang="en-US" dirty="0">
                <a:sym typeface="Wingdings" pitchFamily="2" charset="2"/>
              </a:rPr>
              <a:t> detritivores</a:t>
            </a:r>
            <a:endParaRPr lang="en-US" dirty="0"/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dirty="0"/>
              <a:t>Some of what is consumed is not assimilated </a:t>
            </a:r>
            <a:r>
              <a:rPr lang="en-US" dirty="0">
                <a:sym typeface="Wingdings" pitchFamily="2" charset="2"/>
              </a:rPr>
              <a:t> detritivores</a:t>
            </a:r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  <a:buFontTx/>
              <a:buAutoNum type="arabicPeriod"/>
            </a:pPr>
            <a:endParaRPr lang="en-US" dirty="0"/>
          </a:p>
        </p:txBody>
      </p:sp>
      <p:sp>
        <p:nvSpPr>
          <p:cNvPr id="248843" name="Line 11"/>
          <p:cNvSpPr>
            <a:spLocks noChangeShapeType="1"/>
          </p:cNvSpPr>
          <p:nvPr/>
        </p:nvSpPr>
        <p:spPr bwMode="auto">
          <a:xfrm>
            <a:off x="3695700" y="1052512"/>
            <a:ext cx="419100" cy="29920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24F3B8A-3709-5E4B-BD30-44B5851F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3367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54_09_primary_production-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1154113"/>
            <a:ext cx="6750050" cy="454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0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" y="5736167"/>
            <a:ext cx="1981200" cy="304800"/>
          </a:xfrm>
          <a:noFill/>
          <a:ln/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dirty="0">
                <a:latin typeface="Arial" charset="0"/>
              </a:rPr>
              <a:t>Figure 54-9</a:t>
            </a:r>
          </a:p>
        </p:txBody>
      </p:sp>
      <p:sp>
        <p:nvSpPr>
          <p:cNvPr id="257028" name="Text Box 4"/>
          <p:cNvSpPr txBox="1">
            <a:spLocks noChangeArrowheads="1"/>
          </p:cNvSpPr>
          <p:nvPr/>
        </p:nvSpPr>
        <p:spPr bwMode="auto">
          <a:xfrm>
            <a:off x="4738688" y="1670050"/>
            <a:ext cx="346868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>
                <a:latin typeface="Arial" charset="0"/>
              </a:rPr>
              <a:t>80.7% maintenance activities</a:t>
            </a:r>
          </a:p>
        </p:txBody>
      </p:sp>
      <p:sp>
        <p:nvSpPr>
          <p:cNvPr id="257029" name="Text Box 5"/>
          <p:cNvSpPr txBox="1">
            <a:spLocks noChangeArrowheads="1"/>
          </p:cNvSpPr>
          <p:nvPr/>
        </p:nvSpPr>
        <p:spPr bwMode="auto">
          <a:xfrm>
            <a:off x="5921375" y="5045075"/>
            <a:ext cx="17573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>
                <a:latin typeface="Arial" charset="0"/>
              </a:rPr>
              <a:t>17.7% excretion</a:t>
            </a:r>
          </a:p>
        </p:txBody>
      </p:sp>
      <p:sp>
        <p:nvSpPr>
          <p:cNvPr id="257030" name="Text Box 6"/>
          <p:cNvSpPr txBox="1">
            <a:spLocks noChangeArrowheads="1"/>
          </p:cNvSpPr>
          <p:nvPr/>
        </p:nvSpPr>
        <p:spPr bwMode="auto">
          <a:xfrm>
            <a:off x="3543300" y="5041900"/>
            <a:ext cx="18732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>
                <a:latin typeface="Arial" charset="0"/>
              </a:rPr>
              <a:t>1.6% growth and</a:t>
            </a:r>
          </a:p>
          <a:p>
            <a:r>
              <a:rPr lang="en-US" b="1">
                <a:latin typeface="Arial" charset="0"/>
              </a:rPr>
              <a:t>reproduction</a:t>
            </a:r>
          </a:p>
        </p:txBody>
      </p:sp>
      <p:sp>
        <p:nvSpPr>
          <p:cNvPr id="257031" name="Text Box 7"/>
          <p:cNvSpPr txBox="1">
            <a:spLocks noChangeArrowheads="1"/>
          </p:cNvSpPr>
          <p:nvPr/>
        </p:nvSpPr>
        <p:spPr bwMode="auto">
          <a:xfrm>
            <a:off x="1493838" y="3608388"/>
            <a:ext cx="169545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b="1">
                <a:latin typeface="Arial" charset="0"/>
              </a:rPr>
              <a:t>Energy derived</a:t>
            </a:r>
          </a:p>
          <a:p>
            <a:r>
              <a:rPr lang="en-US" b="1">
                <a:latin typeface="Arial" charset="0"/>
              </a:rPr>
              <a:t>from plants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3564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C9879B-3BFA-5E43-8BFE-BDA7ADC7C8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408374"/>
            <a:ext cx="2639077" cy="3231086"/>
          </a:xfrm>
          <a:prstGeom prst="rect">
            <a:avLst/>
          </a:prstGeom>
        </p:spPr>
      </p:pic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anchor="ctr">
            <a:noAutofit/>
          </a:bodyPr>
          <a:lstStyle/>
          <a:p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 average, which will have the higher energy efficiency (energy to growth and reproduction/energy taken in)?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7162800" cy="4910328"/>
          </a:xfrm>
        </p:spPr>
        <p:txBody>
          <a:bodyPr>
            <a:normAutofit/>
          </a:bodyPr>
          <a:lstStyle/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2200" dirty="0"/>
              <a:t>Endotherms (“warm-blooded” animals)</a:t>
            </a:r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endParaRPr lang="en-US" sz="2200" dirty="0"/>
          </a:p>
          <a:p>
            <a:pPr marL="514350" indent="-514350">
              <a:spcBef>
                <a:spcPct val="20000"/>
              </a:spcBef>
              <a:buFont typeface="Wingdings 3"/>
              <a:buAutoNum type="alphaUcPeriod"/>
            </a:pPr>
            <a:r>
              <a:rPr lang="en-US" sz="2200" dirty="0"/>
              <a:t>Ectotherms (“cold-blooded” animals)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068B24-061A-944B-B14E-2C0FB4D34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93B4A0-BAB5-9341-A9D8-59D125983E9B}"/>
              </a:ext>
            </a:extLst>
          </p:cNvPr>
          <p:cNvSpPr txBox="1"/>
          <p:nvPr/>
        </p:nvSpPr>
        <p:spPr>
          <a:xfrm>
            <a:off x="974911" y="5040868"/>
            <a:ext cx="7711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same amount of food can usually maintain a larger population of similar-sized ectotherms.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448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many nutrient cycles are there?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9" y="1261356"/>
            <a:ext cx="5796550" cy="4937125"/>
          </a:xfr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CCD1914-0C1E-8C45-B57F-7C3E5BD4D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47B829-4C46-5340-A974-F70C7ABDC241}"/>
              </a:ext>
            </a:extLst>
          </p:cNvPr>
          <p:cNvSpPr txBox="1"/>
          <p:nvPr/>
        </p:nvSpPr>
        <p:spPr>
          <a:xfrm>
            <a:off x="6781800" y="1683204"/>
            <a:ext cx="1694695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Carbon</a:t>
            </a:r>
          </a:p>
          <a:p>
            <a:r>
              <a:rPr lang="en-US" sz="2000" dirty="0"/>
              <a:t>Sulfur</a:t>
            </a:r>
          </a:p>
          <a:p>
            <a:r>
              <a:rPr lang="en-US" sz="2000" dirty="0"/>
              <a:t>Nitrogen</a:t>
            </a:r>
          </a:p>
          <a:p>
            <a:r>
              <a:rPr lang="en-US" sz="2000" dirty="0"/>
              <a:t>Water</a:t>
            </a:r>
          </a:p>
          <a:p>
            <a:r>
              <a:rPr lang="en-US" sz="2000" dirty="0"/>
              <a:t>Phosphorus</a:t>
            </a:r>
          </a:p>
          <a:p>
            <a:r>
              <a:rPr lang="en-US" sz="2000" dirty="0"/>
              <a:t>Iron</a:t>
            </a:r>
          </a:p>
          <a:p>
            <a:r>
              <a:rPr lang="en-US" sz="2000" dirty="0"/>
              <a:t>Oxygen</a:t>
            </a:r>
          </a:p>
          <a:p>
            <a:r>
              <a:rPr lang="en-US" sz="2000" dirty="0"/>
              <a:t>Hydrogen</a:t>
            </a:r>
          </a:p>
          <a:p>
            <a:r>
              <a:rPr lang="en-US" sz="2000" dirty="0"/>
              <a:t>Trace minerals</a:t>
            </a:r>
          </a:p>
          <a:p>
            <a:r>
              <a:rPr lang="en-US" sz="2000" dirty="0"/>
              <a:t>Others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21122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C6E2F2-CA84-454A-B946-A48B6EBF5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"/>
            <a:ext cx="8305800" cy="61322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E32D2B-C28B-FB4F-BF1E-F1B644772C66}"/>
              </a:ext>
            </a:extLst>
          </p:cNvPr>
          <p:cNvSpPr/>
          <p:nvPr/>
        </p:nvSpPr>
        <p:spPr>
          <a:xfrm>
            <a:off x="381000" y="6400800"/>
            <a:ext cx="815340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rgsgeogy.wordpress.com</a:t>
            </a:r>
            <a:r>
              <a:rPr lang="en-US" sz="1200" dirty="0"/>
              <a:t>/</a:t>
            </a:r>
            <a:r>
              <a:rPr lang="en-US" sz="1200" dirty="0" err="1"/>
              <a:t>mrcs</a:t>
            </a:r>
            <a:r>
              <a:rPr lang="en-US" sz="1200" dirty="0"/>
              <a:t>-tree-carbon-content-calculator/</a:t>
            </a:r>
          </a:p>
        </p:txBody>
      </p:sp>
    </p:spTree>
    <p:extLst>
      <p:ext uri="{BB962C8B-B14F-4D97-AF65-F5344CB8AC3E}">
        <p14:creationId xmlns:p14="http://schemas.microsoft.com/office/powerpoint/2010/main" val="3392169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C6C9A-CCEC-5E4F-886E-EFD6D41D6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7818"/>
            <a:ext cx="9144000" cy="54023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0F80AA-6597-404E-A409-F06613A267BA}"/>
              </a:ext>
            </a:extLst>
          </p:cNvPr>
          <p:cNvSpPr/>
          <p:nvPr/>
        </p:nvSpPr>
        <p:spPr>
          <a:xfrm>
            <a:off x="228600" y="6324600"/>
            <a:ext cx="868984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www.outdoors.org</a:t>
            </a:r>
            <a:r>
              <a:rPr lang="en-US" sz="1200" dirty="0"/>
              <a:t>/resources/</a:t>
            </a:r>
            <a:r>
              <a:rPr lang="en-US" sz="1200" dirty="0" err="1"/>
              <a:t>amc</a:t>
            </a:r>
            <a:r>
              <a:rPr lang="en-US" sz="1200" dirty="0"/>
              <a:t>-outdoors/conservation-and-climate/how-</a:t>
            </a:r>
            <a:r>
              <a:rPr lang="en-US" sz="1200" dirty="0" err="1"/>
              <a:t>amc</a:t>
            </a:r>
            <a:r>
              <a:rPr lang="en-US" sz="1200" dirty="0"/>
              <a:t>-is-fighting-climate-change-through-carbon-credits/</a:t>
            </a:r>
          </a:p>
        </p:txBody>
      </p:sp>
    </p:spTree>
    <p:extLst>
      <p:ext uri="{BB962C8B-B14F-4D97-AF65-F5344CB8AC3E}">
        <p14:creationId xmlns:p14="http://schemas.microsoft.com/office/powerpoint/2010/main" val="2444785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E6206-9F4B-804D-9302-39663DCE2F0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800" dirty="0"/>
              <a:t>Thank you for taking my class &amp; enjoy your Christmas vacation</a:t>
            </a:r>
          </a:p>
        </p:txBody>
      </p:sp>
    </p:spTree>
    <p:extLst>
      <p:ext uri="{BB962C8B-B14F-4D97-AF65-F5344CB8AC3E}">
        <p14:creationId xmlns:p14="http://schemas.microsoft.com/office/powerpoint/2010/main" val="875918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Ecosystem Ecology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219200"/>
            <a:ext cx="8229600" cy="4937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Ecosystem: A biological community (or multiple communities) along with their chemical and physical environments</a:t>
            </a:r>
          </a:p>
          <a:p>
            <a:pPr>
              <a:lnSpc>
                <a:spcPct val="90000"/>
              </a:lnSpc>
            </a:pP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Ecosystem ecology focuses on pools of resources (how much is in a compartment) and fluxes (how much moves between compartments) of energy, water, carbon, nutrients, and other abiotic components (elements and simple compounds). </a:t>
            </a:r>
          </a:p>
          <a:p>
            <a:pPr>
              <a:lnSpc>
                <a:spcPct val="90000"/>
              </a:lnSpc>
            </a:pP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is greater movement of these resources within than between ecosystems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6AE37C7-69E3-9B40-A424-FAC842802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r>
              <a:rPr lang="en-US" dirty="0"/>
              <a:t>Credit: C. Mulder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015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1F875F-5784-904D-A298-283F9032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304800"/>
            <a:ext cx="5867400" cy="602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40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89626" y="205740"/>
            <a:ext cx="8229600" cy="990600"/>
          </a:xfrm>
        </p:spPr>
        <p:txBody>
          <a:bodyPr anchor="ctr">
            <a:norm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carbon used to drive your car, where has it moved from and where will it go?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505628-D58D-6844-A6C6-347BE0083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782" y="1371600"/>
            <a:ext cx="5604436" cy="4724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F57DBB-9C53-1E45-B402-A6AA3D5CCD46}"/>
              </a:ext>
            </a:extLst>
          </p:cNvPr>
          <p:cNvSpPr/>
          <p:nvPr/>
        </p:nvSpPr>
        <p:spPr>
          <a:xfrm>
            <a:off x="609600" y="6375261"/>
            <a:ext cx="7086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evolution.berkeley.edu</a:t>
            </a:r>
            <a:r>
              <a:rPr lang="en-US" sz="1200" dirty="0"/>
              <a:t>/</a:t>
            </a:r>
            <a:r>
              <a:rPr lang="en-US" sz="1200" dirty="0" err="1"/>
              <a:t>evolibrary</a:t>
            </a:r>
            <a:r>
              <a:rPr lang="en-US" sz="1200" dirty="0"/>
              <a:t>/article/side_0_0/carbonatom_01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7778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577B6-7DDC-2E4A-83EB-21D4783A8F5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/>
              <a:t>Combustion of gasoline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</a:t>
            </a:r>
            <a:r>
              <a:rPr lang="en-US" baseline="-25000" dirty="0"/>
              <a:t>8</a:t>
            </a:r>
            <a:r>
              <a:rPr lang="en-US" dirty="0"/>
              <a:t>H</a:t>
            </a:r>
            <a:r>
              <a:rPr lang="en-US" baseline="-25000" dirty="0"/>
              <a:t>18</a:t>
            </a:r>
            <a:r>
              <a:rPr lang="en-US" dirty="0"/>
              <a:t> + 12.5 O</a:t>
            </a:r>
            <a:r>
              <a:rPr lang="en-US" baseline="-25000" dirty="0"/>
              <a:t>2</a:t>
            </a:r>
            <a:r>
              <a:rPr lang="en-US" dirty="0"/>
              <a:t> → 8 CO</a:t>
            </a:r>
            <a:r>
              <a:rPr lang="en-US" baseline="-25000" dirty="0"/>
              <a:t>2</a:t>
            </a:r>
            <a:r>
              <a:rPr lang="en-US" dirty="0"/>
              <a:t> + 9 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44,400 Joules for every gram of C</a:t>
            </a:r>
            <a:r>
              <a:rPr lang="en-US" baseline="-25000" dirty="0"/>
              <a:t>8</a:t>
            </a:r>
            <a:r>
              <a:rPr lang="en-US" dirty="0"/>
              <a:t>H</a:t>
            </a:r>
            <a:r>
              <a:rPr lang="en-US" baseline="-25000" dirty="0"/>
              <a:t>18</a:t>
            </a:r>
          </a:p>
          <a:p>
            <a:pPr marL="0" indent="0">
              <a:buNone/>
            </a:pPr>
            <a:endParaRPr lang="en-US" baseline="-25000" dirty="0"/>
          </a:p>
          <a:p>
            <a:pPr marL="0" indent="0">
              <a:buNone/>
            </a:pPr>
            <a:r>
              <a:rPr lang="en-US" dirty="0"/>
              <a:t>4,600 kg CO</a:t>
            </a:r>
            <a:r>
              <a:rPr lang="en-US" baseline="-25000" dirty="0"/>
              <a:t>2</a:t>
            </a:r>
            <a:r>
              <a:rPr lang="en-US" dirty="0"/>
              <a:t> per 2,000 liters </a:t>
            </a:r>
          </a:p>
        </p:txBody>
      </p:sp>
    </p:spTree>
    <p:extLst>
      <p:ext uri="{BB962C8B-B14F-4D97-AF65-F5344CB8AC3E}">
        <p14:creationId xmlns:p14="http://schemas.microsoft.com/office/powerpoint/2010/main" val="200334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69DE9-FAB1-F142-8528-568D8CDB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carbon cycle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refers to exchanges of </a:t>
            </a:r>
            <a:r>
              <a:rPr lang="en-US" sz="2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within/between four major reservoirs: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93750-6B7E-1E4E-BBEE-573C1901133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Atmosphere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Oceans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Land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Fossil fuels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6F1B90-1C3C-AB4E-AC37-EDD81089A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600200"/>
            <a:ext cx="4648200" cy="43636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7DC28-2C00-2547-8CFA-A8E370126036}"/>
              </a:ext>
            </a:extLst>
          </p:cNvPr>
          <p:cNvSpPr/>
          <p:nvPr/>
        </p:nvSpPr>
        <p:spPr>
          <a:xfrm>
            <a:off x="609600" y="6352401"/>
            <a:ext cx="25989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whrc.org</a:t>
            </a:r>
            <a:r>
              <a:rPr lang="en-US" sz="1200" dirty="0"/>
              <a:t>/project/global-carbon/</a:t>
            </a:r>
          </a:p>
        </p:txBody>
      </p:sp>
    </p:spTree>
    <p:extLst>
      <p:ext uri="{BB962C8B-B14F-4D97-AF65-F5344CB8AC3E}">
        <p14:creationId xmlns:p14="http://schemas.microsoft.com/office/powerpoint/2010/main" val="4201481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785F95-3E0D-8BD0-4767-F20FB97A4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990600"/>
            <a:ext cx="825267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03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823836-02A7-D921-AE4D-780638330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8382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20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ASPOLLED" val="58EBD2DBC7CD4018ACCD34ED544A27AA"/>
  <p:tag name="TPVERSION" val="5"/>
  <p:tag name="TPFULLVERSION" val="5.2.1.3179"/>
  <p:tag name="PPTVERSION" val="15"/>
  <p:tag name="TPOS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80DD8B0D50AB4749A195B32724E012B3&lt;/guid&gt;&#10;        &lt;description /&gt;&#10;        &lt;date&gt;1/31/2016 6:52:09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864F40F154BF40909E1375FD62E1DD95&lt;/guid&gt;&#10;            &lt;repollguid&gt;AE85483D0CE642C29E29A9C72C1C6A48&lt;/repollguid&gt;&#10;            &lt;sourceid&gt;4F679AA7F41A474BB8046F483CE7D9C6&lt;/sourceid&gt;&#10;            &lt;questiontext&gt;Assume that 15% of energy is transferred between trophic levels. If start with 100% of energy at level 1 (primary productivity), what % will be transferred to level 4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259A3174F66A46F4AB6203B321E8B378&lt;/guid&gt;&#10;                    &lt;answertext&gt;(15)4&lt;/answertext&gt;&#10;                    &lt;valuetype&gt;-1&lt;/valuetype&gt;&#10;                &lt;/answer&gt;&#10;                &lt;answer&gt;&#10;                    &lt;guid&gt;72109A80109B45D9B7C469287E4FF845&lt;/guid&gt;&#10;                    &lt;answertext&gt;1/(15)4&lt;/answertext&gt;&#10;                    &lt;valuetype&gt;-1&lt;/valuetype&gt;&#10;                &lt;/answer&gt;&#10;                &lt;answer&gt;&#10;                    &lt;guid&gt;CD8DE0CB648E43B5866F33A905724A74&lt;/guid&gt;&#10;                    &lt;answertext&gt;0.15+0.15+0.15+0.15&lt;/answertext&gt;&#10;                    &lt;valuetype&gt;-1&lt;/valuetype&gt;&#10;                &lt;/answer&gt;&#10;                &lt;answer&gt;&#10;                    &lt;guid&gt;C50E42545D6B49DABFF54ED42A2A822A&lt;/guid&gt;&#10;                    &lt;answertext&gt;(0.15)4 * 100&lt;/answertext&gt;&#10;                    &lt;valuetype&gt;1&lt;/valuetype&gt;&#10;                &lt;/answer&gt;&#10;            &lt;/answers&gt;&#10;        &lt;/multichoice&gt;&#10;    &lt;/questions&gt;&#10;&lt;/questionlist&gt;"/>
  <p:tag name="RESULTS" val="Assume that 15% of energy is transferred between trophic levels. If start with 100% of energy at level 1 (primary productivity), what % will be transferred to level 4?[;crlf;]64[;]73[;]64[;]False[;]41[;][;crlf;]3.328125[;]4[;]0.936327391661165[;]0.876708984375[;crlf;]1[;]-1[;](15)41[;](15)4[;][;crlf;]18[;]-1[;]1/(15)42[;]1/(15)4[;][;crlf;]4[;]-1[;]0.15+0.15+0.15+0.153[;]0.15+0.15+0.15+0.15[;][;crlf;]41[;]1[;](0.15)4 * 1004[;](0.15)4 * 100[;]"/>
  <p:tag name="HASRESULTS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ULTS" val="On average, which will have the higher energy efficiency (energy to growth and reproduction/ energy taken in)?[;crlf;]65[;]73[;]65[;]False[;]0[;][;crlf;]1.84615384615385[;]2[;]0.36080121229411[;]0.130177514792899[;crlf;]10[;]0[;]Ectotherms (“warmblooded” animals)1[;]Ectotherms (“warmblooded” animals)[;][;crlf;]55[;]0[;]Endotherms (“coldblooded” animals)2[;]Endotherms (“coldblooded” animals)[;]"/>
  <p:tag name="HASRESULTS" val="True"/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1058C6B4C5F746C1965AD9AB77C1C4CC&lt;/guid&gt;&#10;        &lt;description /&gt;&#10;        &lt;date&gt;1/31/2016 7:04:56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B55C49656A8245B69B8C9248437C8BEB&lt;/guid&gt;&#10;            &lt;repollguid&gt;28FDD83B36274692BBB7D1F996A161B4&lt;/repollguid&gt;&#10;            &lt;sourceid&gt;904F3B34F1354B0AA4BBA6296C7DA4BC&lt;/sourceid&gt;&#10;            &lt;questiontext&gt;On average, which will have the higher energy efficiency (energy to growth and reproduction/ energy taken in)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86905F5F833F4EC9973B859520D52A95&lt;/guid&gt;&#10;                    &lt;answertext&gt;Endotherms (“warmblooded” animals)&lt;/answertext&gt;&#10;                    &lt;valuetype&gt;0&lt;/valuetype&gt;&#10;                &lt;/answer&gt;&#10;                &lt;answer&gt;&#10;                    &lt;guid&gt;51C4B2F97DBF476BA28899E7F9C41BFF&lt;/guid&gt;&#10;                    &lt;answertext&gt;Ectotherms (“coldblooded” animals)&lt;/answertext&gt;&#10;                    &lt;valuetype&gt;0&lt;/valuetype&gt;&#10;                &lt;/answer&gt;&#10;            &lt;/answers&gt;&#10;        &lt;/multichoice&gt;&#10;    &lt;/questions&gt;&#10;&lt;/questionlist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0A500281187E41ADA39978BA58A7E6BA&lt;/guid&gt;&#10;        &lt;description /&gt;&#10;        &lt;date&gt;1/31/2016 6:36:12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BDA841BE1C8E427383B343F1783BE0FE&lt;/guid&gt;&#10;            &lt;repollguid&gt;5C0810ADC2E245A5AB548D5954982B3E&lt;/repollguid&gt;&#10;            &lt;sourceid&gt;7F5CB2E68C834BE4974691A7FDE53A38&lt;/sourceid&gt;&#10;            &lt;questiontext&gt;What usually determines primary productivity in terrestrial systems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0B7A2BD9AE56445581AF899E981DCCD1&lt;/guid&gt;&#10;                    &lt;answertext&gt;Temperature&lt;/answertext&gt;&#10;                    &lt;valuetype&gt;-1&lt;/valuetype&gt;&#10;                &lt;/answer&gt;&#10;                &lt;answer&gt;&#10;                    &lt;guid&gt;20FDCAE7C37C44A68C46187E91F848CC&lt;/guid&gt;&#10;                    &lt;answertext&gt;Water&lt;/answertext&gt;&#10;                    &lt;valuetype&gt;-1&lt;/valuetype&gt;&#10;                &lt;/answer&gt;&#10;                &lt;answer&gt;&#10;                    &lt;guid&gt;CA2EA145D3EB49B6A85998EFDE1543DC&lt;/guid&gt;&#10;                    &lt;answertext&gt;Nutrient&lt;/answertext&gt;&#10;                    &lt;valuetype&gt;-1&lt;/valuetype&gt;&#10;                &lt;/answer&gt;&#10;                &lt;answer&gt;&#10;                    &lt;guid&gt;DE2BAC7EEE974B7BAB5A0EE6885BC781&lt;/guid&gt;&#10;                    &lt;answertext&gt;Temperature and water&lt;/answertext&gt;&#10;                    &lt;valuetype&gt;1&lt;/valuetype&gt;&#10;                &lt;/answer&gt;&#10;                &lt;answer&gt;&#10;                    &lt;guid&gt;C9E4465CA6F84915AF3C6B044CB98665&lt;/guid&gt;&#10;                    &lt;answertext&gt;Water and nutrients&lt;/answertext&gt;&#10;                    &lt;valuetype&gt;-1&lt;/valuetype&gt;&#10;                &lt;/answer&gt;&#10;            &lt;/answers&gt;&#10;        &lt;/multichoice&gt;&#10;    &lt;/questions&gt;&#10;&lt;/questionlist&gt;"/>
  <p:tag name="RESULTS" val="What usually determines primary productivity in terrestrial systems?[;crlf;]65[;]73[;]65[;]False[;]40[;][;crlf;]4.07692307692308[;]4[;]0.899704093366981[;]0.809467455621302[;crlf;]2[;]-1[;]Temperature1[;]Temperature[;][;crlf;]4[;]-1[;]Water2[;]Water[;][;crlf;]0[;]-1[;]Nutrient3[;]Nutrient[;][;crlf;]40[;]1[;]Temperature and water4[;]Temperature and water[;][;crlf;]19[;]-1[;]Water and nutrients5[;]Water and nutrients[;]"/>
  <p:tag name="HASRESULTS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VECHARTING" val="False"/>
  <p:tag name="AUTOOPENPOLL" val="True"/>
  <p:tag name="AUTOFORMATCHART" val="True"/>
  <p:tag name="TYPE" val="MultiChoiceSlide"/>
  <p:tag name="TPQUESTIONXML" val="﻿&lt;?xml version=&quot;1.0&quot; encoding=&quot;utf-8&quot;?&gt;&#10;&lt;questionlist&gt;&#10;    &lt;properties&gt;&#10;        &lt;guid&gt;A98322D0B5BF419393107F155B0F76BC&lt;/guid&gt;&#10;        &lt;description /&gt;&#10;        &lt;date&gt;1/31/2016 6:43:12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9DA2A14A6F2A4878A72854370445EF42&lt;/guid&gt;&#10;            &lt;repollguid&gt;7745B008A2814332A7D3A937A5BE27DF&lt;/repollguid&gt;&#10;            &lt;sourceid&gt;CCCBE0C6223F4013BF2EFAD763ACE3DF&lt;/sourceid&gt;&#10;            &lt;questiontext&gt;What usually determines primary productivity in aquatic systems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183E83DDA6CF440D9A8FF9446EBBAC36&lt;/guid&gt;&#10;                    &lt;answertext&gt;Temperature&lt;/answertext&gt;&#10;                    &lt;valuetype&gt;0&lt;/valuetype&gt;&#10;                &lt;/answer&gt;&#10;                &lt;answer&gt;&#10;                    &lt;guid&gt;89254033939D47819B082C4BA61A45A6&lt;/guid&gt;&#10;                    &lt;answertext&gt;Nutrients&lt;/answertext&gt;&#10;                    &lt;valuetype&gt;0&lt;/valuetype&gt;&#10;                &lt;/answer&gt;&#10;                &lt;answer&gt;&#10;                    &lt;guid&gt;FD84F9874DE144ECBA1A77E669F5A411&lt;/guid&gt;&#10;                    &lt;answertext&gt;Salinity&lt;/answertext&gt;&#10;                    &lt;valuetype&gt;0&lt;/valuetype&gt;&#10;                &lt;/answer&gt;&#10;                &lt;answer&gt;&#10;                    &lt;guid&gt;56E89B56D01947F5A2A64F60DBDF3F08&lt;/guid&gt;&#10;                    &lt;answertext&gt;Temperature and nutrients&lt;/answertext&gt;&#10;                    &lt;valuetype&gt;0&lt;/valuetype&gt;&#10;                &lt;/answer&gt;&#10;            &lt;/answers&gt;&#10;        &lt;/multichoice&gt;&#10;    &lt;/questions&gt;&#10;&lt;/questionlist&gt;"/>
  <p:tag name="RESULTS" val="What usually determines primary productivity in aquatic systems?[;crlf;]65[;]73[;]65[;]False[;]0[;][;crlf;]3.72307692307692[;]4[;]0.66812463848026[;]0.446390532544379[;crlf;]2[;]0[;]Temperature1[;]Temperature[;][;crlf;]2[;]0[;]Nutrients2[;]Nutrients[;][;crlf;]8[;]0[;]Salinity3[;]Salinity[;][;crlf;]53[;]0[;]Temperature and nutrients4[;]Temperature and nutrients[;]"/>
  <p:tag name="HASRESULTS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Custom 14">
      <a:dk1>
        <a:srgbClr val="0000CC"/>
      </a:dk1>
      <a:lt1>
        <a:sysClr val="window" lastClr="FFFFFF"/>
      </a:lt1>
      <a:dk2>
        <a:srgbClr val="0000CC"/>
      </a:dk2>
      <a:lt2>
        <a:srgbClr val="FFFFFF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7298</TotalTime>
  <Words>957</Words>
  <Application>Microsoft Macintosh PowerPoint</Application>
  <PresentationFormat>On-screen Show (4:3)</PresentationFormat>
  <Paragraphs>174</Paragraphs>
  <Slides>29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Bookman Old Style</vt:lpstr>
      <vt:lpstr>Calibri</vt:lpstr>
      <vt:lpstr>Courier New</vt:lpstr>
      <vt:lpstr>Gill Sans MT</vt:lpstr>
      <vt:lpstr>Verdana</vt:lpstr>
      <vt:lpstr>Wingdings</vt:lpstr>
      <vt:lpstr>Wingdings 3</vt:lpstr>
      <vt:lpstr>Origin</vt:lpstr>
      <vt:lpstr>Ecosystem Ecology: Study of interactions between living (biotic) and non-living (abiotic) components of the ecosystem   </vt:lpstr>
      <vt:lpstr>Important dates:</vt:lpstr>
      <vt:lpstr>Ecosystem Ecology</vt:lpstr>
      <vt:lpstr>PowerPoint Presentation</vt:lpstr>
      <vt:lpstr>The carbon used to drive your car, where has it moved from and where will it go?</vt:lpstr>
      <vt:lpstr>PowerPoint Presentation</vt:lpstr>
      <vt:lpstr>Global carbon cycle refers to exchanges of carbon within/between four major reservoirs:</vt:lpstr>
      <vt:lpstr>PowerPoint Presentation</vt:lpstr>
      <vt:lpstr>PowerPoint Presentation</vt:lpstr>
      <vt:lpstr>Net primary productivity (NPP)</vt:lpstr>
      <vt:lpstr>PowerPoint Presentation</vt:lpstr>
      <vt:lpstr>How much energy can plants get from the sun?</vt:lpstr>
      <vt:lpstr>Productivity varies enormously across the globe</vt:lpstr>
      <vt:lpstr>PowerPoint Presentation</vt:lpstr>
      <vt:lpstr>What usually determines primary productivity in terrestrial systems?</vt:lpstr>
      <vt:lpstr>What usually determines primary productivity in aquatics systems?</vt:lpstr>
      <vt:lpstr>PowerPoint Presentation</vt:lpstr>
      <vt:lpstr>What happens to energy (organic compounds) after it enters the ecosystem? </vt:lpstr>
      <vt:lpstr>What happens to energy (organic compounds) after it enters the ecosystem? </vt:lpstr>
      <vt:lpstr>What happens to energy (organic compounds) after it enters the ecosystem? </vt:lpstr>
      <vt:lpstr>Assume 15% of energy is transferred between trophic levels. If start with 100% at level 1 (primary productivity), what % will be transferred to level 4?</vt:lpstr>
      <vt:lpstr>How much energy is lost between trophic levels?</vt:lpstr>
      <vt:lpstr>Figure 54-8</vt:lpstr>
      <vt:lpstr>Figure 54-9</vt:lpstr>
      <vt:lpstr>On average, which will have the higher energy efficiency (energy to growth and reproduction/energy taken in)?</vt:lpstr>
      <vt:lpstr>How many nutrient cycles are there?</vt:lpstr>
      <vt:lpstr>PowerPoint Presentation</vt:lpstr>
      <vt:lpstr>PowerPoint Presentation</vt:lpstr>
      <vt:lpstr>PowerPoint Presentation</vt:lpstr>
    </vt:vector>
  </TitlesOfParts>
  <Company>University of Alaska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cpmulder</dc:creator>
  <cp:lastModifiedBy>Kevin McCracken</cp:lastModifiedBy>
  <cp:revision>492</cp:revision>
  <dcterms:created xsi:type="dcterms:W3CDTF">2016-01-12T19:49:05Z</dcterms:created>
  <dcterms:modified xsi:type="dcterms:W3CDTF">2023-12-05T19:51:31Z</dcterms:modified>
</cp:coreProperties>
</file>