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78" r:id="rId2"/>
    <p:sldId id="433" r:id="rId3"/>
    <p:sldId id="342" r:id="rId4"/>
    <p:sldId id="417" r:id="rId5"/>
    <p:sldId id="418" r:id="rId6"/>
    <p:sldId id="419" r:id="rId7"/>
    <p:sldId id="416" r:id="rId8"/>
    <p:sldId id="377" r:id="rId9"/>
    <p:sldId id="420" r:id="rId10"/>
    <p:sldId id="429" r:id="rId11"/>
    <p:sldId id="380" r:id="rId12"/>
    <p:sldId id="381" r:id="rId13"/>
    <p:sldId id="425" r:id="rId14"/>
    <p:sldId id="430" r:id="rId15"/>
    <p:sldId id="382" r:id="rId16"/>
    <p:sldId id="383" r:id="rId17"/>
    <p:sldId id="384" r:id="rId18"/>
    <p:sldId id="385" r:id="rId19"/>
    <p:sldId id="386" r:id="rId20"/>
    <p:sldId id="387" r:id="rId21"/>
    <p:sldId id="388" r:id="rId22"/>
    <p:sldId id="389" r:id="rId23"/>
    <p:sldId id="390" r:id="rId24"/>
    <p:sldId id="391" r:id="rId25"/>
    <p:sldId id="422" r:id="rId26"/>
    <p:sldId id="392" r:id="rId27"/>
    <p:sldId id="393" r:id="rId28"/>
    <p:sldId id="282" r:id="rId29"/>
    <p:sldId id="394" r:id="rId30"/>
    <p:sldId id="424" r:id="rId31"/>
    <p:sldId id="426" r:id="rId32"/>
    <p:sldId id="423" r:id="rId33"/>
    <p:sldId id="395" r:id="rId34"/>
    <p:sldId id="409" r:id="rId35"/>
    <p:sldId id="410" r:id="rId36"/>
    <p:sldId id="408" r:id="rId37"/>
    <p:sldId id="411" r:id="rId38"/>
    <p:sldId id="428" r:id="rId39"/>
    <p:sldId id="401" r:id="rId40"/>
    <p:sldId id="413" r:id="rId41"/>
    <p:sldId id="431" r:id="rId42"/>
    <p:sldId id="414" r:id="rId43"/>
    <p:sldId id="415" r:id="rId44"/>
    <p:sldId id="432" r:id="rId45"/>
  </p:sldIdLst>
  <p:sldSz cx="9144000" cy="6858000" type="screen4x3"/>
  <p:notesSz cx="7315200" cy="9601200"/>
  <p:custDataLst>
    <p:tags r:id="rId4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4169"/>
    <p:restoredTop sz="93483"/>
  </p:normalViewPr>
  <p:slideViewPr>
    <p:cSldViewPr>
      <p:cViewPr varScale="1">
        <p:scale>
          <a:sx n="158" d="100"/>
          <a:sy n="158" d="100"/>
        </p:scale>
        <p:origin x="248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F58253CF-6D51-FF42-B7ED-F774A7FE33D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F252882F-C59D-C448-8402-140E1F4D0DC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6" name="Rectangle 4">
            <a:extLst>
              <a:ext uri="{FF2B5EF4-FFF2-40B4-BE49-F238E27FC236}">
                <a16:creationId xmlns:a16="http://schemas.microsoft.com/office/drawing/2014/main" id="{5EA3B19E-75EA-9241-8E44-0BE8754417E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7" name="Rectangle 5">
            <a:extLst>
              <a:ext uri="{FF2B5EF4-FFF2-40B4-BE49-F238E27FC236}">
                <a16:creationId xmlns:a16="http://schemas.microsoft.com/office/drawing/2014/main" id="{F3209354-642F-DC4F-AFE6-A5AFD8D2C1E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201C251-1D52-A542-8443-F2BA043E4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4D8403E3-DE19-3843-B827-668ABE5A15B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7D40A39E-AC4A-584E-AC35-6F413930831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D50CA650-5842-FC49-BD33-42029469F57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8863FC21-1CF3-9D48-BCB3-5A120661B69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D2D2E41D-D1BD-6B4C-A755-7A26566AFD5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F015D6DD-ED41-BE49-B166-2BD985C444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BFD708E-7BBA-8547-B214-FCD604E4D4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A5967608-E5DC-5248-9F6B-D1952E05C2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AE4D8562-A102-7E4D-8DD0-3E7BC6E2E6FF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4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0D471281-28E6-5040-92D9-27C77E268B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FB472388-D5B6-284A-8465-6E2DD3350D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CF850100-4D3E-8245-B5C8-9300036191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EA22EA10-A811-8046-9711-8B2CC864AF84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20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EC8C5D5A-2C96-4847-B19D-B9D2D3B096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0EC60317-47D6-6347-806E-7891C75FA0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5B1A334F-D4B0-D449-BA99-7902047284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27D2310A-A264-0946-97D0-FC3E706CD706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21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4808F234-3335-C84E-A7BE-0466B21D3F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4168858B-A40A-4C4D-9F86-A564A525E4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CB3F6F1D-4EFC-9F48-8335-3D374A69BF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38DC278F-6F9B-2042-9288-37983B585940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22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EB7E94C5-DF91-A743-B543-3C2348FB8B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83C77E35-7545-044B-9C81-51BA4C2799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608D7DCF-BC9E-744B-884B-07AF6297BA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BFC66C8F-6510-524A-8A8E-2771C92D041D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23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136914AE-A2E3-AF4B-9733-3403202DA2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E78669EE-009A-284A-BD27-41DF7120EB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79204BDE-3B61-554B-9C8F-085670495D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7CE8CDAA-B0C5-924A-9401-9E5950D6FC93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24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16C9D111-A7F4-F046-BDEA-596D5CBB73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C09476C9-5ADF-284D-86A9-96EAF35B79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E0FB8210-73B7-B046-947D-1B3F61097E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E5C6D3C8-67C4-F84C-A8EA-B12F3CD005F7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26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F37B22CB-7369-F74C-8E10-AD0E4B14C4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5B501563-D975-0649-9CBC-6687F4EF7B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61164AFA-2FE2-764B-8B1B-9BE61968BC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FFBB3EC0-EF82-9447-8B17-48591AE38966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27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297D73FF-BAB9-5343-9BAD-969D884E04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62DBADB8-6E33-A84D-872A-64EC002320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FF823585-B412-C94D-B8E6-90206C9CE4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EB766346-D2D7-3942-8A60-008A93AAF844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29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227A782C-FCF4-1E44-9DB1-629F0AD23F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737378E9-DBC5-9945-A275-D2FA44F1E5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5DFFA4AB-2E36-8044-8527-E5E011CE81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498B0E2C-72A5-3546-B826-DDE6FA3A62CF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30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6D459DC9-B142-2541-BED0-1B88C9603A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2A6A8428-8745-EE45-B364-43589E59A7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E76EE5B1-366D-C64E-8248-202D360DF5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01675" indent="-2698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0810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5128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9446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0"/>
              </a:spcBef>
            </a:pPr>
            <a:fld id="{81BEB612-3CDE-E044-A3C4-3B448EDCA878}" type="slidenum">
              <a:rPr lang="en-US" altLang="en-US" smtClean="0">
                <a:latin typeface="Arial" panose="020B0604020202020204" pitchFamily="34" charset="0"/>
              </a:rPr>
              <a:pPr defTabSz="914400">
                <a:spcBef>
                  <a:spcPct val="0"/>
                </a:spcBef>
              </a:pPr>
              <a:t>33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9D3031D0-AA5C-9842-BA41-61C429F6C6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087BEA8F-12E8-1E46-B2A8-60C8DE008F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3DA8FD50-E0AD-B54E-B622-F2EAC5FEF1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D9B85FE0-8AFE-A44F-B42A-A9D6CBB6CD1A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8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D3223E51-62F7-5447-855F-0949B526A3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E5B90654-719A-E243-826C-267DC9ACFA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>
            <a:extLst>
              <a:ext uri="{FF2B5EF4-FFF2-40B4-BE49-F238E27FC236}">
                <a16:creationId xmlns:a16="http://schemas.microsoft.com/office/drawing/2014/main" id="{F3071DE9-2025-2741-8DAC-EF683C5660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0" name="Notes Placeholder 2">
            <a:extLst>
              <a:ext uri="{FF2B5EF4-FFF2-40B4-BE49-F238E27FC236}">
                <a16:creationId xmlns:a16="http://schemas.microsoft.com/office/drawing/2014/main" id="{DA772BF5-A279-8F40-9E5A-F08725F6C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Soapberry bugs</a:t>
            </a:r>
          </a:p>
        </p:txBody>
      </p:sp>
      <p:sp>
        <p:nvSpPr>
          <p:cNvPr id="78851" name="Slide Number Placeholder 3">
            <a:extLst>
              <a:ext uri="{FF2B5EF4-FFF2-40B4-BE49-F238E27FC236}">
                <a16:creationId xmlns:a16="http://schemas.microsoft.com/office/drawing/2014/main" id="{5F9F2DB9-163F-0B4F-BB00-96870CADB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71750C4E-FFE4-1D4C-B86C-F2DF6390E8E4}" type="slidenum">
              <a:rPr lang="en-US" altLang="en-US" sz="1300" smtClean="0">
                <a:latin typeface="Times New Roman" panose="02020603050405020304" pitchFamily="18" charset="0"/>
              </a:rPr>
              <a:pPr/>
              <a:t>36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DE63AD1A-5C53-5144-B490-F149E2308F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01675" indent="-2698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0810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5128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9446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0"/>
              </a:spcBef>
            </a:pPr>
            <a:fld id="{E47FA683-27B0-644D-B5C0-D304350A37A6}" type="slidenum">
              <a:rPr lang="en-US" altLang="en-US" smtClean="0">
                <a:latin typeface="Arial" panose="020B0604020202020204" pitchFamily="34" charset="0"/>
              </a:rPr>
              <a:pPr defTabSz="914400">
                <a:spcBef>
                  <a:spcPct val="0"/>
                </a:spcBef>
              </a:pPr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7877E4EA-552B-D348-BF25-6383115BF6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B48C3537-82B5-D744-A638-1ADE6A6549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3CDFFA8A-A438-5749-9296-3EBD0F7DAC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01675" indent="-2698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0810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5128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9446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0"/>
              </a:spcBef>
            </a:pPr>
            <a:fld id="{55C62A99-A4D3-6A49-82BF-74D38E7B2143}" type="slidenum">
              <a:rPr lang="en-US" altLang="en-US" smtClean="0">
                <a:latin typeface="Arial" panose="020B0604020202020204" pitchFamily="34" charset="0"/>
              </a:rPr>
              <a:pPr defTabSz="914400">
                <a:spcBef>
                  <a:spcPct val="0"/>
                </a:spcBef>
              </a:pPr>
              <a:t>39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D5DB3188-79B5-5044-BF88-944E19A1CF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E969C9F3-5B43-3248-8F8A-E3DDEF41B1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Ensatina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50DE5BC8-70B8-5542-92B2-C07F48BFCE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01675" indent="-2698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0810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5128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9446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0"/>
              </a:spcBef>
            </a:pPr>
            <a:fld id="{B5B754DB-6B27-AD45-9FFB-54D43808F46D}" type="slidenum">
              <a:rPr lang="en-US" altLang="en-US" smtClean="0">
                <a:latin typeface="Arial" panose="020B0604020202020204" pitchFamily="34" charset="0"/>
              </a:rPr>
              <a:pPr defTabSz="914400">
                <a:spcBef>
                  <a:spcPct val="0"/>
                </a:spcBef>
              </a:pPr>
              <a:t>40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7E4EBDC8-17C0-8C4D-BD00-9168D486B2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E6CDA73F-F260-CA42-8654-DDD1B88CD4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3EFB67D6-196A-064C-9025-17899593E4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01675" indent="-2698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0810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5128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9446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0"/>
              </a:spcBef>
            </a:pPr>
            <a:fld id="{CD21B35B-9F6A-3C4B-83E5-32F4737C1CE2}" type="slidenum">
              <a:rPr lang="en-US" altLang="en-US" smtClean="0">
                <a:latin typeface="Arial" panose="020B0604020202020204" pitchFamily="34" charset="0"/>
              </a:rPr>
              <a:pPr defTabSz="914400">
                <a:spcBef>
                  <a:spcPct val="0"/>
                </a:spcBef>
              </a:pPr>
              <a:t>42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14A0EAFD-D3DE-4A4B-AA40-B0C4B1D97B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F2D7E48E-88AC-DF41-BC93-F70979E5CC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D7421EEA-60E9-C44B-9DAF-E71C216BF9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01675" indent="-2698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0810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5128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9446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0"/>
              </a:spcBef>
            </a:pPr>
            <a:fld id="{05A24460-0B3D-414F-84E3-B8659FBEB6E7}" type="slidenum">
              <a:rPr lang="en-US" altLang="en-US" smtClean="0">
                <a:latin typeface="Arial" panose="020B0604020202020204" pitchFamily="34" charset="0"/>
              </a:rPr>
              <a:pPr defTabSz="914400">
                <a:spcBef>
                  <a:spcPct val="0"/>
                </a:spcBef>
              </a:pPr>
              <a:t>43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AF1AACAA-22AA-4346-8509-A6D0125304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94E9D55E-264A-6A4B-BAE1-1677D3C035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F4C41BF5-8C45-AD4F-B523-249B2E40AC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644A9A0A-6E63-9443-A027-DEACB5952478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11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319CA130-125B-E44A-9F4D-757D9BE7BC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2D63A364-E4A2-C14C-8169-949E0345B8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9391747C-617D-AB41-9DCB-F87C1E9D07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9ED55C30-7B8D-C346-B4E8-5AC31A11E71C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12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BA43674C-AF48-7D48-9025-8959685E2C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D52A1A28-D7DD-474B-A17F-40BBD2AFE7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>
            <a:extLst>
              <a:ext uri="{FF2B5EF4-FFF2-40B4-BE49-F238E27FC236}">
                <a16:creationId xmlns:a16="http://schemas.microsoft.com/office/drawing/2014/main" id="{C79A5C0A-73E6-E647-9BCA-2577319350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0" name="Notes Placeholder 2">
            <a:extLst>
              <a:ext uri="{FF2B5EF4-FFF2-40B4-BE49-F238E27FC236}">
                <a16:creationId xmlns:a16="http://schemas.microsoft.com/office/drawing/2014/main" id="{9E8342E8-3865-F54E-BF70-A6DA0C6354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4451" name="Slide Number Placeholder 3">
            <a:extLst>
              <a:ext uri="{FF2B5EF4-FFF2-40B4-BE49-F238E27FC236}">
                <a16:creationId xmlns:a16="http://schemas.microsoft.com/office/drawing/2014/main" id="{D4B54924-A261-5847-AA5C-796CB201FC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C18C7292-A7B0-3943-82BF-EDA378297DA6}" type="slidenum">
              <a:rPr lang="en-US" altLang="en-US" sz="1300" smtClean="0">
                <a:latin typeface="Times New Roman" panose="02020603050405020304" pitchFamily="18" charset="0"/>
              </a:rPr>
              <a:pPr/>
              <a:t>13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3BE23443-7786-9E46-A058-6CE4C2305A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148650EE-1DAE-6241-8DC9-427F5AF0B670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16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C3620C2D-9D08-0B48-B50D-314FDDDCB8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F3570318-919D-8D43-B0F2-A919D87F63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CF872283-618D-5E49-81A1-3A3E6D6621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D73DD809-6C65-C14D-8EC0-A2739F0F599D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17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613DBC0F-9F8D-6548-B614-4458E36054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F787881D-A9C7-3B46-BAFC-E3751F2160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A083A56F-8952-244F-8E9D-E5BEEA3F01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ECB898CA-4204-8B41-8E14-E0C2B46DDA14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18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370D6633-E4E2-F540-9C58-9225D607BB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99DB93FF-2E66-F840-ACC6-A2245AFD4A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C88C6804-F135-3642-9293-F298FD9D7A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C43A6126-42B7-7140-91A1-003582EE2728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19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427BBF9E-85FB-8D44-8207-A68953144B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B5F95669-A473-3142-BA94-C87D88DCCF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plant">
            <a:extLst>
              <a:ext uri="{FF2B5EF4-FFF2-40B4-BE49-F238E27FC236}">
                <a16:creationId xmlns:a16="http://schemas.microsoft.com/office/drawing/2014/main" id="{A8899CE7-2CE8-3C47-B7F4-62D05FD1B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86000"/>
            <a:ext cx="4240213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066800"/>
            <a:ext cx="6934200" cy="1143000"/>
          </a:xfrm>
          <a:effectLst>
            <a:outerShdw dist="28398" dir="3806097" algn="ctr" rotWithShape="0">
              <a:schemeClr val="bg2"/>
            </a:outerShdw>
          </a:effectLst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438400"/>
            <a:ext cx="6400800" cy="1295400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A2A4C-A43C-4443-8ACC-7335DF2415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54C1EB-0544-C249-A08A-37E7419DED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78421D-3A65-F747-BF2F-B4CD5E3C7B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1C2F1-5813-DB4D-8295-88B50DB04D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5195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034672-2F95-E141-9339-2CDC81AB08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0A844C-D845-7B44-B533-7E377B93A1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36C92C-FB48-544E-9379-19FC1837EB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7FABF-6C8F-2D4C-B0B5-B2B406879E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038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E275A7-BC11-C240-930C-09B88898DB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17DDF6-56A7-2E41-BB56-00459518BB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99A9F6-41B9-C746-9AD8-DC5BC35B15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EA3A3-9C9C-DA44-88BB-340BDBBC4A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2096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D759F8-4BF9-8546-BC0A-A06BCBBA24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48AE1F-26A0-BA43-8F1F-F34F38B7B3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06FA2D-8565-774B-9885-E5039C5F60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5113F-F5FF-B249-AA01-7689B85F3C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0629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274F65-EEE2-1348-8E8A-A5B45CEFD5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90655A-D2D2-BC41-9567-363FAA2495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33528B-1EBC-3040-82A2-73E3AE39E0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44257-6ACD-C74D-A92A-C9F9FE4F53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867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7FFF73-52A7-C345-A758-DE3443386C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BB1D72-D9EF-9747-AE00-39D37E7A58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AFEC56-868E-7440-9377-B42F6FD0AB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F37DB-BA47-914F-9AB3-217B33593C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899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62D7D3A-134C-9C47-BF1C-5167232F42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E02E2A8-14CE-0B44-834A-795F467C46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CF17E16-60E5-9741-86B6-1104215D5D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DA376-32F8-014E-B831-C2E2DC3CCC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956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9750945-9F2E-3D4D-B9F7-C48E91D129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7F72A91-6D66-794D-801B-0773723A4E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24C73D2-C2D1-0547-901C-3F9E1C33D1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47C5B-5FC5-F847-A2A9-5AA17EA80D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804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C8941B3-648F-C94B-B324-3F2C9337C2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DAC8D10-6FDD-024A-B9B7-53C71B4DA0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1262ECE-465A-FE49-B27D-BB8D213D63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26718-765F-0046-8375-B010DB6A26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5590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45A07-8242-1B49-983A-4CEE03EEF3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D580D9-4293-3F4D-AE0E-157BA935DC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CA21D8-4334-2548-BEB5-8296A46AEC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274A9-3ECA-F14A-AB19-01D7444BE6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97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6A2D11-74B4-2546-BE10-32D3B30128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B3E31B-F406-0F4F-AC60-0424CBEF06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3EF78B-FE73-7340-98C4-44F11C9797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4E9B4-9B67-EC41-B4EB-DBB1DBEDAF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6763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7F96A91-2AE1-4F4D-837C-852FA6C4C2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0DE281E-6CBC-A54C-92C8-45E870100C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F41146D-E744-5249-ACFA-B4D5712B25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F8A0738-1FD1-D44E-A2ED-93BFFAF52A4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04B104F-3B58-D347-8AF3-68749F19784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E222629-E9DA-1A4A-8B8B-B558C76E3A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MWqiaNDhRs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oleObject" Target="../embeddings/oleObject8.bin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oleObject" Target="../embeddings/oleObject10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oleObject" Target="../embeddings/oleObject16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image" Target="../media/image49.png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onad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1">
            <a:extLst>
              <a:ext uri="{FF2B5EF4-FFF2-40B4-BE49-F238E27FC236}">
                <a16:creationId xmlns:a16="http://schemas.microsoft.com/office/drawing/2014/main" id="{4D264765-7DC5-F34B-AEFE-D27690ED4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1344" y="685800"/>
            <a:ext cx="6098144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BIL 160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latin typeface="Comic Sans MS" panose="030F0902030302020204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Biology II - Evolution &amp; Biodiversity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latin typeface="Comic Sans MS" panose="030F0902030302020204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Fall 2024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latin typeface="Comic Sans MS" panose="030F0902030302020204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Dr. Kevin McCracken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latin typeface="Comic Sans MS" panose="030F0902030302020204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Course Website: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70C0"/>
                </a:solidFill>
                <a:latin typeface="Comic Sans MS" panose="030F0902030302020204" pitchFamily="66" charset="0"/>
              </a:rPr>
              <a:t>www.duckdna.org</a:t>
            </a:r>
            <a:r>
              <a:rPr lang="en-US" altLang="en-US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/</a:t>
            </a:r>
            <a:r>
              <a:rPr lang="en-US" altLang="en-US" sz="2400" dirty="0" err="1">
                <a:solidFill>
                  <a:srgbClr val="0070C0"/>
                </a:solidFill>
                <a:latin typeface="Comic Sans MS" panose="030F0902030302020204" pitchFamily="66" charset="0"/>
              </a:rPr>
              <a:t>evolution_biodiversity</a:t>
            </a:r>
            <a:r>
              <a:rPr lang="en-US" altLang="en-US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/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latin typeface="Comic Sans MS" panose="030F0902030302020204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Contact: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70C0"/>
                </a:solidFill>
                <a:latin typeface="Comic Sans MS" panose="030F0902030302020204" pitchFamily="66" charset="0"/>
              </a:rPr>
              <a:t>kevin.g.mccracken@gmail.com</a:t>
            </a:r>
            <a:endParaRPr lang="en-US" altLang="en-US" sz="2400" dirty="0">
              <a:solidFill>
                <a:srgbClr val="0070C0"/>
              </a:solidFill>
              <a:latin typeface="Comic Sans MS" panose="030F0902030302020204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907-378-2100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85E9CC-A95E-1E48-BCD0-C1B6DB581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198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95DCB6-C83B-0044-8CAF-65931F640A40}"/>
              </a:ext>
            </a:extLst>
          </p:cNvPr>
          <p:cNvSpPr txBox="1"/>
          <p:nvPr/>
        </p:nvSpPr>
        <p:spPr>
          <a:xfrm>
            <a:off x="76199" y="6248400"/>
            <a:ext cx="8991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DNA expression is modified by environment and patterns inherited by DNA methylation and modification of chromatin---Wikipedia.</a:t>
            </a:r>
          </a:p>
        </p:txBody>
      </p:sp>
    </p:spTree>
    <p:extLst>
      <p:ext uri="{BB962C8B-B14F-4D97-AF65-F5344CB8AC3E}">
        <p14:creationId xmlns:p14="http://schemas.microsoft.com/office/powerpoint/2010/main" val="1619593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8">
            <a:extLst>
              <a:ext uri="{FF2B5EF4-FFF2-40B4-BE49-F238E27FC236}">
                <a16:creationId xmlns:a16="http://schemas.microsoft.com/office/drawing/2014/main" id="{3F0AE22B-07C7-5346-B856-90446C02E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8" y="276225"/>
            <a:ext cx="83280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omic Sans MS" panose="030F0902030302020204" pitchFamily="66" charset="0"/>
              </a:rPr>
              <a:t>Lamarck’s Transformational Hypothesis of Evolution had appeal because it could account for the chain of being we observe today.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omic Sans MS" panose="030F0902030302020204" pitchFamily="66" charset="0"/>
              </a:rPr>
              <a:t>It implied improvement.</a:t>
            </a:r>
          </a:p>
        </p:txBody>
      </p:sp>
      <p:sp>
        <p:nvSpPr>
          <p:cNvPr id="36866" name="Rectangle 5">
            <a:extLst>
              <a:ext uri="{FF2B5EF4-FFF2-40B4-BE49-F238E27FC236}">
                <a16:creationId xmlns:a16="http://schemas.microsoft.com/office/drawing/2014/main" id="{2709E27F-4780-A44D-857F-A9987131F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95400" y="23923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6867" name="Rectangle 10">
            <a:extLst>
              <a:ext uri="{FF2B5EF4-FFF2-40B4-BE49-F238E27FC236}">
                <a16:creationId xmlns:a16="http://schemas.microsoft.com/office/drawing/2014/main" id="{81DF83BD-F718-9745-8231-6E6432D9E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1238" y="2012950"/>
            <a:ext cx="3886200" cy="1447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36868" name="Rectangle 11">
            <a:extLst>
              <a:ext uri="{FF2B5EF4-FFF2-40B4-BE49-F238E27FC236}">
                <a16:creationId xmlns:a16="http://schemas.microsoft.com/office/drawing/2014/main" id="{F4498518-C0FE-474E-9048-1A322AD39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2238" y="3689350"/>
            <a:ext cx="35052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pic>
        <p:nvPicPr>
          <p:cNvPr id="36869" name="Picture 16" descr="Evolution-Fig-01-03-1">
            <a:extLst>
              <a:ext uri="{FF2B5EF4-FFF2-40B4-BE49-F238E27FC236}">
                <a16:creationId xmlns:a16="http://schemas.microsoft.com/office/drawing/2014/main" id="{4DABBBC8-3FD0-8E4A-8E40-F6757C6B3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00300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5">
            <a:extLst>
              <a:ext uri="{FF2B5EF4-FFF2-40B4-BE49-F238E27FC236}">
                <a16:creationId xmlns:a16="http://schemas.microsoft.com/office/drawing/2014/main" id="{971600B2-0015-8345-8C1B-BBBEEF989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68300"/>
            <a:ext cx="8686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Georges Cuvier (1769-1832)</a:t>
            </a: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1825 </a:t>
            </a:r>
            <a:r>
              <a:rPr lang="en-US" altLang="en-US" sz="2400" i="1">
                <a:latin typeface="Comic Sans MS" panose="030F0902030302020204" pitchFamily="66" charset="0"/>
              </a:rPr>
              <a:t>Discours sur les Revolutions de la Surface du Globe</a:t>
            </a: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39938" name="Object 4">
            <a:extLst>
              <a:ext uri="{FF2B5EF4-FFF2-40B4-BE49-F238E27FC236}">
                <a16:creationId xmlns:a16="http://schemas.microsoft.com/office/drawing/2014/main" id="{97C39D57-7A9D-3941-BDAC-2AEAA794D8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1392238"/>
          <a:ext cx="3414713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4267200" imgH="3810000" progId="MSPhotoEd.3">
                  <p:embed/>
                </p:oleObj>
              </mc:Choice>
              <mc:Fallback>
                <p:oleObj r:id="rId3" imgW="4267200" imgH="381000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392238"/>
                        <a:ext cx="3414713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9" name="Rectangle 7">
            <a:extLst>
              <a:ext uri="{FF2B5EF4-FFF2-40B4-BE49-F238E27FC236}">
                <a16:creationId xmlns:a16="http://schemas.microsoft.com/office/drawing/2014/main" id="{6772F375-BC70-4743-9067-7A9D848AA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800600"/>
            <a:ext cx="86106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tabLst>
                <a:tab pos="114300" algn="l"/>
                <a:tab pos="1714500" algn="l"/>
              </a:tabLst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4300" algn="l"/>
                <a:tab pos="1714500" algn="l"/>
              </a:tabLst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6350">
              <a:spcBef>
                <a:spcPct val="20000"/>
              </a:spcBef>
              <a:buChar char="•"/>
              <a:tabLst>
                <a:tab pos="114300" algn="l"/>
                <a:tab pos="17145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lvl="2">
              <a:spcBef>
                <a:spcPct val="0"/>
              </a:spcBef>
              <a:buFontTx/>
              <a:buNone/>
            </a:pPr>
            <a:r>
              <a:rPr lang="en-US" altLang="en-US" sz="2200">
                <a:latin typeface="Comic Sans MS" panose="030F0902030302020204" pitchFamily="66" charset="0"/>
              </a:rPr>
              <a:t>About the same time Cuvier, a French paleontologist,  argued that extinctions have occurred. 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en-US" altLang="en-US" sz="2200">
                <a:latin typeface="Comic Sans MS" panose="030F0902030302020204" pitchFamily="66" charset="0"/>
              </a:rPr>
              <a:t>Cited 32 spp. in fossil record that no longer exist.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en-US" altLang="en-US" sz="2200">
                <a:latin typeface="Comic Sans MS" panose="030F0902030302020204" pitchFamily="66" charset="0"/>
              </a:rPr>
              <a:t>Compared living species to fossils.</a:t>
            </a:r>
          </a:p>
          <a:p>
            <a:pPr lvl="2">
              <a:spcBef>
                <a:spcPct val="0"/>
              </a:spcBef>
              <a:buFontTx/>
              <a:buNone/>
            </a:pPr>
            <a:endParaRPr lang="en-US" altLang="en-US" sz="2200">
              <a:latin typeface="Comic Sans MS" panose="030F0902030302020204" pitchFamily="66" charset="0"/>
            </a:endParaRPr>
          </a:p>
        </p:txBody>
      </p:sp>
      <p:pic>
        <p:nvPicPr>
          <p:cNvPr id="39940" name="Picture 1">
            <a:extLst>
              <a:ext uri="{FF2B5EF4-FFF2-40B4-BE49-F238E27FC236}">
                <a16:creationId xmlns:a16="http://schemas.microsoft.com/office/drawing/2014/main" id="{08227005-8C02-4A41-AF30-425C55DA9F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0200"/>
            <a:ext cx="2895600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>
            <a:extLst>
              <a:ext uri="{FF2B5EF4-FFF2-40B4-BE49-F238E27FC236}">
                <a16:creationId xmlns:a16="http://schemas.microsoft.com/office/drawing/2014/main" id="{3829D0D4-4D64-F443-8BB8-73533F892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53340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5">
            <a:extLst>
              <a:ext uri="{FF2B5EF4-FFF2-40B4-BE49-F238E27FC236}">
                <a16:creationId xmlns:a16="http://schemas.microsoft.com/office/drawing/2014/main" id="{E0A3B0F1-8B84-5A47-8C76-C4ED276AC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895600"/>
            <a:ext cx="4749800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3">
            <a:extLst>
              <a:ext uri="{FF2B5EF4-FFF2-40B4-BE49-F238E27FC236}">
                <a16:creationId xmlns:a16="http://schemas.microsoft.com/office/drawing/2014/main" id="{CAEE0EAE-A28D-9A46-A743-E0EB9AE62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3016250"/>
            <a:ext cx="6459537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Discovery of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1st </a:t>
            </a:r>
            <a:r>
              <a:rPr lang="en-US" altLang="en-US" sz="2400" dirty="0" err="1">
                <a:latin typeface="Comic Sans MS" panose="030F0902030302020204" pitchFamily="66" charset="0"/>
              </a:rPr>
              <a:t>Mososaur</a:t>
            </a:r>
            <a:endParaRPr lang="en-US" altLang="en-US" sz="2400" dirty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in 1764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Cuvier’s discoveries presented 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challenge to special creation and the linearity of the </a:t>
            </a:r>
            <a:r>
              <a:rPr lang="en-US" altLang="en-US" sz="2400" i="1" dirty="0" err="1">
                <a:latin typeface="Comic Sans MS" panose="030F0902030302020204" pitchFamily="66" charset="0"/>
              </a:rPr>
              <a:t>scala</a:t>
            </a:r>
            <a:r>
              <a:rPr lang="en-US" altLang="en-US" sz="2400" i="1" dirty="0">
                <a:latin typeface="Comic Sans MS" panose="030F0902030302020204" pitchFamily="66" charset="0"/>
              </a:rPr>
              <a:t> naturae</a:t>
            </a:r>
            <a:r>
              <a:rPr lang="en-US" altLang="en-US" sz="2400" dirty="0">
                <a:latin typeface="Comic Sans MS" panose="030F0902030302020204" pitchFamily="66" charset="0"/>
              </a:rPr>
              <a:t>.</a:t>
            </a:r>
          </a:p>
        </p:txBody>
      </p:sp>
      <p:sp>
        <p:nvSpPr>
          <p:cNvPr id="41988" name="TextBox 1">
            <a:extLst>
              <a:ext uri="{FF2B5EF4-FFF2-40B4-BE49-F238E27FC236}">
                <a16:creationId xmlns:a16="http://schemas.microsoft.com/office/drawing/2014/main" id="{9619E071-E65C-084B-889A-DA1BF92FA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276600"/>
            <a:ext cx="161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56 ft long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Jurassic World - Mosasaurus Feeding Show Scene (2015) Movie Clip 4K ULTRA HD">
            <a:hlinkClick r:id="" action="ppaction://media"/>
            <a:extLst>
              <a:ext uri="{FF2B5EF4-FFF2-40B4-BE49-F238E27FC236}">
                <a16:creationId xmlns:a16="http://schemas.microsoft.com/office/drawing/2014/main" id="{81F69AAC-E462-AE40-83B0-4F01F479587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95717" y="685800"/>
            <a:ext cx="7552565" cy="4267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410D34-AC59-2AE1-98D1-950AB9420D7D}"/>
              </a:ext>
            </a:extLst>
          </p:cNvPr>
          <p:cNvSpPr txBox="1"/>
          <p:nvPr/>
        </p:nvSpPr>
        <p:spPr>
          <a:xfrm>
            <a:off x="685800" y="5105400"/>
            <a:ext cx="7662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UQQeSnrVSMw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76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>
            <a:extLst>
              <a:ext uri="{FF2B5EF4-FFF2-40B4-BE49-F238E27FC236}">
                <a16:creationId xmlns:a16="http://schemas.microsoft.com/office/drawing/2014/main" id="{A6AD7E88-9316-9A4A-A1D0-E33D93EDD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2209800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2">
            <a:extLst>
              <a:ext uri="{FF2B5EF4-FFF2-40B4-BE49-F238E27FC236}">
                <a16:creationId xmlns:a16="http://schemas.microsoft.com/office/drawing/2014/main" id="{F8CD00D8-4AD0-9445-A3E2-F044C995E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21732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>
            <a:extLst>
              <a:ext uri="{FF2B5EF4-FFF2-40B4-BE49-F238E27FC236}">
                <a16:creationId xmlns:a16="http://schemas.microsoft.com/office/drawing/2014/main" id="{890D3623-CA76-184A-BB25-2D638CFB9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400" y="2230438"/>
            <a:ext cx="5765800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>
                <a:latin typeface="Comic Sans MS" panose="030F0902030302020204" pitchFamily="66" charset="0"/>
              </a:rPr>
              <a:t>In crossing a heath, suppose I pitched my foot against a stone, and were asked how the stone came to be there; I might possibly answer, that, for anything I knew to the contrary, it had lain there forever: nor would it perhaps be very easy to show the absurdity of this answer</a:t>
            </a:r>
            <a:r>
              <a:rPr lang="is-IS" altLang="en-US" sz="1500">
                <a:latin typeface="Comic Sans MS" panose="030F0902030302020204" pitchFamily="66" charset="0"/>
              </a:rPr>
              <a:t>…....</a:t>
            </a:r>
            <a:r>
              <a:rPr lang="en-US" altLang="en-US" sz="1500">
                <a:latin typeface="Comic Sans MS" panose="030F0902030302020204" pitchFamily="66" charset="0"/>
              </a:rPr>
              <a:t>        But suppose I had found a watch upon the ground, and it should be inquired how the watch happened to be in that place; I should hardly think of the answer I had before given, that for anything I knew, the watch might have always been there. ... </a:t>
            </a:r>
            <a:r>
              <a:rPr lang="en-US" altLang="en-US" sz="1500" u="sng">
                <a:latin typeface="Comic Sans MS" panose="030F0902030302020204" pitchFamily="66" charset="0"/>
              </a:rPr>
              <a:t>There must have existed, at some time, and at some place or other, an artificer or artificers, who formed [the watch] for the purpose which we find it actually to answer; who comprehended its construction, and designed its use</a:t>
            </a:r>
            <a:r>
              <a:rPr lang="en-US" altLang="en-US" sz="1500">
                <a:latin typeface="Comic Sans MS" panose="030F0902030302020204" pitchFamily="66" charset="0"/>
              </a:rPr>
              <a:t>. ... Every indication of contrivance, every manifestation of design, which existed in the watch, exists in the works of nature; with the difference, on the side of nature, of being greater or more, and that in a degree which exceeds all computation.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500">
                <a:latin typeface="Comic Sans MS" panose="030F0902030302020204" pitchFamily="66" charset="0"/>
              </a:rPr>
              <a:t>—William Paley, </a:t>
            </a:r>
            <a:r>
              <a:rPr lang="en-US" altLang="en-US" sz="1500" i="1">
                <a:latin typeface="Comic Sans MS" panose="030F0902030302020204" pitchFamily="66" charset="0"/>
              </a:rPr>
              <a:t>Natural Theology (1802)</a:t>
            </a:r>
            <a:endParaRPr lang="en-US" altLang="en-US" sz="1500">
              <a:latin typeface="Comic Sans MS" panose="030F0902030302020204" pitchFamily="66" charset="0"/>
            </a:endParaRPr>
          </a:p>
        </p:txBody>
      </p:sp>
      <p:sp>
        <p:nvSpPr>
          <p:cNvPr id="74756" name="TextBox 1">
            <a:extLst>
              <a:ext uri="{FF2B5EF4-FFF2-40B4-BE49-F238E27FC236}">
                <a16:creationId xmlns:a16="http://schemas.microsoft.com/office/drawing/2014/main" id="{6C570AD4-4B42-5345-9698-9CC2A68EF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52400"/>
            <a:ext cx="5562600" cy="19383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000" dirty="0">
                <a:latin typeface="Comic Sans MS" charset="0"/>
              </a:rPr>
              <a:t>William Paley (1743-1805)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000" dirty="0">
                <a:latin typeface="Comic Sans MS" charset="0"/>
              </a:rPr>
              <a:t>	Christian Theologian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000" dirty="0">
                <a:latin typeface="Comic Sans MS" charset="0"/>
              </a:rPr>
              <a:t>- Wrote a Natural Theology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en-US" altLang="x-none" sz="2000" dirty="0">
                <a:latin typeface="Comic Sans MS" charset="0"/>
              </a:rPr>
              <a:t>Used organismal complexity to argue for the existence of God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en-US" altLang="x-none" sz="2000" dirty="0">
                <a:latin typeface="Comic Sans MS" charset="0"/>
              </a:rPr>
              <a:t>Divine Watchmaker Analogy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5">
            <a:extLst>
              <a:ext uri="{FF2B5EF4-FFF2-40B4-BE49-F238E27FC236}">
                <a16:creationId xmlns:a16="http://schemas.microsoft.com/office/drawing/2014/main" id="{0A724573-4735-254E-8793-5002AB963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"/>
            <a:ext cx="8382000" cy="52006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marL="6350" indent="-6350">
              <a:spcBef>
                <a:spcPct val="0"/>
              </a:spcBef>
              <a:buFontTx/>
              <a:buNone/>
              <a:defRPr/>
            </a:pPr>
            <a:r>
              <a:rPr lang="en-US" altLang="x-none" sz="2800" dirty="0"/>
              <a:t>Charles Lyell (1797-1875)</a:t>
            </a:r>
          </a:p>
          <a:p>
            <a:pPr marL="6350" indent="-6350">
              <a:spcBef>
                <a:spcPct val="0"/>
              </a:spcBef>
              <a:buFontTx/>
              <a:buNone/>
              <a:defRPr/>
            </a:pPr>
            <a:endParaRPr lang="en-US" altLang="x-none" sz="2800" dirty="0"/>
          </a:p>
          <a:p>
            <a:pPr marL="6350" indent="-6350">
              <a:spcBef>
                <a:spcPct val="0"/>
              </a:spcBef>
              <a:buFontTx/>
              <a:buNone/>
              <a:defRPr/>
            </a:pPr>
            <a:r>
              <a:rPr lang="en-US" altLang="x-none" sz="2400" dirty="0"/>
              <a:t>1830-1833 </a:t>
            </a:r>
            <a:r>
              <a:rPr lang="en-US" altLang="x-none" sz="2400" i="1" dirty="0"/>
              <a:t>Principles of Geology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x-none" sz="2400" i="1" dirty="0"/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x-none" sz="2400" i="1" dirty="0"/>
          </a:p>
          <a:p>
            <a:pPr marL="0" lvl="3" indent="0">
              <a:spcBef>
                <a:spcPct val="0"/>
              </a:spcBef>
              <a:buFontTx/>
              <a:buNone/>
              <a:defRPr/>
            </a:pPr>
            <a:r>
              <a:rPr lang="en-US" altLang="x-none" u="sng" dirty="0">
                <a:latin typeface="Comic Sans MS" charset="0"/>
              </a:rPr>
              <a:t>Uniformitarianism</a:t>
            </a:r>
            <a:r>
              <a:rPr lang="en-US" altLang="x-none" dirty="0">
                <a:latin typeface="Comic Sans MS" charset="0"/>
              </a:rPr>
              <a:t> – Current processes </a:t>
            </a:r>
          </a:p>
          <a:p>
            <a:pPr marL="0" lvl="3" indent="0">
              <a:spcBef>
                <a:spcPct val="0"/>
              </a:spcBef>
              <a:buFontTx/>
              <a:buNone/>
              <a:defRPr/>
            </a:pPr>
            <a:r>
              <a:rPr lang="en-US" altLang="x-none" dirty="0">
                <a:latin typeface="Comic Sans MS" charset="0"/>
              </a:rPr>
              <a:t>have always occurred; very slow </a:t>
            </a:r>
          </a:p>
          <a:p>
            <a:pPr marL="0" lvl="3" indent="0">
              <a:spcBef>
                <a:spcPct val="0"/>
              </a:spcBef>
              <a:buFontTx/>
              <a:buNone/>
              <a:defRPr/>
            </a:pPr>
            <a:r>
              <a:rPr lang="en-US" altLang="x-none" dirty="0">
                <a:latin typeface="Comic Sans MS" charset="0"/>
              </a:rPr>
              <a:t>processes can lead to large changes</a:t>
            </a:r>
          </a:p>
          <a:p>
            <a:pPr marL="0" lvl="3" indent="0">
              <a:spcBef>
                <a:spcPct val="0"/>
              </a:spcBef>
              <a:buFontTx/>
              <a:buNone/>
              <a:defRPr/>
            </a:pPr>
            <a:r>
              <a:rPr lang="en-US" altLang="x-none" dirty="0">
                <a:latin typeface="Comic Sans MS" charset="0"/>
              </a:rPr>
              <a:t>over very long time periods.</a:t>
            </a:r>
          </a:p>
          <a:p>
            <a:pPr marL="0" lvl="3" indent="0">
              <a:spcBef>
                <a:spcPct val="0"/>
              </a:spcBef>
              <a:buFontTx/>
              <a:buNone/>
              <a:defRPr/>
            </a:pPr>
            <a:endParaRPr lang="en-US" altLang="x-none" dirty="0">
              <a:latin typeface="Comic Sans MS" charset="0"/>
            </a:endParaRPr>
          </a:p>
          <a:p>
            <a:pPr marL="0" lvl="3" indent="0">
              <a:spcBef>
                <a:spcPct val="0"/>
              </a:spcBef>
              <a:buFontTx/>
              <a:buNone/>
              <a:defRPr/>
            </a:pPr>
            <a:r>
              <a:rPr lang="en-US" altLang="x-none" dirty="0">
                <a:latin typeface="Comic Sans MS" charset="0"/>
              </a:rPr>
              <a:t>Argued that the age of the earth must be much older than explained by Theology</a:t>
            </a:r>
          </a:p>
          <a:p>
            <a:pPr marL="0" lvl="3" indent="0">
              <a:spcBef>
                <a:spcPct val="0"/>
              </a:spcBef>
              <a:buFontTx/>
              <a:buNone/>
              <a:defRPr/>
            </a:pPr>
            <a:endParaRPr lang="en-US" altLang="x-none" dirty="0">
              <a:latin typeface="Comic Sans MS" charset="0"/>
            </a:endParaRPr>
          </a:p>
          <a:p>
            <a:pPr marL="0" lvl="3" indent="0">
              <a:spcBef>
                <a:spcPct val="0"/>
              </a:spcBef>
              <a:buFontTx/>
              <a:buNone/>
              <a:defRPr/>
            </a:pPr>
            <a:r>
              <a:rPr lang="en-US" altLang="x-none" dirty="0">
                <a:latin typeface="Comic Sans MS" charset="0"/>
              </a:rPr>
              <a:t>Strong influence on Darwin</a:t>
            </a:r>
          </a:p>
          <a:p>
            <a:pPr marL="6350" indent="-6350" algn="ctr">
              <a:spcBef>
                <a:spcPct val="0"/>
              </a:spcBef>
              <a:buFontTx/>
              <a:buNone/>
              <a:defRPr/>
            </a:pPr>
            <a:r>
              <a:rPr lang="en-US" altLang="x-none" sz="2400" dirty="0"/>
              <a:t> </a:t>
            </a:r>
          </a:p>
        </p:txBody>
      </p:sp>
      <p:graphicFrame>
        <p:nvGraphicFramePr>
          <p:cNvPr id="44034" name="Object 6">
            <a:extLst>
              <a:ext uri="{FF2B5EF4-FFF2-40B4-BE49-F238E27FC236}">
                <a16:creationId xmlns:a16="http://schemas.microsoft.com/office/drawing/2014/main" id="{FB74D3FF-1F8D-6044-9BCB-42D9BD0247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61063" y="422275"/>
          <a:ext cx="267335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743200" imgH="3136900" progId="">
                  <p:embed/>
                </p:oleObj>
              </mc:Choice>
              <mc:Fallback>
                <p:oleObj r:id="rId3" imgW="2743200" imgH="313690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1063" y="422275"/>
                        <a:ext cx="267335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35" name="Picture 1">
            <a:extLst>
              <a:ext uri="{FF2B5EF4-FFF2-40B4-BE49-F238E27FC236}">
                <a16:creationId xmlns:a16="http://schemas.microsoft.com/office/drawing/2014/main" id="{684FEF0A-C06B-5648-8ED8-5CC319FBE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572000"/>
            <a:ext cx="3165475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5">
            <a:extLst>
              <a:ext uri="{FF2B5EF4-FFF2-40B4-BE49-F238E27FC236}">
                <a16:creationId xmlns:a16="http://schemas.microsoft.com/office/drawing/2014/main" id="{0ADDE9D6-3836-4C41-ABC3-C7FF45131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6858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Robert Chambers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Vestiges of the Natural History of Creation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1844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 </a:t>
            </a:r>
          </a:p>
        </p:txBody>
      </p:sp>
      <p:graphicFrame>
        <p:nvGraphicFramePr>
          <p:cNvPr id="46082" name="Object 6">
            <a:extLst>
              <a:ext uri="{FF2B5EF4-FFF2-40B4-BE49-F238E27FC236}">
                <a16:creationId xmlns:a16="http://schemas.microsoft.com/office/drawing/2014/main" id="{BAE70B81-F24C-CE47-8CCD-43ED4F0A9E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50000" y="1905000"/>
          <a:ext cx="2316163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222500" imgH="2781300" progId="">
                  <p:embed/>
                </p:oleObj>
              </mc:Choice>
              <mc:Fallback>
                <p:oleObj r:id="rId3" imgW="2222500" imgH="278130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00" y="1905000"/>
                        <a:ext cx="2316163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27" name="Rectangle 7">
            <a:extLst>
              <a:ext uri="{FF2B5EF4-FFF2-40B4-BE49-F238E27FC236}">
                <a16:creationId xmlns:a16="http://schemas.microsoft.com/office/drawing/2014/main" id="{4AA878F3-A23F-4443-8A49-48B6DAD2C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133600"/>
            <a:ext cx="6113463" cy="4494213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tabLst>
                <a:tab pos="114300" algn="l"/>
                <a:tab pos="1714500" algn="l"/>
              </a:tabLst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4300" algn="l"/>
                <a:tab pos="1714500" algn="l"/>
              </a:tabLst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4300" algn="l"/>
                <a:tab pos="17145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>
              <a:spcBef>
                <a:spcPct val="20000"/>
              </a:spcBef>
              <a:buChar char="–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marL="6350" lvl="3">
              <a:spcBef>
                <a:spcPct val="0"/>
              </a:spcBef>
              <a:buFontTx/>
              <a:buNone/>
              <a:defRPr/>
            </a:pPr>
            <a:r>
              <a:rPr lang="en-US" altLang="x-none" sz="2200" dirty="0">
                <a:latin typeface="Comic Sans MS" charset="0"/>
              </a:rPr>
              <a:t>Argued that everything currently in existence (including species) had developed from earlier different forms,  but did not provide a mechanism</a:t>
            </a:r>
          </a:p>
          <a:p>
            <a:pPr marL="6350" lvl="3">
              <a:spcBef>
                <a:spcPct val="0"/>
              </a:spcBef>
              <a:buFontTx/>
              <a:buNone/>
              <a:defRPr/>
            </a:pPr>
            <a:endParaRPr lang="en-US" altLang="x-none" sz="2200" dirty="0">
              <a:latin typeface="Comic Sans MS" charset="0"/>
            </a:endParaRPr>
          </a:p>
          <a:p>
            <a:pPr marL="6350" lvl="3">
              <a:spcBef>
                <a:spcPct val="0"/>
              </a:spcBef>
              <a:buFontTx/>
              <a:buNone/>
              <a:defRPr/>
            </a:pPr>
            <a:r>
              <a:rPr lang="en-US" altLang="x-none" sz="2200" b="1" dirty="0">
                <a:latin typeface="Comic Sans MS" charset="0"/>
              </a:rPr>
              <a:t>Popular book outsold </a:t>
            </a:r>
            <a:r>
              <a:rPr lang="ja-JP" altLang="en-US" sz="2200" b="1" dirty="0">
                <a:latin typeface="Comic Sans MS" charset="0"/>
              </a:rPr>
              <a:t>“</a:t>
            </a:r>
            <a:r>
              <a:rPr lang="en-US" altLang="ja-JP" sz="2200" b="1" dirty="0">
                <a:latin typeface="Comic Sans MS" charset="0"/>
              </a:rPr>
              <a:t>Origin of Species</a:t>
            </a:r>
            <a:r>
              <a:rPr lang="ja-JP" altLang="en-US" sz="2200" b="1" dirty="0">
                <a:latin typeface="Comic Sans MS" charset="0"/>
              </a:rPr>
              <a:t>”</a:t>
            </a:r>
            <a:r>
              <a:rPr lang="en-US" altLang="ja-JP" sz="2200" b="1" dirty="0">
                <a:latin typeface="Comic Sans MS" charset="0"/>
              </a:rPr>
              <a:t> until the 20th century</a:t>
            </a:r>
          </a:p>
          <a:p>
            <a:pPr marL="6350" lvl="3">
              <a:spcBef>
                <a:spcPct val="0"/>
              </a:spcBef>
              <a:buFontTx/>
              <a:buNone/>
              <a:defRPr/>
            </a:pPr>
            <a:endParaRPr lang="en-US" altLang="ja-JP" sz="2200" dirty="0">
              <a:latin typeface="Comic Sans MS" charset="0"/>
            </a:endParaRPr>
          </a:p>
          <a:p>
            <a:pPr marL="6350" lvl="3">
              <a:spcBef>
                <a:spcPct val="0"/>
              </a:spcBef>
              <a:buFontTx/>
              <a:buNone/>
              <a:defRPr/>
            </a:pPr>
            <a:r>
              <a:rPr lang="en-US" altLang="ja-JP" sz="2200" dirty="0">
                <a:latin typeface="Comic Sans MS" charset="0"/>
              </a:rPr>
              <a:t>But popular with neither the clergy or scientists.</a:t>
            </a:r>
          </a:p>
          <a:p>
            <a:pPr marL="6350" lvl="3">
              <a:spcBef>
                <a:spcPct val="0"/>
              </a:spcBef>
              <a:buFontTx/>
              <a:buNone/>
              <a:defRPr/>
            </a:pPr>
            <a:endParaRPr lang="en-US" altLang="ja-JP" sz="2200" dirty="0">
              <a:latin typeface="Comic Sans MS" charset="0"/>
            </a:endParaRPr>
          </a:p>
          <a:p>
            <a:pPr marL="6350" lvl="3">
              <a:spcBef>
                <a:spcPct val="0"/>
              </a:spcBef>
              <a:buFontTx/>
              <a:buNone/>
              <a:defRPr/>
            </a:pPr>
            <a:r>
              <a:rPr lang="en-US" altLang="ja-JP" sz="2200" dirty="0">
                <a:latin typeface="Comic Sans MS" charset="0"/>
              </a:rPr>
              <a:t>Nonetheless shifted popular opinion.</a:t>
            </a:r>
          </a:p>
          <a:p>
            <a:pPr lvl="3">
              <a:spcBef>
                <a:spcPct val="0"/>
              </a:spcBef>
              <a:buFontTx/>
              <a:buNone/>
              <a:defRPr/>
            </a:pPr>
            <a:endParaRPr lang="en-US" altLang="x-none" sz="2200" dirty="0">
              <a:latin typeface="Comic Sans MS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4">
            <a:extLst>
              <a:ext uri="{FF2B5EF4-FFF2-40B4-BE49-F238E27FC236}">
                <a16:creationId xmlns:a16="http://schemas.microsoft.com/office/drawing/2014/main" id="{6BD8AA09-6D6D-BE48-BFBB-635152073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401638"/>
            <a:ext cx="8382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600"/>
              <a:t>Darwin &amp; Wallace -</a:t>
            </a:r>
            <a:r>
              <a:rPr lang="en-US" altLang="ja-JP" sz="2600"/>
              <a:t> </a:t>
            </a:r>
            <a:r>
              <a:rPr lang="en-US" altLang="en-US" sz="2600"/>
              <a:t>Theory of Natural Selection </a:t>
            </a:r>
          </a:p>
        </p:txBody>
      </p:sp>
      <p:sp>
        <p:nvSpPr>
          <p:cNvPr id="48130" name="Rectangle 5">
            <a:extLst>
              <a:ext uri="{FF2B5EF4-FFF2-40B4-BE49-F238E27FC236}">
                <a16:creationId xmlns:a16="http://schemas.microsoft.com/office/drawing/2014/main" id="{03A60E35-6526-F84A-9EA9-CE39ABA4B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1443038"/>
            <a:ext cx="35607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Alfred Russell Wallace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1823-1913</a:t>
            </a:r>
          </a:p>
        </p:txBody>
      </p:sp>
      <p:sp>
        <p:nvSpPr>
          <p:cNvPr id="48131" name="Rectangle 7">
            <a:extLst>
              <a:ext uri="{FF2B5EF4-FFF2-40B4-BE49-F238E27FC236}">
                <a16:creationId xmlns:a16="http://schemas.microsoft.com/office/drawing/2014/main" id="{799A7C7B-F76C-494C-B16B-0C79120A5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371600"/>
            <a:ext cx="23320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Charles Darwin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1809-1882</a:t>
            </a:r>
            <a:endParaRPr lang="en-US" altLang="en-US" sz="2400"/>
          </a:p>
        </p:txBody>
      </p:sp>
      <p:graphicFrame>
        <p:nvGraphicFramePr>
          <p:cNvPr id="48132" name="Object 8">
            <a:extLst>
              <a:ext uri="{FF2B5EF4-FFF2-40B4-BE49-F238E27FC236}">
                <a16:creationId xmlns:a16="http://schemas.microsoft.com/office/drawing/2014/main" id="{A32C1D7E-05D2-BF44-A949-31DBC63507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5213" y="2398713"/>
          <a:ext cx="2516187" cy="325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937000" imgH="5080000" progId="MSPhotoEd.3">
                  <p:embed/>
                </p:oleObj>
              </mc:Choice>
              <mc:Fallback>
                <p:oleObj r:id="rId3" imgW="3937000" imgH="5080000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213" y="2398713"/>
                        <a:ext cx="2516187" cy="325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33" name="Picture 1">
            <a:extLst>
              <a:ext uri="{FF2B5EF4-FFF2-40B4-BE49-F238E27FC236}">
                <a16:creationId xmlns:a16="http://schemas.microsoft.com/office/drawing/2014/main" id="{20356AFF-90F9-3C40-A67E-054258C87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398713"/>
            <a:ext cx="2341563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3">
            <a:extLst>
              <a:ext uri="{FF2B5EF4-FFF2-40B4-BE49-F238E27FC236}">
                <a16:creationId xmlns:a16="http://schemas.microsoft.com/office/drawing/2014/main" id="{D0CA3992-922B-A94F-9B6F-C4F4AFAA8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41350"/>
            <a:ext cx="46085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Darwin &amp; Wallace</a:t>
            </a: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Variational Theory of Evolution</a:t>
            </a: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0178" name="Rectangle 5">
            <a:extLst>
              <a:ext uri="{FF2B5EF4-FFF2-40B4-BE49-F238E27FC236}">
                <a16:creationId xmlns:a16="http://schemas.microsoft.com/office/drawing/2014/main" id="{55555C24-EEC4-814D-A822-7EEC249DC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648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0179" name="Rectangle 8">
            <a:extLst>
              <a:ext uri="{FF2B5EF4-FFF2-40B4-BE49-F238E27FC236}">
                <a16:creationId xmlns:a16="http://schemas.microsoft.com/office/drawing/2014/main" id="{4D321D77-517F-0D40-B504-C32B86648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743200"/>
            <a:ext cx="2819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50180" name="Rectangle 9">
            <a:extLst>
              <a:ext uri="{FF2B5EF4-FFF2-40B4-BE49-F238E27FC236}">
                <a16:creationId xmlns:a16="http://schemas.microsoft.com/office/drawing/2014/main" id="{E983D213-EDC5-F346-A32D-1A8BAD54C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895600"/>
            <a:ext cx="8382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50181" name="Rectangle 10">
            <a:extLst>
              <a:ext uri="{FF2B5EF4-FFF2-40B4-BE49-F238E27FC236}">
                <a16:creationId xmlns:a16="http://schemas.microsoft.com/office/drawing/2014/main" id="{1D9436FA-4758-8D4B-99F8-C3EA994B1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505200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pic>
        <p:nvPicPr>
          <p:cNvPr id="50182" name="Picture 12" descr="Evolution-Fig-01-03-2">
            <a:extLst>
              <a:ext uri="{FF2B5EF4-FFF2-40B4-BE49-F238E27FC236}">
                <a16:creationId xmlns:a16="http://schemas.microsoft.com/office/drawing/2014/main" id="{65376C55-AF6B-9042-B603-C417A90C6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56388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2">
            <a:extLst>
              <a:ext uri="{FF2B5EF4-FFF2-40B4-BE49-F238E27FC236}">
                <a16:creationId xmlns:a16="http://schemas.microsoft.com/office/drawing/2014/main" id="{C62D0952-2125-EF4C-81F6-3E1B814C3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3" y="2133600"/>
            <a:ext cx="194786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TextBox 1">
            <a:extLst>
              <a:ext uri="{FF2B5EF4-FFF2-40B4-BE49-F238E27FC236}">
                <a16:creationId xmlns:a16="http://schemas.microsoft.com/office/drawing/2014/main" id="{E1DFCB95-E57A-2D4F-B7B0-F3477F335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5629275"/>
            <a:ext cx="8207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  <a:cs typeface="Arial" panose="020B0604020202020204" pitchFamily="34" charset="0"/>
              </a:rPr>
              <a:t>1937 Notebook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7AFD87-C52E-9417-F83C-CB108C690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85800"/>
            <a:ext cx="8229600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u="sng" dirty="0">
                <a:latin typeface="Comic Sans MS" panose="030F0902030302020204" pitchFamily="66" charset="0"/>
              </a:rPr>
              <a:t>Announcement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latin typeface="Comic Sans MS" panose="030F0902030302020204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Workshop begins: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Thursday 29 August at 3:30 PM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Your 1st workshop is this week!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latin typeface="Comic Sans MS" panose="030F0902030302020204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Your workshop leader will email you with instructions where to meet tomorrow Wednesday!  Look for the email on your UM account.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latin typeface="Comic Sans MS" panose="030F0902030302020204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Purchase this book &amp; read Intro + Ch. 1: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latin typeface="Comic Sans MS" panose="030F0902030302020204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800" i="1" dirty="0"/>
              <a:t>The Evolution of Beauty: How Darwin's Forgotten Theory of Mate Choice Shapes the Animal World and Us</a:t>
            </a:r>
            <a:r>
              <a:rPr lang="en-US" sz="1800" dirty="0"/>
              <a:t> (2017) by Richard O. </a:t>
            </a:r>
            <a:r>
              <a:rPr lang="en-US" sz="1800" dirty="0" err="1"/>
              <a:t>Prum</a:t>
            </a:r>
            <a:r>
              <a:rPr lang="en-US" sz="1800" dirty="0"/>
              <a:t> 1st Edition. Anchor. New York. ISBN-13: 978-0385537216</a:t>
            </a:r>
            <a:endParaRPr lang="en-US" altLang="en-US" sz="18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465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5" descr="Evolution-Fig-01-04-0">
            <a:extLst>
              <a:ext uri="{FF2B5EF4-FFF2-40B4-BE49-F238E27FC236}">
                <a16:creationId xmlns:a16="http://schemas.microsoft.com/office/drawing/2014/main" id="{87B11F30-6CA0-9A4F-9D3E-A43302C25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8650"/>
            <a:ext cx="83058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ext Box 4">
            <a:extLst>
              <a:ext uri="{FF2B5EF4-FFF2-40B4-BE49-F238E27FC236}">
                <a16:creationId xmlns:a16="http://schemas.microsoft.com/office/drawing/2014/main" id="{2D3FB82C-1A48-6046-B8AE-B0D2D5898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0"/>
            <a:ext cx="6786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Transformational vs. Variational Theory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4">
            <a:extLst>
              <a:ext uri="{FF2B5EF4-FFF2-40B4-BE49-F238E27FC236}">
                <a16:creationId xmlns:a16="http://schemas.microsoft.com/office/drawing/2014/main" id="{79045A38-0623-AA47-8CE9-B40348DE7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04800"/>
            <a:ext cx="8153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350" indent="-6350">
              <a:spcBef>
                <a:spcPct val="20000"/>
              </a:spcBef>
              <a:buChar char="•"/>
              <a:tabLst>
                <a:tab pos="114300" algn="l"/>
              </a:tabLst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4300" algn="l"/>
              </a:tabLst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43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The structure of Darwin &amp; Wallace’s</a:t>
            </a:r>
            <a:r>
              <a:rPr lang="en-US" altLang="ja-JP" sz="2400"/>
              <a:t> argument for Natural Selection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A. Individuals within populations are variable</a:t>
            </a:r>
            <a:r>
              <a:rPr lang="en-US" altLang="en-US" sz="18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54274" name="Picture 7" descr="ris23_100">
            <a:extLst>
              <a:ext uri="{FF2B5EF4-FFF2-40B4-BE49-F238E27FC236}">
                <a16:creationId xmlns:a16="http://schemas.microsoft.com/office/drawing/2014/main" id="{8544BCB2-96A3-3141-970F-A43BAB577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108200"/>
            <a:ext cx="296386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8" descr="faces">
            <a:extLst>
              <a:ext uri="{FF2B5EF4-FFF2-40B4-BE49-F238E27FC236}">
                <a16:creationId xmlns:a16="http://schemas.microsoft.com/office/drawing/2014/main" id="{10695E6C-8A8F-114F-82AB-3264DEC2D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120900"/>
            <a:ext cx="308451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6" descr="wildfink">
            <a:extLst>
              <a:ext uri="{FF2B5EF4-FFF2-40B4-BE49-F238E27FC236}">
                <a16:creationId xmlns:a16="http://schemas.microsoft.com/office/drawing/2014/main" id="{0D1A18F7-970C-5E45-957F-AC87F8996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8" y="2590800"/>
            <a:ext cx="368776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2DFD4E-7DEA-2D43-88F0-782BDCAA3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4638"/>
            <a:ext cx="8153400" cy="19383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14300" algn="l"/>
              </a:tabLst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4300" algn="l"/>
              </a:tabLst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43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marL="6350" indent="-63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2400" dirty="0"/>
              <a:t>The structure of Darwin &amp; Wallace’s</a:t>
            </a:r>
            <a:r>
              <a:rPr lang="en-US" altLang="ja-JP" sz="2400" dirty="0"/>
              <a:t> argument for Natural Selection</a:t>
            </a:r>
          </a:p>
          <a:p>
            <a:pPr marL="6350" indent="-6350" eaLnBrk="1" hangingPunct="1">
              <a:spcBef>
                <a:spcPct val="0"/>
              </a:spcBef>
              <a:buFontTx/>
              <a:buNone/>
              <a:defRPr/>
            </a:pPr>
            <a:endParaRPr lang="en-US" altLang="x-none" sz="2400" dirty="0"/>
          </a:p>
          <a:p>
            <a:pPr marL="461963" indent="-461963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2400" dirty="0"/>
              <a:t>B. The variations among individuals are, at least in part, passed from parents to offspring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7" descr="fox3">
            <a:extLst>
              <a:ext uri="{FF2B5EF4-FFF2-40B4-BE49-F238E27FC236}">
                <a16:creationId xmlns:a16="http://schemas.microsoft.com/office/drawing/2014/main" id="{6260D8D9-2D7B-9F47-AA9F-23EF9DF66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2004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1A2FED-2247-4F4B-A785-47EB65CBF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04800"/>
            <a:ext cx="8153400" cy="3416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14300" algn="l"/>
              </a:tabLst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4300" algn="l"/>
              </a:tabLst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43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marL="6350" indent="-63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2400" dirty="0"/>
              <a:t>The structure of Darwin &amp; Wallace’s</a:t>
            </a:r>
            <a:r>
              <a:rPr lang="en-US" altLang="ja-JP" sz="2400" dirty="0"/>
              <a:t> argument for Natural Selection</a:t>
            </a:r>
          </a:p>
          <a:p>
            <a:pPr marL="6350" indent="-6350" eaLnBrk="1" hangingPunct="1">
              <a:spcBef>
                <a:spcPct val="0"/>
              </a:spcBef>
              <a:buFontTx/>
              <a:buNone/>
              <a:defRPr/>
            </a:pPr>
            <a:endParaRPr lang="en-US" altLang="ja-JP" sz="2400" dirty="0"/>
          </a:p>
          <a:p>
            <a:pPr marL="461963" indent="-461963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2400" dirty="0"/>
              <a:t>C. More individuals are produced that survive. In every generation </a:t>
            </a:r>
            <a:r>
              <a:rPr lang="en-US" altLang="x-none" sz="2400" u="sng" dirty="0"/>
              <a:t>some individuals</a:t>
            </a:r>
            <a:r>
              <a:rPr lang="en-US" altLang="x-none" sz="2400" dirty="0"/>
              <a:t> are more successful at surviving and reproducing than others. (Darwin got this idea from Malthus)</a:t>
            </a:r>
          </a:p>
          <a:p>
            <a:pPr marL="6350" indent="-6350" eaLnBrk="1" hangingPunct="1">
              <a:spcBef>
                <a:spcPct val="0"/>
              </a:spcBef>
              <a:buFontTx/>
              <a:buNone/>
              <a:defRPr/>
            </a:pPr>
            <a:endParaRPr lang="en-US" altLang="ja-JP" sz="2400" dirty="0"/>
          </a:p>
          <a:p>
            <a:pPr marL="6350" indent="-6350" eaLnBrk="1" hangingPunct="1">
              <a:spcBef>
                <a:spcPct val="0"/>
              </a:spcBef>
              <a:buFontTx/>
              <a:buNone/>
              <a:defRPr/>
            </a:pPr>
            <a:endParaRPr lang="en-US" altLang="x-none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9518E8-8F81-E741-98CF-F791A4DFC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04800"/>
            <a:ext cx="8153400" cy="41544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14300" algn="l"/>
              </a:tabLst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4300" algn="l"/>
              </a:tabLst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43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marL="6350" indent="-63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2400" dirty="0"/>
              <a:t>The structure of Darwin &amp; Wallace’s</a:t>
            </a:r>
            <a:r>
              <a:rPr lang="en-US" altLang="ja-JP" sz="2400" dirty="0"/>
              <a:t> argument for Natural Selection</a:t>
            </a:r>
          </a:p>
          <a:p>
            <a:pPr marL="6350" indent="-6350" eaLnBrk="1" hangingPunct="1">
              <a:spcBef>
                <a:spcPct val="0"/>
              </a:spcBef>
              <a:buFontTx/>
              <a:buNone/>
              <a:defRPr/>
            </a:pPr>
            <a:endParaRPr lang="en-US" altLang="ja-JP" sz="2400" dirty="0"/>
          </a:p>
          <a:p>
            <a:pPr marL="461963" indent="-461963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2400" dirty="0"/>
              <a:t>D. The survival and reproduction of individuals is not random; it is tied to the variation among individuals. The individuals with the most favorable variations, those who are better at surviving and reproducing are naturally selected. </a:t>
            </a:r>
          </a:p>
          <a:p>
            <a:pPr marL="461963" indent="-461963" eaLnBrk="1" hangingPunct="1">
              <a:spcBef>
                <a:spcPct val="0"/>
              </a:spcBef>
              <a:buFontTx/>
              <a:buNone/>
              <a:defRPr/>
            </a:pPr>
            <a:endParaRPr lang="en-US" altLang="ja-JP" sz="2400" dirty="0"/>
          </a:p>
          <a:p>
            <a:pPr marL="6350" indent="-6350" eaLnBrk="1" hangingPunct="1">
              <a:spcBef>
                <a:spcPct val="0"/>
              </a:spcBef>
              <a:buFontTx/>
              <a:buNone/>
              <a:defRPr/>
            </a:pPr>
            <a:endParaRPr lang="en-US" altLang="x-none" sz="2400" dirty="0"/>
          </a:p>
        </p:txBody>
      </p:sp>
      <p:pic>
        <p:nvPicPr>
          <p:cNvPr id="60418" name="Picture 2">
            <a:extLst>
              <a:ext uri="{FF2B5EF4-FFF2-40B4-BE49-F238E27FC236}">
                <a16:creationId xmlns:a16="http://schemas.microsoft.com/office/drawing/2014/main" id="{0D6B42F7-894D-EC46-B7A9-EA4016004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62400"/>
            <a:ext cx="3197225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Box 2">
            <a:extLst>
              <a:ext uri="{FF2B5EF4-FFF2-40B4-BE49-F238E27FC236}">
                <a16:creationId xmlns:a16="http://schemas.microsoft.com/office/drawing/2014/main" id="{0830117F-76B0-8348-BDA7-F3FD5F5C5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410200"/>
            <a:ext cx="2463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Natural selection is a directional process</a:t>
            </a:r>
          </a:p>
        </p:txBody>
      </p:sp>
      <p:sp>
        <p:nvSpPr>
          <p:cNvPr id="60420" name="Right Arrow 4">
            <a:extLst>
              <a:ext uri="{FF2B5EF4-FFF2-40B4-BE49-F238E27FC236}">
                <a16:creationId xmlns:a16="http://schemas.microsoft.com/office/drawing/2014/main" id="{EBF3F3B2-3B5D-0C4D-A5E3-5C16A1E0C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025" y="5651500"/>
            <a:ext cx="838200" cy="533400"/>
          </a:xfrm>
          <a:prstGeom prst="rightArrow">
            <a:avLst>
              <a:gd name="adj1" fmla="val 50000"/>
              <a:gd name="adj2" fmla="val 50002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>
            <a:extLst>
              <a:ext uri="{FF2B5EF4-FFF2-40B4-BE49-F238E27FC236}">
                <a16:creationId xmlns:a16="http://schemas.microsoft.com/office/drawing/2014/main" id="{5F17D6AC-910F-C048-9042-0FD11028E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82161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Rectangle 2">
            <a:extLst>
              <a:ext uri="{FF2B5EF4-FFF2-40B4-BE49-F238E27FC236}">
                <a16:creationId xmlns:a16="http://schemas.microsoft.com/office/drawing/2014/main" id="{C1946929-B01F-224F-BD4E-7AFD4CB9C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62600"/>
            <a:ext cx="7315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>
                <a:latin typeface="Comic Sans MS" panose="030F0902030302020204" pitchFamily="66" charset="0"/>
              </a:rPr>
              <a:t>http://kinea.media/en/science-technology/four-misconceptions-about-evolution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4">
            <a:extLst>
              <a:ext uri="{FF2B5EF4-FFF2-40B4-BE49-F238E27FC236}">
                <a16:creationId xmlns:a16="http://schemas.microsoft.com/office/drawing/2014/main" id="{C2F2257F-C4B1-A741-8196-3AC95349E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828800"/>
            <a:ext cx="8169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The main flaw in Darwin</a:t>
            </a:r>
            <a:r>
              <a:rPr lang="ja-JP" altLang="en-US" sz="2400">
                <a:latin typeface="Comic Sans MS" panose="030F0902030302020204" pitchFamily="66" charset="0"/>
              </a:rPr>
              <a:t>‘</a:t>
            </a:r>
            <a:r>
              <a:rPr lang="en-US" altLang="ja-JP" sz="2400">
                <a:latin typeface="Comic Sans MS" panose="030F0902030302020204" pitchFamily="66" charset="0"/>
              </a:rPr>
              <a:t>s Theory was that his mechanism for inheritance of traits was </a:t>
            </a:r>
            <a:r>
              <a:rPr lang="en-US" altLang="ja-JP" sz="2400" u="sng">
                <a:latin typeface="Comic Sans MS" panose="030F0902030302020204" pitchFamily="66" charset="0"/>
              </a:rPr>
              <a:t>blending inheritance</a:t>
            </a:r>
            <a:r>
              <a:rPr lang="en-US" altLang="ja-JP" sz="2400">
                <a:latin typeface="Comic Sans MS" panose="030F0902030302020204" pitchFamily="66" charset="0"/>
              </a:rPr>
              <a:t>, which was incorrect. </a:t>
            </a:r>
            <a:endParaRPr lang="en-US" altLang="en-US" sz="2400">
              <a:latin typeface="Comic Sans MS" panose="030F0902030302020204" pitchFamily="66" charset="0"/>
            </a:endParaRPr>
          </a:p>
        </p:txBody>
      </p:sp>
      <p:pic>
        <p:nvPicPr>
          <p:cNvPr id="63490" name="Picture 1">
            <a:extLst>
              <a:ext uri="{FF2B5EF4-FFF2-40B4-BE49-F238E27FC236}">
                <a16:creationId xmlns:a16="http://schemas.microsoft.com/office/drawing/2014/main" id="{A1812BAF-69FC-B247-8566-660389070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28575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1">
            <a:extLst>
              <a:ext uri="{FF2B5EF4-FFF2-40B4-BE49-F238E27FC236}">
                <a16:creationId xmlns:a16="http://schemas.microsoft.com/office/drawing/2014/main" id="{B72ADE47-AD38-D743-B57F-50E825D53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419600"/>
            <a:ext cx="4572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= The blending theory is that the progeny inherits any characteristic as the average of the parents' values of that characteristic.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2">
            <a:extLst>
              <a:ext uri="{FF2B5EF4-FFF2-40B4-BE49-F238E27FC236}">
                <a16:creationId xmlns:a16="http://schemas.microsoft.com/office/drawing/2014/main" id="{C8C2FA9F-99A6-E34F-9B05-9BB283F7C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363538"/>
            <a:ext cx="77533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Development of Darwin &amp; Wallace</a:t>
            </a:r>
            <a:r>
              <a:rPr lang="ja-JP" altLang="en-US"/>
              <a:t>’</a:t>
            </a:r>
            <a:r>
              <a:rPr lang="en-US" altLang="ja-JP"/>
              <a:t>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Theory of Natural Selection</a:t>
            </a:r>
            <a:r>
              <a:rPr lang="en-US" altLang="en-US" sz="1800"/>
              <a:t> </a:t>
            </a:r>
          </a:p>
        </p:txBody>
      </p:sp>
      <p:sp>
        <p:nvSpPr>
          <p:cNvPr id="65538" name="Rectangle 4">
            <a:extLst>
              <a:ext uri="{FF2B5EF4-FFF2-40B4-BE49-F238E27FC236}">
                <a16:creationId xmlns:a16="http://schemas.microsoft.com/office/drawing/2014/main" id="{FC43CBB8-2A64-734A-A840-F7DD19E5F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648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39" name="Rectangle 12">
            <a:extLst>
              <a:ext uri="{FF2B5EF4-FFF2-40B4-BE49-F238E27FC236}">
                <a16:creationId xmlns:a16="http://schemas.microsoft.com/office/drawing/2014/main" id="{901E9E4D-22CA-B843-BD65-C9ABE34B3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882775"/>
            <a:ext cx="39671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14300" algn="l"/>
              </a:tabLst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4300" algn="l"/>
              </a:tabLst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43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Gregor Mendel (1822-1884)</a:t>
            </a: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65540" name="Picture 11" descr="Gregor Mendel">
            <a:extLst>
              <a:ext uri="{FF2B5EF4-FFF2-40B4-BE49-F238E27FC236}">
                <a16:creationId xmlns:a16="http://schemas.microsoft.com/office/drawing/2014/main" id="{45D8C176-CA68-AE47-AE2D-91E8E66CD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52600"/>
            <a:ext cx="30749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Rectangle 13">
            <a:extLst>
              <a:ext uri="{FF2B5EF4-FFF2-40B4-BE49-F238E27FC236}">
                <a16:creationId xmlns:a16="http://schemas.microsoft.com/office/drawing/2014/main" id="{BB7494BF-99EF-F045-982E-6EBE36116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82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2" name="Text Box 14">
            <a:extLst>
              <a:ext uri="{FF2B5EF4-FFF2-40B4-BE49-F238E27FC236}">
                <a16:creationId xmlns:a16="http://schemas.microsoft.com/office/drawing/2014/main" id="{01C27888-1EA0-D842-8E2A-6F12286C2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2971800"/>
            <a:ext cx="4968875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Discovered that inheritance is </a:t>
            </a:r>
            <a:r>
              <a:rPr lang="en-US" altLang="en-US" sz="2400" u="sng">
                <a:latin typeface="Comic Sans MS" panose="030F0902030302020204" pitchFamily="66" charset="0"/>
              </a:rPr>
              <a:t>particulate</a:t>
            </a:r>
            <a:r>
              <a:rPr lang="en-US" altLang="en-US" sz="2400">
                <a:latin typeface="Comic Sans MS" panose="030F0902030302020204" pitchFamily="66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That genes assort independently because they occur on different chromosomes (i.e., </a:t>
            </a:r>
            <a:r>
              <a:rPr lang="en-US" altLang="en-US" sz="2400" u="sng">
                <a:latin typeface="Comic Sans MS" panose="030F0902030302020204" pitchFamily="66" charset="0"/>
              </a:rPr>
              <a:t>linkage</a:t>
            </a:r>
            <a:r>
              <a:rPr lang="en-US" altLang="en-US" sz="2400">
                <a:latin typeface="Comic Sans MS" panose="030F0902030302020204" pitchFamily="66" charset="0"/>
              </a:rPr>
              <a:t>).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Discovered </a:t>
            </a:r>
            <a:r>
              <a:rPr lang="en-US" altLang="en-US" sz="2400" u="sng">
                <a:latin typeface="Comic Sans MS" panose="030F0902030302020204" pitchFamily="66" charset="0"/>
              </a:rPr>
              <a:t>dominance</a:t>
            </a:r>
            <a:r>
              <a:rPr lang="en-US" altLang="en-US" sz="2400">
                <a:latin typeface="Comic Sans MS" panose="030F0902030302020204" pitchFamily="66" charset="0"/>
              </a:rPr>
              <a:t>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Times" charset="0"/>
              <a:buNone/>
            </a:pPr>
            <a:r>
              <a:rPr lang="en-US" sz="3600" u="sng" dirty="0"/>
              <a:t>William Bateson</a:t>
            </a:r>
          </a:p>
          <a:p>
            <a:pPr marL="457200" indent="-457200">
              <a:buFont typeface="Times" charset="0"/>
              <a:buNone/>
            </a:pPr>
            <a:r>
              <a:rPr lang="en-US" sz="3600" dirty="0"/>
              <a:t>1861-1926</a:t>
            </a:r>
          </a:p>
          <a:p>
            <a:pPr marL="457200" indent="-457200">
              <a:buFont typeface="Times" charset="0"/>
              <a:buNone/>
            </a:pPr>
            <a:endParaRPr lang="en-US" dirty="0"/>
          </a:p>
          <a:p>
            <a:pPr marL="457200" indent="-457200">
              <a:buFont typeface="Times" charset="0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indent="-457200">
              <a:buFont typeface="Wingdings" charset="0"/>
              <a:buChar char="ü"/>
            </a:pPr>
            <a:r>
              <a:rPr lang="en-US" sz="1900" dirty="0"/>
              <a:t>Animal geneticist experimenting on fowl.</a:t>
            </a:r>
          </a:p>
          <a:p>
            <a:pPr marL="457200" indent="-457200">
              <a:buFont typeface="Wingdings" charset="0"/>
              <a:buChar char="ü"/>
            </a:pPr>
            <a:endParaRPr lang="en-US" sz="1900" dirty="0"/>
          </a:p>
          <a:p>
            <a:pPr marL="457200" indent="-457200">
              <a:buFont typeface="Wingdings" charset="0"/>
              <a:buChar char="ü"/>
            </a:pPr>
            <a:r>
              <a:rPr lang="en-US" sz="1900" dirty="0"/>
              <a:t>Rediscovered Mendel in 1902 and first demonstrated that Mendelian</a:t>
            </a:r>
            <a:r>
              <a:rPr lang="en-US" altLang="ja-JP" sz="1900" dirty="0"/>
              <a:t> principles applied to animals.</a:t>
            </a:r>
          </a:p>
          <a:p>
            <a:pPr marL="457200" indent="-457200">
              <a:buFont typeface="Wingdings" charset="0"/>
              <a:buChar char="ü"/>
            </a:pPr>
            <a:endParaRPr lang="en-US" sz="1900" dirty="0"/>
          </a:p>
          <a:p>
            <a:pPr marL="457200" indent="-457200">
              <a:buFont typeface="Wingdings" charset="0"/>
              <a:buChar char="ü"/>
            </a:pPr>
            <a:r>
              <a:rPr lang="en-US" sz="1900" dirty="0"/>
              <a:t>Incorrectly argued that mutation (not natural selection) was the most important force shaping variation in plants and animals.</a:t>
            </a:r>
          </a:p>
          <a:p>
            <a:pPr marL="457200" indent="-457200">
              <a:buFont typeface="Wingdings" charset="0"/>
              <a:buChar char="ü"/>
            </a:pPr>
            <a:endParaRPr lang="en-US" sz="1900" dirty="0"/>
          </a:p>
          <a:p>
            <a:pPr marL="457200" indent="-457200">
              <a:buFont typeface="Wingdings" charset="0"/>
              <a:buChar char="ü"/>
            </a:pPr>
            <a:r>
              <a:rPr lang="en-US" sz="1900" dirty="0"/>
              <a:t>William Bateson coined the terms: Genetics, Zygote, F</a:t>
            </a:r>
            <a:r>
              <a:rPr lang="en-US" sz="1900" baseline="-25000" dirty="0"/>
              <a:t>1</a:t>
            </a:r>
            <a:r>
              <a:rPr lang="en-US" sz="1900" dirty="0"/>
              <a:t>, F</a:t>
            </a:r>
            <a:r>
              <a:rPr lang="en-US" sz="1900" baseline="-25000" dirty="0"/>
              <a:t>2</a:t>
            </a:r>
            <a:r>
              <a:rPr lang="en-US" sz="1900" dirty="0"/>
              <a:t>, </a:t>
            </a:r>
            <a:r>
              <a:rPr lang="en-US" sz="1900" dirty="0" err="1"/>
              <a:t>Allelemorph</a:t>
            </a:r>
            <a:r>
              <a:rPr lang="en-US" sz="1900" dirty="0"/>
              <a:t> (</a:t>
            </a:r>
            <a:r>
              <a:rPr lang="en-US" sz="1900" dirty="0">
                <a:sym typeface="Symbol" charset="0"/>
              </a:rPr>
              <a:t> allele)</a:t>
            </a:r>
          </a:p>
          <a:p>
            <a:pPr marL="457200" indent="-457200">
              <a:buFont typeface="Wingdings" charset="0"/>
              <a:buChar char="ü"/>
            </a:pPr>
            <a:endParaRPr lang="en-US" sz="1900" dirty="0">
              <a:sym typeface="Symbol" charset="0"/>
            </a:endParaRPr>
          </a:p>
          <a:p>
            <a:pPr marL="457200" indent="-457200">
              <a:buFont typeface="Wingdings" charset="0"/>
              <a:buChar char="ü"/>
            </a:pPr>
            <a:r>
              <a:rPr lang="en-US" sz="1900" dirty="0">
                <a:sym typeface="Symbol" charset="0"/>
              </a:rPr>
              <a:t>Founded </a:t>
            </a:r>
            <a:r>
              <a:rPr lang="en-US" sz="1900" u="sng" dirty="0">
                <a:sym typeface="Symbol" charset="0"/>
              </a:rPr>
              <a:t>The Genetics Society</a:t>
            </a:r>
            <a:r>
              <a:rPr lang="en-US" sz="1900" dirty="0">
                <a:sym typeface="Symbol" charset="0"/>
              </a:rPr>
              <a:t> in 1919</a:t>
            </a:r>
            <a:endParaRPr lang="en-US" sz="1900" u="sng" dirty="0"/>
          </a:p>
        </p:txBody>
      </p:sp>
      <p:pic>
        <p:nvPicPr>
          <p:cNvPr id="34818" name="Picture 3" descr="batesp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4" y="258755"/>
            <a:ext cx="334961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 descr="Bateson@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238" y="258755"/>
            <a:ext cx="130695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2522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8">
            <a:extLst>
              <a:ext uri="{FF2B5EF4-FFF2-40B4-BE49-F238E27FC236}">
                <a16:creationId xmlns:a16="http://schemas.microsoft.com/office/drawing/2014/main" id="{6232F492-A0E4-484C-992E-CE6A38413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21" y="4217313"/>
            <a:ext cx="600997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Comic Sans MS" panose="030F0902030302020204" pitchFamily="66" charset="0"/>
              </a:rPr>
              <a:t>Major players of the Evolutionary Synthesis</a:t>
            </a:r>
          </a:p>
        </p:txBody>
      </p:sp>
      <p:graphicFrame>
        <p:nvGraphicFramePr>
          <p:cNvPr id="67586" name="Object 9">
            <a:extLst>
              <a:ext uri="{FF2B5EF4-FFF2-40B4-BE49-F238E27FC236}">
                <a16:creationId xmlns:a16="http://schemas.microsoft.com/office/drawing/2014/main" id="{01243A15-85DE-244D-885B-9CA3E06DF2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0" y="1905000"/>
          <a:ext cx="1990725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4051300" imgH="2946400" progId="MSPhotoEd.3">
                  <p:embed/>
                </p:oleObj>
              </mc:Choice>
              <mc:Fallback>
                <p:oleObj name="Photo Editor Photo" r:id="rId3" imgW="4051300" imgH="2946400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905000"/>
                        <a:ext cx="1990725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87" name="Object 10">
            <a:extLst>
              <a:ext uri="{FF2B5EF4-FFF2-40B4-BE49-F238E27FC236}">
                <a16:creationId xmlns:a16="http://schemas.microsoft.com/office/drawing/2014/main" id="{E1CA7DDB-D75B-5B46-B304-4AF0E82F59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38725" y="1905000"/>
          <a:ext cx="7874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2743200" imgH="5041900" progId="MSPhotoEd.3">
                  <p:embed/>
                </p:oleObj>
              </mc:Choice>
              <mc:Fallback>
                <p:oleObj name="Photo Editor Photo" r:id="rId5" imgW="2743200" imgH="5041900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8725" y="1905000"/>
                        <a:ext cx="787400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8" name="Text Box 11">
            <a:extLst>
              <a:ext uri="{FF2B5EF4-FFF2-40B4-BE49-F238E27FC236}">
                <a16:creationId xmlns:a16="http://schemas.microsoft.com/office/drawing/2014/main" id="{82730DB3-A1C0-D443-98EB-67013C000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5725" y="3429000"/>
            <a:ext cx="139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J.B.S. Haldane</a:t>
            </a:r>
          </a:p>
        </p:txBody>
      </p:sp>
      <p:graphicFrame>
        <p:nvGraphicFramePr>
          <p:cNvPr id="67589" name="Object 12">
            <a:extLst>
              <a:ext uri="{FF2B5EF4-FFF2-40B4-BE49-F238E27FC236}">
                <a16:creationId xmlns:a16="http://schemas.microsoft.com/office/drawing/2014/main" id="{D0C9A904-2E33-0649-A169-70F7AC54EF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01738" y="1905000"/>
          <a:ext cx="1008062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7" imgW="2387600" imgH="3429000" progId="MSPhotoEd.3">
                  <p:embed/>
                </p:oleObj>
              </mc:Choice>
              <mc:Fallback>
                <p:oleObj name="Photo Editor Photo" r:id="rId7" imgW="2387600" imgH="3429000" progId="MSPhotoEd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1738" y="1905000"/>
                        <a:ext cx="1008062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90" name="Text Box 13">
            <a:extLst>
              <a:ext uri="{FF2B5EF4-FFF2-40B4-BE49-F238E27FC236}">
                <a16:creationId xmlns:a16="http://schemas.microsoft.com/office/drawing/2014/main" id="{C3BCA6B7-0E7E-CF46-AEA2-E00617680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3429000"/>
            <a:ext cx="1379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Sewall Wright</a:t>
            </a:r>
          </a:p>
        </p:txBody>
      </p:sp>
      <p:graphicFrame>
        <p:nvGraphicFramePr>
          <p:cNvPr id="67591" name="Object 14">
            <a:extLst>
              <a:ext uri="{FF2B5EF4-FFF2-40B4-BE49-F238E27FC236}">
                <a16:creationId xmlns:a16="http://schemas.microsoft.com/office/drawing/2014/main" id="{F8EE59B7-BBD3-844D-966B-0B63D98975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8475" y="1905000"/>
          <a:ext cx="1100138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9" imgW="3200400" imgH="4216400" progId="MSPhotoEd.3">
                  <p:embed/>
                </p:oleObj>
              </mc:Choice>
              <mc:Fallback>
                <p:oleObj name="Photo Editor Photo" r:id="rId9" imgW="3200400" imgH="4216400" progId="MSPhotoEd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8475" y="1905000"/>
                        <a:ext cx="1100138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92" name="Text Box 15">
            <a:extLst>
              <a:ext uri="{FF2B5EF4-FFF2-40B4-BE49-F238E27FC236}">
                <a16:creationId xmlns:a16="http://schemas.microsoft.com/office/drawing/2014/main" id="{3E942C89-0C3E-E442-AB06-F27BACB5E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4475" y="3429000"/>
            <a:ext cx="1635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Sir Ronald Fisher</a:t>
            </a:r>
          </a:p>
        </p:txBody>
      </p:sp>
      <p:sp>
        <p:nvSpPr>
          <p:cNvPr id="67593" name="TextBox 1">
            <a:extLst>
              <a:ext uri="{FF2B5EF4-FFF2-40B4-BE49-F238E27FC236}">
                <a16:creationId xmlns:a16="http://schemas.microsoft.com/office/drawing/2014/main" id="{F0BC65EA-B9E2-8F42-AF68-6F117A18D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12497"/>
            <a:ext cx="7924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Theoretical &amp; Mathematical Population Geneticists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Extended Mendel’s findings to natural populations and analysis of multiple genes.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>
            <a:extLst>
              <a:ext uri="{FF2B5EF4-FFF2-40B4-BE49-F238E27FC236}">
                <a16:creationId xmlns:a16="http://schemas.microsoft.com/office/drawing/2014/main" id="{C7E80244-C558-244D-BBEF-E811F3610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6200"/>
            <a:ext cx="24733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1">
            <a:extLst>
              <a:ext uri="{FF2B5EF4-FFF2-40B4-BE49-F238E27FC236}">
                <a16:creationId xmlns:a16="http://schemas.microsoft.com/office/drawing/2014/main" id="{D179A70F-9834-E446-AA2A-D73E318B6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22663"/>
            <a:ext cx="28956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2">
            <a:extLst>
              <a:ext uri="{FF2B5EF4-FFF2-40B4-BE49-F238E27FC236}">
                <a16:creationId xmlns:a16="http://schemas.microsoft.com/office/drawing/2014/main" id="{6B1AA4BE-24EF-D942-BFDD-2040F0787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632460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In the last lecture we talked about how science works.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We understand scientific inference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can be complicated</a:t>
            </a:r>
            <a:r>
              <a:rPr lang="mr-IN" altLang="en-US" sz="2800">
                <a:latin typeface="Comic Sans MS" panose="030F0902030302020204" pitchFamily="66" charset="0"/>
              </a:rPr>
              <a:t>…</a:t>
            </a:r>
            <a:endParaRPr lang="en-US" altLang="en-US" sz="28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i.e., facts can obscure the truth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mr-IN" altLang="en-US" sz="2800">
                <a:latin typeface="Comic Sans MS" panose="030F0902030302020204" pitchFamily="66" charset="0"/>
              </a:rPr>
              <a:t>…</a:t>
            </a:r>
            <a:r>
              <a:rPr lang="en-US" altLang="en-US" sz="2800">
                <a:latin typeface="Comic Sans MS" panose="030F0902030302020204" pitchFamily="66" charset="0"/>
              </a:rPr>
              <a:t> and we looked at some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of the first historical underpinnings for evolutionary theory.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Aristotle --&gt; Lamarck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3" name="Group 4">
            <a:extLst>
              <a:ext uri="{FF2B5EF4-FFF2-40B4-BE49-F238E27FC236}">
                <a16:creationId xmlns:a16="http://schemas.microsoft.com/office/drawing/2014/main" id="{FFA34688-0221-AC47-8763-FFEDFB367DF8}"/>
              </a:ext>
            </a:extLst>
          </p:cNvPr>
          <p:cNvGrpSpPr>
            <a:grpSpLocks/>
          </p:cNvGrpSpPr>
          <p:nvPr/>
        </p:nvGrpSpPr>
        <p:grpSpPr bwMode="auto">
          <a:xfrm>
            <a:off x="3394075" y="1600200"/>
            <a:ext cx="2168525" cy="2058988"/>
            <a:chOff x="260" y="473"/>
            <a:chExt cx="1366" cy="1297"/>
          </a:xfrm>
        </p:grpSpPr>
        <p:graphicFrame>
          <p:nvGraphicFramePr>
            <p:cNvPr id="69645" name="Object 5">
              <a:extLst>
                <a:ext uri="{FF2B5EF4-FFF2-40B4-BE49-F238E27FC236}">
                  <a16:creationId xmlns:a16="http://schemas.microsoft.com/office/drawing/2014/main" id="{AA557176-A4E4-EC47-872C-55F37DB7C8A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8" y="473"/>
            <a:ext cx="674" cy="8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3" imgW="3822700" imgH="4940300" progId="MSPhotoEd.3">
                    <p:embed/>
                  </p:oleObj>
                </mc:Choice>
                <mc:Fallback>
                  <p:oleObj name="Photo Editor Photo" r:id="rId3" imgW="3822700" imgH="4940300" progId="MSPhotoEd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" y="473"/>
                          <a:ext cx="674" cy="8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646" name="Object 6">
              <a:extLst>
                <a:ext uri="{FF2B5EF4-FFF2-40B4-BE49-F238E27FC236}">
                  <a16:creationId xmlns:a16="http://schemas.microsoft.com/office/drawing/2014/main" id="{8C3E0B5B-AD5B-DC49-84F4-E8B9EEFFC98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74" y="476"/>
            <a:ext cx="597" cy="8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5" imgW="3822700" imgH="5537200" progId="MSPhotoEd.3">
                    <p:embed/>
                  </p:oleObj>
                </mc:Choice>
                <mc:Fallback>
                  <p:oleObj name="Photo Editor Photo" r:id="rId5" imgW="3822700" imgH="5537200" progId="MSPhotoEd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4" y="476"/>
                          <a:ext cx="597" cy="8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9647" name="Text Box 7">
              <a:extLst>
                <a:ext uri="{FF2B5EF4-FFF2-40B4-BE49-F238E27FC236}">
                  <a16:creationId xmlns:a16="http://schemas.microsoft.com/office/drawing/2014/main" id="{FEB349E0-470B-6A48-BC39-5151297608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" y="1440"/>
              <a:ext cx="136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Comic Sans MS" panose="030F0902030302020204" pitchFamily="66" charset="0"/>
                </a:rPr>
                <a:t>Theodosius Dobzhansky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Comic Sans MS" panose="030F0902030302020204" pitchFamily="66" charset="0"/>
                </a:rPr>
                <a:t>Insects</a:t>
              </a:r>
            </a:p>
          </p:txBody>
        </p:sp>
      </p:grpSp>
      <p:sp>
        <p:nvSpPr>
          <p:cNvPr id="69634" name="Text Box 16">
            <a:extLst>
              <a:ext uri="{FF2B5EF4-FFF2-40B4-BE49-F238E27FC236}">
                <a16:creationId xmlns:a16="http://schemas.microsoft.com/office/drawing/2014/main" id="{D939643B-60CE-344F-8FCC-86FFD3299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3073400"/>
            <a:ext cx="1668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Ledyard Stebbins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Plants</a:t>
            </a:r>
          </a:p>
        </p:txBody>
      </p:sp>
      <p:grpSp>
        <p:nvGrpSpPr>
          <p:cNvPr id="69635" name="Group 17">
            <a:extLst>
              <a:ext uri="{FF2B5EF4-FFF2-40B4-BE49-F238E27FC236}">
                <a16:creationId xmlns:a16="http://schemas.microsoft.com/office/drawing/2014/main" id="{8D3EEEDC-1F6E-1A45-BA59-FF347AA34E2C}"/>
              </a:ext>
            </a:extLst>
          </p:cNvPr>
          <p:cNvGrpSpPr>
            <a:grpSpLocks/>
          </p:cNvGrpSpPr>
          <p:nvPr/>
        </p:nvGrpSpPr>
        <p:grpSpPr bwMode="auto">
          <a:xfrm>
            <a:off x="466725" y="1600200"/>
            <a:ext cx="2389188" cy="2033588"/>
            <a:chOff x="240" y="1920"/>
            <a:chExt cx="1436" cy="1228"/>
          </a:xfrm>
        </p:grpSpPr>
        <p:graphicFrame>
          <p:nvGraphicFramePr>
            <p:cNvPr id="69642" name="Object 18">
              <a:extLst>
                <a:ext uri="{FF2B5EF4-FFF2-40B4-BE49-F238E27FC236}">
                  <a16:creationId xmlns:a16="http://schemas.microsoft.com/office/drawing/2014/main" id="{A17C5430-E34A-0D43-A2D3-EE218E98F08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0" y="1920"/>
            <a:ext cx="624" cy="8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7" imgW="2565400" imgH="3492500" progId="MSPhotoEd.3">
                    <p:embed/>
                  </p:oleObj>
                </mc:Choice>
                <mc:Fallback>
                  <p:oleObj name="Photo Editor Photo" r:id="rId7" imgW="2565400" imgH="3492500" progId="MSPhotoEd.3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1920"/>
                          <a:ext cx="624" cy="8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643" name="Object 19">
              <a:extLst>
                <a:ext uri="{FF2B5EF4-FFF2-40B4-BE49-F238E27FC236}">
                  <a16:creationId xmlns:a16="http://schemas.microsoft.com/office/drawing/2014/main" id="{B42B9868-8ABB-EE4F-AC44-7B139DF5E08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64" y="1920"/>
            <a:ext cx="812" cy="8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9" imgW="3289300" imgH="3378200" progId="MSPhotoEd.3">
                    <p:embed/>
                  </p:oleObj>
                </mc:Choice>
                <mc:Fallback>
                  <p:oleObj name="Photo Editor Photo" r:id="rId9" imgW="3289300" imgH="3378200" progId="MSPhotoEd.3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1920"/>
                          <a:ext cx="812" cy="8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9644" name="Text Box 20">
              <a:extLst>
                <a:ext uri="{FF2B5EF4-FFF2-40B4-BE49-F238E27FC236}">
                  <a16:creationId xmlns:a16="http://schemas.microsoft.com/office/drawing/2014/main" id="{A7535BA9-0085-D84A-B83C-1D57B55567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2832"/>
              <a:ext cx="681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Comic Sans MS" panose="030F0902030302020204" pitchFamily="66" charset="0"/>
                </a:rPr>
                <a:t>Ernst Mayr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Comic Sans MS" panose="030F0902030302020204" pitchFamily="66" charset="0"/>
                </a:rPr>
                <a:t>Birds</a:t>
              </a:r>
            </a:p>
          </p:txBody>
        </p:sp>
      </p:grpSp>
      <p:sp>
        <p:nvSpPr>
          <p:cNvPr id="69636" name="Text Box 24">
            <a:extLst>
              <a:ext uri="{FF2B5EF4-FFF2-40B4-BE49-F238E27FC236}">
                <a16:creationId xmlns:a16="http://schemas.microsoft.com/office/drawing/2014/main" id="{1D9802F4-75D5-1243-B3B9-FB0771BE6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5834063"/>
            <a:ext cx="2212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George Gaylord Simpson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Fossils</a:t>
            </a:r>
          </a:p>
        </p:txBody>
      </p:sp>
      <p:graphicFrame>
        <p:nvGraphicFramePr>
          <p:cNvPr id="69637" name="Object 25">
            <a:extLst>
              <a:ext uri="{FF2B5EF4-FFF2-40B4-BE49-F238E27FC236}">
                <a16:creationId xmlns:a16="http://schemas.microsoft.com/office/drawing/2014/main" id="{6F25C81E-DBFF-3C44-9F0C-132640E011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72200" y="1600200"/>
          <a:ext cx="1084263" cy="140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1" imgW="4572000" imgH="5930900" progId="MSPhotoEd.3">
                  <p:embed/>
                </p:oleObj>
              </mc:Choice>
              <mc:Fallback>
                <p:oleObj name="Photo Editor Photo" r:id="rId11" imgW="4572000" imgH="5930900" progId="MSPhotoEd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1600200"/>
                        <a:ext cx="1084263" cy="140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8" name="Object 26">
            <a:extLst>
              <a:ext uri="{FF2B5EF4-FFF2-40B4-BE49-F238E27FC236}">
                <a16:creationId xmlns:a16="http://schemas.microsoft.com/office/drawing/2014/main" id="{5AC9835F-D1FC-0E49-8DD3-2BD2F3CB87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38988" y="1600200"/>
          <a:ext cx="1557337" cy="140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3" imgW="3810000" imgH="3441700" progId="MSPhotoEd.3">
                  <p:embed/>
                </p:oleObj>
              </mc:Choice>
              <mc:Fallback>
                <p:oleObj name="Photo Editor Photo" r:id="rId13" imgW="3810000" imgH="3441700" progId="MSPhotoEd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8988" y="1600200"/>
                        <a:ext cx="1557337" cy="140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9639" name="Picture 27">
            <a:extLst>
              <a:ext uri="{FF2B5EF4-FFF2-40B4-BE49-F238E27FC236}">
                <a16:creationId xmlns:a16="http://schemas.microsoft.com/office/drawing/2014/main" id="{A96EB873-FB28-FD42-ACF9-A8A7670B5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4027488"/>
            <a:ext cx="11715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1" name="TextBox 1">
            <a:extLst>
              <a:ext uri="{FF2B5EF4-FFF2-40B4-BE49-F238E27FC236}">
                <a16:creationId xmlns:a16="http://schemas.microsoft.com/office/drawing/2014/main" id="{CB639F8A-A269-7B46-A36B-BD59DB54B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7" y="304800"/>
            <a:ext cx="52421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Comic Sans MS" panose="030F0902030302020204" pitchFamily="66" charset="0"/>
              </a:rPr>
              <a:t>Followed by Empiricists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153305-7D2C-6F45-A466-03ED13653447}"/>
              </a:ext>
            </a:extLst>
          </p:cNvPr>
          <p:cNvSpPr txBox="1"/>
          <p:nvPr/>
        </p:nvSpPr>
        <p:spPr>
          <a:xfrm>
            <a:off x="4213013" y="3904378"/>
            <a:ext cx="45053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Selection thinking was always very much the focus.</a:t>
            </a:r>
          </a:p>
          <a:p>
            <a:endParaRPr lang="en-US" dirty="0"/>
          </a:p>
          <a:p>
            <a:r>
              <a:rPr lang="en-US" dirty="0"/>
              <a:t>Selectionists prevailed over </a:t>
            </a:r>
            <a:r>
              <a:rPr lang="en-US" dirty="0" err="1"/>
              <a:t>mutationists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1" name="Object 21">
            <a:extLst>
              <a:ext uri="{FF2B5EF4-FFF2-40B4-BE49-F238E27FC236}">
                <a16:creationId xmlns:a16="http://schemas.microsoft.com/office/drawing/2014/main" id="{D7CDE3F2-CBC2-6148-9190-88B34A31EB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47975" y="228600"/>
          <a:ext cx="2838450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5715000" imgH="7213600" progId="MSPhotoEd.3">
                  <p:embed/>
                </p:oleObj>
              </mc:Choice>
              <mc:Fallback>
                <p:oleObj name="Photo Editor Photo" r:id="rId2" imgW="5715000" imgH="7213600" progId="MSPhotoEd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7975" y="228600"/>
                        <a:ext cx="2838450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2" name="Text Box 22">
            <a:extLst>
              <a:ext uri="{FF2B5EF4-FFF2-40B4-BE49-F238E27FC236}">
                <a16:creationId xmlns:a16="http://schemas.microsoft.com/office/drawing/2014/main" id="{1739C021-8F9E-114F-9D3D-D74E84FBB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038600"/>
            <a:ext cx="33464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Julian Huxley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Important writer about Evolution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Grandson of Thomas H. Huxley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Brother of Aldous Huxley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Comic Sans MS" panose="030F0902030302020204" pitchFamily="66" charset="0"/>
            </a:endParaRPr>
          </a:p>
        </p:txBody>
      </p:sp>
      <p:pic>
        <p:nvPicPr>
          <p:cNvPr id="71683" name="Picture 2">
            <a:extLst>
              <a:ext uri="{FF2B5EF4-FFF2-40B4-BE49-F238E27FC236}">
                <a16:creationId xmlns:a16="http://schemas.microsoft.com/office/drawing/2014/main" id="{6BC01469-2F4A-844B-9B02-CF60131F6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255588"/>
            <a:ext cx="129222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>
            <a:extLst>
              <a:ext uri="{FF2B5EF4-FFF2-40B4-BE49-F238E27FC236}">
                <a16:creationId xmlns:a16="http://schemas.microsoft.com/office/drawing/2014/main" id="{6F528AC3-66CF-B141-A5C9-5DEEEC2F8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2541588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6">
            <a:extLst>
              <a:ext uri="{FF2B5EF4-FFF2-40B4-BE49-F238E27FC236}">
                <a16:creationId xmlns:a16="http://schemas.microsoft.com/office/drawing/2014/main" id="{0F58E9DE-D693-FE47-98A1-99E5052D3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4497388"/>
            <a:ext cx="1292225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>
            <a:extLst>
              <a:ext uri="{FF2B5EF4-FFF2-40B4-BE49-F238E27FC236}">
                <a16:creationId xmlns:a16="http://schemas.microsoft.com/office/drawing/2014/main" id="{F8828E2A-9B6B-544E-901B-E2EEDF605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8" b="25317"/>
          <a:stretch>
            <a:fillRect/>
          </a:stretch>
        </p:blipFill>
        <p:spPr bwMode="auto">
          <a:xfrm>
            <a:off x="4800600" y="1219200"/>
            <a:ext cx="27432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Text Box 24">
            <a:extLst>
              <a:ext uri="{FF2B5EF4-FFF2-40B4-BE49-F238E27FC236}">
                <a16:creationId xmlns:a16="http://schemas.microsoft.com/office/drawing/2014/main" id="{0032AD30-D725-3E4F-899B-74812DE6C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8213" y="2995613"/>
            <a:ext cx="4167187" cy="32316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 err="1">
                <a:latin typeface="Comic Sans MS" panose="030F0902030302020204" pitchFamily="66" charset="0"/>
              </a:rPr>
              <a:t>Motoo</a:t>
            </a:r>
            <a:r>
              <a:rPr lang="en-US" altLang="en-US" sz="1400" dirty="0">
                <a:latin typeface="Comic Sans MS" panose="030F0902030302020204" pitchFamily="66" charset="0"/>
              </a:rPr>
              <a:t> Kimura and Tomoko </a:t>
            </a:r>
            <a:r>
              <a:rPr lang="en-US" altLang="en-US" sz="1400" dirty="0" err="1">
                <a:latin typeface="Comic Sans MS" panose="030F0902030302020204" pitchFamily="66" charset="0"/>
              </a:rPr>
              <a:t>Ohta</a:t>
            </a: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dirty="0">
              <a:latin typeface="Comic Sans MS" panose="030F0902030302020204" pitchFamily="66" charset="0"/>
            </a:endParaRPr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ß"/>
              <a:defRPr/>
            </a:pPr>
            <a:r>
              <a:rPr lang="en-US" altLang="en-US" sz="1800" dirty="0">
                <a:latin typeface="Comic Sans MS" panose="030F0902030302020204" pitchFamily="66" charset="0"/>
              </a:rPr>
              <a:t>Neutral Theory of Evolution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>
                <a:latin typeface="Comic Sans MS" panose="030F0902030302020204" pitchFamily="66" charset="0"/>
              </a:rPr>
              <a:t>Questions whether selection is the dominant force shaping genetic variation.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>
                <a:latin typeface="Comic Sans MS" panose="030F0902030302020204" pitchFamily="66" charset="0"/>
              </a:rPr>
              <a:t>Stressed the importance of neutral processes such as </a:t>
            </a:r>
            <a:r>
              <a:rPr lang="en-US" altLang="en-US" sz="1400" u="sng" dirty="0">
                <a:latin typeface="Comic Sans MS" panose="030F0902030302020204" pitchFamily="66" charset="0"/>
              </a:rPr>
              <a:t>genetic drift</a:t>
            </a:r>
            <a:r>
              <a:rPr lang="en-US" altLang="en-US" sz="1400" dirty="0">
                <a:latin typeface="Comic Sans MS" panose="030F0902030302020204" pitchFamily="66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>
                <a:latin typeface="Comic Sans MS" panose="030F0902030302020204" pitchFamily="66" charset="0"/>
              </a:rPr>
              <a:t>Stochasticity over selection</a:t>
            </a:r>
          </a:p>
        </p:txBody>
      </p:sp>
      <p:pic>
        <p:nvPicPr>
          <p:cNvPr id="72707" name="Picture 7">
            <a:extLst>
              <a:ext uri="{FF2B5EF4-FFF2-40B4-BE49-F238E27FC236}">
                <a16:creationId xmlns:a16="http://schemas.microsoft.com/office/drawing/2014/main" id="{BD99647D-D706-E441-B172-347428020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286000"/>
            <a:ext cx="4041775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3123B0EF-EA2B-1248-88F7-01EA22AA8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7" y="304800"/>
            <a:ext cx="72234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Comic Sans MS" panose="030F0902030302020204" pitchFamily="66" charset="0"/>
              </a:rPr>
              <a:t>Important Transition in Thinking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Comic Sans MS" panose="030F0902030302020204" pitchFamily="66" charset="0"/>
              </a:rPr>
              <a:t>In the 1970s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Box 4">
            <a:extLst>
              <a:ext uri="{FF2B5EF4-FFF2-40B4-BE49-F238E27FC236}">
                <a16:creationId xmlns:a16="http://schemas.microsoft.com/office/drawing/2014/main" id="{9B7E63FA-B626-EB45-BA3C-07EFEE218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57200"/>
            <a:ext cx="6983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Where does evidence for Evolution come from?</a:t>
            </a:r>
          </a:p>
        </p:txBody>
      </p:sp>
      <p:sp>
        <p:nvSpPr>
          <p:cNvPr id="73730" name="TextBox 1">
            <a:extLst>
              <a:ext uri="{FF2B5EF4-FFF2-40B4-BE49-F238E27FC236}">
                <a16:creationId xmlns:a16="http://schemas.microsoft.com/office/drawing/2014/main" id="{75824AA9-6C6B-AB42-BADB-2138DED2C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88" y="1728788"/>
            <a:ext cx="6892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1) </a:t>
            </a:r>
            <a:r>
              <a:rPr lang="en-US" altLang="en-US" sz="2400" b="1" dirty="0">
                <a:latin typeface="Comic Sans MS" panose="030F0902030302020204" pitchFamily="66" charset="0"/>
              </a:rPr>
              <a:t>Microevolution (change in allele frequencies)</a:t>
            </a:r>
          </a:p>
        </p:txBody>
      </p:sp>
      <p:sp>
        <p:nvSpPr>
          <p:cNvPr id="73731" name="TextBox 4">
            <a:extLst>
              <a:ext uri="{FF2B5EF4-FFF2-40B4-BE49-F238E27FC236}">
                <a16:creationId xmlns:a16="http://schemas.microsoft.com/office/drawing/2014/main" id="{C8A7E610-64A3-9F42-BBD9-55594C11B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2206625"/>
            <a:ext cx="2079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2) </a:t>
            </a:r>
            <a:r>
              <a:rPr lang="en-US" altLang="en-US" sz="2400" b="1" dirty="0">
                <a:latin typeface="Comic Sans MS" panose="030F0902030302020204" pitchFamily="66" charset="0"/>
              </a:rPr>
              <a:t>Speciation</a:t>
            </a:r>
          </a:p>
        </p:txBody>
      </p:sp>
      <p:sp>
        <p:nvSpPr>
          <p:cNvPr id="73732" name="TextBox 5">
            <a:extLst>
              <a:ext uri="{FF2B5EF4-FFF2-40B4-BE49-F238E27FC236}">
                <a16:creationId xmlns:a16="http://schemas.microsoft.com/office/drawing/2014/main" id="{9DBBB726-C9C5-824E-B5B6-F39556BAC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2684463"/>
            <a:ext cx="8066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3) </a:t>
            </a:r>
            <a:r>
              <a:rPr lang="en-US" altLang="en-US" sz="2400" b="1" dirty="0">
                <a:latin typeface="Comic Sans MS" panose="030F0902030302020204" pitchFamily="66" charset="0"/>
              </a:rPr>
              <a:t>Macroevolution (large dramatic evolutionary change)</a:t>
            </a:r>
          </a:p>
        </p:txBody>
      </p:sp>
      <p:sp>
        <p:nvSpPr>
          <p:cNvPr id="73733" name="TextBox 6">
            <a:extLst>
              <a:ext uri="{FF2B5EF4-FFF2-40B4-BE49-F238E27FC236}">
                <a16:creationId xmlns:a16="http://schemas.microsoft.com/office/drawing/2014/main" id="{338B715C-7185-3B4D-A82C-092C2A4C8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3167063"/>
            <a:ext cx="4803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4) Evidence of common ancestry</a:t>
            </a:r>
          </a:p>
        </p:txBody>
      </p:sp>
      <p:sp>
        <p:nvSpPr>
          <p:cNvPr id="73734" name="TextBox 7">
            <a:extLst>
              <a:ext uri="{FF2B5EF4-FFF2-40B4-BE49-F238E27FC236}">
                <a16:creationId xmlns:a16="http://schemas.microsoft.com/office/drawing/2014/main" id="{596AD82E-CAC5-B54D-BEC3-A102D6694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3640138"/>
            <a:ext cx="5780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5) The earth is old </a:t>
            </a:r>
            <a:r>
              <a:rPr lang="mr-IN" altLang="en-US" sz="2400">
                <a:latin typeface="Comic Sans MS" panose="030F0902030302020204" pitchFamily="66" charset="0"/>
              </a:rPr>
              <a:t>–</a:t>
            </a:r>
            <a:r>
              <a:rPr lang="en-US" altLang="en-US" sz="2400">
                <a:latin typeface="Comic Sans MS" panose="030F0902030302020204" pitchFamily="66" charset="0"/>
              </a:rPr>
              <a:t> geological record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Box 1">
            <a:extLst>
              <a:ext uri="{FF2B5EF4-FFF2-40B4-BE49-F238E27FC236}">
                <a16:creationId xmlns:a16="http://schemas.microsoft.com/office/drawing/2014/main" id="{D10E8C30-F71E-EE49-841B-0FB2C00EC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33400"/>
            <a:ext cx="45127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u="sng" dirty="0">
                <a:latin typeface="Comic Sans MS" panose="030F0902030302020204" pitchFamily="66" charset="0"/>
              </a:rPr>
              <a:t>1. Evidence for Microevolution</a:t>
            </a:r>
          </a:p>
        </p:txBody>
      </p:sp>
      <p:sp>
        <p:nvSpPr>
          <p:cNvPr id="75778" name="TextBox 2">
            <a:extLst>
              <a:ext uri="{FF2B5EF4-FFF2-40B4-BE49-F238E27FC236}">
                <a16:creationId xmlns:a16="http://schemas.microsoft.com/office/drawing/2014/main" id="{C1833825-7D54-674E-83A8-CFEED60C3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676400"/>
            <a:ext cx="32816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A. Selective Breeding</a:t>
            </a:r>
          </a:p>
        </p:txBody>
      </p:sp>
      <p:sp>
        <p:nvSpPr>
          <p:cNvPr id="75779" name="TextBox 3">
            <a:extLst>
              <a:ext uri="{FF2B5EF4-FFF2-40B4-BE49-F238E27FC236}">
                <a16:creationId xmlns:a16="http://schemas.microsoft.com/office/drawing/2014/main" id="{85E8D039-5044-134F-A054-7E7CE488C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438400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B. Direct observations of natural populations</a:t>
            </a:r>
          </a:p>
        </p:txBody>
      </p:sp>
      <p:sp>
        <p:nvSpPr>
          <p:cNvPr id="75780" name="TextBox 4">
            <a:extLst>
              <a:ext uri="{FF2B5EF4-FFF2-40B4-BE49-F238E27FC236}">
                <a16:creationId xmlns:a16="http://schemas.microsoft.com/office/drawing/2014/main" id="{899D94BA-E308-354E-B630-0B8140234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128963"/>
            <a:ext cx="34644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C. Vestigial Structures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>
            <a:extLst>
              <a:ext uri="{FF2B5EF4-FFF2-40B4-BE49-F238E27FC236}">
                <a16:creationId xmlns:a16="http://schemas.microsoft.com/office/drawing/2014/main" id="{4BFA5B9A-19C3-A640-99C7-F3C4E8788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0"/>
            <a:ext cx="914400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TextBox 2">
            <a:extLst>
              <a:ext uri="{FF2B5EF4-FFF2-40B4-BE49-F238E27FC236}">
                <a16:creationId xmlns:a16="http://schemas.microsoft.com/office/drawing/2014/main" id="{E0C52A56-75D4-184E-94AB-60BB6C121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8991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u="sng">
                <a:latin typeface="Comic Sans MS" panose="030F0902030302020204" pitchFamily="66" charset="0"/>
              </a:rPr>
              <a:t>Selective breeding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Illinois long term selection experiment on maize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-started in 1896</a:t>
            </a:r>
          </a:p>
        </p:txBody>
      </p:sp>
      <p:pic>
        <p:nvPicPr>
          <p:cNvPr id="76803" name="Picture 3">
            <a:extLst>
              <a:ext uri="{FF2B5EF4-FFF2-40B4-BE49-F238E27FC236}">
                <a16:creationId xmlns:a16="http://schemas.microsoft.com/office/drawing/2014/main" id="{DF372A8D-E9DE-344F-B4AA-88886E448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75"/>
            <a:ext cx="9144000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TextBox 4">
            <a:extLst>
              <a:ext uri="{FF2B5EF4-FFF2-40B4-BE49-F238E27FC236}">
                <a16:creationId xmlns:a16="http://schemas.microsoft.com/office/drawing/2014/main" id="{724352FC-C46C-8449-B5A8-6F82253AA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0" y="6400800"/>
            <a:ext cx="5143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Moose et al. 2004 Trends Plant Science 9:358-364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5" descr="FG02_01a">
            <a:extLst>
              <a:ext uri="{FF2B5EF4-FFF2-40B4-BE49-F238E27FC236}">
                <a16:creationId xmlns:a16="http://schemas.microsoft.com/office/drawing/2014/main" id="{5A904EED-1C09-9B43-9A89-1C8EF2F11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1828800"/>
            <a:ext cx="44354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6" descr="FG02_01b">
            <a:extLst>
              <a:ext uri="{FF2B5EF4-FFF2-40B4-BE49-F238E27FC236}">
                <a16:creationId xmlns:a16="http://schemas.microsoft.com/office/drawing/2014/main" id="{4C8B98DD-1289-A240-80D6-35BD3D6FD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3" y="1752600"/>
            <a:ext cx="406558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Box 3">
            <a:extLst>
              <a:ext uri="{FF2B5EF4-FFF2-40B4-BE49-F238E27FC236}">
                <a16:creationId xmlns:a16="http://schemas.microsoft.com/office/drawing/2014/main" id="{D8C474FC-1C09-0549-AE17-7E937729E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" y="304800"/>
            <a:ext cx="5329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Direct Observation of Evolution in Nature</a:t>
            </a:r>
          </a:p>
        </p:txBody>
      </p:sp>
      <p:sp>
        <p:nvSpPr>
          <p:cNvPr id="77828" name="TextBox 4">
            <a:extLst>
              <a:ext uri="{FF2B5EF4-FFF2-40B4-BE49-F238E27FC236}">
                <a16:creationId xmlns:a16="http://schemas.microsoft.com/office/drawing/2014/main" id="{98A1C811-B329-7145-A01E-2F4DB855B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450" y="836613"/>
            <a:ext cx="2435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Soapberry bugs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4">
            <a:extLst>
              <a:ext uri="{FF2B5EF4-FFF2-40B4-BE49-F238E27FC236}">
                <a16:creationId xmlns:a16="http://schemas.microsoft.com/office/drawing/2014/main" id="{FF2C9AAD-E4DA-CE4D-83BA-84D54590D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609600"/>
            <a:ext cx="8855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u="sng">
                <a:latin typeface="Comic Sans MS" panose="030F0902030302020204" pitchFamily="66" charset="0"/>
              </a:rPr>
              <a:t>Vestigial structures </a:t>
            </a:r>
            <a:r>
              <a:rPr lang="en-US" altLang="en-US" sz="2400">
                <a:latin typeface="Comic Sans MS" panose="030F0902030302020204" pitchFamily="66" charset="0"/>
              </a:rPr>
              <a:t>– functionless or rudimentary versions of a structure resulting from an evolutionary reduction from a more elaborate functional character.</a:t>
            </a:r>
          </a:p>
        </p:txBody>
      </p:sp>
      <p:pic>
        <p:nvPicPr>
          <p:cNvPr id="79874" name="Picture 5" descr="03-09">
            <a:extLst>
              <a:ext uri="{FF2B5EF4-FFF2-40B4-BE49-F238E27FC236}">
                <a16:creationId xmlns:a16="http://schemas.microsoft.com/office/drawing/2014/main" id="{C428954D-B65E-F349-A2F0-EE57EBC2D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2362200"/>
            <a:ext cx="6400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1">
            <a:extLst>
              <a:ext uri="{FF2B5EF4-FFF2-40B4-BE49-F238E27FC236}">
                <a16:creationId xmlns:a16="http://schemas.microsoft.com/office/drawing/2014/main" id="{0A2518CF-5D92-104E-86BB-67CFACAC6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4876800"/>
            <a:ext cx="2743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Whales don’t have pelvic fins, but the bones are still there.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>
            <a:extLst>
              <a:ext uri="{FF2B5EF4-FFF2-40B4-BE49-F238E27FC236}">
                <a16:creationId xmlns:a16="http://schemas.microsoft.com/office/drawing/2014/main" id="{21C39990-F985-CA4F-9273-02A4F9736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"/>
            <a:ext cx="5435600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4" name="Rectangle 3">
            <a:extLst>
              <a:ext uri="{FF2B5EF4-FFF2-40B4-BE49-F238E27FC236}">
                <a16:creationId xmlns:a16="http://schemas.microsoft.com/office/drawing/2014/main" id="{204CA4BA-28D2-B743-B121-B3DA1BD16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096000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https://onlinelibrary.wiley.com/doi/full/10.1111/evo.12516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5" descr="Plate01">
            <a:extLst>
              <a:ext uri="{FF2B5EF4-FFF2-40B4-BE49-F238E27FC236}">
                <a16:creationId xmlns:a16="http://schemas.microsoft.com/office/drawing/2014/main" id="{BC1827AD-5F19-9142-86E4-EB07B8017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69900"/>
            <a:ext cx="4732338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Text Box 4">
            <a:extLst>
              <a:ext uri="{FF2B5EF4-FFF2-40B4-BE49-F238E27FC236}">
                <a16:creationId xmlns:a16="http://schemas.microsoft.com/office/drawing/2014/main" id="{642ED83B-B058-CD4E-B2AF-982391300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3546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Contemporary evidence that species share common ancestors</a:t>
            </a:r>
          </a:p>
        </p:txBody>
      </p:sp>
      <p:sp>
        <p:nvSpPr>
          <p:cNvPr id="81923" name="TextBox 1">
            <a:extLst>
              <a:ext uri="{FF2B5EF4-FFF2-40B4-BE49-F238E27FC236}">
                <a16:creationId xmlns:a16="http://schemas.microsoft.com/office/drawing/2014/main" id="{0D016641-8D05-1940-9D83-EFFC65805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2967038"/>
            <a:ext cx="25701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Ring Species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-&gt;provide unique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illustration how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populations are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related </a:t>
            </a:r>
          </a:p>
        </p:txBody>
      </p:sp>
      <p:sp>
        <p:nvSpPr>
          <p:cNvPr id="81924" name="TextBox 4">
            <a:extLst>
              <a:ext uri="{FF2B5EF4-FFF2-40B4-BE49-F238E27FC236}">
                <a16:creationId xmlns:a16="http://schemas.microsoft.com/office/drawing/2014/main" id="{18810CB8-04BA-9B4D-B298-6AC61B63C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153988"/>
            <a:ext cx="38122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u="sng" dirty="0">
                <a:latin typeface="Comic Sans MS" panose="030F0902030302020204" pitchFamily="66" charset="0"/>
              </a:rPr>
              <a:t>2. Evidence of Speciation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3">
            <a:extLst>
              <a:ext uri="{FF2B5EF4-FFF2-40B4-BE49-F238E27FC236}">
                <a16:creationId xmlns:a16="http://schemas.microsoft.com/office/drawing/2014/main" id="{6B83E02E-6154-9449-9A34-BC72A2465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20675"/>
            <a:ext cx="88392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u="sng">
                <a:latin typeface="Comic Sans MS" panose="030F0902030302020204" pitchFamily="66" charset="0"/>
              </a:rPr>
              <a:t>One of the 1</a:t>
            </a:r>
            <a:r>
              <a:rPr lang="en-US" altLang="en-US" sz="2700" u="sng" baseline="30000">
                <a:latin typeface="Comic Sans MS" panose="030F0902030302020204" pitchFamily="66" charset="0"/>
              </a:rPr>
              <a:t>st</a:t>
            </a:r>
            <a:r>
              <a:rPr lang="en-US" altLang="en-US" sz="2700" u="sng">
                <a:latin typeface="Comic Sans MS" panose="030F0902030302020204" pitchFamily="66" charset="0"/>
              </a:rPr>
              <a:t> concepts of inheritance came from:</a:t>
            </a: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8674" name="Rectangle 4">
            <a:extLst>
              <a:ext uri="{FF2B5EF4-FFF2-40B4-BE49-F238E27FC236}">
                <a16:creationId xmlns:a16="http://schemas.microsoft.com/office/drawing/2014/main" id="{BF699978-F030-FB46-A9FF-E5CA62A94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1379538"/>
            <a:ext cx="55911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Hippocrates of Kos (460-370 BC)</a:t>
            </a:r>
            <a:endParaRPr lang="en-US" altLang="en-US" sz="2800" u="sng">
              <a:latin typeface="Comic Sans MS" panose="030F0902030302020204" pitchFamily="66" charset="0"/>
            </a:endParaRPr>
          </a:p>
        </p:txBody>
      </p:sp>
      <p:pic>
        <p:nvPicPr>
          <p:cNvPr id="28675" name="Picture 1">
            <a:extLst>
              <a:ext uri="{FF2B5EF4-FFF2-40B4-BE49-F238E27FC236}">
                <a16:creationId xmlns:a16="http://schemas.microsoft.com/office/drawing/2014/main" id="{2609DD82-9B2A-DA42-A7DF-CC1DB039D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981200"/>
            <a:ext cx="22288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>
            <a:extLst>
              <a:ext uri="{FF2B5EF4-FFF2-40B4-BE49-F238E27FC236}">
                <a16:creationId xmlns:a16="http://schemas.microsoft.com/office/drawing/2014/main" id="{6561965E-1A60-E54C-A93D-64C817581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1152525"/>
            <a:ext cx="1979613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2">
            <a:extLst>
              <a:ext uri="{FF2B5EF4-FFF2-40B4-BE49-F238E27FC236}">
                <a16:creationId xmlns:a16="http://schemas.microsoft.com/office/drawing/2014/main" id="{D37FC76D-13F3-794D-9D83-CBA454E12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6388" y="2590800"/>
            <a:ext cx="4114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-Hereditary material collects from throughout the body, and later, Aristotle stated that it is passed on through semen and menstrual blood</a:t>
            </a:r>
          </a:p>
        </p:txBody>
      </p:sp>
      <p:sp>
        <p:nvSpPr>
          <p:cNvPr id="28678" name="Rectangle 1">
            <a:extLst>
              <a:ext uri="{FF2B5EF4-FFF2-40B4-BE49-F238E27FC236}">
                <a16:creationId xmlns:a16="http://schemas.microsoft.com/office/drawing/2014/main" id="{CE022226-3DD7-A142-966E-AF76B030D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410200"/>
            <a:ext cx="4111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Homunculus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Latin for “little person”  </a:t>
            </a:r>
            <a:r>
              <a:rPr lang="en-US" altLang="en-US" sz="2400">
                <a:latin typeface="Comic Sans MS" panose="030F0902030302020204" pitchFamily="66" charset="0"/>
                <a:sym typeface="Wingdings" pitchFamily="2" charset="2"/>
              </a:rPr>
              <a:t></a:t>
            </a: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Shown here inside sperm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 Box 5">
            <a:extLst>
              <a:ext uri="{FF2B5EF4-FFF2-40B4-BE49-F238E27FC236}">
                <a16:creationId xmlns:a16="http://schemas.microsoft.com/office/drawing/2014/main" id="{31D98AD6-84EF-7645-9888-2E6FB7614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593850"/>
            <a:ext cx="8458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u="sng">
                <a:latin typeface="Comic Sans MS" panose="030F0902030302020204" pitchFamily="66" charset="0"/>
              </a:rPr>
              <a:t>Law of succession</a:t>
            </a:r>
            <a:r>
              <a:rPr lang="en-US" altLang="en-US" sz="2000">
                <a:latin typeface="Comic Sans MS" panose="030F0902030302020204" pitchFamily="66" charset="0"/>
              </a:rPr>
              <a:t> – extinct forms are similar to extant forms in each biogeographical province</a:t>
            </a:r>
          </a:p>
        </p:txBody>
      </p:sp>
      <p:sp>
        <p:nvSpPr>
          <p:cNvPr id="83970" name="TextBox 4">
            <a:extLst>
              <a:ext uri="{FF2B5EF4-FFF2-40B4-BE49-F238E27FC236}">
                <a16:creationId xmlns:a16="http://schemas.microsoft.com/office/drawing/2014/main" id="{91C5CC48-4463-9547-BE6B-5224C9BAC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868363"/>
            <a:ext cx="8416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Evidence that species are related by descent from common ancestors and have changed in form through time</a:t>
            </a:r>
          </a:p>
        </p:txBody>
      </p:sp>
      <p:sp>
        <p:nvSpPr>
          <p:cNvPr id="83971" name="TextBox 5">
            <a:extLst>
              <a:ext uri="{FF2B5EF4-FFF2-40B4-BE49-F238E27FC236}">
                <a16:creationId xmlns:a16="http://schemas.microsoft.com/office/drawing/2014/main" id="{D0DAFD69-2106-8B44-9DD3-7D1C1BB86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38125"/>
            <a:ext cx="27174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u="sng" dirty="0">
                <a:latin typeface="Comic Sans MS" panose="030F0902030302020204" pitchFamily="66" charset="0"/>
              </a:rPr>
              <a:t>3. Macroevolution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BE8240-3525-4144-A95E-9B968121E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804" y="2471928"/>
            <a:ext cx="5879592" cy="4005072"/>
          </a:xfrm>
          <a:prstGeom prst="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</p:pic>
      <p:sp>
        <p:nvSpPr>
          <p:cNvPr id="83973" name="TextBox 2">
            <a:extLst>
              <a:ext uri="{FF2B5EF4-FFF2-40B4-BE49-F238E27FC236}">
                <a16:creationId xmlns:a16="http://schemas.microsoft.com/office/drawing/2014/main" id="{7C224DF9-438C-4D4D-BEB3-297E6349C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4940300"/>
            <a:ext cx="1168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500"/>
              <a:t>Glyptodont</a:t>
            </a:r>
          </a:p>
        </p:txBody>
      </p:sp>
      <p:sp>
        <p:nvSpPr>
          <p:cNvPr id="83974" name="TextBox 6">
            <a:extLst>
              <a:ext uri="{FF2B5EF4-FFF2-40B4-BE49-F238E27FC236}">
                <a16:creationId xmlns:a16="http://schemas.microsoft.com/office/drawing/2014/main" id="{E3AFABC6-4B69-F64F-991F-FCF6C4F63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1088" y="4143375"/>
            <a:ext cx="14716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500"/>
              <a:t>Giant Wombat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C819F1-626F-F44C-9269-5DED63694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254000"/>
            <a:ext cx="41529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401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 Box 4">
            <a:extLst>
              <a:ext uri="{FF2B5EF4-FFF2-40B4-BE49-F238E27FC236}">
                <a16:creationId xmlns:a16="http://schemas.microsoft.com/office/drawing/2014/main" id="{CA041134-DB18-FE48-8C48-9372A6213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849313"/>
            <a:ext cx="2838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Transitional forms</a:t>
            </a:r>
          </a:p>
        </p:txBody>
      </p:sp>
      <p:sp>
        <p:nvSpPr>
          <p:cNvPr id="86018" name="Rectangle 6">
            <a:extLst>
              <a:ext uri="{FF2B5EF4-FFF2-40B4-BE49-F238E27FC236}">
                <a16:creationId xmlns:a16="http://schemas.microsoft.com/office/drawing/2014/main" id="{72FCE3DF-676C-484B-840D-E77A8E474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77215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Comic Sans MS" panose="030F0902030302020204" pitchFamily="66" charset="0"/>
              </a:rPr>
              <a:t>Vertebrate Paleontology</a:t>
            </a:r>
            <a:r>
              <a:rPr lang="en-US" altLang="en-US" sz="1200">
                <a:latin typeface="Comic Sans MS" panose="030F0902030302020204" pitchFamily="66" charset="0"/>
              </a:rPr>
              <a:t> by Alfred Sherwood Romer. Published by The University of Chicago Press.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Copyright © 1945, 1966 by The University of Chicago</a:t>
            </a:r>
            <a:r>
              <a:rPr lang="en-US" altLang="en-US" sz="1200" b="1"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86019" name="TextBox 7">
            <a:extLst>
              <a:ext uri="{FF2B5EF4-FFF2-40B4-BE49-F238E27FC236}">
                <a16:creationId xmlns:a16="http://schemas.microsoft.com/office/drawing/2014/main" id="{E8DA9A74-99B0-7945-872D-33829A7C7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134938"/>
            <a:ext cx="84153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u="sng">
                <a:latin typeface="Comic Sans MS" panose="030F0902030302020204" pitchFamily="66" charset="0"/>
              </a:rPr>
              <a:t>Evidence that species change through time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7D292E-21E9-784E-AFAD-42317BCF1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181600"/>
            <a:ext cx="7392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“How horses got their hooves” - New York Times 28 Aug 2017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https://www.nytimes.com/2017/08/28/science/horses-hooves-evolution.html</a:t>
            </a:r>
          </a:p>
        </p:txBody>
      </p:sp>
      <p:pic>
        <p:nvPicPr>
          <p:cNvPr id="86021" name="Picture 3">
            <a:extLst>
              <a:ext uri="{FF2B5EF4-FFF2-40B4-BE49-F238E27FC236}">
                <a16:creationId xmlns:a16="http://schemas.microsoft.com/office/drawing/2014/main" id="{F778E4AE-CD3C-ED40-BE94-49DB8EFBD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470025"/>
            <a:ext cx="39751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4">
            <a:extLst>
              <a:ext uri="{FF2B5EF4-FFF2-40B4-BE49-F238E27FC236}">
                <a16:creationId xmlns:a16="http://schemas.microsoft.com/office/drawing/2014/main" id="{792DED2D-12C9-344A-94AC-4A0DD5DE6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30375"/>
            <a:ext cx="4127500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Rectangle 5">
            <a:extLst>
              <a:ext uri="{FF2B5EF4-FFF2-40B4-BE49-F238E27FC236}">
                <a16:creationId xmlns:a16="http://schemas.microsoft.com/office/drawing/2014/main" id="{216BDD24-B5CA-CE4B-BF6A-B246CB446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925" y="3529013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http://www.prehistoric-wildlife.com/species/h/hyracotherium.html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Box 7">
            <a:extLst>
              <a:ext uri="{FF2B5EF4-FFF2-40B4-BE49-F238E27FC236}">
                <a16:creationId xmlns:a16="http://schemas.microsoft.com/office/drawing/2014/main" id="{593079D0-CD1F-7443-9F1E-41056CCB0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0"/>
            <a:ext cx="6570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>
                <a:latin typeface="Comic Sans MS" panose="030F0902030302020204" pitchFamily="66" charset="0"/>
              </a:rPr>
              <a:t>Tiktaalik</a:t>
            </a:r>
            <a:r>
              <a:rPr lang="en-US" altLang="en-US" sz="1800">
                <a:latin typeface="Comic Sans MS" panose="030F0902030302020204" pitchFamily="66" charset="0"/>
              </a:rPr>
              <a:t> intermediate between fish &amp; amphibians (375 My)</a:t>
            </a:r>
            <a:endParaRPr lang="en-US" altLang="en-US" sz="1800" u="sng">
              <a:latin typeface="Comic Sans MS" panose="030F0902030302020204" pitchFamily="66" charset="0"/>
            </a:endParaRPr>
          </a:p>
        </p:txBody>
      </p:sp>
      <p:pic>
        <p:nvPicPr>
          <p:cNvPr id="88066" name="Picture 4">
            <a:extLst>
              <a:ext uri="{FF2B5EF4-FFF2-40B4-BE49-F238E27FC236}">
                <a16:creationId xmlns:a16="http://schemas.microsoft.com/office/drawing/2014/main" id="{13FE1456-7C8B-904E-8193-91DA01124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3" y="2032000"/>
            <a:ext cx="3508375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5">
            <a:extLst>
              <a:ext uri="{FF2B5EF4-FFF2-40B4-BE49-F238E27FC236}">
                <a16:creationId xmlns:a16="http://schemas.microsoft.com/office/drawing/2014/main" id="{3E573FA1-E617-0F4C-915B-2737D3652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2032000"/>
            <a:ext cx="2360612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TextBox 12">
            <a:extLst>
              <a:ext uri="{FF2B5EF4-FFF2-40B4-BE49-F238E27FC236}">
                <a16:creationId xmlns:a16="http://schemas.microsoft.com/office/drawing/2014/main" id="{3BD87CD8-7ADA-DC47-A1A5-4781A1446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153025"/>
            <a:ext cx="3200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Above: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>
                <a:latin typeface="Comic Sans MS" panose="030F0902030302020204" pitchFamily="66" charset="0"/>
              </a:rPr>
              <a:t>loss of gill cover (blue)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>
                <a:latin typeface="Comic Sans MS" panose="030F0902030302020204" pitchFamily="66" charset="0"/>
              </a:rPr>
              <a:t>Reduction in size of post-parietal bones (green)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>
                <a:latin typeface="Comic Sans MS" panose="030F0902030302020204" pitchFamily="66" charset="0"/>
              </a:rPr>
              <a:t>Gradual reshaping of skull</a:t>
            </a:r>
          </a:p>
        </p:txBody>
      </p:sp>
      <p:sp>
        <p:nvSpPr>
          <p:cNvPr id="88069" name="Text Box 4">
            <a:extLst>
              <a:ext uri="{FF2B5EF4-FFF2-40B4-BE49-F238E27FC236}">
                <a16:creationId xmlns:a16="http://schemas.microsoft.com/office/drawing/2014/main" id="{F8DB7759-BA29-2649-A453-60C16F58E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09625"/>
            <a:ext cx="3762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	Transitional forms</a:t>
            </a:r>
          </a:p>
        </p:txBody>
      </p:sp>
      <p:sp>
        <p:nvSpPr>
          <p:cNvPr id="88070" name="TextBox 9">
            <a:extLst>
              <a:ext uri="{FF2B5EF4-FFF2-40B4-BE49-F238E27FC236}">
                <a16:creationId xmlns:a16="http://schemas.microsoft.com/office/drawing/2014/main" id="{D1793862-844D-594A-8C4D-64D238E54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134938"/>
            <a:ext cx="8415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u="sng">
                <a:latin typeface="Comic Sans MS" panose="030F0902030302020204" pitchFamily="66" charset="0"/>
              </a:rPr>
              <a:t>Evidence that species change through time</a:t>
            </a:r>
          </a:p>
        </p:txBody>
      </p:sp>
      <p:pic>
        <p:nvPicPr>
          <p:cNvPr id="88071" name="Picture 2">
            <a:extLst>
              <a:ext uri="{FF2B5EF4-FFF2-40B4-BE49-F238E27FC236}">
                <a16:creationId xmlns:a16="http://schemas.microsoft.com/office/drawing/2014/main" id="{4E4F8914-4C95-FF43-BBA1-EBA5D8042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30600"/>
            <a:ext cx="32766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1">
            <a:extLst>
              <a:ext uri="{FF2B5EF4-FFF2-40B4-BE49-F238E27FC236}">
                <a16:creationId xmlns:a16="http://schemas.microsoft.com/office/drawing/2014/main" id="{808034C0-C0A8-1E43-A010-F4BDA66351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8600"/>
            <a:ext cx="1625600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22262F-006B-8C42-BE46-DFCE9B185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457200"/>
            <a:ext cx="6019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98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3">
            <a:extLst>
              <a:ext uri="{FF2B5EF4-FFF2-40B4-BE49-F238E27FC236}">
                <a16:creationId xmlns:a16="http://schemas.microsoft.com/office/drawing/2014/main" id="{60D838B4-5EF9-5C42-966A-ECAAAD9AB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20675"/>
            <a:ext cx="883920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u="sng">
                <a:latin typeface="Comic Sans MS" panose="030F0902030302020204" pitchFamily="66" charset="0"/>
              </a:rPr>
              <a:t>Darwin even proposed this radical old idea: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 u="sng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>
                <a:latin typeface="Comic Sans MS" panose="030F0902030302020204" pitchFamily="66" charset="0"/>
              </a:rPr>
              <a:t>Pangenesis</a:t>
            </a:r>
            <a:endParaRPr lang="en-US" altLang="en-US" sz="2700">
              <a:latin typeface="Times New Roman" panose="02020603050405020304" pitchFamily="18" charset="0"/>
            </a:endParaRP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2D5A47B3-6DB2-EF49-8037-EB182F9CD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71600"/>
            <a:ext cx="594677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>
            <a:extLst>
              <a:ext uri="{FF2B5EF4-FFF2-40B4-BE49-F238E27FC236}">
                <a16:creationId xmlns:a16="http://schemas.microsoft.com/office/drawing/2014/main" id="{E07068D7-4B96-2B44-BB21-218D5A630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588" y="3505200"/>
            <a:ext cx="45720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Every part of the body emits tiny particles called gemmules which migrate to the </a:t>
            </a:r>
            <a:r>
              <a:rPr lang="en-US" altLang="en-US" sz="2400" dirty="0">
                <a:latin typeface="Comic Sans MS" panose="030F0902030302020204" pitchFamily="66" charset="0"/>
                <a:hlinkClick r:id="rId3" tooltip="Gonad"/>
              </a:rPr>
              <a:t>gonads</a:t>
            </a:r>
            <a:r>
              <a:rPr lang="en-US" altLang="en-US" sz="2400" dirty="0">
                <a:latin typeface="Comic Sans MS" panose="030F0902030302020204" pitchFamily="66" charset="0"/>
              </a:rPr>
              <a:t> and are transferred to offspring.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Implied </a:t>
            </a:r>
            <a:r>
              <a:rPr lang="en-US" altLang="en-US" sz="2400" u="sng" dirty="0">
                <a:latin typeface="Comic Sans MS" panose="030F0902030302020204" pitchFamily="66" charset="0"/>
              </a:rPr>
              <a:t>soft inheritance</a:t>
            </a:r>
            <a:r>
              <a:rPr lang="en-US" altLang="en-US" sz="2400" dirty="0">
                <a:latin typeface="Comic Sans MS" panose="030F0902030302020204" pitchFamily="66" charset="0"/>
              </a:rPr>
              <a:t>… a Lamarckian view.</a:t>
            </a:r>
          </a:p>
        </p:txBody>
      </p:sp>
      <p:graphicFrame>
        <p:nvGraphicFramePr>
          <p:cNvPr id="30724" name="Object 8">
            <a:extLst>
              <a:ext uri="{FF2B5EF4-FFF2-40B4-BE49-F238E27FC236}">
                <a16:creationId xmlns:a16="http://schemas.microsoft.com/office/drawing/2014/main" id="{E1FCA32D-5A7B-2D41-BB37-F3F30E3AF2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429000"/>
          <a:ext cx="1884363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937000" imgH="5080000" progId="MSPhotoEd.3">
                  <p:embed/>
                </p:oleObj>
              </mc:Choice>
              <mc:Fallback>
                <p:oleObj r:id="rId4" imgW="3937000" imgH="5080000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429000"/>
                        <a:ext cx="1884363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>
            <a:extLst>
              <a:ext uri="{FF2B5EF4-FFF2-40B4-BE49-F238E27FC236}">
                <a16:creationId xmlns:a16="http://schemas.microsoft.com/office/drawing/2014/main" id="{A044301F-FCFE-6B44-A1F1-F384A0988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5280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Box 2">
            <a:extLst>
              <a:ext uri="{FF2B5EF4-FFF2-40B4-BE49-F238E27FC236}">
                <a16:creationId xmlns:a16="http://schemas.microsoft.com/office/drawing/2014/main" id="{0F222BD1-B6CA-D24E-A776-D8F5C1B23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838200"/>
            <a:ext cx="1219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Genetic information is supplied from the entire body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Lamarckian -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Comic Sans MS" panose="030F0902030302020204" pitchFamily="66" charset="0"/>
              </a:rPr>
              <a:t>Yes</a:t>
            </a:r>
          </a:p>
        </p:txBody>
      </p:sp>
      <p:sp>
        <p:nvSpPr>
          <p:cNvPr id="31747" name="TextBox 3">
            <a:extLst>
              <a:ext uri="{FF2B5EF4-FFF2-40B4-BE49-F238E27FC236}">
                <a16:creationId xmlns:a16="http://schemas.microsoft.com/office/drawing/2014/main" id="{0475685F-1484-BD47-BB9C-D9782114E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827088"/>
            <a:ext cx="12192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Genetic information is supplied only from the gonads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Lamarckian - </a:t>
            </a:r>
            <a:r>
              <a:rPr lang="en-US" altLang="en-US" sz="1200" b="1">
                <a:latin typeface="Comic Sans MS" panose="030F0902030302020204" pitchFamily="66" charset="0"/>
              </a:rPr>
              <a:t>No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roup 3">
            <a:extLst>
              <a:ext uri="{FF2B5EF4-FFF2-40B4-BE49-F238E27FC236}">
                <a16:creationId xmlns:a16="http://schemas.microsoft.com/office/drawing/2014/main" id="{B8884F12-EF41-3E4B-A6FA-7D3BF1FC878A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447800"/>
            <a:ext cx="8147050" cy="4876800"/>
            <a:chOff x="2057400" y="152401"/>
            <a:chExt cx="6469868" cy="3733799"/>
          </a:xfrm>
        </p:grpSpPr>
        <p:pic>
          <p:nvPicPr>
            <p:cNvPr id="32772" name="Picture 57" descr="Figure_06_00_L">
              <a:extLst>
                <a:ext uri="{FF2B5EF4-FFF2-40B4-BE49-F238E27FC236}">
                  <a16:creationId xmlns:a16="http://schemas.microsoft.com/office/drawing/2014/main" id="{83AC478E-7B9D-E349-B2FA-FDF67BFA08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4" b="53571"/>
            <a:stretch>
              <a:fillRect/>
            </a:stretch>
          </p:blipFill>
          <p:spPr bwMode="auto">
            <a:xfrm>
              <a:off x="2667000" y="152401"/>
              <a:ext cx="5860268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3" name="Rectangle 2">
              <a:extLst>
                <a:ext uri="{FF2B5EF4-FFF2-40B4-BE49-F238E27FC236}">
                  <a16:creationId xmlns:a16="http://schemas.microsoft.com/office/drawing/2014/main" id="{19152CFC-0743-5240-8037-2CD0492EC0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7400" y="1981200"/>
              <a:ext cx="3505200" cy="1905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Comic Sans MS" panose="030F0902030302020204" pitchFamily="66" charset="0"/>
              </a:endParaRPr>
            </a:p>
          </p:txBody>
        </p:sp>
      </p:grpSp>
      <p:sp>
        <p:nvSpPr>
          <p:cNvPr id="32770" name="TextBox 1">
            <a:extLst>
              <a:ext uri="{FF2B5EF4-FFF2-40B4-BE49-F238E27FC236}">
                <a16:creationId xmlns:a16="http://schemas.microsoft.com/office/drawing/2014/main" id="{1B423479-4A43-2B46-B16B-3E0E333AE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52438"/>
            <a:ext cx="6851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According to James Usher (1581-1656):</a:t>
            </a:r>
          </a:p>
        </p:txBody>
      </p:sp>
      <p:pic>
        <p:nvPicPr>
          <p:cNvPr id="32771" name="Picture 2">
            <a:extLst>
              <a:ext uri="{FF2B5EF4-FFF2-40B4-BE49-F238E27FC236}">
                <a16:creationId xmlns:a16="http://schemas.microsoft.com/office/drawing/2014/main" id="{57E5D0C2-86CB-B44E-AC71-E92ECB70B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81400"/>
            <a:ext cx="169545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3" name="Object 5">
            <a:extLst>
              <a:ext uri="{FF2B5EF4-FFF2-40B4-BE49-F238E27FC236}">
                <a16:creationId xmlns:a16="http://schemas.microsoft.com/office/drawing/2014/main" id="{516452B6-C6AE-B744-AB39-DF76F6BA41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57938" y="2971800"/>
          <a:ext cx="2557462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260600" imgH="2768600" progId="MSPhotoEd.3">
                  <p:embed/>
                </p:oleObj>
              </mc:Choice>
              <mc:Fallback>
                <p:oleObj r:id="rId3" imgW="2260600" imgH="276860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7938" y="2971800"/>
                        <a:ext cx="2557462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0" name="Rectangle 4">
            <a:extLst>
              <a:ext uri="{FF2B5EF4-FFF2-40B4-BE49-F238E27FC236}">
                <a16:creationId xmlns:a16="http://schemas.microsoft.com/office/drawing/2014/main" id="{330E98E1-E716-9340-8132-C3AEFA0F6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339725"/>
            <a:ext cx="8191500" cy="52625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2800" dirty="0"/>
              <a:t>Ideas first changed when Lamarck proposed the 1st transformational hypothesis of evolution.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x-none" sz="2800" u="sng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2800" dirty="0">
                <a:latin typeface="Comic Sans MS" charset="0"/>
              </a:rPr>
              <a:t>Jean-Baptiste Pierre Antoine de Monet, Chevalier de Lamarck (1744-1829)</a:t>
            </a:r>
            <a:endParaRPr lang="en-US" altLang="x-none" sz="2800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800" dirty="0">
                <a:latin typeface="Comic Sans MS" charset="0"/>
              </a:rPr>
              <a:t>1809 </a:t>
            </a:r>
            <a:r>
              <a:rPr lang="en-US" altLang="x-none" sz="2800" i="1" dirty="0" err="1">
                <a:latin typeface="Comic Sans MS" charset="0"/>
              </a:rPr>
              <a:t>Philosophie</a:t>
            </a:r>
            <a:r>
              <a:rPr lang="en-US" altLang="x-none" sz="2800" i="1" dirty="0">
                <a:latin typeface="Comic Sans MS" charset="0"/>
              </a:rPr>
              <a:t> </a:t>
            </a:r>
            <a:r>
              <a:rPr lang="en-US" altLang="x-none" sz="2800" i="1" dirty="0" err="1">
                <a:latin typeface="Comic Sans MS" charset="0"/>
              </a:rPr>
              <a:t>Zoologique</a:t>
            </a:r>
            <a:endParaRPr lang="en-US" altLang="x-none" sz="2800" i="1" dirty="0">
              <a:latin typeface="Comic Sans MS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x-none" sz="2800" i="1" u="sng" dirty="0">
              <a:latin typeface="Comic Sans MS" charset="0"/>
            </a:endParaRPr>
          </a:p>
          <a:p>
            <a:pPr marL="344488" indent="-344488">
              <a:spcBef>
                <a:spcPct val="0"/>
              </a:spcBef>
              <a:buFontTx/>
              <a:buNone/>
              <a:defRPr/>
            </a:pPr>
            <a:r>
              <a:rPr lang="en-US" altLang="x-none" sz="2800" dirty="0">
                <a:latin typeface="Comic Sans MS" charset="0"/>
              </a:rPr>
              <a:t>-&gt;The mechanism of change was the</a:t>
            </a:r>
          </a:p>
          <a:p>
            <a:pPr marL="344488" indent="-344488">
              <a:spcBef>
                <a:spcPct val="0"/>
              </a:spcBef>
              <a:buFontTx/>
              <a:buNone/>
              <a:defRPr/>
            </a:pPr>
            <a:r>
              <a:rPr lang="en-US" altLang="x-none" sz="2800" dirty="0">
                <a:latin typeface="Comic Sans MS" charset="0"/>
              </a:rPr>
              <a:t>inheritance of acquired </a:t>
            </a:r>
          </a:p>
          <a:p>
            <a:pPr marL="344488" indent="-344488">
              <a:spcBef>
                <a:spcPct val="0"/>
              </a:spcBef>
              <a:buFontTx/>
              <a:buNone/>
              <a:defRPr/>
            </a:pPr>
            <a:r>
              <a:rPr lang="en-US" altLang="x-none" sz="2800" dirty="0">
                <a:latin typeface="Comic Sans MS" charset="0"/>
              </a:rPr>
              <a:t>characteristics.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800" u="sng" dirty="0"/>
              <a:t> </a:t>
            </a:r>
            <a:r>
              <a:rPr lang="en-US" altLang="x-none" sz="2800" dirty="0"/>
              <a:t> </a:t>
            </a:r>
          </a:p>
        </p:txBody>
      </p:sp>
      <p:sp>
        <p:nvSpPr>
          <p:cNvPr id="33795" name="Rectangle 7">
            <a:extLst>
              <a:ext uri="{FF2B5EF4-FFF2-40B4-BE49-F238E27FC236}">
                <a16:creationId xmlns:a16="http://schemas.microsoft.com/office/drawing/2014/main" id="{6C762415-8607-4B43-AD7D-870A6A1FE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" y="1631950"/>
            <a:ext cx="8451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latin typeface="Comic Sans MS" panose="030F0902030302020204" pitchFamily="66" charset="0"/>
              </a:rPr>
              <a:t>						</a:t>
            </a:r>
            <a:endParaRPr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33796" name="Rectangle 8">
            <a:extLst>
              <a:ext uri="{FF2B5EF4-FFF2-40B4-BE49-F238E27FC236}">
                <a16:creationId xmlns:a16="http://schemas.microsoft.com/office/drawing/2014/main" id="{205F4672-9A3D-E340-BEDC-3AD9835C6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44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>
            <a:extLst>
              <a:ext uri="{FF2B5EF4-FFF2-40B4-BE49-F238E27FC236}">
                <a16:creationId xmlns:a16="http://schemas.microsoft.com/office/drawing/2014/main" id="{2EC8ACDB-2C4E-2E4E-AC17-D431ADFA6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7315200" cy="523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Box 2">
            <a:extLst>
              <a:ext uri="{FF2B5EF4-FFF2-40B4-BE49-F238E27FC236}">
                <a16:creationId xmlns:a16="http://schemas.microsoft.com/office/drawing/2014/main" id="{FD83D294-376E-7D48-8E8D-D1C7AAA3B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38800"/>
            <a:ext cx="82883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Comic Sans MS" panose="030F0902030302020204" pitchFamily="66" charset="0"/>
              </a:rPr>
              <a:t>Only recently do we recognize that Lamarck described </a:t>
            </a:r>
            <a:r>
              <a:rPr lang="en-US" altLang="en-US" sz="2200" u="sng" dirty="0">
                <a:latin typeface="Comic Sans MS" panose="030F0902030302020204" pitchFamily="66" charset="0"/>
              </a:rPr>
              <a:t>Epigenetic Inheritance</a:t>
            </a:r>
            <a:r>
              <a:rPr lang="en-US" altLang="en-US" sz="2200" dirty="0">
                <a:latin typeface="Comic Sans MS" panose="030F0902030302020204" pitchFamily="66" charset="0"/>
              </a:rPr>
              <a:t> without knowing the mechanism.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05030.07.02"/>
  <p:tag name="PPTVERSION" val="14"/>
  <p:tag name="TPOS" val="6"/>
</p:tagLst>
</file>

<file path=ppt/theme/theme1.xml><?xml version="1.0" encoding="utf-8"?>
<a:theme xmlns:a="http://schemas.openxmlformats.org/drawingml/2006/main" name="Botany design template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B2B2B2"/>
      </a:folHlink>
    </a:clrScheme>
    <a:fontScheme name="Botany design 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Botany design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tany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tany design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tany design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tany design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tany design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tany design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Botany design template</Template>
  <TotalTime>15969</TotalTime>
  <Words>1661</Words>
  <Application>Microsoft Macintosh PowerPoint</Application>
  <PresentationFormat>On-screen Show (4:3)</PresentationFormat>
  <Paragraphs>275</Paragraphs>
  <Slides>44</Slides>
  <Notes>25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Comic Sans MS</vt:lpstr>
      <vt:lpstr>Times</vt:lpstr>
      <vt:lpstr>Times New Roman</vt:lpstr>
      <vt:lpstr>Verdana</vt:lpstr>
      <vt:lpstr>Wingdings</vt:lpstr>
      <vt:lpstr>Botany design template</vt:lpstr>
      <vt:lpstr>MSPhotoEd.3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Institute of Arctic Biology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Matt Olson</dc:creator>
  <cp:lastModifiedBy>Kevin McCracken</cp:lastModifiedBy>
  <cp:revision>300</cp:revision>
  <cp:lastPrinted>2017-08-31T03:59:12Z</cp:lastPrinted>
  <dcterms:created xsi:type="dcterms:W3CDTF">2010-01-21T05:22:31Z</dcterms:created>
  <dcterms:modified xsi:type="dcterms:W3CDTF">2024-08-27T14:04:20Z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TC010900221033</vt:lpwstr>
  </property>
</Properties>
</file>