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495" r:id="rId2"/>
    <p:sldId id="478" r:id="rId3"/>
    <p:sldId id="440" r:id="rId4"/>
    <p:sldId id="479" r:id="rId5"/>
    <p:sldId id="480" r:id="rId6"/>
    <p:sldId id="481" r:id="rId7"/>
    <p:sldId id="482" r:id="rId8"/>
    <p:sldId id="483" r:id="rId9"/>
    <p:sldId id="447" r:id="rId10"/>
    <p:sldId id="431" r:id="rId11"/>
    <p:sldId id="444" r:id="rId12"/>
    <p:sldId id="484" r:id="rId13"/>
    <p:sldId id="445" r:id="rId14"/>
    <p:sldId id="486" r:id="rId15"/>
    <p:sldId id="488" r:id="rId16"/>
    <p:sldId id="498" r:id="rId17"/>
    <p:sldId id="446" r:id="rId18"/>
    <p:sldId id="434" r:id="rId19"/>
    <p:sldId id="435" r:id="rId20"/>
    <p:sldId id="436" r:id="rId21"/>
    <p:sldId id="433" r:id="rId22"/>
    <p:sldId id="437" r:id="rId23"/>
    <p:sldId id="442" r:id="rId24"/>
    <p:sldId id="497" r:id="rId25"/>
    <p:sldId id="438" r:id="rId26"/>
    <p:sldId id="439" r:id="rId27"/>
    <p:sldId id="443" r:id="rId28"/>
    <p:sldId id="441" r:id="rId29"/>
    <p:sldId id="487" r:id="rId30"/>
    <p:sldId id="466" r:id="rId31"/>
    <p:sldId id="452" r:id="rId32"/>
    <p:sldId id="380" r:id="rId33"/>
    <p:sldId id="381" r:id="rId34"/>
    <p:sldId id="382" r:id="rId35"/>
    <p:sldId id="467" r:id="rId36"/>
    <p:sldId id="384" r:id="rId37"/>
    <p:sldId id="385" r:id="rId38"/>
    <p:sldId id="386" r:id="rId39"/>
    <p:sldId id="378" r:id="rId40"/>
    <p:sldId id="455" r:id="rId41"/>
    <p:sldId id="453" r:id="rId42"/>
    <p:sldId id="454" r:id="rId43"/>
    <p:sldId id="458" r:id="rId44"/>
    <p:sldId id="459" r:id="rId45"/>
    <p:sldId id="461" r:id="rId46"/>
    <p:sldId id="457" r:id="rId47"/>
    <p:sldId id="462" r:id="rId48"/>
    <p:sldId id="290" r:id="rId49"/>
    <p:sldId id="472" r:id="rId50"/>
    <p:sldId id="473" r:id="rId51"/>
    <p:sldId id="489" r:id="rId52"/>
    <p:sldId id="474" r:id="rId53"/>
    <p:sldId id="463" r:id="rId54"/>
    <p:sldId id="464" r:id="rId55"/>
    <p:sldId id="465" r:id="rId56"/>
  </p:sldIdLst>
  <p:sldSz cx="9144000" cy="6858000" type="screen4x3"/>
  <p:notesSz cx="6858000" cy="9144000"/>
  <p:custDataLst>
    <p:tags r:id="rId59"/>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83"/>
    <p:restoredTop sz="86427"/>
  </p:normalViewPr>
  <p:slideViewPr>
    <p:cSldViewPr>
      <p:cViewPr varScale="1">
        <p:scale>
          <a:sx n="183" d="100"/>
          <a:sy n="183" d="100"/>
        </p:scale>
        <p:origin x="200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792"/>
    </p:cViewPr>
  </p:sorterViewPr>
  <p:notesViewPr>
    <p:cSldViewPr>
      <p:cViewPr varScale="1">
        <p:scale>
          <a:sx n="168" d="100"/>
          <a:sy n="168" d="100"/>
        </p:scale>
        <p:origin x="4576"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0BC91B4-1546-1940-BA6B-4111864B2C2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71683" name="Rectangle 3">
            <a:extLst>
              <a:ext uri="{FF2B5EF4-FFF2-40B4-BE49-F238E27FC236}">
                <a16:creationId xmlns:a16="http://schemas.microsoft.com/office/drawing/2014/main" id="{CED84820-2013-0843-B20D-4FBE05A403C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71684" name="Rectangle 4">
            <a:extLst>
              <a:ext uri="{FF2B5EF4-FFF2-40B4-BE49-F238E27FC236}">
                <a16:creationId xmlns:a16="http://schemas.microsoft.com/office/drawing/2014/main" id="{0D06D1D9-2AF7-1943-A634-3E076E2AD101}"/>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71685" name="Rectangle 5">
            <a:extLst>
              <a:ext uri="{FF2B5EF4-FFF2-40B4-BE49-F238E27FC236}">
                <a16:creationId xmlns:a16="http://schemas.microsoft.com/office/drawing/2014/main" id="{789AF873-84E4-214C-BCCD-3A089B98E290}"/>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07E9927-ABEA-3841-A0A7-BB3827133A6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379E282-C021-FE49-9FD0-5408AA9BEF9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a:extLst>
              <a:ext uri="{FF2B5EF4-FFF2-40B4-BE49-F238E27FC236}">
                <a16:creationId xmlns:a16="http://schemas.microsoft.com/office/drawing/2014/main" id="{EE05069D-D0A1-9745-B437-5D4FF8B663F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2CECF67A-E88F-854B-A5A6-D87B3B99B48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CF593F22-1DA1-B748-AF2C-7B48E9EB1FD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5EF6796-B333-BA43-B8A2-248F67AFE27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a:extLst>
              <a:ext uri="{FF2B5EF4-FFF2-40B4-BE49-F238E27FC236}">
                <a16:creationId xmlns:a16="http://schemas.microsoft.com/office/drawing/2014/main" id="{EB76A3FC-5812-9B42-AC85-7545F5A9ABE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6903045-0442-B249-8551-33600AB4EF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6479E371-952B-7C4D-90B3-EFE78F721F46}"/>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6222BFB0-D4BA-D643-B20E-10FC51258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0B336276-3248-0B41-A6B5-82C2A43E9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FBE9252-D879-EB4C-91FF-B1BFF2D8402D}" type="slidenum">
              <a:rPr lang="en-US" altLang="en-US" sz="1200" smtClean="0">
                <a:latin typeface="Arial" panose="020B0604020202020204" pitchFamily="34" charset="0"/>
              </a:rPr>
              <a:pPr/>
              <a:t>2</a:t>
            </a:fld>
            <a:endParaRPr lang="en-US" altLang="en-US" sz="12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7FF7873F-3210-0E4D-B33B-7B7B7120DD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439EFE6-847D-A64B-A7DF-93D00DA52C09}" type="slidenum">
              <a:rPr lang="en-US" altLang="en-US" smtClean="0"/>
              <a:pPr>
                <a:spcBef>
                  <a:spcPct val="0"/>
                </a:spcBef>
              </a:pPr>
              <a:t>34</a:t>
            </a:fld>
            <a:endParaRPr lang="en-US" altLang="en-US"/>
          </a:p>
        </p:txBody>
      </p:sp>
      <p:sp>
        <p:nvSpPr>
          <p:cNvPr id="63490" name="Rectangle 2">
            <a:extLst>
              <a:ext uri="{FF2B5EF4-FFF2-40B4-BE49-F238E27FC236}">
                <a16:creationId xmlns:a16="http://schemas.microsoft.com/office/drawing/2014/main" id="{2CD285CA-CD70-2D4C-8DCE-9A9C15340FB4}"/>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FFC4578-2523-A148-BCD8-E1FD4E156F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CC1E459-4155-3E4C-9BC8-DC418F566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5B1766D-F08E-F044-8E0B-7364C50567E0}" type="slidenum">
              <a:rPr lang="en-US" altLang="en-US" sz="1200" smtClean="0">
                <a:latin typeface="Times" pitchFamily="2" charset="0"/>
              </a:rPr>
              <a:pPr/>
              <a:t>35</a:t>
            </a:fld>
            <a:endParaRPr lang="en-US" altLang="en-US" sz="1200">
              <a:latin typeface="Times" pitchFamily="2" charset="0"/>
            </a:endParaRPr>
          </a:p>
        </p:txBody>
      </p:sp>
      <p:sp>
        <p:nvSpPr>
          <p:cNvPr id="65538" name="Rectangle 2">
            <a:extLst>
              <a:ext uri="{FF2B5EF4-FFF2-40B4-BE49-F238E27FC236}">
                <a16:creationId xmlns:a16="http://schemas.microsoft.com/office/drawing/2014/main" id="{CC07AF18-7375-C749-A60A-377A7B77DAF3}"/>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4FBA2A87-8B42-CB49-91C5-D731F0E645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B271DF2E-1B6C-764C-B282-8307A4A1FD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5F57A7-A514-2043-84C3-8B7D899CA441}" type="slidenum">
              <a:rPr lang="en-US" altLang="en-US" smtClean="0"/>
              <a:pPr>
                <a:spcBef>
                  <a:spcPct val="0"/>
                </a:spcBef>
              </a:pPr>
              <a:t>36</a:t>
            </a:fld>
            <a:endParaRPr lang="en-US" altLang="en-US"/>
          </a:p>
        </p:txBody>
      </p:sp>
      <p:sp>
        <p:nvSpPr>
          <p:cNvPr id="67586" name="Rectangle 2">
            <a:extLst>
              <a:ext uri="{FF2B5EF4-FFF2-40B4-BE49-F238E27FC236}">
                <a16:creationId xmlns:a16="http://schemas.microsoft.com/office/drawing/2014/main" id="{91E74348-E8DA-A04B-8075-0E8A1FF4D0ED}"/>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E56EF09B-B5FF-2D44-B131-66861B52A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FA7F1986-37CD-A845-9F30-A7EB9C95D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E07F58-E112-C949-A186-B6CABC1D7B06}" type="slidenum">
              <a:rPr lang="en-US" altLang="en-US" smtClean="0"/>
              <a:pPr>
                <a:spcBef>
                  <a:spcPct val="0"/>
                </a:spcBef>
              </a:pPr>
              <a:t>37</a:t>
            </a:fld>
            <a:endParaRPr lang="en-US" altLang="en-US"/>
          </a:p>
        </p:txBody>
      </p:sp>
      <p:sp>
        <p:nvSpPr>
          <p:cNvPr id="69634" name="Rectangle 2">
            <a:extLst>
              <a:ext uri="{FF2B5EF4-FFF2-40B4-BE49-F238E27FC236}">
                <a16:creationId xmlns:a16="http://schemas.microsoft.com/office/drawing/2014/main" id="{E7C76B01-6F07-C74E-8A0B-33C45FF8D22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82FD43BE-235C-5B46-A194-5982B3E056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722D85E-F2A4-1240-A1D1-FD13C68932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07746B-9363-C14F-A0DE-7E98A58A5DDE}" type="slidenum">
              <a:rPr lang="en-US" altLang="en-US" smtClean="0"/>
              <a:pPr>
                <a:spcBef>
                  <a:spcPct val="0"/>
                </a:spcBef>
              </a:pPr>
              <a:t>38</a:t>
            </a:fld>
            <a:endParaRPr lang="en-US" altLang="en-US"/>
          </a:p>
        </p:txBody>
      </p:sp>
      <p:sp>
        <p:nvSpPr>
          <p:cNvPr id="71682" name="Rectangle 2">
            <a:extLst>
              <a:ext uri="{FF2B5EF4-FFF2-40B4-BE49-F238E27FC236}">
                <a16:creationId xmlns:a16="http://schemas.microsoft.com/office/drawing/2014/main" id="{49D7FAC3-CF6D-AE45-82D7-CB4A03D6829E}"/>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019C451-1C06-814B-8674-ADABCAA1AF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65DB4A97-E0AF-B14D-9598-6A351B2D6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E5A751-18F3-C847-9DAB-136BDFE6F97F}" type="slidenum">
              <a:rPr lang="en-US" altLang="en-US" smtClean="0"/>
              <a:pPr>
                <a:spcBef>
                  <a:spcPct val="0"/>
                </a:spcBef>
              </a:pPr>
              <a:t>39</a:t>
            </a:fld>
            <a:endParaRPr lang="en-US" altLang="en-US"/>
          </a:p>
        </p:txBody>
      </p:sp>
      <p:sp>
        <p:nvSpPr>
          <p:cNvPr id="73730" name="Rectangle 2">
            <a:extLst>
              <a:ext uri="{FF2B5EF4-FFF2-40B4-BE49-F238E27FC236}">
                <a16:creationId xmlns:a16="http://schemas.microsoft.com/office/drawing/2014/main" id="{1DFA85A5-D4AD-9A4B-94F7-A53D5955E87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D1177DED-E1FE-344F-AFF8-B6567BD20E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62735EE9-5647-8F42-978E-4E6A425433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0683C29-5407-D149-95D8-FE562C9D84F3}" type="slidenum">
              <a:rPr lang="en-US" altLang="en-US" smtClean="0"/>
              <a:pPr>
                <a:spcBef>
                  <a:spcPct val="0"/>
                </a:spcBef>
              </a:pPr>
              <a:t>42</a:t>
            </a:fld>
            <a:endParaRPr lang="en-US" altLang="en-US"/>
          </a:p>
        </p:txBody>
      </p:sp>
      <p:sp>
        <p:nvSpPr>
          <p:cNvPr id="77826" name="Rectangle 2">
            <a:extLst>
              <a:ext uri="{FF2B5EF4-FFF2-40B4-BE49-F238E27FC236}">
                <a16:creationId xmlns:a16="http://schemas.microsoft.com/office/drawing/2014/main" id="{371B8167-CB52-2B47-A604-A0A4DEFE0AF6}"/>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8849BE72-C6DE-9D4C-A139-26B69AECD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FCF5A26E-1DA3-AD47-B9D5-A76BF3A00E75}"/>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6D8EF4FF-FEAF-1543-8BA3-45F99D6D08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40A15A22-0B31-764A-AF7E-1AF74118B7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8DB0008-3589-5B4F-A55C-18BEA204CC02}" type="slidenum">
              <a:rPr lang="en-US" altLang="en-US" sz="1200" smtClean="0">
                <a:latin typeface="Arial" panose="020B0604020202020204" pitchFamily="34" charset="0"/>
              </a:rPr>
              <a:pPr/>
              <a:t>45</a:t>
            </a:fld>
            <a:endParaRPr lang="en-US" altLang="en-US" sz="12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316D8F-ADB3-3D41-BF15-17459D8D43B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441FC00E-AF22-5548-95AE-946ACBFDABA6}" type="slidenum">
              <a:rPr lang="en-US" altLang="en-US" sz="1200"/>
              <a:pPr/>
              <a:t>48</a:t>
            </a:fld>
            <a:endParaRPr lang="en-US" altLang="en-US" sz="1200"/>
          </a:p>
        </p:txBody>
      </p:sp>
      <p:sp>
        <p:nvSpPr>
          <p:cNvPr id="452610" name="Rectangle 2">
            <a:extLst>
              <a:ext uri="{FF2B5EF4-FFF2-40B4-BE49-F238E27FC236}">
                <a16:creationId xmlns:a16="http://schemas.microsoft.com/office/drawing/2014/main" id="{14A95169-1C61-FC49-8589-629D3D5B2CF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2611" name="Rectangle 3">
            <a:extLst>
              <a:ext uri="{FF2B5EF4-FFF2-40B4-BE49-F238E27FC236}">
                <a16:creationId xmlns:a16="http://schemas.microsoft.com/office/drawing/2014/main" id="{492B2377-F37E-EA49-BE36-BABB55F0AB9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CD4992BD-05D9-694D-BD2D-F3D35838CE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19FB458-1387-2943-A21C-522F3271FFAA}" type="slidenum">
              <a:rPr lang="en-US" altLang="en-US" sz="1200" smtClean="0">
                <a:latin typeface="Times" pitchFamily="2" charset="0"/>
              </a:rPr>
              <a:pPr/>
              <a:t>49</a:t>
            </a:fld>
            <a:endParaRPr lang="en-US" altLang="en-US" sz="1200">
              <a:latin typeface="Times" pitchFamily="2" charset="0"/>
            </a:endParaRPr>
          </a:p>
        </p:txBody>
      </p:sp>
      <p:sp>
        <p:nvSpPr>
          <p:cNvPr id="86018" name="Rectangle 2">
            <a:extLst>
              <a:ext uri="{FF2B5EF4-FFF2-40B4-BE49-F238E27FC236}">
                <a16:creationId xmlns:a16="http://schemas.microsoft.com/office/drawing/2014/main" id="{8E6A4ADD-FAAA-804A-AE5C-E56292CD909C}"/>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18846B56-AA75-6F48-87AB-F8FA032B28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D0502089-CEEB-6E43-A8BC-A7CCF9494B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0C674B-D638-1C48-A52C-EFDC0EF69797}" type="slidenum">
              <a:rPr lang="en-US" altLang="en-US" smtClean="0"/>
              <a:pPr>
                <a:spcBef>
                  <a:spcPct val="0"/>
                </a:spcBef>
              </a:pPr>
              <a:t>11</a:t>
            </a:fld>
            <a:endParaRPr lang="en-US" altLang="en-US"/>
          </a:p>
        </p:txBody>
      </p:sp>
      <p:sp>
        <p:nvSpPr>
          <p:cNvPr id="31746" name="Rectangle 2">
            <a:extLst>
              <a:ext uri="{FF2B5EF4-FFF2-40B4-BE49-F238E27FC236}">
                <a16:creationId xmlns:a16="http://schemas.microsoft.com/office/drawing/2014/main" id="{55C57BE9-856B-FF4B-9987-87F3428C413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ED4B10BA-A3B7-7E48-A4DE-370507ACC3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A39336F-25E6-7F48-96FB-BBD018E30E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73CDEDC-F2C4-774E-AE3E-5BD9285E3032}" type="slidenum">
              <a:rPr lang="en-US" altLang="en-US" sz="1200" smtClean="0">
                <a:latin typeface="Times" pitchFamily="2" charset="0"/>
              </a:rPr>
              <a:pPr/>
              <a:t>50</a:t>
            </a:fld>
            <a:endParaRPr lang="en-US" altLang="en-US" sz="1200">
              <a:latin typeface="Times" pitchFamily="2" charset="0"/>
            </a:endParaRPr>
          </a:p>
        </p:txBody>
      </p:sp>
      <p:sp>
        <p:nvSpPr>
          <p:cNvPr id="88066" name="Rectangle 2">
            <a:extLst>
              <a:ext uri="{FF2B5EF4-FFF2-40B4-BE49-F238E27FC236}">
                <a16:creationId xmlns:a16="http://schemas.microsoft.com/office/drawing/2014/main" id="{FB4B4256-AC09-D24F-BD8A-C90DAD1A96A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FDA52BD6-69A0-BF4E-BE67-33B58146F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3EA54986-3847-7C4F-98F3-BAE6DDAB3C36}"/>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F66BC63C-CFCB-EC41-8DE3-6D537E2EFE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3EA0A7DF-5AF4-4447-B128-FE85775EC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DDB0F23-6716-BA47-9894-486BC4E601DA}" type="slidenum">
              <a:rPr lang="en-US" altLang="en-US" sz="1200" smtClean="0">
                <a:latin typeface="Arial" panose="020B0604020202020204" pitchFamily="34" charset="0"/>
              </a:rPr>
              <a:pPr/>
              <a:t>54</a:t>
            </a:fld>
            <a:endParaRPr lang="en-US"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869C1E25-6F58-C44F-B2DE-06526EAC64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1194CA-76FD-8F47-BCB8-CDF586A1B37B}" type="slidenum">
              <a:rPr lang="en-US" altLang="en-US" smtClean="0"/>
              <a:pPr>
                <a:spcBef>
                  <a:spcPct val="0"/>
                </a:spcBef>
              </a:pPr>
              <a:t>13</a:t>
            </a:fld>
            <a:endParaRPr lang="en-US" altLang="en-US"/>
          </a:p>
        </p:txBody>
      </p:sp>
      <p:sp>
        <p:nvSpPr>
          <p:cNvPr id="34818" name="Rectangle 2">
            <a:extLst>
              <a:ext uri="{FF2B5EF4-FFF2-40B4-BE49-F238E27FC236}">
                <a16:creationId xmlns:a16="http://schemas.microsoft.com/office/drawing/2014/main" id="{A3F31829-EC5C-9143-9E2D-D527EEC7903F}"/>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26BA7188-4CB1-4C4E-ACF0-D152F363CD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1B6FDFE7-91EF-9F40-BA2C-D5D5558269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3D93CC1-7E14-8343-AF0A-57E8B031D7F9}" type="slidenum">
              <a:rPr lang="en-US" altLang="en-US" smtClean="0"/>
              <a:pPr>
                <a:spcBef>
                  <a:spcPct val="0"/>
                </a:spcBef>
              </a:pPr>
              <a:t>17</a:t>
            </a:fld>
            <a:endParaRPr lang="en-US" altLang="en-US"/>
          </a:p>
        </p:txBody>
      </p:sp>
      <p:sp>
        <p:nvSpPr>
          <p:cNvPr id="38914" name="Rectangle 2">
            <a:extLst>
              <a:ext uri="{FF2B5EF4-FFF2-40B4-BE49-F238E27FC236}">
                <a16:creationId xmlns:a16="http://schemas.microsoft.com/office/drawing/2014/main" id="{B7CE830F-67B5-B140-ACBD-8E4922463983}"/>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201FD965-EE6A-3248-BC87-E2CFFD24B0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8424516D-C66A-8B49-8FD1-E2D75D29028A}"/>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C5FB0012-3465-B241-BE85-3E5F223005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Live birth</a:t>
            </a:r>
          </a:p>
          <a:p>
            <a:r>
              <a:rPr lang="en-US" altLang="en-US">
                <a:latin typeface="Arial" panose="020B0604020202020204" pitchFamily="34" charset="0"/>
                <a:ea typeface="ＭＳ Ｐゴシック" panose="020B0600070205080204" pitchFamily="34" charset="-128"/>
              </a:rPr>
              <a:t>Diet</a:t>
            </a:r>
          </a:p>
          <a:p>
            <a:r>
              <a:rPr lang="en-US" altLang="en-US">
                <a:latin typeface="Arial" panose="020B0604020202020204" pitchFamily="34" charset="0"/>
                <a:ea typeface="ＭＳ Ｐゴシック" panose="020B0600070205080204" pitchFamily="34" charset="-128"/>
              </a:rPr>
              <a:t>Migration patterns</a:t>
            </a:r>
          </a:p>
          <a:p>
            <a:r>
              <a:rPr lang="en-US" altLang="en-US">
                <a:latin typeface="Arial" panose="020B0604020202020204" pitchFamily="34" charset="0"/>
                <a:ea typeface="ＭＳ Ｐゴシック" panose="020B0600070205080204" pitchFamily="34" charset="-128"/>
              </a:rPr>
              <a:t>Parental care Maiasaura cared for their young</a:t>
            </a:r>
          </a:p>
        </p:txBody>
      </p:sp>
      <p:sp>
        <p:nvSpPr>
          <p:cNvPr id="45059" name="Slide Number Placeholder 3">
            <a:extLst>
              <a:ext uri="{FF2B5EF4-FFF2-40B4-BE49-F238E27FC236}">
                <a16:creationId xmlns:a16="http://schemas.microsoft.com/office/drawing/2014/main" id="{F9D38CEB-B928-6E4B-B997-5B1207786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FD7FD68-71AD-3F44-958D-DB612DA93707}" type="slidenum">
              <a:rPr lang="en-US" altLang="en-US" sz="1200" smtClean="0">
                <a:latin typeface="Arial" panose="020B0604020202020204" pitchFamily="34" charset="0"/>
              </a:rPr>
              <a:pPr/>
              <a:t>22</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276BB86D-C5E6-4A45-BD74-CBB2C616E21C}"/>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00B09E0B-BCD6-FE41-A64A-E86CC5D03B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trilobyte</a:t>
            </a:r>
          </a:p>
        </p:txBody>
      </p:sp>
      <p:sp>
        <p:nvSpPr>
          <p:cNvPr id="49155" name="Slide Number Placeholder 3">
            <a:extLst>
              <a:ext uri="{FF2B5EF4-FFF2-40B4-BE49-F238E27FC236}">
                <a16:creationId xmlns:a16="http://schemas.microsoft.com/office/drawing/2014/main" id="{BF2FF030-8B76-D643-9EB6-A3D92F2FFA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42B0A2D4-634A-0F4D-85BB-5602848FC3C8}" type="slidenum">
              <a:rPr lang="en-US" altLang="en-US" sz="1200" smtClean="0">
                <a:latin typeface="Arial" panose="020B0604020202020204" pitchFamily="34" charset="0"/>
              </a:rPr>
              <a:pPr/>
              <a:t>25</a:t>
            </a:fld>
            <a:endParaRPr lang="en-US" altLang="en-U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92266A70-1CEF-0440-830B-D88D9F502E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059A62A-9D94-5B47-9FD1-2E807717EC1A}" type="slidenum">
              <a:rPr lang="en-US" altLang="en-US" sz="1200" smtClean="0">
                <a:latin typeface="Times" pitchFamily="2" charset="0"/>
              </a:rPr>
              <a:pPr/>
              <a:t>30</a:t>
            </a:fld>
            <a:endParaRPr lang="en-US" altLang="en-US" sz="1200">
              <a:latin typeface="Times" pitchFamily="2" charset="0"/>
            </a:endParaRPr>
          </a:p>
        </p:txBody>
      </p:sp>
      <p:sp>
        <p:nvSpPr>
          <p:cNvPr id="56322" name="Rectangle 2">
            <a:extLst>
              <a:ext uri="{FF2B5EF4-FFF2-40B4-BE49-F238E27FC236}">
                <a16:creationId xmlns:a16="http://schemas.microsoft.com/office/drawing/2014/main" id="{331FB117-D805-904E-806D-23B285225FE5}"/>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BAE09647-08BE-DA43-A639-6FE21DD4C3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3F64A5DB-F895-4C48-911F-53D54F9156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9A58E59-C4EB-C249-9FEF-E2887724EF95}" type="slidenum">
              <a:rPr lang="en-US" altLang="en-US" smtClean="0"/>
              <a:pPr>
                <a:spcBef>
                  <a:spcPct val="0"/>
                </a:spcBef>
              </a:pPr>
              <a:t>32</a:t>
            </a:fld>
            <a:endParaRPr lang="en-US" altLang="en-US"/>
          </a:p>
        </p:txBody>
      </p:sp>
      <p:sp>
        <p:nvSpPr>
          <p:cNvPr id="59394" name="Rectangle 2">
            <a:extLst>
              <a:ext uri="{FF2B5EF4-FFF2-40B4-BE49-F238E27FC236}">
                <a16:creationId xmlns:a16="http://schemas.microsoft.com/office/drawing/2014/main" id="{B3607A57-9536-FD47-AE16-B9E39C439F21}"/>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B60925B3-C310-7A4B-88F8-3D05605562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A59C2295-4016-1949-A25F-7122FA1D85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74CEBB2-EF94-4546-934E-F4BFFF6C7310}" type="slidenum">
              <a:rPr lang="en-US" altLang="en-US" smtClean="0"/>
              <a:pPr>
                <a:spcBef>
                  <a:spcPct val="0"/>
                </a:spcBef>
              </a:pPr>
              <a:t>33</a:t>
            </a:fld>
            <a:endParaRPr lang="en-US" altLang="en-US"/>
          </a:p>
        </p:txBody>
      </p:sp>
      <p:sp>
        <p:nvSpPr>
          <p:cNvPr id="61442" name="Rectangle 2">
            <a:extLst>
              <a:ext uri="{FF2B5EF4-FFF2-40B4-BE49-F238E27FC236}">
                <a16:creationId xmlns:a16="http://schemas.microsoft.com/office/drawing/2014/main" id="{F7ACE01B-E139-8045-ACA5-F9ECDA1E4902}"/>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CA2A80FA-2742-2147-B236-02B2E60840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2517393-E680-D549-9473-13FF3BB56A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C00A6-A761-F743-9BA2-7CFB19801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FC09D2-355C-C348-BADF-F552E697C62D}"/>
              </a:ext>
            </a:extLst>
          </p:cNvPr>
          <p:cNvSpPr>
            <a:spLocks noGrp="1" noChangeArrowheads="1"/>
          </p:cNvSpPr>
          <p:nvPr>
            <p:ph type="sldNum" sz="quarter" idx="12"/>
          </p:nvPr>
        </p:nvSpPr>
        <p:spPr>
          <a:ln/>
        </p:spPr>
        <p:txBody>
          <a:bodyPr/>
          <a:lstStyle>
            <a:lvl1pPr>
              <a:defRPr/>
            </a:lvl1pPr>
          </a:lstStyle>
          <a:p>
            <a:pPr>
              <a:defRPr/>
            </a:pPr>
            <a:fld id="{B8AA3E38-64D8-4F41-8CF2-EC161F371293}" type="slidenum">
              <a:rPr lang="en-US" altLang="en-US"/>
              <a:pPr>
                <a:defRPr/>
              </a:pPr>
              <a:t>‹#›</a:t>
            </a:fld>
            <a:endParaRPr lang="en-US" altLang="en-US"/>
          </a:p>
        </p:txBody>
      </p:sp>
    </p:spTree>
    <p:extLst>
      <p:ext uri="{BB962C8B-B14F-4D97-AF65-F5344CB8AC3E}">
        <p14:creationId xmlns:p14="http://schemas.microsoft.com/office/powerpoint/2010/main" val="336330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B9DFAE-134B-7941-A387-008E4E2B11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058929-8BD0-9045-A989-6C820125E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37EA27-8AF3-084A-8E08-54D07A5260B8}"/>
              </a:ext>
            </a:extLst>
          </p:cNvPr>
          <p:cNvSpPr>
            <a:spLocks noGrp="1" noChangeArrowheads="1"/>
          </p:cNvSpPr>
          <p:nvPr>
            <p:ph type="sldNum" sz="quarter" idx="12"/>
          </p:nvPr>
        </p:nvSpPr>
        <p:spPr>
          <a:ln/>
        </p:spPr>
        <p:txBody>
          <a:bodyPr/>
          <a:lstStyle>
            <a:lvl1pPr>
              <a:defRPr/>
            </a:lvl1pPr>
          </a:lstStyle>
          <a:p>
            <a:pPr>
              <a:defRPr/>
            </a:pPr>
            <a:fld id="{8EADCE38-4757-EA43-88A9-0C5146D02F47}" type="slidenum">
              <a:rPr lang="en-US" altLang="en-US"/>
              <a:pPr>
                <a:defRPr/>
              </a:pPr>
              <a:t>‹#›</a:t>
            </a:fld>
            <a:endParaRPr lang="en-US" altLang="en-US"/>
          </a:p>
        </p:txBody>
      </p:sp>
    </p:spTree>
    <p:extLst>
      <p:ext uri="{BB962C8B-B14F-4D97-AF65-F5344CB8AC3E}">
        <p14:creationId xmlns:p14="http://schemas.microsoft.com/office/powerpoint/2010/main" val="146612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EEF761-6393-9044-92CE-54B52BB772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5027CC-BDD9-184E-80F8-1FAC712E4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2D27ED-BD64-FB43-85F5-9B4974A2CD05}"/>
              </a:ext>
            </a:extLst>
          </p:cNvPr>
          <p:cNvSpPr>
            <a:spLocks noGrp="1" noChangeArrowheads="1"/>
          </p:cNvSpPr>
          <p:nvPr>
            <p:ph type="sldNum" sz="quarter" idx="12"/>
          </p:nvPr>
        </p:nvSpPr>
        <p:spPr>
          <a:ln/>
        </p:spPr>
        <p:txBody>
          <a:bodyPr/>
          <a:lstStyle>
            <a:lvl1pPr>
              <a:defRPr/>
            </a:lvl1pPr>
          </a:lstStyle>
          <a:p>
            <a:pPr>
              <a:defRPr/>
            </a:pPr>
            <a:fld id="{18EACF82-838B-EB45-AC60-21C8625D9F19}" type="slidenum">
              <a:rPr lang="en-US" altLang="en-US"/>
              <a:pPr>
                <a:defRPr/>
              </a:pPr>
              <a:t>‹#›</a:t>
            </a:fld>
            <a:endParaRPr lang="en-US" altLang="en-US"/>
          </a:p>
        </p:txBody>
      </p:sp>
    </p:spTree>
    <p:extLst>
      <p:ext uri="{BB962C8B-B14F-4D97-AF65-F5344CB8AC3E}">
        <p14:creationId xmlns:p14="http://schemas.microsoft.com/office/powerpoint/2010/main" val="86681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1C2D00-9F69-E940-93A9-5C1923F2FE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2EC76A-8AC9-9549-966B-FA6466FB56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7F2EA8-AECE-D844-AA04-3EA1E651B183}"/>
              </a:ext>
            </a:extLst>
          </p:cNvPr>
          <p:cNvSpPr>
            <a:spLocks noGrp="1" noChangeArrowheads="1"/>
          </p:cNvSpPr>
          <p:nvPr>
            <p:ph type="sldNum" sz="quarter" idx="12"/>
          </p:nvPr>
        </p:nvSpPr>
        <p:spPr>
          <a:ln/>
        </p:spPr>
        <p:txBody>
          <a:bodyPr/>
          <a:lstStyle>
            <a:lvl1pPr>
              <a:defRPr/>
            </a:lvl1pPr>
          </a:lstStyle>
          <a:p>
            <a:pPr>
              <a:defRPr/>
            </a:pPr>
            <a:fld id="{F9781EF3-EB0B-A549-B2B0-C48EF28C00B2}" type="slidenum">
              <a:rPr lang="en-US" altLang="en-US"/>
              <a:pPr>
                <a:defRPr/>
              </a:pPr>
              <a:t>‹#›</a:t>
            </a:fld>
            <a:endParaRPr lang="en-US" altLang="en-US"/>
          </a:p>
        </p:txBody>
      </p:sp>
    </p:spTree>
    <p:extLst>
      <p:ext uri="{BB962C8B-B14F-4D97-AF65-F5344CB8AC3E}">
        <p14:creationId xmlns:p14="http://schemas.microsoft.com/office/powerpoint/2010/main" val="307648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EBC08C-72EB-1946-9898-15C933FACD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D4C72A-AF36-3E4A-B575-92468298A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9C2C9B-06D2-7841-87CE-E57ADF3FBA5D}"/>
              </a:ext>
            </a:extLst>
          </p:cNvPr>
          <p:cNvSpPr>
            <a:spLocks noGrp="1" noChangeArrowheads="1"/>
          </p:cNvSpPr>
          <p:nvPr>
            <p:ph type="sldNum" sz="quarter" idx="12"/>
          </p:nvPr>
        </p:nvSpPr>
        <p:spPr>
          <a:ln/>
        </p:spPr>
        <p:txBody>
          <a:bodyPr/>
          <a:lstStyle>
            <a:lvl1pPr>
              <a:defRPr/>
            </a:lvl1pPr>
          </a:lstStyle>
          <a:p>
            <a:pPr>
              <a:defRPr/>
            </a:pPr>
            <a:fld id="{4B72A4B6-D9AB-1D4E-9A74-75FFC733BBDB}" type="slidenum">
              <a:rPr lang="en-US" altLang="en-US"/>
              <a:pPr>
                <a:defRPr/>
              </a:pPr>
              <a:t>‹#›</a:t>
            </a:fld>
            <a:endParaRPr lang="en-US" altLang="en-US"/>
          </a:p>
        </p:txBody>
      </p:sp>
    </p:spTree>
    <p:extLst>
      <p:ext uri="{BB962C8B-B14F-4D97-AF65-F5344CB8AC3E}">
        <p14:creationId xmlns:p14="http://schemas.microsoft.com/office/powerpoint/2010/main" val="250162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60FC51-F327-044F-8DDE-74698305A4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9F214C-AE6B-694C-9181-0E87A9E3C5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EEC8FC-2218-3743-BEB3-D02BFA56C49B}"/>
              </a:ext>
            </a:extLst>
          </p:cNvPr>
          <p:cNvSpPr>
            <a:spLocks noGrp="1" noChangeArrowheads="1"/>
          </p:cNvSpPr>
          <p:nvPr>
            <p:ph type="sldNum" sz="quarter" idx="12"/>
          </p:nvPr>
        </p:nvSpPr>
        <p:spPr>
          <a:ln/>
        </p:spPr>
        <p:txBody>
          <a:bodyPr/>
          <a:lstStyle>
            <a:lvl1pPr>
              <a:defRPr/>
            </a:lvl1pPr>
          </a:lstStyle>
          <a:p>
            <a:pPr>
              <a:defRPr/>
            </a:pPr>
            <a:fld id="{A9B57705-2117-DB4F-81D5-77FC59C95B47}" type="slidenum">
              <a:rPr lang="en-US" altLang="en-US"/>
              <a:pPr>
                <a:defRPr/>
              </a:pPr>
              <a:t>‹#›</a:t>
            </a:fld>
            <a:endParaRPr lang="en-US" altLang="en-US"/>
          </a:p>
        </p:txBody>
      </p:sp>
    </p:spTree>
    <p:extLst>
      <p:ext uri="{BB962C8B-B14F-4D97-AF65-F5344CB8AC3E}">
        <p14:creationId xmlns:p14="http://schemas.microsoft.com/office/powerpoint/2010/main" val="14208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70E8FC-F72D-9F4A-A346-6D092FE68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A5E8CB-0235-F544-A8EC-C80031ED8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E78E3B6-8400-234F-A025-5CBBC65238E1}"/>
              </a:ext>
            </a:extLst>
          </p:cNvPr>
          <p:cNvSpPr>
            <a:spLocks noGrp="1" noChangeArrowheads="1"/>
          </p:cNvSpPr>
          <p:nvPr>
            <p:ph type="sldNum" sz="quarter" idx="12"/>
          </p:nvPr>
        </p:nvSpPr>
        <p:spPr>
          <a:ln/>
        </p:spPr>
        <p:txBody>
          <a:bodyPr/>
          <a:lstStyle>
            <a:lvl1pPr>
              <a:defRPr/>
            </a:lvl1pPr>
          </a:lstStyle>
          <a:p>
            <a:pPr>
              <a:defRPr/>
            </a:pPr>
            <a:fld id="{820F7D7B-C6AC-394C-91F2-1CCDA8ED4DFF}" type="slidenum">
              <a:rPr lang="en-US" altLang="en-US"/>
              <a:pPr>
                <a:defRPr/>
              </a:pPr>
              <a:t>‹#›</a:t>
            </a:fld>
            <a:endParaRPr lang="en-US" altLang="en-US"/>
          </a:p>
        </p:txBody>
      </p:sp>
    </p:spTree>
    <p:extLst>
      <p:ext uri="{BB962C8B-B14F-4D97-AF65-F5344CB8AC3E}">
        <p14:creationId xmlns:p14="http://schemas.microsoft.com/office/powerpoint/2010/main" val="122268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0C260A-E9DD-A44F-9474-F67945B06B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3772F6-0850-1D41-9ECE-D4E025524B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CAE76B0-1EE7-0044-9403-3A38BEA6C785}"/>
              </a:ext>
            </a:extLst>
          </p:cNvPr>
          <p:cNvSpPr>
            <a:spLocks noGrp="1" noChangeArrowheads="1"/>
          </p:cNvSpPr>
          <p:nvPr>
            <p:ph type="sldNum" sz="quarter" idx="12"/>
          </p:nvPr>
        </p:nvSpPr>
        <p:spPr>
          <a:ln/>
        </p:spPr>
        <p:txBody>
          <a:bodyPr/>
          <a:lstStyle>
            <a:lvl1pPr>
              <a:defRPr/>
            </a:lvl1pPr>
          </a:lstStyle>
          <a:p>
            <a:pPr>
              <a:defRPr/>
            </a:pPr>
            <a:fld id="{8CB494F0-6E4E-4048-BF12-D2F8CE58C6FB}" type="slidenum">
              <a:rPr lang="en-US" altLang="en-US"/>
              <a:pPr>
                <a:defRPr/>
              </a:pPr>
              <a:t>‹#›</a:t>
            </a:fld>
            <a:endParaRPr lang="en-US" altLang="en-US"/>
          </a:p>
        </p:txBody>
      </p:sp>
    </p:spTree>
    <p:extLst>
      <p:ext uri="{BB962C8B-B14F-4D97-AF65-F5344CB8AC3E}">
        <p14:creationId xmlns:p14="http://schemas.microsoft.com/office/powerpoint/2010/main" val="16525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6D3988-32DC-2E43-92C2-3074F675E70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D88284-9A31-E049-87BA-BB31653FB2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C6E3544-0E3F-8C45-B3EF-941EEED97E71}"/>
              </a:ext>
            </a:extLst>
          </p:cNvPr>
          <p:cNvSpPr>
            <a:spLocks noGrp="1" noChangeArrowheads="1"/>
          </p:cNvSpPr>
          <p:nvPr>
            <p:ph type="sldNum" sz="quarter" idx="12"/>
          </p:nvPr>
        </p:nvSpPr>
        <p:spPr>
          <a:ln/>
        </p:spPr>
        <p:txBody>
          <a:bodyPr/>
          <a:lstStyle>
            <a:lvl1pPr>
              <a:defRPr/>
            </a:lvl1pPr>
          </a:lstStyle>
          <a:p>
            <a:pPr>
              <a:defRPr/>
            </a:pPr>
            <a:fld id="{AE91861F-A3BA-C845-9C63-A3D3D87D9FD5}" type="slidenum">
              <a:rPr lang="en-US" altLang="en-US"/>
              <a:pPr>
                <a:defRPr/>
              </a:pPr>
              <a:t>‹#›</a:t>
            </a:fld>
            <a:endParaRPr lang="en-US" altLang="en-US"/>
          </a:p>
        </p:txBody>
      </p:sp>
    </p:spTree>
    <p:extLst>
      <p:ext uri="{BB962C8B-B14F-4D97-AF65-F5344CB8AC3E}">
        <p14:creationId xmlns:p14="http://schemas.microsoft.com/office/powerpoint/2010/main" val="137067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CA9B355-E002-0144-82F8-DC135C058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0FDF4E-9C37-C44A-85CD-7CB568D6C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0468BE-AA3D-2E4A-A06E-9C7FD269386C}"/>
              </a:ext>
            </a:extLst>
          </p:cNvPr>
          <p:cNvSpPr>
            <a:spLocks noGrp="1" noChangeArrowheads="1"/>
          </p:cNvSpPr>
          <p:nvPr>
            <p:ph type="sldNum" sz="quarter" idx="12"/>
          </p:nvPr>
        </p:nvSpPr>
        <p:spPr>
          <a:ln/>
        </p:spPr>
        <p:txBody>
          <a:bodyPr/>
          <a:lstStyle>
            <a:lvl1pPr>
              <a:defRPr/>
            </a:lvl1pPr>
          </a:lstStyle>
          <a:p>
            <a:pPr>
              <a:defRPr/>
            </a:pPr>
            <a:fld id="{1B976BAE-1EF3-0542-B31C-C64FCFE531A5}" type="slidenum">
              <a:rPr lang="en-US" altLang="en-US"/>
              <a:pPr>
                <a:defRPr/>
              </a:pPr>
              <a:t>‹#›</a:t>
            </a:fld>
            <a:endParaRPr lang="en-US" altLang="en-US"/>
          </a:p>
        </p:txBody>
      </p:sp>
    </p:spTree>
    <p:extLst>
      <p:ext uri="{BB962C8B-B14F-4D97-AF65-F5344CB8AC3E}">
        <p14:creationId xmlns:p14="http://schemas.microsoft.com/office/powerpoint/2010/main" val="295261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CA98BCF-8CC7-A142-A3A5-7022C0B4ED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0EC49A-3F20-B04F-A891-AF026270D0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50F319-6A7A-E94C-B215-FE697E977A67}"/>
              </a:ext>
            </a:extLst>
          </p:cNvPr>
          <p:cNvSpPr>
            <a:spLocks noGrp="1" noChangeArrowheads="1"/>
          </p:cNvSpPr>
          <p:nvPr>
            <p:ph type="sldNum" sz="quarter" idx="12"/>
          </p:nvPr>
        </p:nvSpPr>
        <p:spPr>
          <a:ln/>
        </p:spPr>
        <p:txBody>
          <a:bodyPr/>
          <a:lstStyle>
            <a:lvl1pPr>
              <a:defRPr/>
            </a:lvl1pPr>
          </a:lstStyle>
          <a:p>
            <a:pPr>
              <a:defRPr/>
            </a:pPr>
            <a:fld id="{46C40D4D-6363-5647-AC03-5BF4BD078788}" type="slidenum">
              <a:rPr lang="en-US" altLang="en-US"/>
              <a:pPr>
                <a:defRPr/>
              </a:pPr>
              <a:t>‹#›</a:t>
            </a:fld>
            <a:endParaRPr lang="en-US" altLang="en-US"/>
          </a:p>
        </p:txBody>
      </p:sp>
    </p:spTree>
    <p:extLst>
      <p:ext uri="{BB962C8B-B14F-4D97-AF65-F5344CB8AC3E}">
        <p14:creationId xmlns:p14="http://schemas.microsoft.com/office/powerpoint/2010/main" val="172214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270568-F6CA-594C-888C-16983582EF2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6C29B7-6990-CD48-9158-D5B34042A5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FEA25-5A77-7747-85DE-C0BD45B97F1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029" name="Rectangle 5">
            <a:extLst>
              <a:ext uri="{FF2B5EF4-FFF2-40B4-BE49-F238E27FC236}">
                <a16:creationId xmlns:a16="http://schemas.microsoft.com/office/drawing/2014/main" id="{0250F139-0433-5747-AB5A-74D4064A44A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030" name="Rectangle 6">
            <a:extLst>
              <a:ext uri="{FF2B5EF4-FFF2-40B4-BE49-F238E27FC236}">
                <a16:creationId xmlns:a16="http://schemas.microsoft.com/office/drawing/2014/main" id="{F98C70FC-77FA-D347-8860-E46F461954D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EC088214-16E5-5A45-A8FA-0E2D653C3F3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tgYmr-JDdAhWwxFkKHfKqCWMQjRx6BAgBEAU&amp;url=https%3A%2F%2Fwww.gi.alaska.edu%2Falaska-science-forum%2Fbison-bob-big-discovery-north-slope&amp;psig=AOvVaw2RzgUIOUPHy2ybB7gZ0Yqa&amp;ust=1535586686105520" TargetMode="Externa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youtu.be/ODuZsLQ5ZgQ"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com/url?sa=i&amp;rct=j&amp;q=&amp;esrc=s&amp;source=images&amp;cd=&amp;ved=2ahUKEwie_8yUopHdAhXpqFkKHc71BWQQjRx6BAgBEAU&amp;url=https%3A%2F%2Fwww.pinterest.com%2Fpin%2F478155685424021374%2F&amp;psig=AOvVaw2paeHPLnD-1BjzffbHJN5c&amp;ust=1535597915612685"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40.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paleobiology.si.edu/burgess/olenoides.html" TargetMode="External"/><Relationship Id="rId3" Type="http://schemas.openxmlformats.org/officeDocument/2006/relationships/hyperlink" Target="http://paleobiology.si.edu/burgess/canadia.html" TargetMode="External"/><Relationship Id="rId7" Type="http://schemas.openxmlformats.org/officeDocument/2006/relationships/hyperlink" Target="http://paleobiology.si.edu/burgess/canadaspis.html"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hyperlink" Target="http://paleobiology.si.edu/burgess/hallucigenia.html" TargetMode="External"/><Relationship Id="rId5" Type="http://schemas.openxmlformats.org/officeDocument/2006/relationships/hyperlink" Target="http://paleobiology.si.edu/burgess/aysheaia.html" TargetMode="External"/><Relationship Id="rId10" Type="http://schemas.openxmlformats.org/officeDocument/2006/relationships/hyperlink" Target="http://paleobiology.si.edu/burgess/opabinia.html" TargetMode="External"/><Relationship Id="rId4" Type="http://schemas.openxmlformats.org/officeDocument/2006/relationships/hyperlink" Target="http://paleobiology.si.edu/burgess/marrella.html" TargetMode="External"/><Relationship Id="rId9" Type="http://schemas.openxmlformats.org/officeDocument/2006/relationships/hyperlink" Target="http://paleobiology.si.edu/burgess/leanchoilia.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nswersingenesis.org/theory-of-evolution/evolution-timeline/cambrian-explosion-was-the-culmination-of-cascading-causes-evolutionists-claim/" TargetMode="External"/><Relationship Id="rId2" Type="http://schemas.openxmlformats.org/officeDocument/2006/relationships/hyperlink" Target="https://answersingenesis.org/fossils/common-ancestor-hidden-burgess-shale/" TargetMode="Externa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s://answersingenesis.org/fossils/more-microfossil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a:extLst>
              <a:ext uri="{FF2B5EF4-FFF2-40B4-BE49-F238E27FC236}">
                <a16:creationId xmlns:a16="http://schemas.microsoft.com/office/drawing/2014/main" id="{A7FF3E10-BC96-7641-8F9C-60B456713F11}"/>
              </a:ext>
            </a:extLst>
          </p:cNvPr>
          <p:cNvSpPr txBox="1">
            <a:spLocks noChangeArrowheads="1"/>
          </p:cNvSpPr>
          <p:nvPr/>
        </p:nvSpPr>
        <p:spPr bwMode="auto">
          <a:xfrm>
            <a:off x="2627313" y="1905000"/>
            <a:ext cx="3889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6400">
                <a:latin typeface="Comic Sans MS" panose="030F0902030302020204" pitchFamily="66" charset="0"/>
              </a:rPr>
              <a:t>First Life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08B3C64-F683-444B-81E6-620DF8596552}"/>
              </a:ext>
            </a:extLst>
          </p:cNvPr>
          <p:cNvSpPr>
            <a:spLocks noGrp="1" noChangeArrowheads="1"/>
          </p:cNvSpPr>
          <p:nvPr>
            <p:ph type="title"/>
          </p:nvPr>
        </p:nvSpPr>
        <p:spPr>
          <a:xfrm>
            <a:off x="228600" y="304800"/>
            <a:ext cx="8458200" cy="1112838"/>
          </a:xfrm>
        </p:spPr>
        <p:txBody>
          <a:bodyPr anchor="t"/>
          <a:lstStyle/>
          <a:p>
            <a:pPr algn="l"/>
            <a:r>
              <a:rPr lang="en-US" altLang="en-US" sz="3000">
                <a:ea typeface="ＭＳ Ｐゴシック" panose="020B0600070205080204" pitchFamily="34" charset="-128"/>
              </a:rPr>
              <a:t>Radiometric dating allows for precise estimates of the age of geological formations</a:t>
            </a:r>
          </a:p>
        </p:txBody>
      </p:sp>
      <p:sp>
        <p:nvSpPr>
          <p:cNvPr id="29698" name="TextBox 4">
            <a:extLst>
              <a:ext uri="{FF2B5EF4-FFF2-40B4-BE49-F238E27FC236}">
                <a16:creationId xmlns:a16="http://schemas.microsoft.com/office/drawing/2014/main" id="{D0217712-C769-FD41-BDF3-BADB5E9B0D0A}"/>
              </a:ext>
            </a:extLst>
          </p:cNvPr>
          <p:cNvSpPr txBox="1">
            <a:spLocks noChangeArrowheads="1"/>
          </p:cNvSpPr>
          <p:nvPr/>
        </p:nvSpPr>
        <p:spPr bwMode="auto">
          <a:xfrm flipH="1">
            <a:off x="5334000" y="2781300"/>
            <a:ext cx="36845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latin typeface="Helvetica" pitchFamily="2" charset="0"/>
                <a:ea typeface="Helvetica" pitchFamily="2" charset="0"/>
                <a:cs typeface="Helvetica" pitchFamily="2" charset="0"/>
              </a:rPr>
              <a:t>For the exam:</a:t>
            </a:r>
          </a:p>
          <a:p>
            <a:pPr>
              <a:spcBef>
                <a:spcPct val="0"/>
              </a:spcBef>
              <a:buFontTx/>
              <a:buNone/>
            </a:pPr>
            <a:r>
              <a:rPr lang="en-US" altLang="en-US" sz="2400">
                <a:latin typeface="Helvetica" pitchFamily="2" charset="0"/>
                <a:ea typeface="Helvetica" pitchFamily="2" charset="0"/>
                <a:cs typeface="Helvetica" pitchFamily="2" charset="0"/>
              </a:rPr>
              <a:t>There will be questions on the </a:t>
            </a:r>
            <a:r>
              <a:rPr lang="en-US" altLang="en-US" sz="2400" u="sng">
                <a:latin typeface="Helvetica" pitchFamily="2" charset="0"/>
                <a:ea typeface="Helvetica" pitchFamily="2" charset="0"/>
                <a:cs typeface="Helvetica" pitchFamily="2" charset="0"/>
              </a:rPr>
              <a:t>Eons</a:t>
            </a:r>
            <a:r>
              <a:rPr lang="en-US" altLang="en-US" sz="2400">
                <a:latin typeface="Helvetica" pitchFamily="2" charset="0"/>
                <a:ea typeface="Helvetica" pitchFamily="2" charset="0"/>
                <a:cs typeface="Helvetica" pitchFamily="2" charset="0"/>
              </a:rPr>
              <a:t>, </a:t>
            </a:r>
            <a:r>
              <a:rPr lang="en-US" altLang="en-US" sz="2400" u="sng">
                <a:latin typeface="Helvetica" pitchFamily="2" charset="0"/>
                <a:ea typeface="Helvetica" pitchFamily="2" charset="0"/>
                <a:cs typeface="Helvetica" pitchFamily="2" charset="0"/>
              </a:rPr>
              <a:t>Eras</a:t>
            </a:r>
            <a:r>
              <a:rPr lang="en-US" altLang="en-US" sz="2400">
                <a:latin typeface="Helvetica" pitchFamily="2" charset="0"/>
                <a:ea typeface="Helvetica" pitchFamily="2" charset="0"/>
                <a:cs typeface="Helvetica" pitchFamily="2" charset="0"/>
              </a:rPr>
              <a:t> and </a:t>
            </a:r>
            <a:r>
              <a:rPr lang="en-US" altLang="en-US" sz="2400" u="sng">
                <a:latin typeface="Helvetica" pitchFamily="2" charset="0"/>
                <a:ea typeface="Helvetica" pitchFamily="2" charset="0"/>
                <a:cs typeface="Helvetica" pitchFamily="2" charset="0"/>
              </a:rPr>
              <a:t>Periods</a:t>
            </a:r>
            <a:r>
              <a:rPr lang="en-US" altLang="en-US" sz="2400">
                <a:latin typeface="Helvetica" pitchFamily="2" charset="0"/>
                <a:ea typeface="Helvetica" pitchFamily="2" charset="0"/>
                <a:cs typeface="Helvetica" pitchFamily="2" charset="0"/>
              </a:rPr>
              <a:t> in the Phanerozoic, time from present, and major events discussed in lecture</a:t>
            </a:r>
          </a:p>
        </p:txBody>
      </p:sp>
      <p:pic>
        <p:nvPicPr>
          <p:cNvPr id="29699" name="Picture 1">
            <a:extLst>
              <a:ext uri="{FF2B5EF4-FFF2-40B4-BE49-F238E27FC236}">
                <a16:creationId xmlns:a16="http://schemas.microsoft.com/office/drawing/2014/main" id="{B1BC98B7-024C-6F4E-A41D-9E292A3A32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4903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EAEE11A0-82BE-154C-8178-3CA320053AFF}"/>
              </a:ext>
            </a:extLst>
          </p:cNvPr>
          <p:cNvSpPr/>
          <p:nvPr/>
        </p:nvSpPr>
        <p:spPr>
          <a:xfrm>
            <a:off x="457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a:extLst>
              <a:ext uri="{FF2B5EF4-FFF2-40B4-BE49-F238E27FC236}">
                <a16:creationId xmlns:a16="http://schemas.microsoft.com/office/drawing/2014/main" id="{BCDA41DF-4BFC-9E4B-B2FB-BCCDAE883EC4}"/>
              </a:ext>
            </a:extLst>
          </p:cNvPr>
          <p:cNvSpPr/>
          <p:nvPr/>
        </p:nvSpPr>
        <p:spPr>
          <a:xfrm>
            <a:off x="1219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a:extLst>
              <a:ext uri="{FF2B5EF4-FFF2-40B4-BE49-F238E27FC236}">
                <a16:creationId xmlns:a16="http://schemas.microsoft.com/office/drawing/2014/main" id="{59275CDE-BCB8-6144-A9C5-16AED4FD1366}"/>
              </a:ext>
            </a:extLst>
          </p:cNvPr>
          <p:cNvSpPr/>
          <p:nvPr/>
        </p:nvSpPr>
        <p:spPr>
          <a:xfrm>
            <a:off x="2362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a:extLst>
              <a:ext uri="{FF2B5EF4-FFF2-40B4-BE49-F238E27FC236}">
                <a16:creationId xmlns:a16="http://schemas.microsoft.com/office/drawing/2014/main" id="{D9FCBD46-1AC8-5F4C-B29E-6E4EC22A47BA}"/>
              </a:ext>
            </a:extLst>
          </p:cNvPr>
          <p:cNvSpPr txBox="1">
            <a:spLocks noChangeArrowheads="1"/>
          </p:cNvSpPr>
          <p:nvPr/>
        </p:nvSpPr>
        <p:spPr bwMode="auto">
          <a:xfrm>
            <a:off x="228600" y="95250"/>
            <a:ext cx="8610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The nature of the fossil record</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Fossil – any trace of an organism that lived in the past </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Types</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Compression fossil</a:t>
            </a:r>
            <a:r>
              <a:rPr lang="en-US" altLang="en-US" sz="2400">
                <a:latin typeface="Comic Sans MS" panose="030F0902030302020204" pitchFamily="66" charset="0"/>
              </a:rPr>
              <a:t> – organic remains are 				flattened by overlying strata during 				fossilization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Impression fossil</a:t>
            </a:r>
            <a:r>
              <a:rPr lang="en-US" altLang="en-US" sz="2400">
                <a:latin typeface="Comic Sans MS" panose="030F0902030302020204" pitchFamily="66" charset="0"/>
              </a:rPr>
              <a:t> – an imprint of an organism 			is produced during fossilization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Permineralization fossil </a:t>
            </a:r>
            <a:r>
              <a:rPr lang="en-US" altLang="en-US" sz="2400">
                <a:latin typeface="Comic Sans MS" panose="030F0902030302020204" pitchFamily="66" charset="0"/>
              </a:rPr>
              <a:t>– structures are 				buried in sediments and dissolved 				minerals precipitate into the cells. </a:t>
            </a:r>
          </a:p>
          <a:p>
            <a:pPr eaLnBrk="1" hangingPunct="1">
              <a:spcBef>
                <a:spcPct val="0"/>
              </a:spcBef>
              <a:buFontTx/>
              <a:buNone/>
            </a:pPr>
            <a:r>
              <a:rPr lang="en-US" altLang="en-US" sz="2400">
                <a:latin typeface="Comic Sans MS" panose="030F0902030302020204" pitchFamily="66"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E023E4B3-F7F9-2D46-BE3A-BEFE86081F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22542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3E6C668C-4C22-D346-AA9B-9E1F2394D9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588" y="2667000"/>
            <a:ext cx="22907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D86F66E5-651C-A243-A3CB-29B9ACF96D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640263"/>
            <a:ext cx="225425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5">
            <a:extLst>
              <a:ext uri="{FF2B5EF4-FFF2-40B4-BE49-F238E27FC236}">
                <a16:creationId xmlns:a16="http://schemas.microsoft.com/office/drawing/2014/main" id="{4FE7922D-53A9-0646-A4B1-27B5DE0BCC5D}"/>
              </a:ext>
            </a:extLst>
          </p:cNvPr>
          <p:cNvSpPr>
            <a:spLocks noChangeArrowheads="1"/>
          </p:cNvSpPr>
          <p:nvPr/>
        </p:nvSpPr>
        <p:spPr bwMode="auto">
          <a:xfrm>
            <a:off x="3276600" y="1149350"/>
            <a:ext cx="2932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Compression fossil</a:t>
            </a:r>
            <a:r>
              <a:rPr lang="en-US" altLang="en-US" sz="2400">
                <a:latin typeface="Comic Sans MS" panose="030F0902030302020204" pitchFamily="66" charset="0"/>
              </a:rPr>
              <a:t> </a:t>
            </a:r>
          </a:p>
        </p:txBody>
      </p:sp>
      <p:sp>
        <p:nvSpPr>
          <p:cNvPr id="32773" name="Rectangle 6">
            <a:extLst>
              <a:ext uri="{FF2B5EF4-FFF2-40B4-BE49-F238E27FC236}">
                <a16:creationId xmlns:a16="http://schemas.microsoft.com/office/drawing/2014/main" id="{A9E56B6A-5A66-DD40-8E4A-384191E511F9}"/>
              </a:ext>
            </a:extLst>
          </p:cNvPr>
          <p:cNvSpPr>
            <a:spLocks noChangeArrowheads="1"/>
          </p:cNvSpPr>
          <p:nvPr/>
        </p:nvSpPr>
        <p:spPr bwMode="auto">
          <a:xfrm>
            <a:off x="3276600" y="3201988"/>
            <a:ext cx="2752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Impression fossil</a:t>
            </a:r>
            <a:r>
              <a:rPr lang="en-US" altLang="en-US" sz="2400">
                <a:latin typeface="Comic Sans MS" panose="030F0902030302020204" pitchFamily="66" charset="0"/>
              </a:rPr>
              <a:t> </a:t>
            </a:r>
          </a:p>
        </p:txBody>
      </p:sp>
      <p:sp>
        <p:nvSpPr>
          <p:cNvPr id="32774" name="Rectangle 7">
            <a:extLst>
              <a:ext uri="{FF2B5EF4-FFF2-40B4-BE49-F238E27FC236}">
                <a16:creationId xmlns:a16="http://schemas.microsoft.com/office/drawing/2014/main" id="{BA264155-4D8C-2244-8B7B-24B7FCB5EB63}"/>
              </a:ext>
            </a:extLst>
          </p:cNvPr>
          <p:cNvSpPr>
            <a:spLocks noChangeArrowheads="1"/>
          </p:cNvSpPr>
          <p:nvPr/>
        </p:nvSpPr>
        <p:spPr bwMode="auto">
          <a:xfrm>
            <a:off x="3249613" y="5254625"/>
            <a:ext cx="3278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Permineralized fossil </a:t>
            </a:r>
            <a:endParaRPr lang="en-US" altLang="en-US" sz="2400">
              <a:latin typeface="Comic Sans MS" panose="030F0902030302020204"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5380B2F1-C09A-9647-9965-21386B498D1F}"/>
              </a:ext>
            </a:extLst>
          </p:cNvPr>
          <p:cNvSpPr txBox="1">
            <a:spLocks noChangeArrowheads="1"/>
          </p:cNvSpPr>
          <p:nvPr/>
        </p:nvSpPr>
        <p:spPr bwMode="auto">
          <a:xfrm>
            <a:off x="0" y="1514475"/>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	Types Continued</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Molds</a:t>
            </a:r>
            <a:r>
              <a:rPr lang="en-US" altLang="en-US" sz="2400">
                <a:latin typeface="Comic Sans MS" panose="030F0902030302020204" pitchFamily="66" charset="0"/>
              </a:rPr>
              <a:t> – unfilled spaces formed after remains 			decay after being buried in sediment. 	</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Casts</a:t>
            </a:r>
            <a:r>
              <a:rPr lang="en-US" altLang="en-US" sz="2400">
                <a:latin typeface="Comic Sans MS" panose="030F0902030302020204" pitchFamily="66" charset="0"/>
              </a:rPr>
              <a:t> – When molds are filled with new material 			that hardens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Unaltered remains </a:t>
            </a:r>
            <a:r>
              <a:rPr lang="en-US" altLang="en-US" sz="2400">
                <a:latin typeface="Comic Sans MS" panose="030F0902030302020204" pitchFamily="66" charset="0"/>
              </a:rPr>
              <a:t>– preserved traces of 				organisms such as mummies, organisms 			embedded in amber, dried dung, etc. </a:t>
            </a:r>
          </a:p>
          <a:p>
            <a:pPr eaLnBrk="1" hangingPunct="1">
              <a:spcBef>
                <a:spcPct val="0"/>
              </a:spcBef>
              <a:buFontTx/>
              <a:buNone/>
            </a:pPr>
            <a:r>
              <a:rPr lang="en-US" altLang="en-US" sz="2400">
                <a:latin typeface="Comic Sans MS" panose="030F0902030302020204" pitchFamily="66"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80003A98-D1CE-F14C-AB55-60542C031D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962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2">
            <a:extLst>
              <a:ext uri="{FF2B5EF4-FFF2-40B4-BE49-F238E27FC236}">
                <a16:creationId xmlns:a16="http://schemas.microsoft.com/office/drawing/2014/main" id="{EDFCE5B7-0BAE-F547-B9EF-34CC2D0B9033}"/>
              </a:ext>
            </a:extLst>
          </p:cNvPr>
          <p:cNvSpPr txBox="1">
            <a:spLocks noChangeArrowheads="1"/>
          </p:cNvSpPr>
          <p:nvPr/>
        </p:nvSpPr>
        <p:spPr bwMode="auto">
          <a:xfrm>
            <a:off x="365125" y="147638"/>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mold</a:t>
            </a:r>
          </a:p>
        </p:txBody>
      </p:sp>
      <p:sp>
        <p:nvSpPr>
          <p:cNvPr id="35843" name="TextBox 3">
            <a:extLst>
              <a:ext uri="{FF2B5EF4-FFF2-40B4-BE49-F238E27FC236}">
                <a16:creationId xmlns:a16="http://schemas.microsoft.com/office/drawing/2014/main" id="{34B089A1-093B-6547-8D9E-AEF0F43FF9EE}"/>
              </a:ext>
            </a:extLst>
          </p:cNvPr>
          <p:cNvSpPr txBox="1">
            <a:spLocks noChangeArrowheads="1"/>
          </p:cNvSpPr>
          <p:nvPr/>
        </p:nvSpPr>
        <p:spPr bwMode="auto">
          <a:xfrm>
            <a:off x="3810000" y="3046413"/>
            <a:ext cx="793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cast</a:t>
            </a:r>
          </a:p>
        </p:txBody>
      </p:sp>
      <p:pic>
        <p:nvPicPr>
          <p:cNvPr id="35844" name="Picture 2" descr="mage result for steppe bison and pam groves">
            <a:hlinkClick r:id="rId3"/>
            <a:extLst>
              <a:ext uri="{FF2B5EF4-FFF2-40B4-BE49-F238E27FC236}">
                <a16:creationId xmlns:a16="http://schemas.microsoft.com/office/drawing/2014/main" id="{19A95569-7A2A-6C40-A2BE-2B28E9778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90800"/>
            <a:ext cx="41068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a:extLst>
              <a:ext uri="{FF2B5EF4-FFF2-40B4-BE49-F238E27FC236}">
                <a16:creationId xmlns:a16="http://schemas.microsoft.com/office/drawing/2014/main" id="{A8BDBA38-6A85-164F-811B-CF26FF2C8D23}"/>
              </a:ext>
            </a:extLst>
          </p:cNvPr>
          <p:cNvSpPr txBox="1">
            <a:spLocks noChangeArrowheads="1"/>
          </p:cNvSpPr>
          <p:nvPr/>
        </p:nvSpPr>
        <p:spPr bwMode="auto">
          <a:xfrm>
            <a:off x="4800600" y="5867400"/>
            <a:ext cx="1568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Bison Bob</a:t>
            </a:r>
          </a:p>
        </p:txBody>
      </p:sp>
      <p:sp>
        <p:nvSpPr>
          <p:cNvPr id="35846" name="Rectangle 5">
            <a:extLst>
              <a:ext uri="{FF2B5EF4-FFF2-40B4-BE49-F238E27FC236}">
                <a16:creationId xmlns:a16="http://schemas.microsoft.com/office/drawing/2014/main" id="{DD28FACB-E3B0-014B-AC50-E34D36B71747}"/>
              </a:ext>
            </a:extLst>
          </p:cNvPr>
          <p:cNvSpPr>
            <a:spLocks noChangeArrowheads="1"/>
          </p:cNvSpPr>
          <p:nvPr/>
        </p:nvSpPr>
        <p:spPr bwMode="auto">
          <a:xfrm>
            <a:off x="754063" y="6408738"/>
            <a:ext cx="8678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https://www.gi.alaska.edu/alaska-science-forum/bison-bob-big-discovery-north-slope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ABE593-E73A-5040-9747-11B238216AC4}"/>
              </a:ext>
            </a:extLst>
          </p:cNvPr>
          <p:cNvSpPr/>
          <p:nvPr/>
        </p:nvSpPr>
        <p:spPr>
          <a:xfrm>
            <a:off x="457200" y="838200"/>
            <a:ext cx="8153400" cy="2678113"/>
          </a:xfrm>
          <a:prstGeom prst="rect">
            <a:avLst/>
          </a:prstGeom>
        </p:spPr>
        <p:txBody>
          <a:bodyPr>
            <a:spAutoFit/>
          </a:bodyPr>
          <a:lstStyle/>
          <a:p>
            <a:pPr eaLnBrk="1" hangingPunct="1">
              <a:defRPr/>
            </a:pPr>
            <a:r>
              <a:rPr lang="en-US" altLang="en-US" dirty="0">
                <a:latin typeface="Comic Sans MS" charset="0"/>
                <a:ea typeface="ＭＳ Ｐゴシック" charset="-128"/>
              </a:rPr>
              <a:t>Ways in which fossils can be preserved unaltered:</a:t>
            </a:r>
          </a:p>
          <a:p>
            <a:pPr eaLnBrk="1" hangingPunct="1">
              <a:defRPr/>
            </a:pPr>
            <a:endParaRPr lang="en-US" altLang="en-US" dirty="0">
              <a:latin typeface="Comic Sans MS" charset="0"/>
              <a:ea typeface="ＭＳ Ｐゴシック" charset="-128"/>
            </a:endParaRPr>
          </a:p>
          <a:p>
            <a:pPr marL="457200" indent="-457200" eaLnBrk="1" hangingPunct="1">
              <a:buFont typeface="+mj-lt"/>
              <a:buAutoNum type="alphaLcPeriod"/>
              <a:defRPr/>
            </a:pPr>
            <a:r>
              <a:rPr lang="en-US" altLang="en-US" dirty="0">
                <a:latin typeface="Comic Sans MS" charset="0"/>
                <a:ea typeface="ＭＳ Ｐゴシック" charset="-128"/>
              </a:rPr>
              <a:t>Peat bogs</a:t>
            </a:r>
          </a:p>
          <a:p>
            <a:pPr marL="457200" indent="-457200" eaLnBrk="1" hangingPunct="1">
              <a:buFont typeface="+mj-lt"/>
              <a:buAutoNum type="alphaLcPeriod"/>
              <a:defRPr/>
            </a:pPr>
            <a:r>
              <a:rPr lang="en-US" altLang="en-US" dirty="0">
                <a:latin typeface="Comic Sans MS" charset="0"/>
                <a:ea typeface="ＭＳ Ｐゴシック" charset="-128"/>
              </a:rPr>
              <a:t>Amber</a:t>
            </a:r>
          </a:p>
          <a:p>
            <a:pPr marL="457200" indent="-457200" eaLnBrk="1" hangingPunct="1">
              <a:buFont typeface="+mj-lt"/>
              <a:buAutoNum type="alphaLcPeriod"/>
              <a:defRPr/>
            </a:pPr>
            <a:r>
              <a:rPr lang="en-US" altLang="en-US" dirty="0">
                <a:latin typeface="Comic Sans MS" charset="0"/>
                <a:ea typeface="ＭＳ Ｐゴシック" charset="-128"/>
              </a:rPr>
              <a:t>Tar pit</a:t>
            </a:r>
          </a:p>
          <a:p>
            <a:pPr marL="457200" indent="-457200" eaLnBrk="1" hangingPunct="1">
              <a:buFont typeface="+mj-lt"/>
              <a:buAutoNum type="alphaLcPeriod"/>
              <a:defRPr/>
            </a:pPr>
            <a:r>
              <a:rPr lang="en-US" altLang="en-US" dirty="0">
                <a:latin typeface="Comic Sans MS" charset="0"/>
                <a:ea typeface="ＭＳ Ｐゴシック" charset="-128"/>
              </a:rPr>
              <a:t>Mummification or desiccation</a:t>
            </a:r>
          </a:p>
          <a:p>
            <a:pPr marL="457200" indent="-457200" eaLnBrk="1" hangingPunct="1">
              <a:buFont typeface="+mj-lt"/>
              <a:buAutoNum type="alphaLcPeriod"/>
              <a:defRPr/>
            </a:pPr>
            <a:r>
              <a:rPr lang="en-US" altLang="en-US" dirty="0">
                <a:latin typeface="Comic Sans MS" charset="0"/>
                <a:ea typeface="ＭＳ Ｐゴシック" charset="-128"/>
              </a:rPr>
              <a:t>Frozen </a:t>
            </a:r>
          </a:p>
        </p:txBody>
      </p:sp>
      <p:pic>
        <p:nvPicPr>
          <p:cNvPr id="36866" name="Picture 2">
            <a:extLst>
              <a:ext uri="{FF2B5EF4-FFF2-40B4-BE49-F238E27FC236}">
                <a16:creationId xmlns:a16="http://schemas.microsoft.com/office/drawing/2014/main" id="{A78843EF-F8B0-0849-AD83-C88C26DE80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22980">
            <a:off x="1865313" y="4270375"/>
            <a:ext cx="19145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a:extLst>
              <a:ext uri="{FF2B5EF4-FFF2-40B4-BE49-F238E27FC236}">
                <a16:creationId xmlns:a16="http://schemas.microsoft.com/office/drawing/2014/main" id="{607C3E55-2671-254B-B176-B024A3993F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98925"/>
            <a:ext cx="12144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a:extLst>
              <a:ext uri="{FF2B5EF4-FFF2-40B4-BE49-F238E27FC236}">
                <a16:creationId xmlns:a16="http://schemas.microsoft.com/office/drawing/2014/main" id="{B1700D2C-2BFB-E646-977F-FF385495A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7150" y="4098925"/>
            <a:ext cx="175101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6C74402C-5752-5547-BF8D-9F60F6B880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98925"/>
            <a:ext cx="8794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a:extLst>
              <a:ext uri="{FF2B5EF4-FFF2-40B4-BE49-F238E27FC236}">
                <a16:creationId xmlns:a16="http://schemas.microsoft.com/office/drawing/2014/main" id="{0BCDE3F4-E81C-1349-A05B-23792DEF7E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4098925"/>
            <a:ext cx="16891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0B08CB-A236-334E-BC3D-F13D7F42BD70}"/>
              </a:ext>
            </a:extLst>
          </p:cNvPr>
          <p:cNvSpPr/>
          <p:nvPr/>
        </p:nvSpPr>
        <p:spPr>
          <a:xfrm>
            <a:off x="381000" y="304800"/>
            <a:ext cx="8077200" cy="1200329"/>
          </a:xfrm>
          <a:prstGeom prst="rect">
            <a:avLst/>
          </a:prstGeom>
        </p:spPr>
        <p:txBody>
          <a:bodyPr wrap="square">
            <a:spAutoFit/>
          </a:bodyPr>
          <a:lstStyle/>
          <a:p>
            <a:r>
              <a:rPr lang="en-US" b="1" dirty="0"/>
              <a:t>Mummies of Museo </a:t>
            </a:r>
            <a:r>
              <a:rPr lang="en-US" b="1" dirty="0" err="1"/>
              <a:t>Leymebamba</a:t>
            </a:r>
            <a:r>
              <a:rPr lang="en-US" b="1" dirty="0"/>
              <a:t> </a:t>
            </a:r>
          </a:p>
          <a:p>
            <a:r>
              <a:rPr lang="en-US" dirty="0" err="1"/>
              <a:t>Leymebamba</a:t>
            </a:r>
            <a:r>
              <a:rPr lang="en-US" dirty="0"/>
              <a:t> Museum</a:t>
            </a:r>
          </a:p>
          <a:p>
            <a:r>
              <a:rPr lang="en-US" dirty="0" err="1"/>
              <a:t>Leymebamba</a:t>
            </a:r>
            <a:r>
              <a:rPr lang="en-US" dirty="0"/>
              <a:t>, Peru</a:t>
            </a:r>
          </a:p>
        </p:txBody>
      </p:sp>
      <p:pic>
        <p:nvPicPr>
          <p:cNvPr id="4" name="Picture 3">
            <a:extLst>
              <a:ext uri="{FF2B5EF4-FFF2-40B4-BE49-F238E27FC236}">
                <a16:creationId xmlns:a16="http://schemas.microsoft.com/office/drawing/2014/main" id="{D443B905-205E-F746-B239-F0DF625E9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81329"/>
            <a:ext cx="3921868" cy="2918524"/>
          </a:xfrm>
          <a:prstGeom prst="rect">
            <a:avLst/>
          </a:prstGeom>
        </p:spPr>
      </p:pic>
      <p:pic>
        <p:nvPicPr>
          <p:cNvPr id="5" name="Picture 4">
            <a:extLst>
              <a:ext uri="{FF2B5EF4-FFF2-40B4-BE49-F238E27FC236}">
                <a16:creationId xmlns:a16="http://schemas.microsoft.com/office/drawing/2014/main" id="{76B068E5-1BE9-7748-91CA-DD016D118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767" y="1581330"/>
            <a:ext cx="4377785" cy="2918524"/>
          </a:xfrm>
          <a:prstGeom prst="rect">
            <a:avLst/>
          </a:prstGeom>
        </p:spPr>
      </p:pic>
      <p:sp>
        <p:nvSpPr>
          <p:cNvPr id="6" name="Rectangle 5">
            <a:extLst>
              <a:ext uri="{FF2B5EF4-FFF2-40B4-BE49-F238E27FC236}">
                <a16:creationId xmlns:a16="http://schemas.microsoft.com/office/drawing/2014/main" id="{A4E884AE-A495-0049-B965-27CEFCAFB8C3}"/>
              </a:ext>
            </a:extLst>
          </p:cNvPr>
          <p:cNvSpPr/>
          <p:nvPr/>
        </p:nvSpPr>
        <p:spPr>
          <a:xfrm>
            <a:off x="430522" y="4576053"/>
            <a:ext cx="8355029" cy="276999"/>
          </a:xfrm>
          <a:prstGeom prst="rect">
            <a:avLst/>
          </a:prstGeom>
        </p:spPr>
        <p:txBody>
          <a:bodyPr wrap="square">
            <a:spAutoFit/>
          </a:bodyPr>
          <a:lstStyle/>
          <a:p>
            <a:r>
              <a:rPr lang="en-US" sz="1200" dirty="0"/>
              <a:t>https://</a:t>
            </a:r>
            <a:r>
              <a:rPr lang="en-US" sz="1200" dirty="0" err="1"/>
              <a:t>www.atlasobscura.com</a:t>
            </a:r>
            <a:r>
              <a:rPr lang="en-US" sz="1200" dirty="0"/>
              <a:t>/places/mummies-of-</a:t>
            </a:r>
            <a:r>
              <a:rPr lang="en-US" sz="1200" dirty="0" err="1"/>
              <a:t>museo</a:t>
            </a:r>
            <a:r>
              <a:rPr lang="en-US" sz="1200" dirty="0"/>
              <a:t>-</a:t>
            </a:r>
            <a:r>
              <a:rPr lang="en-US" sz="1200" dirty="0" err="1"/>
              <a:t>leymebamba</a:t>
            </a:r>
            <a:endParaRPr lang="en-US" sz="1200" dirty="0"/>
          </a:p>
        </p:txBody>
      </p:sp>
      <p:pic>
        <p:nvPicPr>
          <p:cNvPr id="7" name="Picture 6">
            <a:extLst>
              <a:ext uri="{FF2B5EF4-FFF2-40B4-BE49-F238E27FC236}">
                <a16:creationId xmlns:a16="http://schemas.microsoft.com/office/drawing/2014/main" id="{C82C5D3C-85F5-2042-A55D-C2B59CB82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5651" y="4576053"/>
            <a:ext cx="1739900" cy="2122678"/>
          </a:xfrm>
          <a:prstGeom prst="rect">
            <a:avLst/>
          </a:prstGeom>
        </p:spPr>
      </p:pic>
    </p:spTree>
    <p:extLst>
      <p:ext uri="{BB962C8B-B14F-4D97-AF65-F5344CB8AC3E}">
        <p14:creationId xmlns:p14="http://schemas.microsoft.com/office/powerpoint/2010/main" val="1078590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a:extLst>
              <a:ext uri="{FF2B5EF4-FFF2-40B4-BE49-F238E27FC236}">
                <a16:creationId xmlns:a16="http://schemas.microsoft.com/office/drawing/2014/main" id="{B2DC96EE-1C58-3546-A962-BC2ACAD156FC}"/>
              </a:ext>
            </a:extLst>
          </p:cNvPr>
          <p:cNvSpPr txBox="1">
            <a:spLocks noChangeArrowheads="1"/>
          </p:cNvSpPr>
          <p:nvPr/>
        </p:nvSpPr>
        <p:spPr bwMode="auto">
          <a:xfrm>
            <a:off x="0" y="9525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The fossil record is extremely incomplete. </a:t>
            </a:r>
          </a:p>
          <a:p>
            <a:pPr eaLnBrk="1" hangingPunct="1">
              <a:spcBef>
                <a:spcPct val="0"/>
              </a:spcBef>
              <a:buFontTx/>
              <a:buNone/>
            </a:pPr>
            <a:r>
              <a:rPr lang="en-US" altLang="en-US" sz="2400">
                <a:latin typeface="Comic Sans MS" panose="030F0902030302020204" pitchFamily="66" charset="0"/>
              </a:rPr>
              <a:t>	~250,000 fossil spp; &lt;&lt; 1% of past species  </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Geographical bias</a:t>
            </a:r>
            <a:r>
              <a:rPr lang="en-US" altLang="en-US" sz="2400">
                <a:latin typeface="Comic Sans MS" panose="030F0902030302020204" pitchFamily="66" charset="0"/>
              </a:rPr>
              <a:t> – most fossils from lowland and marine 		habitats; areas where decay is fast generate 		fewer fossils</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Taxonomic bias</a:t>
            </a:r>
            <a:r>
              <a:rPr lang="en-US" altLang="en-US" sz="2400">
                <a:latin typeface="Comic Sans MS" panose="030F0902030302020204" pitchFamily="66" charset="0"/>
              </a:rPr>
              <a:t> – most fossils are marine, but only 10% 		of current taxa are marine; organisms that lack 		hard parts do not fossilize</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Temporal bias</a:t>
            </a:r>
            <a:r>
              <a:rPr lang="en-US" altLang="en-US" sz="2400">
                <a:latin typeface="Comic Sans MS" panose="030F0902030302020204" pitchFamily="66" charset="0"/>
              </a:rPr>
              <a:t> – sediment formation varies episodically</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57004B55-C93A-084C-BC50-A01FCD3A67D1}"/>
              </a:ext>
            </a:extLst>
          </p:cNvPr>
          <p:cNvSpPr>
            <a:spLocks noGrp="1" noChangeArrowheads="1"/>
          </p:cNvSpPr>
          <p:nvPr>
            <p:ph type="title"/>
          </p:nvPr>
        </p:nvSpPr>
        <p:spPr/>
        <p:txBody>
          <a:bodyPr/>
          <a:lstStyle/>
          <a:p>
            <a:r>
              <a:rPr lang="en-US" altLang="en-US">
                <a:ea typeface="ＭＳ Ｐゴシック" panose="020B0600070205080204" pitchFamily="34" charset="-128"/>
              </a:rPr>
              <a:t>Most organisms don’t fossilize</a:t>
            </a:r>
          </a:p>
        </p:txBody>
      </p:sp>
      <p:pic>
        <p:nvPicPr>
          <p:cNvPr id="39938" name="Picture 3">
            <a:extLst>
              <a:ext uri="{FF2B5EF4-FFF2-40B4-BE49-F238E27FC236}">
                <a16:creationId xmlns:a16="http://schemas.microsoft.com/office/drawing/2014/main" id="{2743E6A5-A7F8-BE45-AAD2-B3D424EE6F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417638"/>
            <a:ext cx="62611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A97CC716-0234-6947-9066-AA51A50EBD8E}"/>
              </a:ext>
            </a:extLst>
          </p:cNvPr>
          <p:cNvSpPr>
            <a:spLocks noGrp="1" noChangeArrowheads="1"/>
          </p:cNvSpPr>
          <p:nvPr>
            <p:ph type="title"/>
          </p:nvPr>
        </p:nvSpPr>
        <p:spPr>
          <a:xfrm>
            <a:off x="457200" y="25400"/>
            <a:ext cx="8229600" cy="1143000"/>
          </a:xfrm>
        </p:spPr>
        <p:txBody>
          <a:bodyPr/>
          <a:lstStyle/>
          <a:p>
            <a:pPr algn="l"/>
            <a:r>
              <a:rPr lang="en-US" altLang="en-US" sz="3200">
                <a:ea typeface="ＭＳ Ｐゴシック" panose="020B0600070205080204" pitchFamily="34" charset="-128"/>
              </a:rPr>
              <a:t>Age of fossils can be estimated</a:t>
            </a:r>
          </a:p>
        </p:txBody>
      </p:sp>
      <p:pic>
        <p:nvPicPr>
          <p:cNvPr id="40962" name="Picture 3">
            <a:extLst>
              <a:ext uri="{FF2B5EF4-FFF2-40B4-BE49-F238E27FC236}">
                <a16:creationId xmlns:a16="http://schemas.microsoft.com/office/drawing/2014/main" id="{72B393E8-8DC1-8847-9117-AE47F0F0CE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00200"/>
            <a:ext cx="779145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a:extLst>
              <a:ext uri="{FF2B5EF4-FFF2-40B4-BE49-F238E27FC236}">
                <a16:creationId xmlns:a16="http://schemas.microsoft.com/office/drawing/2014/main" id="{0C6EE7CB-40CC-0C42-B162-2B66EBA9A0ED}"/>
              </a:ext>
            </a:extLst>
          </p:cNvPr>
          <p:cNvSpPr txBox="1">
            <a:spLocks noChangeArrowheads="1"/>
          </p:cNvSpPr>
          <p:nvPr/>
        </p:nvSpPr>
        <p:spPr bwMode="auto">
          <a:xfrm>
            <a:off x="2743200" y="1193800"/>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800">
                <a:latin typeface="Helvetica" pitchFamily="2" charset="0"/>
                <a:ea typeface="Helvetica" pitchFamily="2" charset="0"/>
                <a:cs typeface="Helvetica" pitchFamily="2" charset="0"/>
              </a:rPr>
              <a:t>Fossils don’t usually have radioactive isotopes</a:t>
            </a:r>
          </a:p>
          <a:p>
            <a:pPr>
              <a:spcBef>
                <a:spcPct val="0"/>
              </a:spcBef>
            </a:pPr>
            <a:r>
              <a:rPr lang="en-US" altLang="en-US" sz="1800">
                <a:latin typeface="Helvetica" pitchFamily="2" charset="0"/>
                <a:ea typeface="Helvetica" pitchFamily="2" charset="0"/>
                <a:cs typeface="Helvetica" pitchFamily="2" charset="0"/>
              </a:rPr>
              <a:t>To estimate the age of fossils, we age rock layers above and below fossils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a:extLst>
              <a:ext uri="{FF2B5EF4-FFF2-40B4-BE49-F238E27FC236}">
                <a16:creationId xmlns:a16="http://schemas.microsoft.com/office/drawing/2014/main" id="{AA8C72C5-98CC-D446-AFF3-AC2D4B51BD8F}"/>
              </a:ext>
            </a:extLst>
          </p:cNvPr>
          <p:cNvSpPr txBox="1">
            <a:spLocks noChangeArrowheads="1"/>
          </p:cNvSpPr>
          <p:nvPr/>
        </p:nvSpPr>
        <p:spPr bwMode="auto">
          <a:xfrm>
            <a:off x="609600" y="533400"/>
            <a:ext cx="5513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What is the Burgess Shale?</a:t>
            </a:r>
          </a:p>
        </p:txBody>
      </p:sp>
      <p:pic>
        <p:nvPicPr>
          <p:cNvPr id="21506" name="Picture 2">
            <a:extLst>
              <a:ext uri="{FF2B5EF4-FFF2-40B4-BE49-F238E27FC236}">
                <a16:creationId xmlns:a16="http://schemas.microsoft.com/office/drawing/2014/main" id="{8EF6690E-C8F0-8C4F-A9B8-F38DE52763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613" y="1447800"/>
            <a:ext cx="43148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3">
            <a:extLst>
              <a:ext uri="{FF2B5EF4-FFF2-40B4-BE49-F238E27FC236}">
                <a16:creationId xmlns:a16="http://schemas.microsoft.com/office/drawing/2014/main" id="{A2986C53-2EF2-D549-870B-738526BE8923}"/>
              </a:ext>
            </a:extLst>
          </p:cNvPr>
          <p:cNvSpPr txBox="1">
            <a:spLocks noChangeArrowheads="1"/>
          </p:cNvSpPr>
          <p:nvPr/>
        </p:nvSpPr>
        <p:spPr bwMode="auto">
          <a:xfrm>
            <a:off x="304800" y="4419600"/>
            <a:ext cx="845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Fossil deposit in Canadian Rockies, 508 million years old, discovered by Charles Walcott in 1909 and led us to understand the Cambrian Explosion.</a:t>
            </a:r>
          </a:p>
          <a:p>
            <a:pPr>
              <a:spcBef>
                <a:spcPct val="0"/>
              </a:spcBef>
              <a:buFontTx/>
              <a:buNone/>
            </a:pPr>
            <a:endParaRPr lang="en-US" altLang="en-US" sz="2000">
              <a:latin typeface="Comic Sans MS" panose="030F0902030302020204" pitchFamily="66" charset="0"/>
            </a:endParaRPr>
          </a:p>
          <a:p>
            <a:pPr>
              <a:spcBef>
                <a:spcPct val="0"/>
              </a:spcBef>
              <a:buFontTx/>
              <a:buNone/>
            </a:pPr>
            <a:r>
              <a:rPr lang="en-US" altLang="en-US" sz="2000">
                <a:latin typeface="Comic Sans MS" panose="030F0902030302020204" pitchFamily="66" charset="0"/>
              </a:rPr>
              <a:t>A vast profusion of life of almost every form, like an evolutionary experiment that changed our view of evolution.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FD08FBB5-5BA3-E749-99FC-824C2D6DAFE6}"/>
              </a:ext>
            </a:extLst>
          </p:cNvPr>
          <p:cNvSpPr>
            <a:spLocks noGrp="1" noChangeArrowheads="1"/>
          </p:cNvSpPr>
          <p:nvPr>
            <p:ph type="title"/>
          </p:nvPr>
        </p:nvSpPr>
        <p:spPr/>
        <p:txBody>
          <a:bodyPr/>
          <a:lstStyle/>
          <a:p>
            <a:r>
              <a:rPr lang="en-US" altLang="en-US">
                <a:ea typeface="ＭＳ Ｐゴシック" panose="020B0600070205080204" pitchFamily="34" charset="-128"/>
              </a:rPr>
              <a:t>Key Concept</a:t>
            </a:r>
          </a:p>
        </p:txBody>
      </p:sp>
      <p:sp>
        <p:nvSpPr>
          <p:cNvPr id="41986" name="Content Placeholder 2">
            <a:extLst>
              <a:ext uri="{FF2B5EF4-FFF2-40B4-BE49-F238E27FC236}">
                <a16:creationId xmlns:a16="http://schemas.microsoft.com/office/drawing/2014/main" id="{A25C00DD-CC5B-9C45-AFCE-A7C443B154DE}"/>
              </a:ext>
            </a:extLst>
          </p:cNvPr>
          <p:cNvSpPr>
            <a:spLocks noGrp="1" noChangeArrowheads="1"/>
          </p:cNvSpPr>
          <p:nvPr>
            <p:ph idx="1"/>
          </p:nvPr>
        </p:nvSpPr>
        <p:spPr/>
        <p:txBody>
          <a:bodyPr/>
          <a:lstStyle/>
          <a:p>
            <a:r>
              <a:rPr lang="en-US" altLang="en-US">
                <a:ea typeface="ＭＳ Ｐゴシック" panose="020B0600070205080204" pitchFamily="34" charset="-128"/>
              </a:rPr>
              <a:t>The fossil record can never be complete because most organisms don’t fossilize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D3A5-A2D2-1E41-8572-AEBE343C4A2E}"/>
              </a:ext>
            </a:extLst>
          </p:cNvPr>
          <p:cNvSpPr>
            <a:spLocks noGrp="1"/>
          </p:cNvSpPr>
          <p:nvPr>
            <p:ph type="title"/>
          </p:nvPr>
        </p:nvSpPr>
        <p:spPr/>
        <p:txBody>
          <a:bodyPr>
            <a:normAutofit fontScale="90000"/>
          </a:bodyPr>
          <a:lstStyle/>
          <a:p>
            <a:pPr>
              <a:defRPr/>
            </a:pPr>
            <a:r>
              <a:rPr lang="en-US" dirty="0"/>
              <a:t>Fossils allow us to learn about extinct species</a:t>
            </a:r>
          </a:p>
        </p:txBody>
      </p:sp>
      <p:sp>
        <p:nvSpPr>
          <p:cNvPr id="43010" name="Content Placeholder 2">
            <a:extLst>
              <a:ext uri="{FF2B5EF4-FFF2-40B4-BE49-F238E27FC236}">
                <a16:creationId xmlns:a16="http://schemas.microsoft.com/office/drawing/2014/main" id="{751E1DBC-304B-6349-BAA4-535B027E0D24}"/>
              </a:ext>
            </a:extLst>
          </p:cNvPr>
          <p:cNvSpPr>
            <a:spLocks noGrp="1" noChangeArrowheads="1"/>
          </p:cNvSpPr>
          <p:nvPr>
            <p:ph idx="1"/>
          </p:nvPr>
        </p:nvSpPr>
        <p:spPr/>
        <p:txBody>
          <a:bodyPr/>
          <a:lstStyle/>
          <a:p>
            <a:endParaRPr lang="en-US" altLang="en-US">
              <a:ea typeface="ＭＳ Ｐゴシック" panose="020B0600070205080204" pitchFamily="34" charset="-128"/>
            </a:endParaRPr>
          </a:p>
          <a:p>
            <a:r>
              <a:rPr lang="en-US" altLang="en-US">
                <a:ea typeface="ＭＳ Ｐゴシック" panose="020B0600070205080204" pitchFamily="34" charset="-128"/>
              </a:rPr>
              <a:t>Behavior</a:t>
            </a:r>
          </a:p>
          <a:p>
            <a:endParaRPr lang="en-US" altLang="en-US">
              <a:ea typeface="ＭＳ Ｐゴシック" panose="020B0600070205080204" pitchFamily="34" charset="-128"/>
            </a:endParaRPr>
          </a:p>
          <a:p>
            <a:r>
              <a:rPr lang="en-US" altLang="en-US">
                <a:ea typeface="ＭＳ Ｐゴシック" panose="020B0600070205080204" pitchFamily="34" charset="-128"/>
              </a:rPr>
              <a:t>Development</a:t>
            </a:r>
          </a:p>
          <a:p>
            <a:endParaRPr lang="en-US" altLang="en-US">
              <a:ea typeface="ＭＳ Ｐゴシック" panose="020B0600070205080204" pitchFamily="34" charset="-128"/>
            </a:endParaRPr>
          </a:p>
          <a:p>
            <a:r>
              <a:rPr lang="en-US" altLang="en-US">
                <a:ea typeface="ＭＳ Ｐゴシック" panose="020B0600070205080204" pitchFamily="34" charset="-128"/>
              </a:rPr>
              <a:t>Morphology</a:t>
            </a:r>
          </a:p>
          <a:p>
            <a:endParaRPr lang="en-US" altLang="en-US">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EB01-FBF6-714E-BBF5-68B7C11B15C9}"/>
              </a:ext>
            </a:extLst>
          </p:cNvPr>
          <p:cNvSpPr>
            <a:spLocks noGrp="1"/>
          </p:cNvSpPr>
          <p:nvPr>
            <p:ph type="title"/>
          </p:nvPr>
        </p:nvSpPr>
        <p:spPr>
          <a:xfrm>
            <a:off x="457200" y="163513"/>
            <a:ext cx="8432800" cy="1143000"/>
          </a:xfrm>
        </p:spPr>
        <p:txBody>
          <a:bodyPr>
            <a:normAutofit fontScale="90000"/>
          </a:bodyPr>
          <a:lstStyle/>
          <a:p>
            <a:pPr>
              <a:defRPr/>
            </a:pPr>
            <a:r>
              <a:rPr lang="en-US" dirty="0"/>
              <a:t>Fossils provide clues about behavior</a:t>
            </a:r>
          </a:p>
        </p:txBody>
      </p:sp>
      <p:pic>
        <p:nvPicPr>
          <p:cNvPr id="44034" name="Picture 3">
            <a:extLst>
              <a:ext uri="{FF2B5EF4-FFF2-40B4-BE49-F238E27FC236}">
                <a16:creationId xmlns:a16="http://schemas.microsoft.com/office/drawing/2014/main" id="{41F0E1DF-6C9F-E34E-A6B7-D600E7CEE8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725" y="1306513"/>
            <a:ext cx="4405313"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a:extLst>
              <a:ext uri="{FF2B5EF4-FFF2-40B4-BE49-F238E27FC236}">
                <a16:creationId xmlns:a16="http://schemas.microsoft.com/office/drawing/2014/main" id="{CD35BB3A-CCD6-D940-A16A-BD0ACA4DF9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306513"/>
            <a:ext cx="42195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ABA3705-3FCF-B54F-BC43-3E1D55C1C14F}"/>
              </a:ext>
            </a:extLst>
          </p:cNvPr>
          <p:cNvSpPr txBox="1"/>
          <p:nvPr/>
        </p:nvSpPr>
        <p:spPr>
          <a:xfrm>
            <a:off x="4745038" y="4843463"/>
            <a:ext cx="4246562" cy="1570037"/>
          </a:xfrm>
          <a:prstGeom prst="rect">
            <a:avLst/>
          </a:prstGeom>
          <a:noFill/>
        </p:spPr>
        <p:txBody>
          <a:bodyPr wrap="none">
            <a:spAutoFit/>
          </a:bodyPr>
          <a:lstStyle/>
          <a:p>
            <a:pPr>
              <a:defRPr/>
            </a:pPr>
            <a:r>
              <a:rPr lang="en-US" dirty="0">
                <a:latin typeface="+mn-lt"/>
                <a:ea typeface="ＭＳ Ｐゴシック" charset="-128"/>
              </a:rPr>
              <a:t>A. Live birth</a:t>
            </a:r>
          </a:p>
          <a:p>
            <a:pPr>
              <a:defRPr/>
            </a:pPr>
            <a:r>
              <a:rPr lang="en-US" dirty="0">
                <a:latin typeface="+mn-lt"/>
                <a:ea typeface="ＭＳ Ｐゴシック" charset="-128"/>
              </a:rPr>
              <a:t>B. Diet</a:t>
            </a:r>
          </a:p>
          <a:p>
            <a:pPr>
              <a:defRPr/>
            </a:pPr>
            <a:r>
              <a:rPr lang="en-US" dirty="0">
                <a:latin typeface="+mn-lt"/>
                <a:ea typeface="ＭＳ Ｐゴシック" charset="-128"/>
              </a:rPr>
              <a:t>C. Migration patterns</a:t>
            </a:r>
          </a:p>
          <a:p>
            <a:pPr>
              <a:defRPr/>
            </a:pPr>
            <a:r>
              <a:rPr lang="en-US" dirty="0">
                <a:latin typeface="+mn-lt"/>
                <a:ea typeface="ＭＳ Ｐゴシック" charset="-128"/>
              </a:rPr>
              <a:t>D. Parental care (</a:t>
            </a:r>
            <a:r>
              <a:rPr lang="en-US" dirty="0" err="1">
                <a:latin typeface="+mn-lt"/>
                <a:ea typeface="ＭＳ Ｐゴシック" charset="-128"/>
              </a:rPr>
              <a:t>Maiasaura</a:t>
            </a:r>
            <a:r>
              <a:rPr lang="en-US" dirty="0">
                <a:latin typeface="+mn-lt"/>
                <a:ea typeface="ＭＳ Ｐゴシック" charset="-128"/>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4">
            <a:extLst>
              <a:ext uri="{FF2B5EF4-FFF2-40B4-BE49-F238E27FC236}">
                <a16:creationId xmlns:a16="http://schemas.microsoft.com/office/drawing/2014/main" id="{518797CC-3C0D-C244-BB68-52CF44AC7FB6}"/>
              </a:ext>
            </a:extLst>
          </p:cNvPr>
          <p:cNvSpPr txBox="1">
            <a:spLocks noChangeArrowheads="1"/>
          </p:cNvSpPr>
          <p:nvPr/>
        </p:nvSpPr>
        <p:spPr bwMode="auto">
          <a:xfrm>
            <a:off x="3595688" y="376238"/>
            <a:ext cx="50069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Lucy fell from a tree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hlinkClick r:id="rId2"/>
              </a:rPr>
              <a:t>https://youtu.be/ODuZsLQ5ZgQ</a:t>
            </a: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i="1">
                <a:latin typeface="Comic Sans MS" panose="030F0902030302020204" pitchFamily="66" charset="0"/>
              </a:rPr>
              <a:t>Australopithecus afarensis</a:t>
            </a:r>
          </a:p>
          <a:p>
            <a:pPr>
              <a:spcBef>
                <a:spcPct val="0"/>
              </a:spcBef>
              <a:buFontTx/>
              <a:buNone/>
            </a:pP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p:txBody>
      </p:sp>
      <p:pic>
        <p:nvPicPr>
          <p:cNvPr id="46082" name="Picture 5">
            <a:extLst>
              <a:ext uri="{FF2B5EF4-FFF2-40B4-BE49-F238E27FC236}">
                <a16:creationId xmlns:a16="http://schemas.microsoft.com/office/drawing/2014/main" id="{083EE338-9D9B-494F-8B51-12536A111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6238"/>
            <a:ext cx="2573338"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
            <a:extLst>
              <a:ext uri="{FF2B5EF4-FFF2-40B4-BE49-F238E27FC236}">
                <a16:creationId xmlns:a16="http://schemas.microsoft.com/office/drawing/2014/main" id="{300BF72B-93CB-9849-8FA9-A26A8A0B49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38227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FAD6699A-EDB2-344B-9BFA-BC51A1BE6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51403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6">
            <a:extLst>
              <a:ext uri="{FF2B5EF4-FFF2-40B4-BE49-F238E27FC236}">
                <a16:creationId xmlns:a16="http://schemas.microsoft.com/office/drawing/2014/main" id="{30F0C58C-C4D4-C049-BC3E-8C28B439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155950"/>
            <a:ext cx="29718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7">
            <a:extLst>
              <a:ext uri="{FF2B5EF4-FFF2-40B4-BE49-F238E27FC236}">
                <a16:creationId xmlns:a16="http://schemas.microsoft.com/office/drawing/2014/main" id="{CCD673F9-A118-3C48-A84F-17396AAD6473}"/>
              </a:ext>
            </a:extLst>
          </p:cNvPr>
          <p:cNvSpPr txBox="1">
            <a:spLocks noChangeArrowheads="1"/>
          </p:cNvSpPr>
          <p:nvPr/>
        </p:nvSpPr>
        <p:spPr bwMode="auto">
          <a:xfrm>
            <a:off x="5943600" y="381000"/>
            <a:ext cx="2971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Movements of a 17ky-old mammoth tracked across Alaska using stable isotopes in the tusk.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8C51-CCAD-C140-BC88-F73B74DE74A0}"/>
              </a:ext>
            </a:extLst>
          </p:cNvPr>
          <p:cNvSpPr>
            <a:spLocks noGrp="1"/>
          </p:cNvSpPr>
          <p:nvPr>
            <p:ph type="title"/>
          </p:nvPr>
        </p:nvSpPr>
        <p:spPr>
          <a:xfrm>
            <a:off x="239713" y="274638"/>
            <a:ext cx="8670925" cy="1143000"/>
          </a:xfrm>
        </p:spPr>
        <p:txBody>
          <a:bodyPr>
            <a:normAutofit fontScale="90000"/>
          </a:bodyPr>
          <a:lstStyle/>
          <a:p>
            <a:pPr>
              <a:defRPr/>
            </a:pPr>
            <a:r>
              <a:rPr lang="en-US" dirty="0"/>
              <a:t>Fossils provide clues about development</a:t>
            </a:r>
          </a:p>
        </p:txBody>
      </p:sp>
      <p:pic>
        <p:nvPicPr>
          <p:cNvPr id="48130" name="Picture 3">
            <a:extLst>
              <a:ext uri="{FF2B5EF4-FFF2-40B4-BE49-F238E27FC236}">
                <a16:creationId xmlns:a16="http://schemas.microsoft.com/office/drawing/2014/main" id="{892C110E-DA4A-FC4C-92A7-393FA6DBF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4213"/>
            <a:ext cx="91440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BFA71C97-D945-DA42-8700-DC0528FFBA64}"/>
              </a:ext>
            </a:extLst>
          </p:cNvPr>
          <p:cNvSpPr>
            <a:spLocks noGrp="1" noChangeArrowheads="1"/>
          </p:cNvSpPr>
          <p:nvPr>
            <p:ph type="title"/>
          </p:nvPr>
        </p:nvSpPr>
        <p:spPr/>
        <p:txBody>
          <a:bodyPr/>
          <a:lstStyle/>
          <a:p>
            <a:r>
              <a:rPr lang="en-US" altLang="en-US" sz="3200">
                <a:ea typeface="ＭＳ Ｐゴシック" panose="020B0600070205080204" pitchFamily="34" charset="-128"/>
              </a:rPr>
              <a:t>Scanning electron microscopy (CT scan) provides evidence of cellular structure</a:t>
            </a:r>
          </a:p>
        </p:txBody>
      </p:sp>
      <p:sp>
        <p:nvSpPr>
          <p:cNvPr id="50178" name="Content Placeholder 4">
            <a:extLst>
              <a:ext uri="{FF2B5EF4-FFF2-40B4-BE49-F238E27FC236}">
                <a16:creationId xmlns:a16="http://schemas.microsoft.com/office/drawing/2014/main" id="{0104C6D7-F42D-6C4A-B4FF-E32BA3E9B5DF}"/>
              </a:ext>
            </a:extLst>
          </p:cNvPr>
          <p:cNvSpPr>
            <a:spLocks noGrp="1" noChangeArrowheads="1"/>
          </p:cNvSpPr>
          <p:nvPr>
            <p:ph idx="1"/>
          </p:nvPr>
        </p:nvSpPr>
        <p:spPr>
          <a:xfrm>
            <a:off x="4046538" y="1703388"/>
            <a:ext cx="4570412" cy="2176462"/>
          </a:xfrm>
        </p:spPr>
        <p:txBody>
          <a:bodyPr/>
          <a:lstStyle/>
          <a:p>
            <a:r>
              <a:rPr lang="en-US" altLang="en-US" sz="2800">
                <a:ea typeface="ＭＳ Ｐゴシック" panose="020B0600070205080204" pitchFamily="34" charset="-128"/>
              </a:rPr>
              <a:t>Structure of melanosomes suggests striking plumage </a:t>
            </a:r>
          </a:p>
        </p:txBody>
      </p:sp>
      <p:pic>
        <p:nvPicPr>
          <p:cNvPr id="50179" name="Picture 3">
            <a:extLst>
              <a:ext uri="{FF2B5EF4-FFF2-40B4-BE49-F238E27FC236}">
                <a16:creationId xmlns:a16="http://schemas.microsoft.com/office/drawing/2014/main" id="{C7FF0D64-7BDD-A84C-924A-28C6FA6CEB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3430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1">
            <a:extLst>
              <a:ext uri="{FF2B5EF4-FFF2-40B4-BE49-F238E27FC236}">
                <a16:creationId xmlns:a16="http://schemas.microsoft.com/office/drawing/2014/main" id="{4D3D01FB-891E-F341-A85F-45917164014E}"/>
              </a:ext>
            </a:extLst>
          </p:cNvPr>
          <p:cNvSpPr txBox="1">
            <a:spLocks noChangeArrowheads="1"/>
          </p:cNvSpPr>
          <p:nvPr/>
        </p:nvSpPr>
        <p:spPr bwMode="auto">
          <a:xfrm>
            <a:off x="4011613" y="3276600"/>
            <a:ext cx="464026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lphaUcParenR"/>
            </a:pPr>
            <a:r>
              <a:rPr lang="en-US" altLang="en-US" sz="1600">
                <a:latin typeface="Comic Sans MS" panose="030F0902030302020204" pitchFamily="66" charset="0"/>
              </a:rPr>
              <a:t>Fossils of a 150 Million year old dinosaur called </a:t>
            </a:r>
            <a:r>
              <a:rPr lang="en-US" altLang="en-US" sz="1600" i="1">
                <a:latin typeface="Comic Sans MS" panose="030F0902030302020204" pitchFamily="66" charset="0"/>
              </a:rPr>
              <a:t>Anchionis huxleyi </a:t>
            </a:r>
            <a:r>
              <a:rPr lang="en-US" altLang="en-US" sz="1600">
                <a:latin typeface="Comic Sans MS" panose="030F0902030302020204" pitchFamily="66" charset="0"/>
              </a:rPr>
              <a:t>preserved feathers.</a:t>
            </a:r>
          </a:p>
          <a:p>
            <a:pPr>
              <a:spcBef>
                <a:spcPct val="0"/>
              </a:spcBef>
              <a:buFontTx/>
              <a:buAutoNum type="alphaUcParenR"/>
            </a:pPr>
            <a:endParaRPr lang="en-US" altLang="en-US" sz="1600">
              <a:latin typeface="Comic Sans MS" panose="030F0902030302020204" pitchFamily="66" charset="0"/>
            </a:endParaRPr>
          </a:p>
          <a:p>
            <a:pPr>
              <a:spcBef>
                <a:spcPct val="0"/>
              </a:spcBef>
              <a:buFontTx/>
              <a:buAutoNum type="alphaUcParenR"/>
            </a:pPr>
            <a:r>
              <a:rPr lang="en-US" altLang="en-US" sz="1600">
                <a:latin typeface="Comic Sans MS" panose="030F0902030302020204" pitchFamily="66" charset="0"/>
              </a:rPr>
              <a:t>The feathers retain cellular structures called melanosomes that help produce color.</a:t>
            </a:r>
          </a:p>
          <a:p>
            <a:pPr>
              <a:spcBef>
                <a:spcPct val="0"/>
              </a:spcBef>
              <a:buFontTx/>
              <a:buAutoNum type="alphaUcParenR"/>
            </a:pPr>
            <a:endParaRPr lang="en-US" altLang="en-US" sz="1600">
              <a:latin typeface="Comic Sans MS" panose="030F0902030302020204" pitchFamily="66" charset="0"/>
            </a:endParaRPr>
          </a:p>
          <a:p>
            <a:pPr>
              <a:spcBef>
                <a:spcPct val="0"/>
              </a:spcBef>
              <a:buFontTx/>
              <a:buAutoNum type="alphaUcParenR"/>
            </a:pPr>
            <a:r>
              <a:rPr lang="en-US" altLang="en-US" sz="1600">
                <a:latin typeface="Comic Sans MS" panose="030F0902030302020204" pitchFamily="66" charset="0"/>
              </a:rPr>
              <a:t>The melanosomes produced a complex pattern of colors on </a:t>
            </a:r>
            <a:r>
              <a:rPr lang="en-US" altLang="en-US" sz="1600" i="1">
                <a:latin typeface="Comic Sans MS" panose="030F0902030302020204" pitchFamily="66" charset="0"/>
              </a:rPr>
              <a:t>Anchiornis</a:t>
            </a:r>
            <a:r>
              <a:rPr lang="en-US" altLang="en-US" sz="1600">
                <a:latin typeface="Comic Sans MS" panose="030F0902030302020204" pitchFamily="66" charset="0"/>
              </a:rPr>
              <a:t>. The size, shape and organization of the melanosomes allows paleontologists to reconstruct their original color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EA06C68C-88B0-B44D-BEAB-E72FB2B5EF35}"/>
              </a:ext>
            </a:extLst>
          </p:cNvPr>
          <p:cNvSpPr>
            <a:spLocks noGrp="1" noChangeArrowheads="1"/>
          </p:cNvSpPr>
          <p:nvPr>
            <p:ph type="title"/>
          </p:nvPr>
        </p:nvSpPr>
        <p:spPr>
          <a:xfrm>
            <a:off x="381000" y="50800"/>
            <a:ext cx="8763000" cy="1143000"/>
          </a:xfrm>
        </p:spPr>
        <p:txBody>
          <a:bodyPr/>
          <a:lstStyle/>
          <a:p>
            <a:pPr algn="l"/>
            <a:r>
              <a:rPr lang="en-US" altLang="en-US" sz="2400" u="sng">
                <a:ea typeface="ＭＳ Ｐゴシック" panose="020B0600070205080204" pitchFamily="34" charset="-128"/>
              </a:rPr>
              <a:t>Carbon isotopic signatures used to infer diet of early hominins</a:t>
            </a:r>
          </a:p>
        </p:txBody>
      </p:sp>
      <p:sp>
        <p:nvSpPr>
          <p:cNvPr id="52226" name="Content Placeholder 2">
            <a:extLst>
              <a:ext uri="{FF2B5EF4-FFF2-40B4-BE49-F238E27FC236}">
                <a16:creationId xmlns:a16="http://schemas.microsoft.com/office/drawing/2014/main" id="{1B64BEC1-48B4-3A44-9D39-E3E7B9F9AC3D}"/>
              </a:ext>
            </a:extLst>
          </p:cNvPr>
          <p:cNvSpPr>
            <a:spLocks noGrp="1" noChangeArrowheads="1"/>
          </p:cNvSpPr>
          <p:nvPr>
            <p:ph idx="1"/>
          </p:nvPr>
        </p:nvSpPr>
        <p:spPr>
          <a:xfrm>
            <a:off x="457200" y="1417638"/>
            <a:ext cx="3733800" cy="1054100"/>
          </a:xfrm>
        </p:spPr>
        <p:txBody>
          <a:bodyPr/>
          <a:lstStyle/>
          <a:p>
            <a:r>
              <a:rPr lang="en-US" altLang="en-US" sz="2400">
                <a:ea typeface="ＭＳ Ｐゴシック" panose="020B0600070205080204" pitchFamily="34" charset="-128"/>
              </a:rPr>
              <a:t>C</a:t>
            </a:r>
            <a:r>
              <a:rPr lang="en-US" altLang="en-US" sz="2400" baseline="-25000">
                <a:ea typeface="ＭＳ Ｐゴシック" panose="020B0600070205080204" pitchFamily="34" charset="-128"/>
              </a:rPr>
              <a:t>4 </a:t>
            </a:r>
            <a:r>
              <a:rPr lang="en-US" altLang="en-US" sz="2400">
                <a:ea typeface="ＭＳ Ｐゴシック" panose="020B0600070205080204" pitchFamily="34" charset="-128"/>
              </a:rPr>
              <a:t>plants have higher C</a:t>
            </a:r>
            <a:r>
              <a:rPr lang="en-US" altLang="en-US" sz="2400" baseline="-25000">
                <a:ea typeface="ＭＳ Ｐゴシック" panose="020B0600070205080204" pitchFamily="34" charset="-128"/>
              </a:rPr>
              <a:t>13</a:t>
            </a:r>
            <a:r>
              <a:rPr lang="en-US" altLang="en-US" sz="2400">
                <a:ea typeface="ＭＳ Ｐゴシック" panose="020B0600070205080204" pitchFamily="34" charset="-128"/>
              </a:rPr>
              <a:t> than C</a:t>
            </a:r>
            <a:r>
              <a:rPr lang="en-US" altLang="en-US" sz="2400" baseline="-25000">
                <a:ea typeface="ＭＳ Ｐゴシック" panose="020B0600070205080204" pitchFamily="34" charset="-128"/>
              </a:rPr>
              <a:t>3</a:t>
            </a:r>
            <a:r>
              <a:rPr lang="en-US" altLang="en-US" sz="2400">
                <a:ea typeface="ＭＳ Ｐゴシック" panose="020B0600070205080204" pitchFamily="34" charset="-128"/>
              </a:rPr>
              <a:t> plants</a:t>
            </a:r>
          </a:p>
          <a:p>
            <a:pPr lvl="1"/>
            <a:r>
              <a:rPr lang="en-US" altLang="en-US" sz="2400">
                <a:ea typeface="ＭＳ Ｐゴシック" panose="020B0600070205080204" pitchFamily="34" charset="-128"/>
              </a:rPr>
              <a:t>C</a:t>
            </a:r>
            <a:r>
              <a:rPr lang="en-US" altLang="en-US" sz="2400" baseline="-25000">
                <a:ea typeface="ＭＳ Ｐゴシック" panose="020B0600070205080204" pitchFamily="34" charset="-128"/>
              </a:rPr>
              <a:t>13</a:t>
            </a:r>
            <a:r>
              <a:rPr lang="en-US" altLang="en-US" sz="2400">
                <a:ea typeface="ＭＳ Ｐゴシック" panose="020B0600070205080204" pitchFamily="34" charset="-128"/>
              </a:rPr>
              <a:t>/C</a:t>
            </a:r>
            <a:r>
              <a:rPr lang="en-US" altLang="en-US" sz="2400" baseline="-25000">
                <a:ea typeface="ＭＳ Ｐゴシック" panose="020B0600070205080204" pitchFamily="34" charset="-128"/>
              </a:rPr>
              <a:t>12</a:t>
            </a:r>
            <a:r>
              <a:rPr lang="en-US" altLang="en-US" sz="2400">
                <a:ea typeface="ＭＳ Ｐゴシック" panose="020B0600070205080204" pitchFamily="34" charset="-128"/>
              </a:rPr>
              <a:t> ratio used to infer types of plants eaten</a:t>
            </a:r>
          </a:p>
        </p:txBody>
      </p:sp>
      <p:pic>
        <p:nvPicPr>
          <p:cNvPr id="52227" name="Picture 4">
            <a:extLst>
              <a:ext uri="{FF2B5EF4-FFF2-40B4-BE49-F238E27FC236}">
                <a16:creationId xmlns:a16="http://schemas.microsoft.com/office/drawing/2014/main" id="{D4EC35C1-57E5-D242-8B02-A6DCC4A9A2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08050"/>
            <a:ext cx="4572000"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0CABD765-9132-A949-9B15-BFA53D667262}"/>
              </a:ext>
            </a:extLst>
          </p:cNvPr>
          <p:cNvSpPr>
            <a:spLocks noGrp="1" noChangeArrowheads="1"/>
          </p:cNvSpPr>
          <p:nvPr>
            <p:ph type="title"/>
          </p:nvPr>
        </p:nvSpPr>
        <p:spPr/>
        <p:txBody>
          <a:bodyPr/>
          <a:lstStyle/>
          <a:p>
            <a:r>
              <a:rPr lang="en-US" altLang="en-US">
                <a:ea typeface="ＭＳ Ｐゴシック" panose="020B0600070205080204" pitchFamily="34" charset="-128"/>
              </a:rPr>
              <a:t>Key Concept</a:t>
            </a:r>
          </a:p>
        </p:txBody>
      </p:sp>
      <p:sp>
        <p:nvSpPr>
          <p:cNvPr id="53250" name="Content Placeholder 2">
            <a:extLst>
              <a:ext uri="{FF2B5EF4-FFF2-40B4-BE49-F238E27FC236}">
                <a16:creationId xmlns:a16="http://schemas.microsoft.com/office/drawing/2014/main" id="{79ECEAC5-F7E3-304E-9BA9-F68C9C76358F}"/>
              </a:ext>
            </a:extLst>
          </p:cNvPr>
          <p:cNvSpPr>
            <a:spLocks noGrp="1" noChangeArrowheads="1"/>
          </p:cNvSpPr>
          <p:nvPr>
            <p:ph idx="1"/>
          </p:nvPr>
        </p:nvSpPr>
        <p:spPr/>
        <p:txBody>
          <a:bodyPr/>
          <a:lstStyle/>
          <a:p>
            <a:r>
              <a:rPr lang="en-US" altLang="en-US">
                <a:ea typeface="ＭＳ Ｐゴシック" panose="020B0600070205080204" pitchFamily="34" charset="-128"/>
              </a:rPr>
              <a:t>Technology allows scientists to gain insights into the natural history, behavior, and appearance of extinct organisms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a:extLst>
              <a:ext uri="{FF2B5EF4-FFF2-40B4-BE49-F238E27FC236}">
                <a16:creationId xmlns:a16="http://schemas.microsoft.com/office/drawing/2014/main" id="{B058D746-E039-7341-AE51-4D74DE440714}"/>
              </a:ext>
            </a:extLst>
          </p:cNvPr>
          <p:cNvSpPr txBox="1">
            <a:spLocks noChangeArrowheads="1"/>
          </p:cNvSpPr>
          <p:nvPr/>
        </p:nvSpPr>
        <p:spPr bwMode="auto">
          <a:xfrm>
            <a:off x="457200" y="838200"/>
            <a:ext cx="4760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71500" indent="-5715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romanUcPeriod"/>
            </a:pPr>
            <a:r>
              <a:rPr lang="en-US" altLang="en-US" sz="2800">
                <a:latin typeface="Comic Sans MS" panose="030F0902030302020204" pitchFamily="66" charset="0"/>
              </a:rPr>
              <a:t>The First Life</a:t>
            </a:r>
          </a:p>
          <a:p>
            <a:pPr eaLnBrk="1" hangingPunct="1">
              <a:spcBef>
                <a:spcPct val="0"/>
              </a:spcBef>
              <a:buFontTx/>
              <a:buAutoNum type="romanUcPeriod"/>
            </a:pPr>
            <a:endParaRPr lang="en-US" altLang="en-US" sz="2800">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Oparin Haldane model</a:t>
            </a:r>
          </a:p>
          <a:p>
            <a:pPr lvl="1" eaLnBrk="1" hangingPunct="1">
              <a:spcBef>
                <a:spcPct val="0"/>
              </a:spcBef>
              <a:buFontTx/>
              <a:buAutoNum type="alphaUcPeriod"/>
            </a:pPr>
            <a:endParaRPr lang="en-US" altLang="en-US">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DNA or RNA world?</a:t>
            </a:r>
          </a:p>
          <a:p>
            <a:pPr lvl="1" eaLnBrk="1" hangingPunct="1">
              <a:spcBef>
                <a:spcPct val="0"/>
              </a:spcBef>
              <a:buFontTx/>
              <a:buAutoNum type="alphaUcPeriod"/>
            </a:pPr>
            <a:endParaRPr lang="en-US" altLang="en-US">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The Cenancestor</a:t>
            </a:r>
          </a:p>
        </p:txBody>
      </p:sp>
      <p:pic>
        <p:nvPicPr>
          <p:cNvPr id="54274" name="Picture 3" descr="mage result for the first life">
            <a:hlinkClick r:id="rId2"/>
            <a:extLst>
              <a:ext uri="{FF2B5EF4-FFF2-40B4-BE49-F238E27FC236}">
                <a16:creationId xmlns:a16="http://schemas.microsoft.com/office/drawing/2014/main" id="{543CAE7D-8AB6-E543-AE91-CAD530B2F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352800"/>
            <a:ext cx="34893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
            <a:extLst>
              <a:ext uri="{FF2B5EF4-FFF2-40B4-BE49-F238E27FC236}">
                <a16:creationId xmlns:a16="http://schemas.microsoft.com/office/drawing/2014/main" id="{34BDA376-2B9D-194E-BE48-3E5E61745D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849813"/>
            <a:ext cx="22288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5">
            <a:extLst>
              <a:ext uri="{FF2B5EF4-FFF2-40B4-BE49-F238E27FC236}">
                <a16:creationId xmlns:a16="http://schemas.microsoft.com/office/drawing/2014/main" id="{E3DF6E35-66AD-8444-AE92-CD4E2732C9C1}"/>
              </a:ext>
            </a:extLst>
          </p:cNvPr>
          <p:cNvSpPr>
            <a:spLocks noGrp="1"/>
          </p:cNvSpPr>
          <p:nvPr>
            <p:ph idx="1"/>
          </p:nvPr>
        </p:nvSpPr>
        <p:spPr>
          <a:xfrm>
            <a:off x="4519613" y="1457325"/>
            <a:ext cx="4460875" cy="5078413"/>
          </a:xfrm>
        </p:spPr>
        <p:txBody>
          <a:bodyPr/>
          <a:lstStyle/>
          <a:p>
            <a:pPr marL="0" indent="0">
              <a:buFontTx/>
              <a:buNone/>
              <a:defRPr/>
            </a:pPr>
            <a:r>
              <a:rPr lang="en-US" altLang="en-US" dirty="0"/>
              <a:t>Burgess Shale</a:t>
            </a:r>
          </a:p>
          <a:p>
            <a:pPr>
              <a:defRPr/>
            </a:pPr>
            <a:endParaRPr lang="en-US" altLang="en-US" dirty="0"/>
          </a:p>
          <a:p>
            <a:pPr marL="457200" lvl="1" indent="0">
              <a:buFontTx/>
              <a:buNone/>
              <a:defRPr/>
            </a:pPr>
            <a:r>
              <a:rPr lang="en-US" altLang="en-US" dirty="0"/>
              <a:t>505 million years ago</a:t>
            </a:r>
          </a:p>
          <a:p>
            <a:pPr marL="457200" lvl="1" indent="0">
              <a:buFontTx/>
              <a:buNone/>
              <a:defRPr/>
            </a:pPr>
            <a:endParaRPr lang="en-US" altLang="en-US" dirty="0"/>
          </a:p>
          <a:p>
            <a:pPr marL="457200" lvl="1" indent="0">
              <a:buFontTx/>
              <a:buNone/>
              <a:defRPr/>
            </a:pPr>
            <a:r>
              <a:rPr lang="en-US" altLang="en-US" dirty="0"/>
              <a:t>&gt;65,000 specimens</a:t>
            </a:r>
          </a:p>
          <a:p>
            <a:pPr marL="457200" lvl="1" indent="0">
              <a:buFontTx/>
              <a:buNone/>
              <a:defRPr/>
            </a:pPr>
            <a:endParaRPr lang="en-US" altLang="en-US" dirty="0"/>
          </a:p>
          <a:p>
            <a:pPr marL="457200" lvl="1" indent="0">
              <a:buFontTx/>
              <a:buNone/>
              <a:defRPr/>
            </a:pPr>
            <a:r>
              <a:rPr lang="en-US" altLang="en-US" dirty="0"/>
              <a:t>~93 species</a:t>
            </a:r>
          </a:p>
          <a:p>
            <a:pPr lvl="1">
              <a:defRPr/>
            </a:pPr>
            <a:endParaRPr lang="en-US" altLang="en-US" dirty="0"/>
          </a:p>
        </p:txBody>
      </p:sp>
      <p:pic>
        <p:nvPicPr>
          <p:cNvPr id="51203" name="Picture 3">
            <a:extLst>
              <a:ext uri="{FF2B5EF4-FFF2-40B4-BE49-F238E27FC236}">
                <a16:creationId xmlns:a16="http://schemas.microsoft.com/office/drawing/2014/main" id="{F42EC43B-FE4E-F14D-AB60-BE0A1C59E8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17638"/>
            <a:ext cx="40909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7" descr="Figure_06_00_L">
            <a:extLst>
              <a:ext uri="{FF2B5EF4-FFF2-40B4-BE49-F238E27FC236}">
                <a16:creationId xmlns:a16="http://schemas.microsoft.com/office/drawing/2014/main" id="{74391CE5-3089-694E-8EF0-E6F8A13CF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3875"/>
            <a:ext cx="789622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a:extLst>
              <a:ext uri="{FF2B5EF4-FFF2-40B4-BE49-F238E27FC236}">
                <a16:creationId xmlns:a16="http://schemas.microsoft.com/office/drawing/2014/main" id="{5DFCDA1B-ECA1-624E-9F5E-9407AB085CDB}"/>
              </a:ext>
            </a:extLst>
          </p:cNvPr>
          <p:cNvSpPr txBox="1">
            <a:spLocks noChangeArrowheads="1"/>
          </p:cNvSpPr>
          <p:nvPr/>
        </p:nvSpPr>
        <p:spPr bwMode="auto">
          <a:xfrm>
            <a:off x="457200" y="685800"/>
            <a:ext cx="7543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Early Earth</a:t>
            </a:r>
          </a:p>
          <a:p>
            <a:pPr>
              <a:spcBef>
                <a:spcPct val="0"/>
              </a:spcBef>
              <a:buFontTx/>
              <a:buNone/>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No free oxygen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Mostly methane (CH</a:t>
            </a:r>
            <a:r>
              <a:rPr lang="en-US" altLang="en-US" sz="2400" baseline="-25000">
                <a:latin typeface="Comic Sans MS" panose="030F0902030302020204" pitchFamily="66" charset="0"/>
              </a:rPr>
              <a:t>4</a:t>
            </a:r>
            <a:r>
              <a:rPr lang="en-US" altLang="en-US" sz="2400">
                <a:latin typeface="Comic Sans MS" panose="030F0902030302020204" pitchFamily="66" charset="0"/>
              </a:rPr>
              <a:t>), ammonia (NH</a:t>
            </a:r>
            <a:r>
              <a:rPr lang="en-US" altLang="en-US" sz="2400" baseline="-25000">
                <a:latin typeface="Comic Sans MS" panose="030F0902030302020204" pitchFamily="66" charset="0"/>
              </a:rPr>
              <a:t>3</a:t>
            </a:r>
            <a:r>
              <a:rPr lang="en-US" altLang="en-US" sz="2400">
                <a:latin typeface="Comic Sans MS" panose="030F0902030302020204" pitchFamily="66" charset="0"/>
              </a:rPr>
              <a:t>), and water</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Magmatic history</a:t>
            </a:r>
          </a:p>
          <a:p>
            <a:pPr>
              <a:spcBef>
                <a:spcPct val="0"/>
              </a:spcBef>
            </a:pPr>
            <a:endParaRPr lang="en-US" altLang="en-US" sz="2400">
              <a:latin typeface="Comic Sans MS" panose="030F0902030302020204" pitchFamily="66" charset="0"/>
            </a:endParaRPr>
          </a:p>
        </p:txBody>
      </p:sp>
      <p:pic>
        <p:nvPicPr>
          <p:cNvPr id="57346" name="Picture 2">
            <a:extLst>
              <a:ext uri="{FF2B5EF4-FFF2-40B4-BE49-F238E27FC236}">
                <a16:creationId xmlns:a16="http://schemas.microsoft.com/office/drawing/2014/main" id="{2BA76E3E-54B7-0E4A-BF76-4B2B1E8493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657600"/>
            <a:ext cx="50292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1C12F6B4-56A6-AB40-A19C-DCE0D8DA210D}"/>
              </a:ext>
            </a:extLst>
          </p:cNvPr>
          <p:cNvSpPr>
            <a:spLocks noChangeArrowheads="1"/>
          </p:cNvSpPr>
          <p:nvPr/>
        </p:nvSpPr>
        <p:spPr bwMode="auto">
          <a:xfrm>
            <a:off x="838200" y="5565775"/>
            <a:ext cx="4572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https://wallhere.com/en/wallpaper/908017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FG16_12">
            <a:extLst>
              <a:ext uri="{FF2B5EF4-FFF2-40B4-BE49-F238E27FC236}">
                <a16:creationId xmlns:a16="http://schemas.microsoft.com/office/drawing/2014/main" id="{9E0581FF-AB9B-4141-9623-0E5FB2F31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24025"/>
            <a:ext cx="629285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4CA5D16E-F733-4F4A-9421-ACE6EAF56DB2}"/>
              </a:ext>
            </a:extLst>
          </p:cNvPr>
          <p:cNvSpPr txBox="1">
            <a:spLocks noChangeArrowheads="1"/>
          </p:cNvSpPr>
          <p:nvPr/>
        </p:nvSpPr>
        <p:spPr bwMode="auto">
          <a:xfrm>
            <a:off x="227013" y="373063"/>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Oparin-Haldane Model of the origin of life</a:t>
            </a:r>
          </a:p>
        </p:txBody>
      </p:sp>
      <p:graphicFrame>
        <p:nvGraphicFramePr>
          <p:cNvPr id="58371" name="Object 9">
            <a:extLst>
              <a:ext uri="{FF2B5EF4-FFF2-40B4-BE49-F238E27FC236}">
                <a16:creationId xmlns:a16="http://schemas.microsoft.com/office/drawing/2014/main" id="{20BC8F03-303C-5A4A-892C-7BD5AF333662}"/>
              </a:ext>
            </a:extLst>
          </p:cNvPr>
          <p:cNvGraphicFramePr>
            <a:graphicFrameLocks noChangeAspect="1"/>
          </p:cNvGraphicFramePr>
          <p:nvPr/>
        </p:nvGraphicFramePr>
        <p:xfrm>
          <a:off x="6488113" y="144463"/>
          <a:ext cx="1905000" cy="1387475"/>
        </p:xfrm>
        <a:graphic>
          <a:graphicData uri="http://schemas.openxmlformats.org/presentationml/2006/ole">
            <mc:AlternateContent xmlns:mc="http://schemas.openxmlformats.org/markup-compatibility/2006">
              <mc:Choice xmlns:v="urn:schemas-microsoft-com:vml" Requires="v">
                <p:oleObj name="Photo Editor Photo" r:id="rId4" imgW="4051300" imgH="2946400" progId="MSPhotoEd.3">
                  <p:embed/>
                </p:oleObj>
              </mc:Choice>
              <mc:Fallback>
                <p:oleObj name="Photo Editor Photo" r:id="rId4" imgW="4051300" imgH="2946400"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113" y="144463"/>
                        <a:ext cx="1905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2" name="Object 10">
            <a:extLst>
              <a:ext uri="{FF2B5EF4-FFF2-40B4-BE49-F238E27FC236}">
                <a16:creationId xmlns:a16="http://schemas.microsoft.com/office/drawing/2014/main" id="{4525A6E1-D503-814E-9A8A-0B5E67519638}"/>
              </a:ext>
            </a:extLst>
          </p:cNvPr>
          <p:cNvGraphicFramePr>
            <a:graphicFrameLocks noChangeAspect="1"/>
          </p:cNvGraphicFramePr>
          <p:nvPr/>
        </p:nvGraphicFramePr>
        <p:xfrm>
          <a:off x="8393113" y="144463"/>
          <a:ext cx="746125" cy="1371600"/>
        </p:xfrm>
        <a:graphic>
          <a:graphicData uri="http://schemas.openxmlformats.org/presentationml/2006/ole">
            <mc:AlternateContent xmlns:mc="http://schemas.openxmlformats.org/markup-compatibility/2006">
              <mc:Choice xmlns:v="urn:schemas-microsoft-com:vml" Requires="v">
                <p:oleObj name="Photo Editor Photo" r:id="rId6" imgW="2743200" imgH="5041900" progId="MSPhotoEd.3">
                  <p:embed/>
                </p:oleObj>
              </mc:Choice>
              <mc:Fallback>
                <p:oleObj name="Photo Editor Photo" r:id="rId6" imgW="2743200" imgH="5041900" progId="MSPhotoEd.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3113" y="144463"/>
                        <a:ext cx="746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3" name="Text Box 11">
            <a:extLst>
              <a:ext uri="{FF2B5EF4-FFF2-40B4-BE49-F238E27FC236}">
                <a16:creationId xmlns:a16="http://schemas.microsoft.com/office/drawing/2014/main" id="{3BD3BFB7-9F75-0F4F-AA1C-F85618BB9CF7}"/>
              </a:ext>
            </a:extLst>
          </p:cNvPr>
          <p:cNvSpPr txBox="1">
            <a:spLocks noChangeArrowheads="1"/>
          </p:cNvSpPr>
          <p:nvPr/>
        </p:nvSpPr>
        <p:spPr bwMode="auto">
          <a:xfrm>
            <a:off x="7250113" y="1592263"/>
            <a:ext cx="1243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latin typeface="Times New Roman" panose="02020603050405020304" pitchFamily="18" charset="0"/>
              </a:rPr>
              <a:t>J.B.S. Haldane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4">
            <a:extLst>
              <a:ext uri="{FF2B5EF4-FFF2-40B4-BE49-F238E27FC236}">
                <a16:creationId xmlns:a16="http://schemas.microsoft.com/office/drawing/2014/main" id="{003B6F7B-5AEF-E14C-AB93-AF3D626E7698}"/>
              </a:ext>
            </a:extLst>
          </p:cNvPr>
          <p:cNvSpPr txBox="1">
            <a:spLocks noChangeArrowheads="1"/>
          </p:cNvSpPr>
          <p:nvPr/>
        </p:nvSpPr>
        <p:spPr bwMode="auto">
          <a:xfrm>
            <a:off x="457200" y="129540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RNA probably arose first and DNA arose later</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Reasoning:</a:t>
            </a:r>
          </a:p>
          <a:p>
            <a:pPr eaLnBrk="1" hangingPunct="1">
              <a:spcBef>
                <a:spcPct val="0"/>
              </a:spcBef>
              <a:buFontTx/>
              <a:buNone/>
            </a:pPr>
            <a:r>
              <a:rPr lang="en-US" altLang="en-US" sz="2400">
                <a:latin typeface="Comic Sans MS" panose="030F0902030302020204" pitchFamily="66" charset="0"/>
              </a:rPr>
              <a:t>	1. RNA does it all</a:t>
            </a:r>
          </a:p>
          <a:p>
            <a:pPr eaLnBrk="1" hangingPunct="1">
              <a:spcBef>
                <a:spcPct val="0"/>
              </a:spcBef>
              <a:buFontTx/>
              <a:buNone/>
            </a:pPr>
            <a:r>
              <a:rPr lang="en-US" altLang="en-US" sz="2400">
                <a:latin typeface="Comic Sans MS" panose="030F0902030302020204" pitchFamily="66" charset="0"/>
              </a:rPr>
              <a:t>		a. enzyme</a:t>
            </a:r>
          </a:p>
          <a:p>
            <a:pPr eaLnBrk="1" hangingPunct="1">
              <a:spcBef>
                <a:spcPct val="0"/>
              </a:spcBef>
              <a:buFontTx/>
              <a:buNone/>
            </a:pPr>
            <a:r>
              <a:rPr lang="en-US" altLang="en-US" sz="2400">
                <a:latin typeface="Comic Sans MS" panose="030F0902030302020204" pitchFamily="66" charset="0"/>
              </a:rPr>
              <a:t>		b. information storage</a:t>
            </a:r>
          </a:p>
          <a:p>
            <a:pPr eaLnBrk="1" hangingPunct="1">
              <a:spcBef>
                <a:spcPct val="0"/>
              </a:spcBef>
              <a:buFontTx/>
              <a:buNone/>
            </a:pPr>
            <a:r>
              <a:rPr lang="en-US" altLang="en-US" sz="2400">
                <a:latin typeface="Comic Sans MS" panose="030F0902030302020204" pitchFamily="66" charset="0"/>
              </a:rPr>
              <a:t>		c. possesses genotype &amp; phenotype	</a:t>
            </a:r>
          </a:p>
          <a:p>
            <a:pPr eaLnBrk="1" hangingPunct="1">
              <a:spcBef>
                <a:spcPct val="0"/>
              </a:spcBef>
              <a:buFontTx/>
              <a:buNone/>
            </a:pPr>
            <a:r>
              <a:rPr lang="en-US" altLang="en-US" sz="2400">
                <a:latin typeface="Comic Sans MS" panose="030F0902030302020204" pitchFamily="66" charset="0"/>
              </a:rPr>
              <a:t>	2. Machinery to process RNA into proteins is highly 		conserved and built around RNA molecules 			(e.g. tRNA, rRNA).</a:t>
            </a:r>
          </a:p>
          <a:p>
            <a:pPr eaLnBrk="1" hangingPunct="1">
              <a:spcBef>
                <a:spcPct val="0"/>
              </a:spcBef>
              <a:buFontTx/>
              <a:buNone/>
            </a:pPr>
            <a:r>
              <a:rPr lang="en-US" altLang="en-US" sz="2400">
                <a:latin typeface="Comic Sans MS" panose="030F0902030302020204" pitchFamily="66" charset="0"/>
              </a:rPr>
              <a:t>	 3. ATP &amp; GTP  are currency of bioenergy</a:t>
            </a:r>
          </a:p>
          <a:p>
            <a:pPr eaLnBrk="1" hangingPunct="1">
              <a:spcBef>
                <a:spcPct val="0"/>
              </a:spcBef>
              <a:buFontTx/>
              <a:buNone/>
            </a:pPr>
            <a:r>
              <a:rPr lang="en-US" altLang="en-US" sz="2400">
                <a:latin typeface="Comic Sans MS" panose="030F0902030302020204" pitchFamily="66" charset="0"/>
              </a:rPr>
              <a:t>		- both are ribonucleoside triphosphates 				(building blocks of RNA)</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p>
        </p:txBody>
      </p:sp>
      <p:sp>
        <p:nvSpPr>
          <p:cNvPr id="60418" name="Text Box 5">
            <a:extLst>
              <a:ext uri="{FF2B5EF4-FFF2-40B4-BE49-F238E27FC236}">
                <a16:creationId xmlns:a16="http://schemas.microsoft.com/office/drawing/2014/main" id="{F5AF008A-C8B8-344D-AD79-E45E64B897CF}"/>
              </a:ext>
            </a:extLst>
          </p:cNvPr>
          <p:cNvSpPr txBox="1">
            <a:spLocks noChangeArrowheads="1"/>
          </p:cNvSpPr>
          <p:nvPr/>
        </p:nvSpPr>
        <p:spPr bwMode="auto">
          <a:xfrm>
            <a:off x="228600" y="457200"/>
            <a:ext cx="6323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What was the original hereditary material?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2">
            <a:extLst>
              <a:ext uri="{FF2B5EF4-FFF2-40B4-BE49-F238E27FC236}">
                <a16:creationId xmlns:a16="http://schemas.microsoft.com/office/drawing/2014/main" id="{1EAE69D7-BE97-0D45-9416-C0624466CD08}"/>
              </a:ext>
            </a:extLst>
          </p:cNvPr>
          <p:cNvSpPr txBox="1">
            <a:spLocks noChangeArrowheads="1"/>
          </p:cNvSpPr>
          <p:nvPr/>
        </p:nvSpPr>
        <p:spPr bwMode="auto">
          <a:xfrm>
            <a:off x="457200" y="1066800"/>
            <a:ext cx="8229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RNA probably arose first and DNA arose later</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Gap in Understanding:</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No self-replicating catalytic RNA has yet been 	discovered. cDNA is a necessary intermediate in 	RNA viruses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But see:</a:t>
            </a:r>
          </a:p>
          <a:p>
            <a:pPr eaLnBrk="1" hangingPunct="1">
              <a:spcBef>
                <a:spcPct val="0"/>
              </a:spcBef>
              <a:buFontTx/>
              <a:buNone/>
            </a:pPr>
            <a:r>
              <a:rPr lang="en-US" altLang="en-US" sz="2400">
                <a:latin typeface="Comic Sans MS" panose="030F0902030302020204" pitchFamily="66" charset="0"/>
              </a:rPr>
              <a:t>Lincoln &amp; Joyce 2009</a:t>
            </a:r>
          </a:p>
          <a:p>
            <a:pPr eaLnBrk="1" hangingPunct="1">
              <a:spcBef>
                <a:spcPct val="0"/>
              </a:spcBef>
              <a:buFontTx/>
              <a:buNone/>
            </a:pPr>
            <a:r>
              <a:rPr lang="en-US" altLang="en-US" sz="2400">
                <a:latin typeface="Comic Sans MS" panose="030F0902030302020204" pitchFamily="66" charset="0"/>
              </a:rPr>
              <a:t>Science 323:1229		</a:t>
            </a:r>
          </a:p>
        </p:txBody>
      </p:sp>
      <p:sp>
        <p:nvSpPr>
          <p:cNvPr id="62466" name="Text Box 3">
            <a:extLst>
              <a:ext uri="{FF2B5EF4-FFF2-40B4-BE49-F238E27FC236}">
                <a16:creationId xmlns:a16="http://schemas.microsoft.com/office/drawing/2014/main" id="{8060C53B-7C10-AE4E-9EF7-B63DCF26D7A5}"/>
              </a:ext>
            </a:extLst>
          </p:cNvPr>
          <p:cNvSpPr txBox="1">
            <a:spLocks noChangeArrowheads="1"/>
          </p:cNvSpPr>
          <p:nvPr/>
        </p:nvSpPr>
        <p:spPr bwMode="auto">
          <a:xfrm>
            <a:off x="228600" y="457200"/>
            <a:ext cx="6323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What was the original hereditary material?</a:t>
            </a:r>
          </a:p>
        </p:txBody>
      </p:sp>
      <p:pic>
        <p:nvPicPr>
          <p:cNvPr id="62467" name="Picture 1">
            <a:extLst>
              <a:ext uri="{FF2B5EF4-FFF2-40B4-BE49-F238E27FC236}">
                <a16:creationId xmlns:a16="http://schemas.microsoft.com/office/drawing/2014/main" id="{FC053828-B4E6-1647-BE17-A8EDF5B1E7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052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7" descr="Figure_06_00_L">
            <a:extLst>
              <a:ext uri="{FF2B5EF4-FFF2-40B4-BE49-F238E27FC236}">
                <a16:creationId xmlns:a16="http://schemas.microsoft.com/office/drawing/2014/main" id="{FF2650F6-2169-9144-A1F4-0C8A6C423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1620838"/>
            <a:ext cx="837882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a:extLst>
              <a:ext uri="{FF2B5EF4-FFF2-40B4-BE49-F238E27FC236}">
                <a16:creationId xmlns:a16="http://schemas.microsoft.com/office/drawing/2014/main" id="{88292D1B-0A54-F44A-8379-87B0AC8EEC40}"/>
              </a:ext>
            </a:extLst>
          </p:cNvPr>
          <p:cNvSpPr/>
          <p:nvPr/>
        </p:nvSpPr>
        <p:spPr>
          <a:xfrm>
            <a:off x="4572000" y="4891088"/>
            <a:ext cx="228600" cy="7366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16" name="Rectangle 2">
            <a:extLst>
              <a:ext uri="{FF2B5EF4-FFF2-40B4-BE49-F238E27FC236}">
                <a16:creationId xmlns:a16="http://schemas.microsoft.com/office/drawing/2014/main" id="{7B31330D-28CB-9642-8CE4-A83EAE842D23}"/>
              </a:ext>
            </a:extLst>
          </p:cNvPr>
          <p:cNvSpPr>
            <a:spLocks noChangeArrowheads="1"/>
          </p:cNvSpPr>
          <p:nvPr/>
        </p:nvSpPr>
        <p:spPr bwMode="auto">
          <a:xfrm>
            <a:off x="4267200" y="5638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sng">
                <a:latin typeface="Comic Sans MS" panose="030F0902030302020204" pitchFamily="66" charset="0"/>
              </a:rPr>
              <a:t>Cenancestor</a:t>
            </a:r>
            <a:r>
              <a:rPr lang="en-US" altLang="en-US" sz="1800">
                <a:latin typeface="Comic Sans MS" panose="030F0902030302020204" pitchFamily="66" charset="0"/>
              </a:rPr>
              <a:t> is the most recent ancestral specie from which all extant living species have evolved.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a:extLst>
              <a:ext uri="{FF2B5EF4-FFF2-40B4-BE49-F238E27FC236}">
                <a16:creationId xmlns:a16="http://schemas.microsoft.com/office/drawing/2014/main" id="{5DA88EA4-E302-B34C-B8BA-F3CB378B7A40}"/>
              </a:ext>
            </a:extLst>
          </p:cNvPr>
          <p:cNvSpPr txBox="1">
            <a:spLocks noChangeArrowheads="1"/>
          </p:cNvSpPr>
          <p:nvPr/>
        </p:nvSpPr>
        <p:spPr bwMode="auto">
          <a:xfrm>
            <a:off x="304800" y="2743200"/>
            <a:ext cx="836136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Plesiomorphies of extant organisms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1) All life uses </a:t>
            </a:r>
            <a:r>
              <a:rPr lang="en-US" altLang="en-US" sz="2400" u="sng">
                <a:latin typeface="Comic Sans MS" panose="030F0902030302020204" pitchFamily="66" charset="0"/>
              </a:rPr>
              <a:t>DNA and protein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2) All life shares </a:t>
            </a:r>
            <a:r>
              <a:rPr lang="en-US" altLang="en-US" sz="2400" u="sng">
                <a:latin typeface="Comic Sans MS" panose="030F0902030302020204" pitchFamily="66" charset="0"/>
              </a:rPr>
              <a:t>the same 20 amino acids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3) All life shares the </a:t>
            </a:r>
            <a:r>
              <a:rPr lang="en-US" altLang="en-US" sz="2400" u="sng">
                <a:latin typeface="Comic Sans MS" panose="030F0902030302020204" pitchFamily="66" charset="0"/>
              </a:rPr>
              <a:t>same basic genetic code</a:t>
            </a:r>
            <a:r>
              <a:rPr lang="en-US" altLang="en-US" sz="2400">
                <a:latin typeface="Comic Sans MS" panose="030F0902030302020204" pitchFamily="66" charset="0"/>
              </a:rPr>
              <a:t>, variations in the code are relatively minor.</a:t>
            </a:r>
          </a:p>
        </p:txBody>
      </p:sp>
      <p:pic>
        <p:nvPicPr>
          <p:cNvPr id="66562" name="Picture 5" descr="cyanobacteria">
            <a:extLst>
              <a:ext uri="{FF2B5EF4-FFF2-40B4-BE49-F238E27FC236}">
                <a16:creationId xmlns:a16="http://schemas.microsoft.com/office/drawing/2014/main" id="{544779EC-3DE0-7141-B5B5-B0AB78F1F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0050"/>
            <a:ext cx="27987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6">
            <a:extLst>
              <a:ext uri="{FF2B5EF4-FFF2-40B4-BE49-F238E27FC236}">
                <a16:creationId xmlns:a16="http://schemas.microsoft.com/office/drawing/2014/main" id="{219CE825-669F-1349-8DCE-AE05744F3FE6}"/>
              </a:ext>
            </a:extLst>
          </p:cNvPr>
          <p:cNvSpPr txBox="1">
            <a:spLocks noChangeArrowheads="1"/>
          </p:cNvSpPr>
          <p:nvPr/>
        </p:nvSpPr>
        <p:spPr bwMode="auto">
          <a:xfrm>
            <a:off x="152400" y="1295400"/>
            <a:ext cx="488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 What was the </a:t>
            </a:r>
            <a:r>
              <a:rPr lang="en-US" altLang="en-US" sz="2400" u="sng">
                <a:latin typeface="Comic Sans MS" panose="030F0902030302020204" pitchFamily="66" charset="0"/>
              </a:rPr>
              <a:t>Cenancestor</a:t>
            </a:r>
            <a:r>
              <a:rPr lang="en-US" altLang="en-US" sz="2400">
                <a:latin typeface="Comic Sans MS" panose="030F0902030302020204" pitchFamily="66" charset="0"/>
              </a:rPr>
              <a:t> like?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BFAEAE50-A8B7-B04C-B3FB-A541F94F1BCB}"/>
              </a:ext>
            </a:extLst>
          </p:cNvPr>
          <p:cNvSpPr txBox="1">
            <a:spLocks noChangeArrowheads="1"/>
          </p:cNvSpPr>
          <p:nvPr/>
        </p:nvSpPr>
        <p:spPr bwMode="auto">
          <a:xfrm>
            <a:off x="381000" y="234950"/>
            <a:ext cx="83058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Gene trees among extant groups conflict</a:t>
            </a:r>
            <a:r>
              <a:rPr lang="mr-IN" altLang="en-US" sz="2400">
                <a:latin typeface="Comic Sans MS" panose="030F0902030302020204" pitchFamily="66" charset="0"/>
              </a:rPr>
              <a:t>…</a:t>
            </a: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algn="r" eaLnBrk="1" hangingPunct="1">
              <a:spcBef>
                <a:spcPct val="0"/>
              </a:spcBef>
              <a:buFontTx/>
              <a:buNone/>
            </a:pPr>
            <a:r>
              <a:rPr lang="mr-IN" altLang="en-US" sz="2400">
                <a:latin typeface="Comic Sans MS" panose="030F0902030302020204" pitchFamily="66" charset="0"/>
              </a:rPr>
              <a:t>…</a:t>
            </a:r>
            <a:r>
              <a:rPr lang="en-US" altLang="en-US" sz="2400">
                <a:latin typeface="Comic Sans MS" panose="030F0902030302020204" pitchFamily="66" charset="0"/>
              </a:rPr>
              <a:t> but this is to be expected.</a:t>
            </a:r>
          </a:p>
        </p:txBody>
      </p:sp>
      <p:pic>
        <p:nvPicPr>
          <p:cNvPr id="68610" name="Picture 4" descr="FG16_22a">
            <a:extLst>
              <a:ext uri="{FF2B5EF4-FFF2-40B4-BE49-F238E27FC236}">
                <a16:creationId xmlns:a16="http://schemas.microsoft.com/office/drawing/2014/main" id="{83AEEB9A-9506-C842-95EC-2414B4EFC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914400"/>
            <a:ext cx="4191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FG16_22b">
            <a:extLst>
              <a:ext uri="{FF2B5EF4-FFF2-40B4-BE49-F238E27FC236}">
                <a16:creationId xmlns:a16="http://schemas.microsoft.com/office/drawing/2014/main" id="{834BBF2B-92FE-4340-A697-CBA2B00C0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914400"/>
            <a:ext cx="2482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descr="FG16_22c">
            <a:extLst>
              <a:ext uri="{FF2B5EF4-FFF2-40B4-BE49-F238E27FC236}">
                <a16:creationId xmlns:a16="http://schemas.microsoft.com/office/drawing/2014/main" id="{FB8A030A-9F04-F34A-A117-1103BE3CA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3944938"/>
            <a:ext cx="365918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descr="FG16_22d">
            <a:extLst>
              <a:ext uri="{FF2B5EF4-FFF2-40B4-BE49-F238E27FC236}">
                <a16:creationId xmlns:a16="http://schemas.microsoft.com/office/drawing/2014/main" id="{ACDEF099-5727-5C49-8458-3BBC7FD01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0150" y="3944938"/>
            <a:ext cx="3354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FG16_26">
            <a:extLst>
              <a:ext uri="{FF2B5EF4-FFF2-40B4-BE49-F238E27FC236}">
                <a16:creationId xmlns:a16="http://schemas.microsoft.com/office/drawing/2014/main" id="{4BE2F76C-091E-3A43-9FA2-091F039F7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4581525"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8">
            <a:extLst>
              <a:ext uri="{FF2B5EF4-FFF2-40B4-BE49-F238E27FC236}">
                <a16:creationId xmlns:a16="http://schemas.microsoft.com/office/drawing/2014/main" id="{567C960F-CFD5-E74B-B5EA-18C102EB6D46}"/>
              </a:ext>
            </a:extLst>
          </p:cNvPr>
          <p:cNvSpPr txBox="1">
            <a:spLocks noChangeArrowheads="1"/>
          </p:cNvSpPr>
          <p:nvPr/>
        </p:nvSpPr>
        <p:spPr bwMode="auto">
          <a:xfrm>
            <a:off x="5181600" y="1905000"/>
            <a:ext cx="38004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200">
                <a:latin typeface="Comic Sans MS" panose="030F0902030302020204" pitchFamily="66" charset="0"/>
              </a:rPr>
              <a:t>Extensive </a:t>
            </a:r>
          </a:p>
          <a:p>
            <a:pPr eaLnBrk="1" hangingPunct="1">
              <a:spcBef>
                <a:spcPct val="0"/>
              </a:spcBef>
              <a:buFontTx/>
              <a:buNone/>
            </a:pPr>
            <a:r>
              <a:rPr lang="en-US" altLang="en-US" sz="2200" u="sng">
                <a:latin typeface="Comic Sans MS" panose="030F0902030302020204" pitchFamily="66" charset="0"/>
              </a:rPr>
              <a:t>Horizontal Transfer </a:t>
            </a:r>
            <a:r>
              <a:rPr lang="en-US" altLang="en-US" sz="2200">
                <a:latin typeface="Comic Sans MS" panose="030F0902030302020204" pitchFamily="66" charset="0"/>
              </a:rPr>
              <a:t>&amp; </a:t>
            </a:r>
            <a:r>
              <a:rPr lang="en-US" altLang="en-US" sz="2200" u="sng">
                <a:latin typeface="Comic Sans MS" panose="030F0902030302020204" pitchFamily="66" charset="0"/>
              </a:rPr>
              <a:t>Hybridization</a:t>
            </a:r>
            <a:r>
              <a:rPr lang="en-US" altLang="en-US" sz="2200">
                <a:latin typeface="Comic Sans MS" panose="030F0902030302020204" pitchFamily="66" charset="0"/>
              </a:rPr>
              <a:t> </a:t>
            </a:r>
          </a:p>
          <a:p>
            <a:pPr eaLnBrk="1" hangingPunct="1">
              <a:spcBef>
                <a:spcPct val="0"/>
              </a:spcBef>
              <a:buFontTx/>
              <a:buNone/>
            </a:pPr>
            <a:r>
              <a:rPr lang="en-US" altLang="en-US" sz="2200">
                <a:latin typeface="Comic Sans MS" panose="030F0902030302020204" pitchFamily="66" charset="0"/>
              </a:rPr>
              <a:t>probably characterized the early origin of life.</a:t>
            </a:r>
          </a:p>
          <a:p>
            <a:pPr eaLnBrk="1" hangingPunct="1">
              <a:spcBef>
                <a:spcPct val="0"/>
              </a:spcBef>
              <a:buFontTx/>
              <a:buNone/>
            </a:pPr>
            <a:endParaRPr lang="en-US" altLang="en-US" sz="2200">
              <a:latin typeface="Comic Sans MS" panose="030F0902030302020204" pitchFamily="66" charset="0"/>
            </a:endParaRPr>
          </a:p>
          <a:p>
            <a:pPr eaLnBrk="1" hangingPunct="1">
              <a:spcBef>
                <a:spcPct val="0"/>
              </a:spcBef>
              <a:buFontTx/>
              <a:buNone/>
            </a:pPr>
            <a:r>
              <a:rPr lang="en-US" altLang="en-US" sz="2200">
                <a:latin typeface="Comic Sans MS" panose="030F0902030302020204" pitchFamily="66" charset="0"/>
              </a:rPr>
              <a:t>i.e., gene flow</a:t>
            </a:r>
          </a:p>
        </p:txBody>
      </p:sp>
      <p:sp>
        <p:nvSpPr>
          <p:cNvPr id="70659" name="Rectangle 10">
            <a:extLst>
              <a:ext uri="{FF2B5EF4-FFF2-40B4-BE49-F238E27FC236}">
                <a16:creationId xmlns:a16="http://schemas.microsoft.com/office/drawing/2014/main" id="{A7A0F354-C5C5-F644-BDDE-F17561DFDE08}"/>
              </a:ext>
            </a:extLst>
          </p:cNvPr>
          <p:cNvSpPr>
            <a:spLocks noChangeArrowheads="1"/>
          </p:cNvSpPr>
          <p:nvPr/>
        </p:nvSpPr>
        <p:spPr bwMode="auto">
          <a:xfrm>
            <a:off x="1752600" y="6400800"/>
            <a:ext cx="2971800" cy="3810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6">
            <a:extLst>
              <a:ext uri="{FF2B5EF4-FFF2-40B4-BE49-F238E27FC236}">
                <a16:creationId xmlns:a16="http://schemas.microsoft.com/office/drawing/2014/main" id="{7F7C2F99-6988-0E4C-B42A-35B1CA474FA2}"/>
              </a:ext>
            </a:extLst>
          </p:cNvPr>
          <p:cNvSpPr txBox="1">
            <a:spLocks noChangeArrowheads="1"/>
          </p:cNvSpPr>
          <p:nvPr/>
        </p:nvSpPr>
        <p:spPr bwMode="auto">
          <a:xfrm>
            <a:off x="3962400" y="304800"/>
            <a:ext cx="52451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600">
                <a:latin typeface="Comic Sans MS" panose="030F0902030302020204" pitchFamily="66" charset="0"/>
              </a:rPr>
              <a:t>II. A Brief History of Life</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A. Precambrian</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B. Cambrian explosion</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C. Origins of land plants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D. Vertebrates colonize land</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E. Amniotes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F. Dinosaurs &amp; Birds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G. Mammals</a:t>
            </a:r>
          </a:p>
        </p:txBody>
      </p:sp>
      <p:pic>
        <p:nvPicPr>
          <p:cNvPr id="72706" name="Picture 1">
            <a:extLst>
              <a:ext uri="{FF2B5EF4-FFF2-40B4-BE49-F238E27FC236}">
                <a16:creationId xmlns:a16="http://schemas.microsoft.com/office/drawing/2014/main" id="{E7C204FF-C6FE-F44F-8713-F3C5B7E4C2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39322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
            <a:extLst>
              <a:ext uri="{FF2B5EF4-FFF2-40B4-BE49-F238E27FC236}">
                <a16:creationId xmlns:a16="http://schemas.microsoft.com/office/drawing/2014/main" id="{38556960-7A1E-AE4E-899D-22D0287A0D0F}"/>
              </a:ext>
            </a:extLst>
          </p:cNvPr>
          <p:cNvSpPr>
            <a:spLocks noChangeArrowheads="1"/>
          </p:cNvSpPr>
          <p:nvPr/>
        </p:nvSpPr>
        <p:spPr bwMode="auto">
          <a:xfrm>
            <a:off x="122238" y="3351213"/>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latin typeface="Comic Sans MS" panose="030F0902030302020204" pitchFamily="66" charset="0"/>
              </a:rPr>
              <a:t>https://www.researchgate.net/figure/Timeline-for-history-of-life-on-Earth_fig2_287374326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E35543A-C761-2749-96ED-AEC2A8D1C6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1200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79B3195E-0E5A-2E40-8206-AE5B8F4620BC}"/>
              </a:ext>
            </a:extLst>
          </p:cNvPr>
          <p:cNvSpPr>
            <a:spLocks noChangeArrowheads="1"/>
          </p:cNvSpPr>
          <p:nvPr/>
        </p:nvSpPr>
        <p:spPr bwMode="auto">
          <a:xfrm>
            <a:off x="441325" y="5638800"/>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https://www.hunebednieuwscafe.nl/2017/10/lezing-vroegste-leven/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a:extLst>
              <a:ext uri="{FF2B5EF4-FFF2-40B4-BE49-F238E27FC236}">
                <a16:creationId xmlns:a16="http://schemas.microsoft.com/office/drawing/2014/main" id="{75645B3A-5A9D-D940-80B9-85BEDDFB6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56864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2">
            <a:extLst>
              <a:ext uri="{FF2B5EF4-FFF2-40B4-BE49-F238E27FC236}">
                <a16:creationId xmlns:a16="http://schemas.microsoft.com/office/drawing/2014/main" id="{D00A3A39-DDA0-074E-B599-A12CDE40B0A3}"/>
              </a:ext>
            </a:extLst>
          </p:cNvPr>
          <p:cNvSpPr txBox="1">
            <a:spLocks noChangeArrowheads="1"/>
          </p:cNvSpPr>
          <p:nvPr/>
        </p:nvSpPr>
        <p:spPr bwMode="auto">
          <a:xfrm>
            <a:off x="381000" y="381000"/>
            <a:ext cx="8316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In the Archean (4 - 2.5 bya), microbial life was abundant</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Stromatolites in Greenland nearly 3.7 bya </a:t>
            </a:r>
          </a:p>
        </p:txBody>
      </p:sp>
      <p:cxnSp>
        <p:nvCxnSpPr>
          <p:cNvPr id="5" name="Straight Arrow Connector 4">
            <a:extLst>
              <a:ext uri="{FF2B5EF4-FFF2-40B4-BE49-F238E27FC236}">
                <a16:creationId xmlns:a16="http://schemas.microsoft.com/office/drawing/2014/main" id="{22049D24-F412-CF41-B2D9-96E17C358DE5}"/>
              </a:ext>
            </a:extLst>
          </p:cNvPr>
          <p:cNvCxnSpPr/>
          <p:nvPr/>
        </p:nvCxnSpPr>
        <p:spPr>
          <a:xfrm flipH="1">
            <a:off x="3429000" y="2438400"/>
            <a:ext cx="2895600" cy="11620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FE52698-785A-2F4F-B1D9-F3284A3EFA7A}"/>
              </a:ext>
            </a:extLst>
          </p:cNvPr>
          <p:cNvCxnSpPr/>
          <p:nvPr/>
        </p:nvCxnSpPr>
        <p:spPr>
          <a:xfrm flipH="1">
            <a:off x="1828800" y="2438400"/>
            <a:ext cx="4495800" cy="9826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757" name="TextBox 7">
            <a:extLst>
              <a:ext uri="{FF2B5EF4-FFF2-40B4-BE49-F238E27FC236}">
                <a16:creationId xmlns:a16="http://schemas.microsoft.com/office/drawing/2014/main" id="{4AB09A27-199F-C546-B25F-4695DC160337}"/>
              </a:ext>
            </a:extLst>
          </p:cNvPr>
          <p:cNvSpPr txBox="1">
            <a:spLocks noChangeArrowheads="1"/>
          </p:cNvSpPr>
          <p:nvPr/>
        </p:nvSpPr>
        <p:spPr bwMode="auto">
          <a:xfrm>
            <a:off x="6400800" y="1836738"/>
            <a:ext cx="2743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Consistent with stromatolites - layered mats  built by early microbes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CEB13A7C-073E-FA49-AD82-E6F1A857A3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696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2">
            <a:extLst>
              <a:ext uri="{FF2B5EF4-FFF2-40B4-BE49-F238E27FC236}">
                <a16:creationId xmlns:a16="http://schemas.microsoft.com/office/drawing/2014/main" id="{C6CCF122-6265-1740-9C8D-F74273974926}"/>
              </a:ext>
            </a:extLst>
          </p:cNvPr>
          <p:cNvSpPr txBox="1">
            <a:spLocks noChangeArrowheads="1"/>
          </p:cNvSpPr>
          <p:nvPr/>
        </p:nvSpPr>
        <p:spPr bwMode="auto">
          <a:xfrm>
            <a:off x="685800" y="5562600"/>
            <a:ext cx="8305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200">
                <a:latin typeface="Comic Sans MS" panose="030F0902030302020204" pitchFamily="66" charset="0"/>
              </a:rPr>
              <a:t>Fossil stromatolites from Saratoga Spring, New York. Stromatolites are among the oldest fossils of life, some dating to 3.5 bya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9">
            <a:extLst>
              <a:ext uri="{FF2B5EF4-FFF2-40B4-BE49-F238E27FC236}">
                <a16:creationId xmlns:a16="http://schemas.microsoft.com/office/drawing/2014/main" id="{134897B1-3C0C-0140-99C8-7C752846D6B6}"/>
              </a:ext>
            </a:extLst>
          </p:cNvPr>
          <p:cNvSpPr>
            <a:spLocks noChangeArrowheads="1"/>
          </p:cNvSpPr>
          <p:nvPr/>
        </p:nvSpPr>
        <p:spPr bwMode="auto">
          <a:xfrm>
            <a:off x="5105400" y="6096000"/>
            <a:ext cx="2362200" cy="533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p:txBody>
      </p:sp>
      <p:sp>
        <p:nvSpPr>
          <p:cNvPr id="76802" name="Text Box 6">
            <a:extLst>
              <a:ext uri="{FF2B5EF4-FFF2-40B4-BE49-F238E27FC236}">
                <a16:creationId xmlns:a16="http://schemas.microsoft.com/office/drawing/2014/main" id="{18C98F37-A58E-B946-A184-B2595E5FE1D9}"/>
              </a:ext>
            </a:extLst>
          </p:cNvPr>
          <p:cNvSpPr txBox="1">
            <a:spLocks noChangeArrowheads="1"/>
          </p:cNvSpPr>
          <p:nvPr/>
        </p:nvSpPr>
        <p:spPr bwMode="auto">
          <a:xfrm>
            <a:off x="428625" y="6089650"/>
            <a:ext cx="84740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200">
                <a:latin typeface="Comic Sans MS" panose="030F0902030302020204" pitchFamily="66" charset="0"/>
              </a:rPr>
              <a:t>Stromatolites – layers/mounds formed by bacteria-like fossils </a:t>
            </a:r>
          </a:p>
        </p:txBody>
      </p:sp>
      <p:sp>
        <p:nvSpPr>
          <p:cNvPr id="76803" name="TextBox 1">
            <a:extLst>
              <a:ext uri="{FF2B5EF4-FFF2-40B4-BE49-F238E27FC236}">
                <a16:creationId xmlns:a16="http://schemas.microsoft.com/office/drawing/2014/main" id="{C1300881-8BAE-B341-8DD6-2DB7B4BE52C1}"/>
              </a:ext>
            </a:extLst>
          </p:cNvPr>
          <p:cNvSpPr txBox="1">
            <a:spLocks noChangeArrowheads="1"/>
          </p:cNvSpPr>
          <p:nvPr/>
        </p:nvSpPr>
        <p:spPr bwMode="auto">
          <a:xfrm>
            <a:off x="428625" y="127000"/>
            <a:ext cx="394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Present-day stromatolites</a:t>
            </a:r>
          </a:p>
        </p:txBody>
      </p:sp>
      <p:pic>
        <p:nvPicPr>
          <p:cNvPr id="76804" name="Picture 6">
            <a:extLst>
              <a:ext uri="{FF2B5EF4-FFF2-40B4-BE49-F238E27FC236}">
                <a16:creationId xmlns:a16="http://schemas.microsoft.com/office/drawing/2014/main" id="{1B4BB0A1-0FD7-B448-92A5-4B21C94B93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3588"/>
            <a:ext cx="6869113"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1">
            <a:extLst>
              <a:ext uri="{FF2B5EF4-FFF2-40B4-BE49-F238E27FC236}">
                <a16:creationId xmlns:a16="http://schemas.microsoft.com/office/drawing/2014/main" id="{91CEDF81-5872-BD40-A101-253E67B75A16}"/>
              </a:ext>
            </a:extLst>
          </p:cNvPr>
          <p:cNvSpPr txBox="1">
            <a:spLocks noChangeArrowheads="1"/>
          </p:cNvSpPr>
          <p:nvPr/>
        </p:nvSpPr>
        <p:spPr bwMode="auto">
          <a:xfrm>
            <a:off x="228600" y="244475"/>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 concentration of free oxygen increased in late Archean/early Proterozoic. Why? </a:t>
            </a:r>
          </a:p>
        </p:txBody>
      </p:sp>
      <p:sp>
        <p:nvSpPr>
          <p:cNvPr id="78850" name="TextBox 6">
            <a:extLst>
              <a:ext uri="{FF2B5EF4-FFF2-40B4-BE49-F238E27FC236}">
                <a16:creationId xmlns:a16="http://schemas.microsoft.com/office/drawing/2014/main" id="{542BBE1C-5944-624E-9B73-AE0178676851}"/>
              </a:ext>
            </a:extLst>
          </p:cNvPr>
          <p:cNvSpPr txBox="1">
            <a:spLocks noChangeArrowheads="1"/>
          </p:cNvSpPr>
          <p:nvPr/>
        </p:nvSpPr>
        <p:spPr bwMode="auto">
          <a:xfrm>
            <a:off x="762000" y="1371600"/>
            <a:ext cx="65357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~3.4 bya first photosynthetic bacteria arise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Ancestors of extant </a:t>
            </a:r>
            <a:r>
              <a:rPr lang="en-US" altLang="en-US" sz="2400" u="sng">
                <a:latin typeface="Comic Sans MS" panose="030F0902030302020204" pitchFamily="66" charset="0"/>
              </a:rPr>
              <a:t>cyanobacteria</a:t>
            </a:r>
          </a:p>
          <a:p>
            <a:pPr>
              <a:spcBef>
                <a:spcPct val="0"/>
              </a:spcBef>
              <a:buFontTx/>
              <a:buNone/>
            </a:pPr>
            <a:endParaRPr lang="en-US" altLang="en-US" sz="2400">
              <a:latin typeface="Comic Sans MS" panose="030F0902030302020204" pitchFamily="66" charset="0"/>
            </a:endParaRPr>
          </a:p>
        </p:txBody>
      </p:sp>
      <p:pic>
        <p:nvPicPr>
          <p:cNvPr id="78851" name="Picture 12">
            <a:extLst>
              <a:ext uri="{FF2B5EF4-FFF2-40B4-BE49-F238E27FC236}">
                <a16:creationId xmlns:a16="http://schemas.microsoft.com/office/drawing/2014/main" id="{D86670CD-E24D-174F-8912-611BA74191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909888"/>
            <a:ext cx="2992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13">
            <a:extLst>
              <a:ext uri="{FF2B5EF4-FFF2-40B4-BE49-F238E27FC236}">
                <a16:creationId xmlns:a16="http://schemas.microsoft.com/office/drawing/2014/main" id="{74F871B5-12B7-BC44-A841-077764969B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52800"/>
            <a:ext cx="43434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3">
            <a:extLst>
              <a:ext uri="{FF2B5EF4-FFF2-40B4-BE49-F238E27FC236}">
                <a16:creationId xmlns:a16="http://schemas.microsoft.com/office/drawing/2014/main" id="{193ABA76-6A7B-4D4D-B0D0-4C0F5916DDC4}"/>
              </a:ext>
            </a:extLst>
          </p:cNvPr>
          <p:cNvSpPr txBox="1">
            <a:spLocks noChangeArrowheads="1"/>
          </p:cNvSpPr>
          <p:nvPr/>
        </p:nvSpPr>
        <p:spPr bwMode="auto">
          <a:xfrm>
            <a:off x="381000" y="9906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 presence of oxygen greatly increased the potential efficiency of metabolism</a:t>
            </a:r>
          </a:p>
        </p:txBody>
      </p:sp>
      <p:sp>
        <p:nvSpPr>
          <p:cNvPr id="79874" name="TextBox 4">
            <a:extLst>
              <a:ext uri="{FF2B5EF4-FFF2-40B4-BE49-F238E27FC236}">
                <a16:creationId xmlns:a16="http://schemas.microsoft.com/office/drawing/2014/main" id="{9360CBBA-210F-564A-A7C9-1C9B91E9E762}"/>
              </a:ext>
            </a:extLst>
          </p:cNvPr>
          <p:cNvSpPr txBox="1">
            <a:spLocks noChangeArrowheads="1"/>
          </p:cNvSpPr>
          <p:nvPr/>
        </p:nvSpPr>
        <p:spPr bwMode="auto">
          <a:xfrm>
            <a:off x="381000" y="2133600"/>
            <a:ext cx="82057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2400">
                <a:latin typeface="Comic Sans MS" panose="030F0902030302020204" pitchFamily="66" charset="0"/>
              </a:rPr>
              <a:t>Respiration, Krebs cycle, oxydative phosphorylation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Produce 26-30 ATP/ glucose vs 2 ATP/glucose molecule from fermentation</a:t>
            </a:r>
          </a:p>
          <a:p>
            <a:pPr>
              <a:spcBef>
                <a:spcPct val="0"/>
              </a:spcBef>
              <a:buFontTx/>
              <a:buNone/>
            </a:pPr>
            <a:r>
              <a:rPr lang="en-US" altLang="en-US" sz="2400">
                <a:latin typeface="Comic Sans MS" panose="030F0902030302020204" pitchFamily="66" charset="0"/>
              </a:rPr>
              <a:t>	</a:t>
            </a:r>
          </a:p>
        </p:txBody>
      </p:sp>
      <p:pic>
        <p:nvPicPr>
          <p:cNvPr id="79875" name="Picture 2">
            <a:extLst>
              <a:ext uri="{FF2B5EF4-FFF2-40B4-BE49-F238E27FC236}">
                <a16:creationId xmlns:a16="http://schemas.microsoft.com/office/drawing/2014/main" id="{04F3D2EC-5D1D-684A-887D-9728727B9C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44950"/>
            <a:ext cx="624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3">
            <a:extLst>
              <a:ext uri="{FF2B5EF4-FFF2-40B4-BE49-F238E27FC236}">
                <a16:creationId xmlns:a16="http://schemas.microsoft.com/office/drawing/2014/main" id="{7E51487F-61C0-6040-857F-6AE63A881024}"/>
              </a:ext>
            </a:extLst>
          </p:cNvPr>
          <p:cNvSpPr>
            <a:spLocks noChangeArrowheads="1"/>
          </p:cNvSpPr>
          <p:nvPr/>
        </p:nvSpPr>
        <p:spPr bwMode="auto">
          <a:xfrm>
            <a:off x="1039813" y="6324600"/>
            <a:ext cx="56657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a:latin typeface="Comic Sans MS" panose="030F0902030302020204" pitchFamily="66" charset="0"/>
              </a:rPr>
              <a:t>https://sites.google.com/site/biochemhelper/biochemicke-drahy/dychaci-retazec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1">
            <a:extLst>
              <a:ext uri="{FF2B5EF4-FFF2-40B4-BE49-F238E27FC236}">
                <a16:creationId xmlns:a16="http://schemas.microsoft.com/office/drawing/2014/main" id="{C726A149-9F36-F741-AB77-D649F0B34818}"/>
              </a:ext>
            </a:extLst>
          </p:cNvPr>
          <p:cNvSpPr txBox="1">
            <a:spLocks noChangeArrowheads="1"/>
          </p:cNvSpPr>
          <p:nvPr/>
        </p:nvSpPr>
        <p:spPr bwMode="auto">
          <a:xfrm>
            <a:off x="685800" y="9144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First eukaryotic fossils 1.9 bya</a:t>
            </a:r>
          </a:p>
        </p:txBody>
      </p:sp>
      <p:pic>
        <p:nvPicPr>
          <p:cNvPr id="80898" name="Picture 2">
            <a:extLst>
              <a:ext uri="{FF2B5EF4-FFF2-40B4-BE49-F238E27FC236}">
                <a16:creationId xmlns:a16="http://schemas.microsoft.com/office/drawing/2014/main" id="{4F9BC7A7-96E8-4D42-B5F2-7107E56C5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47825"/>
            <a:ext cx="35179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3">
            <a:extLst>
              <a:ext uri="{FF2B5EF4-FFF2-40B4-BE49-F238E27FC236}">
                <a16:creationId xmlns:a16="http://schemas.microsoft.com/office/drawing/2014/main" id="{00381ED9-0B39-6A4E-8154-F7B636E6A5FD}"/>
              </a:ext>
            </a:extLst>
          </p:cNvPr>
          <p:cNvSpPr txBox="1">
            <a:spLocks noChangeArrowheads="1"/>
          </p:cNvSpPr>
          <p:nvPr/>
        </p:nvSpPr>
        <p:spPr bwMode="auto">
          <a:xfrm>
            <a:off x="4724400" y="43434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Butterfield &amp; Swett 1990 Science 250:104-107</a:t>
            </a:r>
          </a:p>
          <a:p>
            <a:pPr>
              <a:spcBef>
                <a:spcPct val="0"/>
              </a:spcBef>
              <a:buFontTx/>
              <a:buNone/>
            </a:pPr>
            <a:r>
              <a:rPr lang="en-US" altLang="en-US" sz="1200">
                <a:latin typeface="Comic Sans MS" panose="030F0902030302020204" pitchFamily="66" charset="0"/>
              </a:rPr>
              <a:t>http://www.sciencemag.org/content/250/4977/104.abstract</a:t>
            </a:r>
          </a:p>
        </p:txBody>
      </p:sp>
      <p:sp>
        <p:nvSpPr>
          <p:cNvPr id="80900" name="Rectangle 4">
            <a:extLst>
              <a:ext uri="{FF2B5EF4-FFF2-40B4-BE49-F238E27FC236}">
                <a16:creationId xmlns:a16="http://schemas.microsoft.com/office/drawing/2014/main" id="{FD87584A-7A8E-1745-8911-97061894A521}"/>
              </a:ext>
            </a:extLst>
          </p:cNvPr>
          <p:cNvSpPr>
            <a:spLocks noChangeArrowheads="1"/>
          </p:cNvSpPr>
          <p:nvPr/>
        </p:nvSpPr>
        <p:spPr bwMode="auto">
          <a:xfrm>
            <a:off x="4594225" y="19812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 B, and C:</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Fossils from ~1.2 billion year old rocks</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D, E, and F:</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Modern red algae of the genus </a:t>
            </a:r>
            <a:r>
              <a:rPr lang="en-US" altLang="en-US" sz="1800" i="1">
                <a:latin typeface="Comic Sans MS" panose="030F0902030302020204" pitchFamily="66" charset="0"/>
              </a:rPr>
              <a:t>Bangia</a:t>
            </a:r>
          </a:p>
        </p:txBody>
      </p:sp>
      <p:sp>
        <p:nvSpPr>
          <p:cNvPr id="80901" name="TextBox 5">
            <a:extLst>
              <a:ext uri="{FF2B5EF4-FFF2-40B4-BE49-F238E27FC236}">
                <a16:creationId xmlns:a16="http://schemas.microsoft.com/office/drawing/2014/main" id="{1E745BBD-CB2F-A34C-918E-389A1CA153CB}"/>
              </a:ext>
            </a:extLst>
          </p:cNvPr>
          <p:cNvSpPr txBox="1">
            <a:spLocks noChangeArrowheads="1"/>
          </p:cNvSpPr>
          <p:nvPr/>
        </p:nvSpPr>
        <p:spPr bwMode="auto">
          <a:xfrm>
            <a:off x="152400" y="242888"/>
            <a:ext cx="4737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Proterozoic (2.5 bya – 542 mya)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36FA777-A0D7-884C-8462-151D2B253CC5}"/>
              </a:ext>
            </a:extLst>
          </p:cNvPr>
          <p:cNvCxnSpPr/>
          <p:nvPr/>
        </p:nvCxnSpPr>
        <p:spPr>
          <a:xfrm>
            <a:off x="1524000" y="914400"/>
            <a:ext cx="2667000" cy="350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73A9C2F-4B51-AC41-81A8-5F7B29C7B811}"/>
              </a:ext>
            </a:extLst>
          </p:cNvPr>
          <p:cNvCxnSpPr/>
          <p:nvPr/>
        </p:nvCxnSpPr>
        <p:spPr>
          <a:xfrm flipV="1">
            <a:off x="4191000" y="762000"/>
            <a:ext cx="2819400" cy="3657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2FC43BB-B31C-A842-8CFF-48556B1C4B4D}"/>
              </a:ext>
            </a:extLst>
          </p:cNvPr>
          <p:cNvCxnSpPr/>
          <p:nvPr/>
        </p:nvCxnSpPr>
        <p:spPr>
          <a:xfrm flipH="1" flipV="1">
            <a:off x="5029200" y="762000"/>
            <a:ext cx="838200" cy="1447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BF7B3F0-90A1-D04D-B88F-BCFEDDB8D471}"/>
              </a:ext>
            </a:extLst>
          </p:cNvPr>
          <p:cNvCxnSpPr/>
          <p:nvPr/>
        </p:nvCxnSpPr>
        <p:spPr>
          <a:xfrm>
            <a:off x="5029200" y="762000"/>
            <a:ext cx="1981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45763B7-ACD3-364D-8756-7ECACE6B758D}"/>
              </a:ext>
            </a:extLst>
          </p:cNvPr>
          <p:cNvCxnSpPr/>
          <p:nvPr/>
        </p:nvCxnSpPr>
        <p:spPr>
          <a:xfrm flipV="1">
            <a:off x="2819400" y="838200"/>
            <a:ext cx="1295400" cy="1752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90D7B3F-DC0A-4540-B888-AF01AFC25476}"/>
              </a:ext>
            </a:extLst>
          </p:cNvPr>
          <p:cNvCxnSpPr/>
          <p:nvPr/>
        </p:nvCxnSpPr>
        <p:spPr>
          <a:xfrm flipH="1" flipV="1">
            <a:off x="3429000" y="838200"/>
            <a:ext cx="38100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A92CA7C-DBA3-7D48-A23F-FF42F0DD1E25}"/>
              </a:ext>
            </a:extLst>
          </p:cNvPr>
          <p:cNvCxnSpPr/>
          <p:nvPr/>
        </p:nvCxnSpPr>
        <p:spPr>
          <a:xfrm>
            <a:off x="3429000" y="838200"/>
            <a:ext cx="685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9197862-1B11-F949-97C8-BF3B6EEC7AE0}"/>
              </a:ext>
            </a:extLst>
          </p:cNvPr>
          <p:cNvCxnSpPr/>
          <p:nvPr/>
        </p:nvCxnSpPr>
        <p:spPr>
          <a:xfrm flipV="1">
            <a:off x="1905000" y="914400"/>
            <a:ext cx="457200" cy="533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093E338-9D30-114E-B5F6-0025844E7DAB}"/>
              </a:ext>
            </a:extLst>
          </p:cNvPr>
          <p:cNvCxnSpPr/>
          <p:nvPr/>
        </p:nvCxnSpPr>
        <p:spPr>
          <a:xfrm>
            <a:off x="1524000" y="914400"/>
            <a:ext cx="838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1E6FA30-BB80-7043-8B0C-7E05320F2A67}"/>
              </a:ext>
            </a:extLst>
          </p:cNvPr>
          <p:cNvCxnSpPr/>
          <p:nvPr/>
        </p:nvCxnSpPr>
        <p:spPr>
          <a:xfrm flipH="1" flipV="1">
            <a:off x="3581400" y="1524000"/>
            <a:ext cx="2057400" cy="304800"/>
          </a:xfrm>
          <a:prstGeom prst="line">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F168986-351D-0E40-8529-8AC9795197CA}"/>
              </a:ext>
            </a:extLst>
          </p:cNvPr>
          <p:cNvCxnSpPr/>
          <p:nvPr/>
        </p:nvCxnSpPr>
        <p:spPr>
          <a:xfrm flipH="1" flipV="1">
            <a:off x="3886200" y="1143000"/>
            <a:ext cx="1524000" cy="304800"/>
          </a:xfrm>
          <a:prstGeom prst="line">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2956" name="TextBox 32">
            <a:extLst>
              <a:ext uri="{FF2B5EF4-FFF2-40B4-BE49-F238E27FC236}">
                <a16:creationId xmlns:a16="http://schemas.microsoft.com/office/drawing/2014/main" id="{308E7C0C-F80E-CF4B-A50E-2FE566B63362}"/>
              </a:ext>
            </a:extLst>
          </p:cNvPr>
          <p:cNvSpPr txBox="1">
            <a:spLocks noChangeArrowheads="1"/>
          </p:cNvSpPr>
          <p:nvPr/>
        </p:nvSpPr>
        <p:spPr bwMode="auto">
          <a:xfrm>
            <a:off x="1371600" y="533400"/>
            <a:ext cx="117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Archaea</a:t>
            </a:r>
          </a:p>
        </p:txBody>
      </p:sp>
      <p:sp>
        <p:nvSpPr>
          <p:cNvPr id="82957" name="TextBox 33">
            <a:extLst>
              <a:ext uri="{FF2B5EF4-FFF2-40B4-BE49-F238E27FC236}">
                <a16:creationId xmlns:a16="http://schemas.microsoft.com/office/drawing/2014/main" id="{A2944442-1FE4-1B44-B9FC-39964CDDE58D}"/>
              </a:ext>
            </a:extLst>
          </p:cNvPr>
          <p:cNvSpPr txBox="1">
            <a:spLocks noChangeArrowheads="1"/>
          </p:cNvSpPr>
          <p:nvPr/>
        </p:nvSpPr>
        <p:spPr bwMode="auto">
          <a:xfrm>
            <a:off x="3200400" y="457200"/>
            <a:ext cx="1125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Eukarya</a:t>
            </a:r>
          </a:p>
        </p:txBody>
      </p:sp>
      <p:sp>
        <p:nvSpPr>
          <p:cNvPr id="82958" name="TextBox 34">
            <a:extLst>
              <a:ext uri="{FF2B5EF4-FFF2-40B4-BE49-F238E27FC236}">
                <a16:creationId xmlns:a16="http://schemas.microsoft.com/office/drawing/2014/main" id="{7DA4B8B2-5CFA-5A4C-BC0B-E875DBC3D7EA}"/>
              </a:ext>
            </a:extLst>
          </p:cNvPr>
          <p:cNvSpPr txBox="1">
            <a:spLocks noChangeArrowheads="1"/>
          </p:cNvSpPr>
          <p:nvPr/>
        </p:nvSpPr>
        <p:spPr bwMode="auto">
          <a:xfrm>
            <a:off x="5410200" y="381000"/>
            <a:ext cx="119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Bacteria</a:t>
            </a:r>
          </a:p>
        </p:txBody>
      </p:sp>
      <p:sp>
        <p:nvSpPr>
          <p:cNvPr id="82959" name="TextBox 37">
            <a:extLst>
              <a:ext uri="{FF2B5EF4-FFF2-40B4-BE49-F238E27FC236}">
                <a16:creationId xmlns:a16="http://schemas.microsoft.com/office/drawing/2014/main" id="{DD6884F2-B0DD-0443-ACA7-77D66EEEF247}"/>
              </a:ext>
            </a:extLst>
          </p:cNvPr>
          <p:cNvSpPr txBox="1">
            <a:spLocks noChangeArrowheads="1"/>
          </p:cNvSpPr>
          <p:nvPr/>
        </p:nvSpPr>
        <p:spPr bwMode="auto">
          <a:xfrm rot="826603">
            <a:off x="4116388" y="979488"/>
            <a:ext cx="1263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Chloroplast</a:t>
            </a:r>
          </a:p>
        </p:txBody>
      </p:sp>
      <p:sp>
        <p:nvSpPr>
          <p:cNvPr id="82960" name="TextBox 38">
            <a:extLst>
              <a:ext uri="{FF2B5EF4-FFF2-40B4-BE49-F238E27FC236}">
                <a16:creationId xmlns:a16="http://schemas.microsoft.com/office/drawing/2014/main" id="{D66202FA-2F11-BD4B-8FB0-7384BA0A0777}"/>
              </a:ext>
            </a:extLst>
          </p:cNvPr>
          <p:cNvSpPr txBox="1">
            <a:spLocks noChangeArrowheads="1"/>
          </p:cNvSpPr>
          <p:nvPr/>
        </p:nvSpPr>
        <p:spPr bwMode="auto">
          <a:xfrm rot="570221">
            <a:off x="4056063" y="1412875"/>
            <a:ext cx="1814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Mitochondria</a:t>
            </a:r>
          </a:p>
        </p:txBody>
      </p:sp>
      <p:sp>
        <p:nvSpPr>
          <p:cNvPr id="40" name="TextBox 39">
            <a:extLst>
              <a:ext uri="{FF2B5EF4-FFF2-40B4-BE49-F238E27FC236}">
                <a16:creationId xmlns:a16="http://schemas.microsoft.com/office/drawing/2014/main" id="{3F775B10-627B-0049-9915-BF3F53D53EB7}"/>
              </a:ext>
            </a:extLst>
          </p:cNvPr>
          <p:cNvSpPr txBox="1">
            <a:spLocks noChangeArrowheads="1"/>
          </p:cNvSpPr>
          <p:nvPr/>
        </p:nvSpPr>
        <p:spPr bwMode="auto">
          <a:xfrm>
            <a:off x="5715000" y="2590800"/>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FF0000"/>
                </a:solidFill>
                <a:latin typeface="Comic Sans MS" panose="030F0902030302020204" pitchFamily="66" charset="0"/>
              </a:rPr>
              <a:t>1</a:t>
            </a:r>
            <a:r>
              <a:rPr lang="en-US" altLang="en-US" sz="1800" baseline="30000">
                <a:solidFill>
                  <a:srgbClr val="FF0000"/>
                </a:solidFill>
                <a:latin typeface="Comic Sans MS" panose="030F0902030302020204" pitchFamily="66" charset="0"/>
              </a:rPr>
              <a:t>st</a:t>
            </a:r>
            <a:r>
              <a:rPr lang="en-US" altLang="en-US" sz="1800">
                <a:solidFill>
                  <a:srgbClr val="FF0000"/>
                </a:solidFill>
                <a:latin typeface="Comic Sans MS" panose="030F0902030302020204" pitchFamily="66" charset="0"/>
              </a:rPr>
              <a:t> eukaryotic fossils 1.9bya</a:t>
            </a:r>
          </a:p>
          <a:p>
            <a:pPr>
              <a:spcBef>
                <a:spcPct val="0"/>
              </a:spcBef>
              <a:buFontTx/>
              <a:buNone/>
            </a:pPr>
            <a:r>
              <a:rPr lang="en-US" altLang="en-US" sz="1800">
                <a:solidFill>
                  <a:srgbClr val="FF0000"/>
                </a:solidFill>
                <a:latin typeface="Comic Sans MS" panose="030F0902030302020204" pitchFamily="66" charset="0"/>
              </a:rPr>
              <a:t>(Proterozoic)</a:t>
            </a:r>
          </a:p>
        </p:txBody>
      </p:sp>
      <p:cxnSp>
        <p:nvCxnSpPr>
          <p:cNvPr id="42" name="Straight Connector 41">
            <a:extLst>
              <a:ext uri="{FF2B5EF4-FFF2-40B4-BE49-F238E27FC236}">
                <a16:creationId xmlns:a16="http://schemas.microsoft.com/office/drawing/2014/main" id="{A6111305-5B33-4744-91DB-622EF6B18E76}"/>
              </a:ext>
            </a:extLst>
          </p:cNvPr>
          <p:cNvCxnSpPr>
            <a:endCxn id="40" idx="1"/>
          </p:cNvCxnSpPr>
          <p:nvPr/>
        </p:nvCxnSpPr>
        <p:spPr>
          <a:xfrm>
            <a:off x="4800600" y="1828800"/>
            <a:ext cx="914400" cy="122396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2963" name="TextBox 1">
            <a:extLst>
              <a:ext uri="{FF2B5EF4-FFF2-40B4-BE49-F238E27FC236}">
                <a16:creationId xmlns:a16="http://schemas.microsoft.com/office/drawing/2014/main" id="{8334C05B-F6F2-EF49-B1C1-EF6830CA72CE}"/>
              </a:ext>
            </a:extLst>
          </p:cNvPr>
          <p:cNvSpPr txBox="1">
            <a:spLocks noChangeArrowheads="1"/>
          </p:cNvSpPr>
          <p:nvPr/>
        </p:nvSpPr>
        <p:spPr bwMode="auto">
          <a:xfrm>
            <a:off x="990600" y="4808538"/>
            <a:ext cx="8229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Endosymbiosis</a:t>
            </a:r>
            <a:r>
              <a:rPr lang="en-US" altLang="en-US" sz="2400">
                <a:latin typeface="Comic Sans MS" panose="030F0902030302020204" pitchFamily="66" charset="0"/>
              </a:rPr>
              <a:t> – single celled organism living inside another organism. </a:t>
            </a:r>
          </a:p>
          <a:p>
            <a:pPr>
              <a:spcBef>
                <a:spcPct val="0"/>
              </a:spcBef>
              <a:buFontTx/>
              <a:buNone/>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Origin of mitochondria &amp; Chloroplasts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a:extLst>
              <a:ext uri="{FF2B5EF4-FFF2-40B4-BE49-F238E27FC236}">
                <a16:creationId xmlns:a16="http://schemas.microsoft.com/office/drawing/2014/main" id="{0F34995A-FD13-1F47-8F56-2D160AEAC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67818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5">
            <a:extLst>
              <a:ext uri="{FF2B5EF4-FFF2-40B4-BE49-F238E27FC236}">
                <a16:creationId xmlns:a16="http://schemas.microsoft.com/office/drawing/2014/main" id="{6E02D647-A4E7-DE49-ACD4-319BCA5466DA}"/>
              </a:ext>
            </a:extLst>
          </p:cNvPr>
          <p:cNvSpPr txBox="1">
            <a:spLocks noChangeArrowheads="1"/>
          </p:cNvSpPr>
          <p:nvPr/>
        </p:nvSpPr>
        <p:spPr bwMode="auto">
          <a:xfrm>
            <a:off x="304800" y="304800"/>
            <a:ext cx="85121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dirty="0">
                <a:latin typeface="Comic Sans MS" panose="030F0902030302020204" pitchFamily="66" charset="0"/>
              </a:rPr>
              <a:t>Evidence of Endosymbiotic Theory</a:t>
            </a:r>
          </a:p>
          <a:p>
            <a:pPr>
              <a:spcBef>
                <a:spcPct val="0"/>
              </a:spcBef>
              <a:buFontTx/>
              <a:buNone/>
            </a:pPr>
            <a:endParaRPr lang="en-US" altLang="en-US" sz="2300" b="1" dirty="0">
              <a:latin typeface="Comic Sans MS" panose="030F0902030302020204" pitchFamily="66" charset="0"/>
            </a:endParaRPr>
          </a:p>
          <a:p>
            <a:pPr>
              <a:spcBef>
                <a:spcPct val="0"/>
              </a:spcBef>
            </a:pPr>
            <a:r>
              <a:rPr lang="en-US" altLang="en-US" sz="2200" dirty="0">
                <a:latin typeface="Comic Sans MS" panose="030F0902030302020204" pitchFamily="66" charset="0"/>
              </a:rPr>
              <a:t>Mitochondria and chloroplasts have 2 membranes</a:t>
            </a:r>
          </a:p>
          <a:p>
            <a:pPr>
              <a:spcBef>
                <a:spcPct val="0"/>
              </a:spcBef>
            </a:pPr>
            <a:endParaRPr lang="en-US" altLang="en-US" sz="2200" dirty="0">
              <a:latin typeface="Comic Sans MS" panose="030F0902030302020204" pitchFamily="66" charset="0"/>
            </a:endParaRPr>
          </a:p>
          <a:p>
            <a:pPr>
              <a:spcBef>
                <a:spcPct val="0"/>
              </a:spcBef>
            </a:pPr>
            <a:r>
              <a:rPr lang="en-US" altLang="en-US" sz="2200" dirty="0" err="1">
                <a:latin typeface="Comic Sans MS" panose="030F0902030302020204" pitchFamily="66" charset="0"/>
              </a:rPr>
              <a:t>mtDNA</a:t>
            </a:r>
            <a:r>
              <a:rPr lang="en-US" altLang="en-US" sz="2200" dirty="0">
                <a:latin typeface="Comic Sans MS" panose="030F0902030302020204" pitchFamily="66" charset="0"/>
              </a:rPr>
              <a:t> &amp; </a:t>
            </a:r>
            <a:r>
              <a:rPr lang="en-US" altLang="en-US" sz="2200" dirty="0" err="1">
                <a:latin typeface="Comic Sans MS" panose="030F0902030302020204" pitchFamily="66" charset="0"/>
              </a:rPr>
              <a:t>cpDNA</a:t>
            </a:r>
            <a:r>
              <a:rPr lang="en-US" altLang="en-US" sz="2200" dirty="0">
                <a:latin typeface="Comic Sans MS" panose="030F0902030302020204" pitchFamily="66" charset="0"/>
              </a:rPr>
              <a:t> about same size as prokaryotic genomes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3109483A-DD07-494F-AA20-B9A459D2D3C9}"/>
              </a:ext>
            </a:extLst>
          </p:cNvPr>
          <p:cNvSpPr>
            <a:spLocks noChangeArrowheads="1"/>
          </p:cNvSpPr>
          <p:nvPr/>
        </p:nvSpPr>
        <p:spPr bwMode="auto">
          <a:xfrm>
            <a:off x="228600" y="381000"/>
            <a:ext cx="8534400" cy="2523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457200" indent="-457200">
              <a:defRPr/>
            </a:pPr>
            <a:endParaRPr lang="en-US" dirty="0">
              <a:ea typeface="ＭＳ Ｐゴシック" charset="0"/>
            </a:endParaRPr>
          </a:p>
          <a:p>
            <a:pPr marL="457200" indent="-457200">
              <a:buFont typeface="Times" charset="0"/>
              <a:buAutoNum type="arabicPeriod"/>
              <a:defRPr/>
            </a:pPr>
            <a:r>
              <a:rPr lang="en-US" sz="2200" u="sng" dirty="0">
                <a:ea typeface="ＭＳ Ｐゴシック" charset="0"/>
              </a:rPr>
              <a:t>Mitochondria</a:t>
            </a:r>
            <a:r>
              <a:rPr lang="en-US" sz="2200" dirty="0">
                <a:ea typeface="ＭＳ Ｐゴシック" charset="0"/>
              </a:rPr>
              <a:t> - derived from a photosynthetic </a:t>
            </a:r>
            <a:r>
              <a:rPr lang="en-US" sz="2200" u="sng" dirty="0">
                <a:ea typeface="ＭＳ Ｐゴシック" charset="0"/>
              </a:rPr>
              <a:t>purple bacterium</a:t>
            </a:r>
            <a:r>
              <a:rPr lang="en-US" sz="2200" dirty="0">
                <a:ea typeface="ＭＳ Ｐゴシック" charset="0"/>
              </a:rPr>
              <a:t> that entered a eukaryotic cell &gt;billion years ago.</a:t>
            </a:r>
          </a:p>
          <a:p>
            <a:pPr marL="457200" indent="-457200">
              <a:buFont typeface="Times" charset="0"/>
              <a:buAutoNum type="arabicPeriod"/>
              <a:defRPr/>
            </a:pPr>
            <a:endParaRPr lang="en-US" sz="2200" dirty="0">
              <a:ea typeface="ＭＳ Ｐゴシック" charset="0"/>
            </a:endParaRPr>
          </a:p>
          <a:p>
            <a:pPr marL="457200" indent="-457200">
              <a:buFont typeface="Times" charset="0"/>
              <a:buAutoNum type="arabicPeriod"/>
              <a:defRPr/>
            </a:pPr>
            <a:r>
              <a:rPr lang="en-US" sz="2200" u="sng" dirty="0">
                <a:ea typeface="ＭＳ Ｐゴシック" charset="0"/>
              </a:rPr>
              <a:t>Chloroplasts</a:t>
            </a:r>
            <a:r>
              <a:rPr lang="en-US" sz="2200" dirty="0">
                <a:ea typeface="ＭＳ Ｐゴシック" charset="0"/>
              </a:rPr>
              <a:t> - derived from a photosynthetic </a:t>
            </a:r>
            <a:r>
              <a:rPr lang="en-US" sz="2200" u="sng" dirty="0" err="1">
                <a:ea typeface="ＭＳ Ｐゴシック" charset="0"/>
              </a:rPr>
              <a:t>cyanobacterium</a:t>
            </a:r>
            <a:r>
              <a:rPr lang="en-US" sz="2200" dirty="0">
                <a:ea typeface="ＭＳ Ｐゴシック" charset="0"/>
              </a:rPr>
              <a:t>.</a:t>
            </a:r>
          </a:p>
          <a:p>
            <a:pPr marL="457200" indent="-457200">
              <a:defRPr/>
            </a:pPr>
            <a:endParaRPr lang="en-US" dirty="0">
              <a:latin typeface="Verdana" charset="0"/>
              <a:ea typeface="ＭＳ Ｐゴシック" charset="0"/>
            </a:endParaRPr>
          </a:p>
        </p:txBody>
      </p:sp>
      <p:pic>
        <p:nvPicPr>
          <p:cNvPr id="20482" name="Picture 1" descr="rain-bacteria.jpg">
            <a:extLst>
              <a:ext uri="{FF2B5EF4-FFF2-40B4-BE49-F238E27FC236}">
                <a16:creationId xmlns:a16="http://schemas.microsoft.com/office/drawing/2014/main" id="{5A0105AD-8B9F-C544-BFCD-50C4682613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95650"/>
            <a:ext cx="2743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photosynthetic-bacteria.jpg">
            <a:extLst>
              <a:ext uri="{FF2B5EF4-FFF2-40B4-BE49-F238E27FC236}">
                <a16:creationId xmlns:a16="http://schemas.microsoft.com/office/drawing/2014/main" id="{9513B284-F69E-BA4F-8FB7-A494A3ED8E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295650"/>
            <a:ext cx="20383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57" descr="Figure_06_00_L">
            <a:extLst>
              <a:ext uri="{FF2B5EF4-FFF2-40B4-BE49-F238E27FC236}">
                <a16:creationId xmlns:a16="http://schemas.microsoft.com/office/drawing/2014/main" id="{77FF0F55-3A18-7F46-B335-5DC631616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609600"/>
            <a:ext cx="732155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Box 1">
            <a:extLst>
              <a:ext uri="{FF2B5EF4-FFF2-40B4-BE49-F238E27FC236}">
                <a16:creationId xmlns:a16="http://schemas.microsoft.com/office/drawing/2014/main" id="{42B417F4-7A51-6842-B084-0EA7EA20B5D0}"/>
              </a:ext>
            </a:extLst>
          </p:cNvPr>
          <p:cNvSpPr txBox="1">
            <a:spLocks noChangeArrowheads="1"/>
          </p:cNvSpPr>
          <p:nvPr/>
        </p:nvSpPr>
        <p:spPr bwMode="auto">
          <a:xfrm>
            <a:off x="2044700" y="74613"/>
            <a:ext cx="5118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rRNA phylogeny of all living things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190F895E-B860-DC4D-9DDB-71512438D4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42037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a:extLst>
              <a:ext uri="{FF2B5EF4-FFF2-40B4-BE49-F238E27FC236}">
                <a16:creationId xmlns:a16="http://schemas.microsoft.com/office/drawing/2014/main" id="{E7EC2B5C-059E-6242-9826-D7DEC7F9A6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060575"/>
            <a:ext cx="202406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50672383-5698-D74C-BE5C-BE824C55D0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57912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2">
            <a:extLst>
              <a:ext uri="{FF2B5EF4-FFF2-40B4-BE49-F238E27FC236}">
                <a16:creationId xmlns:a16="http://schemas.microsoft.com/office/drawing/2014/main" id="{0C523946-77FA-CA49-977D-9B53AF8235AB}"/>
              </a:ext>
            </a:extLst>
          </p:cNvPr>
          <p:cNvSpPr txBox="1">
            <a:spLocks noChangeArrowheads="1"/>
          </p:cNvSpPr>
          <p:nvPr/>
        </p:nvSpPr>
        <p:spPr bwMode="auto">
          <a:xfrm>
            <a:off x="2362200" y="990600"/>
            <a:ext cx="1631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latin typeface="Comic Sans MS" panose="030F0902030302020204" pitchFamily="66" charset="0"/>
              </a:rPr>
              <a:t>Eukaryota</a:t>
            </a:r>
          </a:p>
        </p:txBody>
      </p:sp>
      <p:sp>
        <p:nvSpPr>
          <p:cNvPr id="87043" name="TextBox 3">
            <a:extLst>
              <a:ext uri="{FF2B5EF4-FFF2-40B4-BE49-F238E27FC236}">
                <a16:creationId xmlns:a16="http://schemas.microsoft.com/office/drawing/2014/main" id="{3B1F4896-BF02-7B4B-92E8-8D5ED581B063}"/>
              </a:ext>
            </a:extLst>
          </p:cNvPr>
          <p:cNvSpPr txBox="1">
            <a:spLocks noChangeArrowheads="1"/>
          </p:cNvSpPr>
          <p:nvPr/>
        </p:nvSpPr>
        <p:spPr bwMode="auto">
          <a:xfrm>
            <a:off x="7620000" y="2514600"/>
            <a:ext cx="1398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432FF"/>
                </a:solidFill>
                <a:latin typeface="Comic Sans MS" panose="030F0902030302020204" pitchFamily="66" charset="0"/>
              </a:rPr>
              <a:t>Bacteria</a:t>
            </a:r>
          </a:p>
        </p:txBody>
      </p:sp>
      <p:sp>
        <p:nvSpPr>
          <p:cNvPr id="87044" name="TextBox 4">
            <a:extLst>
              <a:ext uri="{FF2B5EF4-FFF2-40B4-BE49-F238E27FC236}">
                <a16:creationId xmlns:a16="http://schemas.microsoft.com/office/drawing/2014/main" id="{DF46321D-55DE-AF40-A162-2A2BD9C6B03B}"/>
              </a:ext>
            </a:extLst>
          </p:cNvPr>
          <p:cNvSpPr txBox="1">
            <a:spLocks noChangeArrowheads="1"/>
          </p:cNvSpPr>
          <p:nvPr/>
        </p:nvSpPr>
        <p:spPr bwMode="auto">
          <a:xfrm>
            <a:off x="685800" y="44196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B050"/>
                </a:solidFill>
                <a:latin typeface="Comic Sans MS" panose="030F0902030302020204" pitchFamily="66" charset="0"/>
              </a:rPr>
              <a:t>Archaea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0BB85E1-092C-654F-9806-DF1260FB652C}"/>
              </a:ext>
            </a:extLst>
          </p:cNvPr>
          <p:cNvGraphicFramePr>
            <a:graphicFrameLocks noGrp="1"/>
          </p:cNvGraphicFramePr>
          <p:nvPr/>
        </p:nvGraphicFramePr>
        <p:xfrm>
          <a:off x="762000" y="714375"/>
          <a:ext cx="7620000" cy="5572125"/>
        </p:xfrm>
        <a:graphic>
          <a:graphicData uri="http://schemas.openxmlformats.org/drawingml/2006/table">
            <a:tbl>
              <a:tblPr/>
              <a:tblGrid>
                <a:gridCol w="3505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1"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Eubacteria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Archaea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Eukaryotes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Nucleus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Nucleosomes/histones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2"/>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Operons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Introns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TATA box binding protein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5"/>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Organelles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&gt; 1 chromosomes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&gt; 1 RNA polymerase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8"/>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N-formyl methionine initiator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9"/>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Sensitivity to diptheria toxin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0"/>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Peptidoglycan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1"/>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Protein synthesis simiilarity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2"/>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3"/>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4"/>
                  </a:ext>
                </a:extLst>
              </a:tr>
            </a:tbl>
          </a:graphicData>
        </a:graphic>
      </p:graphicFrame>
      <p:sp>
        <p:nvSpPr>
          <p:cNvPr id="89171" name="Rectangle 4">
            <a:extLst>
              <a:ext uri="{FF2B5EF4-FFF2-40B4-BE49-F238E27FC236}">
                <a16:creationId xmlns:a16="http://schemas.microsoft.com/office/drawing/2014/main" id="{7C5CA9DE-9D0C-3C4F-AECB-6774BCA4F4D2}"/>
              </a:ext>
            </a:extLst>
          </p:cNvPr>
          <p:cNvSpPr>
            <a:spLocks noChangeArrowheads="1"/>
          </p:cNvSpPr>
          <p:nvPr/>
        </p:nvSpPr>
        <p:spPr bwMode="auto">
          <a:xfrm>
            <a:off x="685800" y="6429375"/>
            <a:ext cx="769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https://megakharisma.wordpress.com/2010/10/03/similarities-between-archaea-and-eukaryotes/</a:t>
            </a:r>
          </a:p>
        </p:txBody>
      </p:sp>
      <p:sp>
        <p:nvSpPr>
          <p:cNvPr id="89172" name="TextBox 5">
            <a:extLst>
              <a:ext uri="{FF2B5EF4-FFF2-40B4-BE49-F238E27FC236}">
                <a16:creationId xmlns:a16="http://schemas.microsoft.com/office/drawing/2014/main" id="{5889148D-8D78-E349-8D99-BAE755754ABB}"/>
              </a:ext>
            </a:extLst>
          </p:cNvPr>
          <p:cNvSpPr txBox="1">
            <a:spLocks noChangeArrowheads="1"/>
          </p:cNvSpPr>
          <p:nvPr/>
        </p:nvSpPr>
        <p:spPr bwMode="auto">
          <a:xfrm>
            <a:off x="685800" y="100013"/>
            <a:ext cx="7524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Archaea show more overall similarity to eukaryotes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a:extLst>
              <a:ext uri="{FF2B5EF4-FFF2-40B4-BE49-F238E27FC236}">
                <a16:creationId xmlns:a16="http://schemas.microsoft.com/office/drawing/2014/main" id="{8BC7832D-26E9-EF48-B243-E487696C9E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0"/>
            <a:ext cx="572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2">
            <a:extLst>
              <a:ext uri="{FF2B5EF4-FFF2-40B4-BE49-F238E27FC236}">
                <a16:creationId xmlns:a16="http://schemas.microsoft.com/office/drawing/2014/main" id="{38CEBC79-C2FC-4D4B-875A-14D77D28654C}"/>
              </a:ext>
            </a:extLst>
          </p:cNvPr>
          <p:cNvSpPr txBox="1">
            <a:spLocks noChangeArrowheads="1"/>
          </p:cNvSpPr>
          <p:nvPr/>
        </p:nvSpPr>
        <p:spPr bwMode="auto">
          <a:xfrm>
            <a:off x="5105400" y="4648200"/>
            <a:ext cx="404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Hug et al. Nature Microbiology 1:16048 (2016)</a:t>
            </a:r>
          </a:p>
        </p:txBody>
      </p:sp>
      <p:sp>
        <p:nvSpPr>
          <p:cNvPr id="90115" name="TextBox 1">
            <a:extLst>
              <a:ext uri="{FF2B5EF4-FFF2-40B4-BE49-F238E27FC236}">
                <a16:creationId xmlns:a16="http://schemas.microsoft.com/office/drawing/2014/main" id="{204EF8BA-DF09-224F-850D-114B874728A8}"/>
              </a:ext>
            </a:extLst>
          </p:cNvPr>
          <p:cNvSpPr txBox="1">
            <a:spLocks noChangeArrowheads="1"/>
          </p:cNvSpPr>
          <p:nvPr/>
        </p:nvSpPr>
        <p:spPr bwMode="auto">
          <a:xfrm>
            <a:off x="6172200" y="304800"/>
            <a:ext cx="289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Radiations within the Bacteria &amp;</a:t>
            </a:r>
          </a:p>
          <a:p>
            <a:pPr>
              <a:spcBef>
                <a:spcPct val="0"/>
              </a:spcBef>
              <a:buFontTx/>
              <a:buNone/>
            </a:pPr>
            <a:r>
              <a:rPr lang="en-US" altLang="en-US" sz="2400">
                <a:latin typeface="Comic Sans MS" panose="030F0902030302020204" pitchFamily="66" charset="0"/>
              </a:rPr>
              <a:t>Archaea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3">
            <a:extLst>
              <a:ext uri="{FF2B5EF4-FFF2-40B4-BE49-F238E27FC236}">
                <a16:creationId xmlns:a16="http://schemas.microsoft.com/office/drawing/2014/main" id="{88EB6B93-27A5-CA41-ABBD-67F312B4B498}"/>
              </a:ext>
            </a:extLst>
          </p:cNvPr>
          <p:cNvSpPr txBox="1">
            <a:spLocks noChangeArrowheads="1"/>
          </p:cNvSpPr>
          <p:nvPr/>
        </p:nvSpPr>
        <p:spPr bwMode="auto">
          <a:xfrm>
            <a:off x="533400" y="457200"/>
            <a:ext cx="7040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Ediacaran 635 – 541 mya </a:t>
            </a:r>
          </a:p>
          <a:p>
            <a:pPr lvl="1">
              <a:spcBef>
                <a:spcPct val="0"/>
              </a:spcBef>
              <a:buFont typeface="Arial" panose="020B0604020202020204" pitchFamily="34" charset="0"/>
              <a:buChar char="•"/>
            </a:pPr>
            <a:r>
              <a:rPr lang="en-US" altLang="en-US" sz="2400">
                <a:latin typeface="Comic Sans MS" panose="030F0902030302020204" pitchFamily="66" charset="0"/>
              </a:rPr>
              <a:t>Last period of Proterozoic </a:t>
            </a:r>
          </a:p>
          <a:p>
            <a:pPr lvl="1">
              <a:spcBef>
                <a:spcPct val="0"/>
              </a:spcBef>
              <a:buFont typeface="Arial" panose="020B0604020202020204" pitchFamily="34" charset="0"/>
              <a:buChar char="•"/>
            </a:pPr>
            <a:r>
              <a:rPr lang="en-US" altLang="en-US" sz="2400">
                <a:latin typeface="Comic Sans MS" panose="030F0902030302020204" pitchFamily="66" charset="0"/>
              </a:rPr>
              <a:t>Immediately preceded Cambrian explosion</a:t>
            </a:r>
          </a:p>
        </p:txBody>
      </p:sp>
      <p:sp>
        <p:nvSpPr>
          <p:cNvPr id="91138" name="TextBox 11">
            <a:extLst>
              <a:ext uri="{FF2B5EF4-FFF2-40B4-BE49-F238E27FC236}">
                <a16:creationId xmlns:a16="http://schemas.microsoft.com/office/drawing/2014/main" id="{EB1F626D-ECB0-B449-8F4C-EB1DCEC7C145}"/>
              </a:ext>
            </a:extLst>
          </p:cNvPr>
          <p:cNvSpPr txBox="1">
            <a:spLocks noChangeArrowheads="1"/>
          </p:cNvSpPr>
          <p:nvPr/>
        </p:nvSpPr>
        <p:spPr bwMode="auto">
          <a:xfrm>
            <a:off x="533400" y="1676400"/>
            <a:ext cx="84232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First:</a:t>
            </a:r>
          </a:p>
          <a:p>
            <a:pPr lvl="1">
              <a:spcBef>
                <a:spcPct val="0"/>
              </a:spcBef>
              <a:buFont typeface="Arial" panose="020B0604020202020204" pitchFamily="34" charset="0"/>
              <a:buChar char="•"/>
            </a:pPr>
            <a:r>
              <a:rPr lang="en-US" altLang="en-US" sz="2400" dirty="0">
                <a:latin typeface="Comic Sans MS" panose="030F0902030302020204" pitchFamily="66" charset="0"/>
              </a:rPr>
              <a:t>Organized, differentiated multicellular construction</a:t>
            </a:r>
          </a:p>
          <a:p>
            <a:pPr lvl="1">
              <a:spcBef>
                <a:spcPct val="0"/>
              </a:spcBef>
              <a:buFont typeface="Arial" panose="020B0604020202020204" pitchFamily="34" charset="0"/>
              <a:buChar char="•"/>
            </a:pPr>
            <a:r>
              <a:rPr lang="en-US" altLang="en-US" sz="2400" dirty="0">
                <a:latin typeface="Comic Sans MS" panose="030F0902030302020204" pitchFamily="66" charset="0"/>
              </a:rPr>
              <a:t>Sizes larger than centimeters</a:t>
            </a:r>
          </a:p>
          <a:p>
            <a:pPr lvl="1">
              <a:spcBef>
                <a:spcPct val="0"/>
              </a:spcBef>
              <a:buFont typeface="Arial" panose="020B0604020202020204" pitchFamily="34" charset="0"/>
              <a:buChar char="•"/>
            </a:pPr>
            <a:r>
              <a:rPr lang="en-US" altLang="en-US" sz="2400" dirty="0">
                <a:latin typeface="Comic Sans MS" panose="030F0902030302020204" pitchFamily="66" charset="0"/>
              </a:rPr>
              <a:t>Almost all forms of symmetry</a:t>
            </a:r>
          </a:p>
          <a:p>
            <a:pPr lvl="1">
              <a:spcBef>
                <a:spcPct val="0"/>
              </a:spcBef>
              <a:buFont typeface="Arial" panose="020B0604020202020204" pitchFamily="34" charset="0"/>
              <a:buChar char="•"/>
            </a:pPr>
            <a:r>
              <a:rPr lang="en-US" altLang="en-US" sz="2400" dirty="0">
                <a:latin typeface="Comic Sans MS" panose="030F0902030302020204" pitchFamily="66" charset="0"/>
              </a:rPr>
              <a:t>Perhaps first </a:t>
            </a:r>
            <a:r>
              <a:rPr lang="en-US" altLang="en-US" sz="2400" dirty="0" err="1">
                <a:latin typeface="Comic Sans MS" panose="030F0902030302020204" pitchFamily="66" charset="0"/>
              </a:rPr>
              <a:t>embyros</a:t>
            </a:r>
            <a:endParaRPr lang="en-US" altLang="en-US" sz="2400" dirty="0">
              <a:latin typeface="Comic Sans MS" panose="030F0902030302020204" pitchFamily="66" charset="0"/>
            </a:endParaRPr>
          </a:p>
          <a:p>
            <a:pPr lvl="1">
              <a:spcBef>
                <a:spcPct val="0"/>
              </a:spcBef>
              <a:buFont typeface="Arial" panose="020B0604020202020204" pitchFamily="34" charset="0"/>
              <a:buChar char="•"/>
            </a:pPr>
            <a:endParaRPr lang="en-US" altLang="en-US" sz="2400" dirty="0">
              <a:latin typeface="Comic Sans MS" panose="030F0902030302020204" pitchFamily="66" charset="0"/>
            </a:endParaRPr>
          </a:p>
        </p:txBody>
      </p:sp>
      <p:sp>
        <p:nvSpPr>
          <p:cNvPr id="91139" name="TextBox 13">
            <a:extLst>
              <a:ext uri="{FF2B5EF4-FFF2-40B4-BE49-F238E27FC236}">
                <a16:creationId xmlns:a16="http://schemas.microsoft.com/office/drawing/2014/main" id="{9FEA0EB8-766E-4A40-B570-9E64E6FB29F5}"/>
              </a:ext>
            </a:extLst>
          </p:cNvPr>
          <p:cNvSpPr txBox="1">
            <a:spLocks noChangeArrowheads="1"/>
          </p:cNvSpPr>
          <p:nvPr/>
        </p:nvSpPr>
        <p:spPr bwMode="auto">
          <a:xfrm>
            <a:off x="533400" y="408305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Diversification coincided with a large increase in atmospheric oxygen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Fauna was soft and sessile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Box 3">
            <a:extLst>
              <a:ext uri="{FF2B5EF4-FFF2-40B4-BE49-F238E27FC236}">
                <a16:creationId xmlns:a16="http://schemas.microsoft.com/office/drawing/2014/main" id="{4589D3C3-B44C-9E44-8155-9E128559CFB4}"/>
              </a:ext>
            </a:extLst>
          </p:cNvPr>
          <p:cNvSpPr txBox="1">
            <a:spLocks noChangeArrowheads="1"/>
          </p:cNvSpPr>
          <p:nvPr/>
        </p:nvSpPr>
        <p:spPr bwMode="auto">
          <a:xfrm>
            <a:off x="533400" y="304800"/>
            <a:ext cx="4872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Ediacaran 635 – 541 mya</a:t>
            </a:r>
          </a:p>
          <a:p>
            <a:pPr>
              <a:spcBef>
                <a:spcPct val="0"/>
              </a:spcBef>
              <a:buFontTx/>
              <a:buNone/>
            </a:pPr>
            <a:r>
              <a:rPr lang="en-US" altLang="en-US" sz="2400">
                <a:latin typeface="Comic Sans MS" panose="030F0902030302020204" pitchFamily="66" charset="0"/>
              </a:rPr>
              <a:t> </a:t>
            </a:r>
          </a:p>
          <a:p>
            <a:pPr lvl="1">
              <a:spcBef>
                <a:spcPct val="0"/>
              </a:spcBef>
              <a:buFont typeface="Arial" panose="020B0604020202020204" pitchFamily="34" charset="0"/>
              <a:buChar char="•"/>
            </a:pPr>
            <a:r>
              <a:rPr lang="en-US" altLang="en-US" sz="2400">
                <a:latin typeface="Comic Sans MS" panose="030F0902030302020204" pitchFamily="66" charset="0"/>
              </a:rPr>
              <a:t>Last period of Proterozoic </a:t>
            </a:r>
          </a:p>
        </p:txBody>
      </p:sp>
      <p:sp>
        <p:nvSpPr>
          <p:cNvPr id="92162" name="TextBox 4">
            <a:extLst>
              <a:ext uri="{FF2B5EF4-FFF2-40B4-BE49-F238E27FC236}">
                <a16:creationId xmlns:a16="http://schemas.microsoft.com/office/drawing/2014/main" id="{10163400-65E8-6549-9319-5D59AA471B0A}"/>
              </a:ext>
            </a:extLst>
          </p:cNvPr>
          <p:cNvSpPr txBox="1">
            <a:spLocks noChangeArrowheads="1"/>
          </p:cNvSpPr>
          <p:nvPr/>
        </p:nvSpPr>
        <p:spPr bwMode="auto">
          <a:xfrm>
            <a:off x="730250" y="1900238"/>
            <a:ext cx="1784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Dickinsonia</a:t>
            </a:r>
          </a:p>
        </p:txBody>
      </p:sp>
      <p:pic>
        <p:nvPicPr>
          <p:cNvPr id="92163" name="Picture 5">
            <a:extLst>
              <a:ext uri="{FF2B5EF4-FFF2-40B4-BE49-F238E27FC236}">
                <a16:creationId xmlns:a16="http://schemas.microsoft.com/office/drawing/2014/main" id="{17827A06-6DC0-0949-BBC3-0D3BD18D2A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276225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6">
            <a:extLst>
              <a:ext uri="{FF2B5EF4-FFF2-40B4-BE49-F238E27FC236}">
                <a16:creationId xmlns:a16="http://schemas.microsoft.com/office/drawing/2014/main" id="{1D436A7E-D4E7-1645-8BA5-2108DCD9B3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6775" y="2362200"/>
            <a:ext cx="27559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7">
            <a:extLst>
              <a:ext uri="{FF2B5EF4-FFF2-40B4-BE49-F238E27FC236}">
                <a16:creationId xmlns:a16="http://schemas.microsoft.com/office/drawing/2014/main" id="{B3AC9D15-0F74-5A45-A0A6-A18B603A17E5}"/>
              </a:ext>
            </a:extLst>
          </p:cNvPr>
          <p:cNvSpPr txBox="1">
            <a:spLocks noChangeArrowheads="1"/>
          </p:cNvSpPr>
          <p:nvPr/>
        </p:nvSpPr>
        <p:spPr bwMode="auto">
          <a:xfrm>
            <a:off x="3946525" y="1900238"/>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dirty="0" err="1">
                <a:latin typeface="Comic Sans MS" panose="030F0902030302020204" pitchFamily="66" charset="0"/>
              </a:rPr>
              <a:t>Springgina</a:t>
            </a:r>
            <a:endParaRPr lang="en-US" altLang="en-US" sz="2400" i="1" dirty="0">
              <a:latin typeface="Comic Sans MS" panose="030F0902030302020204" pitchFamily="66" charset="0"/>
            </a:endParaRPr>
          </a:p>
        </p:txBody>
      </p:sp>
      <p:pic>
        <p:nvPicPr>
          <p:cNvPr id="92166" name="Picture 8">
            <a:extLst>
              <a:ext uri="{FF2B5EF4-FFF2-40B4-BE49-F238E27FC236}">
                <a16:creationId xmlns:a16="http://schemas.microsoft.com/office/drawing/2014/main" id="{66971493-C566-234B-B47D-A3BF16F12F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2363788"/>
            <a:ext cx="230187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Box 9">
            <a:extLst>
              <a:ext uri="{FF2B5EF4-FFF2-40B4-BE49-F238E27FC236}">
                <a16:creationId xmlns:a16="http://schemas.microsoft.com/office/drawing/2014/main" id="{7A7BA47C-FE6F-4945-A9DE-617721B527B2}"/>
              </a:ext>
            </a:extLst>
          </p:cNvPr>
          <p:cNvSpPr txBox="1">
            <a:spLocks noChangeArrowheads="1"/>
          </p:cNvSpPr>
          <p:nvPr/>
        </p:nvSpPr>
        <p:spPr bwMode="auto">
          <a:xfrm>
            <a:off x="6918325" y="1900238"/>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Kimberella</a:t>
            </a:r>
          </a:p>
        </p:txBody>
      </p:sp>
      <p:sp>
        <p:nvSpPr>
          <p:cNvPr id="92168" name="TextBox 10">
            <a:extLst>
              <a:ext uri="{FF2B5EF4-FFF2-40B4-BE49-F238E27FC236}">
                <a16:creationId xmlns:a16="http://schemas.microsoft.com/office/drawing/2014/main" id="{4E9BF319-A02B-0A4D-B85C-90BBE2D501C4}"/>
              </a:ext>
            </a:extLst>
          </p:cNvPr>
          <p:cNvSpPr txBox="1">
            <a:spLocks noChangeArrowheads="1"/>
          </p:cNvSpPr>
          <p:nvPr/>
        </p:nvSpPr>
        <p:spPr bwMode="auto">
          <a:xfrm>
            <a:off x="6350000" y="5014913"/>
            <a:ext cx="266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600">
                <a:latin typeface="Comic Sans MS" panose="030F0902030302020204" pitchFamily="66" charset="0"/>
              </a:rPr>
              <a:t>Perhaps an early ancestor of molluscs</a:t>
            </a:r>
          </a:p>
          <a:p>
            <a:pPr>
              <a:spcBef>
                <a:spcPct val="0"/>
              </a:spcBef>
            </a:pPr>
            <a:r>
              <a:rPr lang="en-US" altLang="en-US" sz="1600">
                <a:latin typeface="Comic Sans MS" panose="030F0902030302020204" pitchFamily="66" charset="0"/>
              </a:rPr>
              <a:t>Did early animals begin to diversify at this time?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3">
            <a:extLst>
              <a:ext uri="{FF2B5EF4-FFF2-40B4-BE49-F238E27FC236}">
                <a16:creationId xmlns:a16="http://schemas.microsoft.com/office/drawing/2014/main" id="{46E163BF-136A-F64E-9412-6407DDC56EE7}"/>
              </a:ext>
            </a:extLst>
          </p:cNvPr>
          <p:cNvSpPr txBox="1">
            <a:spLocks noChangeArrowheads="1"/>
          </p:cNvSpPr>
          <p:nvPr/>
        </p:nvSpPr>
        <p:spPr bwMode="auto">
          <a:xfrm>
            <a:off x="762000" y="152400"/>
            <a:ext cx="189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Phanerozoic</a:t>
            </a:r>
          </a:p>
        </p:txBody>
      </p:sp>
      <p:pic>
        <p:nvPicPr>
          <p:cNvPr id="94210" name="Picture 4">
            <a:extLst>
              <a:ext uri="{FF2B5EF4-FFF2-40B4-BE49-F238E27FC236}">
                <a16:creationId xmlns:a16="http://schemas.microsoft.com/office/drawing/2014/main" id="{BF9EBD1D-C63D-8B48-8C20-454BA07695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14363"/>
            <a:ext cx="2403475"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5">
            <a:extLst>
              <a:ext uri="{FF2B5EF4-FFF2-40B4-BE49-F238E27FC236}">
                <a16:creationId xmlns:a16="http://schemas.microsoft.com/office/drawing/2014/main" id="{7CAB56B8-6F4E-2742-B661-42F44067DCF4}"/>
              </a:ext>
            </a:extLst>
          </p:cNvPr>
          <p:cNvSpPr txBox="1">
            <a:spLocks noChangeArrowheads="1"/>
          </p:cNvSpPr>
          <p:nvPr/>
        </p:nvSpPr>
        <p:spPr bwMode="auto">
          <a:xfrm>
            <a:off x="3657600" y="736600"/>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Know the periods and eras and their dates</a:t>
            </a:r>
          </a:p>
        </p:txBody>
      </p:sp>
      <p:pic>
        <p:nvPicPr>
          <p:cNvPr id="94212" name="Picture 2">
            <a:extLst>
              <a:ext uri="{FF2B5EF4-FFF2-40B4-BE49-F238E27FC236}">
                <a16:creationId xmlns:a16="http://schemas.microsoft.com/office/drawing/2014/main" id="{C2FD97B5-6551-4A4A-BB75-EBC28AA69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52600"/>
            <a:ext cx="5886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Box 2">
            <a:extLst>
              <a:ext uri="{FF2B5EF4-FFF2-40B4-BE49-F238E27FC236}">
                <a16:creationId xmlns:a16="http://schemas.microsoft.com/office/drawing/2014/main" id="{F678D349-7D77-3643-818E-FC9A0C337589}"/>
              </a:ext>
            </a:extLst>
          </p:cNvPr>
          <p:cNvSpPr txBox="1">
            <a:spLocks noChangeArrowheads="1"/>
          </p:cNvSpPr>
          <p:nvPr/>
        </p:nvSpPr>
        <p:spPr bwMode="auto">
          <a:xfrm>
            <a:off x="4038600" y="3567113"/>
            <a:ext cx="3429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C</a:t>
            </a:r>
          </a:p>
          <a:p>
            <a:pPr>
              <a:spcBef>
                <a:spcPct val="0"/>
              </a:spcBef>
              <a:buFontTx/>
              <a:buNone/>
            </a:pPr>
            <a:r>
              <a:rPr lang="en-US" altLang="en-US" sz="1400">
                <a:latin typeface="Comic Sans MS" panose="030F0902030302020204" pitchFamily="66" charset="0"/>
              </a:rPr>
              <a:t>O</a:t>
            </a:r>
          </a:p>
          <a:p>
            <a:pPr>
              <a:spcBef>
                <a:spcPct val="0"/>
              </a:spcBef>
              <a:buFontTx/>
              <a:buNone/>
            </a:pPr>
            <a:r>
              <a:rPr lang="en-US" altLang="en-US" sz="1400">
                <a:latin typeface="Comic Sans MS" panose="030F0902030302020204" pitchFamily="66" charset="0"/>
              </a:rPr>
              <a:t>S</a:t>
            </a:r>
          </a:p>
          <a:p>
            <a:pPr>
              <a:spcBef>
                <a:spcPct val="0"/>
              </a:spcBef>
              <a:buFontTx/>
              <a:buNone/>
            </a:pPr>
            <a:r>
              <a:rPr lang="en-US" altLang="en-US" sz="1400">
                <a:latin typeface="Comic Sans MS" panose="030F0902030302020204" pitchFamily="66" charset="0"/>
              </a:rPr>
              <a:t>D</a:t>
            </a:r>
          </a:p>
          <a:p>
            <a:pPr>
              <a:spcBef>
                <a:spcPct val="0"/>
              </a:spcBef>
              <a:buFontTx/>
              <a:buNone/>
            </a:pPr>
            <a:r>
              <a:rPr lang="en-US" altLang="en-US" sz="1400">
                <a:latin typeface="Comic Sans MS" panose="030F0902030302020204" pitchFamily="66" charset="0"/>
              </a:rPr>
              <a:t>M</a:t>
            </a:r>
          </a:p>
          <a:p>
            <a:pPr>
              <a:spcBef>
                <a:spcPct val="0"/>
              </a:spcBef>
              <a:buFontTx/>
              <a:buNone/>
            </a:pPr>
            <a:r>
              <a:rPr lang="en-US" altLang="en-US" sz="1400">
                <a:latin typeface="Comic Sans MS" panose="030F0902030302020204" pitchFamily="66" charset="0"/>
              </a:rPr>
              <a:t>P</a:t>
            </a:r>
          </a:p>
          <a:p>
            <a:pPr>
              <a:spcBef>
                <a:spcPct val="0"/>
              </a:spcBef>
              <a:buFontTx/>
              <a:buNone/>
            </a:pPr>
            <a:r>
              <a:rPr lang="en-US" altLang="en-US" sz="1400">
                <a:latin typeface="Comic Sans MS" panose="030F0902030302020204" pitchFamily="66" charset="0"/>
              </a:rPr>
              <a:t>P</a:t>
            </a:r>
          </a:p>
          <a:p>
            <a:pPr>
              <a:spcBef>
                <a:spcPct val="0"/>
              </a:spcBef>
              <a:buFontTx/>
              <a:buNone/>
            </a:pPr>
            <a:r>
              <a:rPr lang="en-US" altLang="en-US" sz="1400">
                <a:latin typeface="Comic Sans MS" panose="030F0902030302020204" pitchFamily="66" charset="0"/>
              </a:rPr>
              <a:t>T</a:t>
            </a:r>
          </a:p>
          <a:p>
            <a:pPr>
              <a:spcBef>
                <a:spcPct val="0"/>
              </a:spcBef>
              <a:buFontTx/>
              <a:buNone/>
            </a:pPr>
            <a:r>
              <a:rPr lang="en-US" altLang="en-US" sz="1400">
                <a:latin typeface="Comic Sans MS" panose="030F0902030302020204" pitchFamily="66" charset="0"/>
              </a:rPr>
              <a:t>J</a:t>
            </a:r>
          </a:p>
          <a:p>
            <a:pPr>
              <a:spcBef>
                <a:spcPct val="0"/>
              </a:spcBef>
              <a:buFontTx/>
              <a:buNone/>
            </a:pPr>
            <a:r>
              <a:rPr lang="en-US" altLang="en-US" sz="1400">
                <a:latin typeface="Comic Sans MS" panose="030F0902030302020204" pitchFamily="66" charset="0"/>
              </a:rPr>
              <a:t>C</a:t>
            </a:r>
          </a:p>
          <a:p>
            <a:pPr>
              <a:spcBef>
                <a:spcPct val="0"/>
              </a:spcBef>
              <a:buFontTx/>
              <a:buNone/>
            </a:pPr>
            <a:r>
              <a:rPr lang="en-US" altLang="en-US" sz="1400">
                <a:latin typeface="Comic Sans MS" panose="030F0902030302020204" pitchFamily="66" charset="0"/>
              </a:rPr>
              <a:t>T</a:t>
            </a:r>
          </a:p>
          <a:p>
            <a:pPr>
              <a:spcBef>
                <a:spcPct val="0"/>
              </a:spcBef>
              <a:buFontTx/>
              <a:buNone/>
            </a:pPr>
            <a:r>
              <a:rPr lang="en-US" altLang="en-US" sz="1400">
                <a:latin typeface="Comic Sans MS" panose="030F0902030302020204" pitchFamily="66" charset="0"/>
              </a:rPr>
              <a:t>Q</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3438B726-11DE-9A45-8599-2AA56CC52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9963" y="304800"/>
            <a:ext cx="491648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998CAD1E-A4CB-0642-B986-369CA4224CC9}"/>
              </a:ext>
            </a:extLst>
          </p:cNvPr>
          <p:cNvSpPr>
            <a:spLocks noChangeArrowheads="1"/>
          </p:cNvSpPr>
          <p:nvPr/>
        </p:nvSpPr>
        <p:spPr bwMode="auto">
          <a:xfrm>
            <a:off x="735013" y="852488"/>
            <a:ext cx="1492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3"/>
              </a:rPr>
              <a:t>Annelid </a:t>
            </a:r>
            <a:r>
              <a:rPr lang="en-US" altLang="en-US" sz="1400" i="1">
                <a:latin typeface="Comic Sans MS" panose="030F0902030302020204" pitchFamily="66" charset="0"/>
                <a:hlinkClick r:id="rId3"/>
              </a:rPr>
              <a:t>Canadia</a:t>
            </a:r>
            <a:endParaRPr lang="en-US" altLang="en-US" sz="1400">
              <a:latin typeface="Comic Sans MS" panose="030F0902030302020204" pitchFamily="66" charset="0"/>
            </a:endParaRPr>
          </a:p>
        </p:txBody>
      </p:sp>
      <p:sp>
        <p:nvSpPr>
          <p:cNvPr id="25603" name="Rectangle 4">
            <a:extLst>
              <a:ext uri="{FF2B5EF4-FFF2-40B4-BE49-F238E27FC236}">
                <a16:creationId xmlns:a16="http://schemas.microsoft.com/office/drawing/2014/main" id="{FDE2E940-D23A-6242-9CDA-3FFA448F4836}"/>
              </a:ext>
            </a:extLst>
          </p:cNvPr>
          <p:cNvSpPr>
            <a:spLocks noChangeArrowheads="1"/>
          </p:cNvSpPr>
          <p:nvPr/>
        </p:nvSpPr>
        <p:spPr bwMode="auto">
          <a:xfrm>
            <a:off x="7192963" y="852488"/>
            <a:ext cx="183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4"/>
              </a:rPr>
              <a:t>Arthropod </a:t>
            </a:r>
            <a:r>
              <a:rPr lang="en-US" altLang="en-US" sz="1400" i="1">
                <a:latin typeface="Comic Sans MS" panose="030F0902030302020204" pitchFamily="66" charset="0"/>
                <a:hlinkClick r:id="rId4"/>
              </a:rPr>
              <a:t>Marrella</a:t>
            </a:r>
            <a:endParaRPr lang="en-US" altLang="en-US" sz="1400">
              <a:latin typeface="Comic Sans MS" panose="030F0902030302020204" pitchFamily="66" charset="0"/>
            </a:endParaRPr>
          </a:p>
        </p:txBody>
      </p:sp>
      <p:sp>
        <p:nvSpPr>
          <p:cNvPr id="25604" name="Rectangle 5">
            <a:extLst>
              <a:ext uri="{FF2B5EF4-FFF2-40B4-BE49-F238E27FC236}">
                <a16:creationId xmlns:a16="http://schemas.microsoft.com/office/drawing/2014/main" id="{0AC3B35F-D477-744D-8274-0B991C336F96}"/>
              </a:ext>
            </a:extLst>
          </p:cNvPr>
          <p:cNvSpPr>
            <a:spLocks noChangeArrowheads="1"/>
          </p:cNvSpPr>
          <p:nvPr/>
        </p:nvSpPr>
        <p:spPr bwMode="auto">
          <a:xfrm>
            <a:off x="127000" y="2370138"/>
            <a:ext cx="2100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5"/>
              </a:rPr>
              <a:t>Velvet Worm-</a:t>
            </a:r>
            <a:r>
              <a:rPr lang="en-US" altLang="en-US" sz="1400" i="1">
                <a:latin typeface="Comic Sans MS" panose="030F0902030302020204" pitchFamily="66" charset="0"/>
                <a:hlinkClick r:id="rId5"/>
              </a:rPr>
              <a:t>Aysheaia</a:t>
            </a:r>
            <a:endParaRPr lang="en-US" altLang="en-US" sz="1400">
              <a:latin typeface="Comic Sans MS" panose="030F0902030302020204" pitchFamily="66" charset="0"/>
            </a:endParaRPr>
          </a:p>
        </p:txBody>
      </p:sp>
      <p:sp>
        <p:nvSpPr>
          <p:cNvPr id="25605" name="Rectangle 6">
            <a:extLst>
              <a:ext uri="{FF2B5EF4-FFF2-40B4-BE49-F238E27FC236}">
                <a16:creationId xmlns:a16="http://schemas.microsoft.com/office/drawing/2014/main" id="{8BFD5E7A-5307-3949-AD2E-6278FD252A4E}"/>
              </a:ext>
            </a:extLst>
          </p:cNvPr>
          <p:cNvSpPr>
            <a:spLocks noChangeArrowheads="1"/>
          </p:cNvSpPr>
          <p:nvPr/>
        </p:nvSpPr>
        <p:spPr bwMode="auto">
          <a:xfrm>
            <a:off x="7192963" y="2362200"/>
            <a:ext cx="1177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latin typeface="Comic Sans MS" panose="030F0902030302020204" pitchFamily="66" charset="0"/>
                <a:hlinkClick r:id="rId6"/>
              </a:rPr>
              <a:t>Hallucigenia</a:t>
            </a:r>
            <a:endParaRPr lang="en-US" altLang="en-US" sz="1400">
              <a:latin typeface="Comic Sans MS" panose="030F0902030302020204" pitchFamily="66" charset="0"/>
            </a:endParaRPr>
          </a:p>
        </p:txBody>
      </p:sp>
      <p:sp>
        <p:nvSpPr>
          <p:cNvPr id="25606" name="Rectangle 7">
            <a:extLst>
              <a:ext uri="{FF2B5EF4-FFF2-40B4-BE49-F238E27FC236}">
                <a16:creationId xmlns:a16="http://schemas.microsoft.com/office/drawing/2014/main" id="{3ABCBF8C-328F-BA4A-BF8B-881B0DB1FEF5}"/>
              </a:ext>
            </a:extLst>
          </p:cNvPr>
          <p:cNvSpPr>
            <a:spLocks noChangeArrowheads="1"/>
          </p:cNvSpPr>
          <p:nvPr/>
        </p:nvSpPr>
        <p:spPr bwMode="auto">
          <a:xfrm>
            <a:off x="192088" y="3873500"/>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7"/>
              </a:rPr>
              <a:t>Arthropod-</a:t>
            </a:r>
            <a:r>
              <a:rPr lang="en-US" altLang="en-US" sz="1400" i="1">
                <a:latin typeface="Comic Sans MS" panose="030F0902030302020204" pitchFamily="66" charset="0"/>
                <a:hlinkClick r:id="rId7"/>
              </a:rPr>
              <a:t>Canadaspis</a:t>
            </a:r>
            <a:endParaRPr lang="en-US" altLang="en-US" sz="1400">
              <a:latin typeface="Comic Sans MS" panose="030F0902030302020204" pitchFamily="66" charset="0"/>
            </a:endParaRPr>
          </a:p>
        </p:txBody>
      </p:sp>
      <p:sp>
        <p:nvSpPr>
          <p:cNvPr id="25607" name="Rectangle 8">
            <a:extLst>
              <a:ext uri="{FF2B5EF4-FFF2-40B4-BE49-F238E27FC236}">
                <a16:creationId xmlns:a16="http://schemas.microsoft.com/office/drawing/2014/main" id="{7BDE16AB-53E8-E94D-AE3E-05F729EEADBB}"/>
              </a:ext>
            </a:extLst>
          </p:cNvPr>
          <p:cNvSpPr>
            <a:spLocks noChangeArrowheads="1"/>
          </p:cNvSpPr>
          <p:nvPr/>
        </p:nvSpPr>
        <p:spPr bwMode="auto">
          <a:xfrm>
            <a:off x="7192963" y="3873500"/>
            <a:ext cx="1874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8"/>
              </a:rPr>
              <a:t>Trilobite- </a:t>
            </a:r>
            <a:r>
              <a:rPr lang="en-US" altLang="en-US" sz="1400" i="1">
                <a:latin typeface="Comic Sans MS" panose="030F0902030302020204" pitchFamily="66" charset="0"/>
                <a:hlinkClick r:id="rId8"/>
              </a:rPr>
              <a:t>Olenoides</a:t>
            </a:r>
            <a:endParaRPr lang="en-US" altLang="en-US" sz="1400">
              <a:latin typeface="Comic Sans MS" panose="030F0902030302020204" pitchFamily="66" charset="0"/>
            </a:endParaRPr>
          </a:p>
        </p:txBody>
      </p:sp>
      <p:sp>
        <p:nvSpPr>
          <p:cNvPr id="25608" name="Rectangle 9">
            <a:extLst>
              <a:ext uri="{FF2B5EF4-FFF2-40B4-BE49-F238E27FC236}">
                <a16:creationId xmlns:a16="http://schemas.microsoft.com/office/drawing/2014/main" id="{58840D67-8A39-064A-A91E-50C1063BCAC6}"/>
              </a:ext>
            </a:extLst>
          </p:cNvPr>
          <p:cNvSpPr>
            <a:spLocks noChangeArrowheads="1"/>
          </p:cNvSpPr>
          <p:nvPr/>
        </p:nvSpPr>
        <p:spPr bwMode="auto">
          <a:xfrm>
            <a:off x="120650" y="5378450"/>
            <a:ext cx="2109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9"/>
              </a:rPr>
              <a:t>Arthropod-</a:t>
            </a:r>
            <a:r>
              <a:rPr lang="en-US" altLang="en-US" sz="1400" i="1">
                <a:latin typeface="Comic Sans MS" panose="030F0902030302020204" pitchFamily="66" charset="0"/>
                <a:hlinkClick r:id="rId9"/>
              </a:rPr>
              <a:t>Leanchoillia</a:t>
            </a:r>
            <a:endParaRPr lang="en-US" altLang="en-US" sz="1400">
              <a:latin typeface="Comic Sans MS" panose="030F0902030302020204" pitchFamily="66" charset="0"/>
            </a:endParaRPr>
          </a:p>
        </p:txBody>
      </p:sp>
      <p:sp>
        <p:nvSpPr>
          <p:cNvPr id="25609" name="Rectangle 10">
            <a:extLst>
              <a:ext uri="{FF2B5EF4-FFF2-40B4-BE49-F238E27FC236}">
                <a16:creationId xmlns:a16="http://schemas.microsoft.com/office/drawing/2014/main" id="{23A63C6B-5E09-6D40-AA90-0DE3ADEB7EDE}"/>
              </a:ext>
            </a:extLst>
          </p:cNvPr>
          <p:cNvSpPr>
            <a:spLocks noChangeArrowheads="1"/>
          </p:cNvSpPr>
          <p:nvPr/>
        </p:nvSpPr>
        <p:spPr bwMode="auto">
          <a:xfrm>
            <a:off x="7215188" y="5373688"/>
            <a:ext cx="906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latin typeface="Comic Sans MS" panose="030F0902030302020204" pitchFamily="66" charset="0"/>
                <a:hlinkClick r:id="rId10"/>
              </a:rPr>
              <a:t>Opabinia</a:t>
            </a:r>
            <a:endParaRPr lang="en-US" altLang="en-US" sz="1400">
              <a:latin typeface="Comic Sans MS" panose="030F0902030302020204" pitchFamily="66" charset="0"/>
            </a:endParaRPr>
          </a:p>
        </p:txBody>
      </p:sp>
      <p:sp>
        <p:nvSpPr>
          <p:cNvPr id="25610" name="Rectangle 11">
            <a:extLst>
              <a:ext uri="{FF2B5EF4-FFF2-40B4-BE49-F238E27FC236}">
                <a16:creationId xmlns:a16="http://schemas.microsoft.com/office/drawing/2014/main" id="{6BA227EC-B56A-F540-95E0-D1E8C12B1E60}"/>
              </a:ext>
            </a:extLst>
          </p:cNvPr>
          <p:cNvSpPr>
            <a:spLocks noChangeArrowheads="1"/>
          </p:cNvSpPr>
          <p:nvPr/>
        </p:nvSpPr>
        <p:spPr bwMode="auto">
          <a:xfrm>
            <a:off x="381000" y="6207125"/>
            <a:ext cx="8399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a:latin typeface="Comic Sans MS" panose="030F0902030302020204" pitchFamily="66" charset="0"/>
              </a:rPr>
              <a:t>https://answersingenesis.org/fossils/types-of-fossils/burgess-shales-cambrian-fossils-should-change-our-view-of-evolution/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EF79EEF2-65CC-5C41-A27C-17AD0CAAC337}"/>
              </a:ext>
            </a:extLst>
          </p:cNvPr>
          <p:cNvSpPr>
            <a:spLocks noChangeArrowheads="1"/>
          </p:cNvSpPr>
          <p:nvPr/>
        </p:nvSpPr>
        <p:spPr bwMode="auto">
          <a:xfrm>
            <a:off x="457200" y="533400"/>
            <a:ext cx="7924800" cy="830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hlinkClick r:id="rId2"/>
              </a:rPr>
              <a:t>Evolutionary Big Bang, ancestors</a:t>
            </a:r>
            <a:r>
              <a:rPr lang="en-US" altLang="en-US" sz="2400">
                <a:latin typeface="Comic Sans MS" panose="030F0902030302020204" pitchFamily="66" charset="0"/>
              </a:rPr>
              <a:t> of most forms of life on earth</a:t>
            </a:r>
          </a:p>
        </p:txBody>
      </p:sp>
      <p:sp>
        <p:nvSpPr>
          <p:cNvPr id="26626" name="Rectangle 2">
            <a:extLst>
              <a:ext uri="{FF2B5EF4-FFF2-40B4-BE49-F238E27FC236}">
                <a16:creationId xmlns:a16="http://schemas.microsoft.com/office/drawing/2014/main" id="{B97E804E-D266-AE49-B364-7B6818BF7963}"/>
              </a:ext>
            </a:extLst>
          </p:cNvPr>
          <p:cNvSpPr>
            <a:spLocks noChangeArrowheads="1"/>
          </p:cNvSpPr>
          <p:nvPr/>
        </p:nvSpPr>
        <p:spPr bwMode="auto">
          <a:xfrm>
            <a:off x="4419600" y="1600200"/>
            <a:ext cx="3505200" cy="19383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hlinkClick r:id="rId3"/>
              </a:rPr>
              <a:t>appearance</a:t>
            </a:r>
            <a:r>
              <a:rPr lang="en-US" altLang="en-US" sz="2400">
                <a:latin typeface="Comic Sans MS" panose="030F0902030302020204" pitchFamily="66" charset="0"/>
              </a:rPr>
              <a:t> in the fossil record of diverse life-forms with no discernible </a:t>
            </a:r>
            <a:r>
              <a:rPr lang="en-US" altLang="en-US" sz="2400">
                <a:latin typeface="Comic Sans MS" panose="030F0902030302020204" pitchFamily="66" charset="0"/>
                <a:hlinkClick r:id="rId4"/>
              </a:rPr>
              <a:t>ancestral forms</a:t>
            </a:r>
            <a:r>
              <a:rPr lang="en-US" altLang="en-US" sz="2400">
                <a:latin typeface="Comic Sans MS" panose="030F0902030302020204" pitchFamily="66" charset="0"/>
              </a:rPr>
              <a:t> </a:t>
            </a:r>
          </a:p>
        </p:txBody>
      </p:sp>
      <p:sp>
        <p:nvSpPr>
          <p:cNvPr id="4" name="Rectangle 3">
            <a:extLst>
              <a:ext uri="{FF2B5EF4-FFF2-40B4-BE49-F238E27FC236}">
                <a16:creationId xmlns:a16="http://schemas.microsoft.com/office/drawing/2014/main" id="{9720D11E-01AF-1E44-BEB1-179AACD3461C}"/>
              </a:ext>
            </a:extLst>
          </p:cNvPr>
          <p:cNvSpPr/>
          <p:nvPr/>
        </p:nvSpPr>
        <p:spPr>
          <a:xfrm>
            <a:off x="1582738" y="3962400"/>
            <a:ext cx="4572000" cy="1200150"/>
          </a:xfrm>
          <a:prstGeom prst="rect">
            <a:avLst/>
          </a:prstGeom>
          <a:ln w="12700">
            <a:solidFill>
              <a:schemeClr val="tx1"/>
            </a:solidFill>
          </a:ln>
        </p:spPr>
        <p:txBody>
          <a:bodyPr>
            <a:spAutoFit/>
          </a:bodyPr>
          <a:lstStyle/>
          <a:p>
            <a:pPr>
              <a:defRPr/>
            </a:pPr>
            <a:r>
              <a:rPr lang="en-US" u="sng" dirty="0">
                <a:solidFill>
                  <a:schemeClr val="accent1">
                    <a:lumMod val="50000"/>
                  </a:schemeClr>
                </a:solidFill>
                <a:latin typeface="Comic Sans MS" charset="0"/>
                <a:ea typeface="ＭＳ Ｐゴシック" charset="-128"/>
              </a:rPr>
              <a:t>phyla</a:t>
            </a:r>
            <a:r>
              <a:rPr lang="en-US" dirty="0">
                <a:latin typeface="Comic Sans MS" charset="0"/>
                <a:ea typeface="ＭＳ Ｐゴシック" charset="-128"/>
              </a:rPr>
              <a:t> of animals to which no </a:t>
            </a:r>
            <a:r>
              <a:rPr lang="en-US" u="sng" dirty="0">
                <a:solidFill>
                  <a:schemeClr val="accent1">
                    <a:lumMod val="50000"/>
                  </a:schemeClr>
                </a:solidFill>
                <a:latin typeface="Comic Sans MS" charset="0"/>
                <a:ea typeface="ＭＳ Ｐゴシック" charset="-128"/>
              </a:rPr>
              <a:t>evolutionary descendants </a:t>
            </a:r>
            <a:r>
              <a:rPr lang="en-US" dirty="0">
                <a:latin typeface="Comic Sans MS" charset="0"/>
                <a:ea typeface="ＭＳ Ｐゴシック" charset="-128"/>
              </a:rPr>
              <a:t>could be assigned</a:t>
            </a:r>
          </a:p>
        </p:txBody>
      </p:sp>
      <p:sp>
        <p:nvSpPr>
          <p:cNvPr id="26628" name="Rectangle 4">
            <a:extLst>
              <a:ext uri="{FF2B5EF4-FFF2-40B4-BE49-F238E27FC236}">
                <a16:creationId xmlns:a16="http://schemas.microsoft.com/office/drawing/2014/main" id="{5706848C-BB6E-C442-9BA3-6BFDFADC059E}"/>
              </a:ext>
            </a:extLst>
          </p:cNvPr>
          <p:cNvSpPr>
            <a:spLocks noChangeArrowheads="1"/>
          </p:cNvSpPr>
          <p:nvPr/>
        </p:nvSpPr>
        <p:spPr bwMode="auto">
          <a:xfrm>
            <a:off x="381000" y="6207125"/>
            <a:ext cx="8399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a:latin typeface="Comic Sans MS" panose="030F0902030302020204" pitchFamily="66" charset="0"/>
              </a:rPr>
              <a:t>https://answersingenesis.org/fossils/types-of-fossils/burgess-shales-cambrian-fossils-should-change-our-view-of-evolution/</a:t>
            </a:r>
          </a:p>
        </p:txBody>
      </p:sp>
      <p:pic>
        <p:nvPicPr>
          <p:cNvPr id="26629" name="Picture 5">
            <a:extLst>
              <a:ext uri="{FF2B5EF4-FFF2-40B4-BE49-F238E27FC236}">
                <a16:creationId xmlns:a16="http://schemas.microsoft.com/office/drawing/2014/main" id="{1D1F0C63-2722-DD4E-8AD5-D4638C357D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763713"/>
            <a:ext cx="20478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7F0BEC11-D1D7-7445-9C87-38598CD6B9AD}"/>
              </a:ext>
            </a:extLst>
          </p:cNvPr>
          <p:cNvSpPr>
            <a:spLocks noChangeArrowheads="1"/>
          </p:cNvSpPr>
          <p:nvPr/>
        </p:nvSpPr>
        <p:spPr bwMode="auto">
          <a:xfrm>
            <a:off x="2362200" y="1219200"/>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“If one could somehow turn the clock back to the Cambrian and run the game again, there is no reason to think the outcome would be the same. These little creatures, entombed in rock for a half-billion years, are a reminder that we are so very lucky to be here.”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 Jerry Adler</a:t>
            </a:r>
          </a:p>
        </p:txBody>
      </p:sp>
      <p:sp>
        <p:nvSpPr>
          <p:cNvPr id="27650" name="TextBox 2">
            <a:extLst>
              <a:ext uri="{FF2B5EF4-FFF2-40B4-BE49-F238E27FC236}">
                <a16:creationId xmlns:a16="http://schemas.microsoft.com/office/drawing/2014/main" id="{62D9CA6E-D9D9-2D46-8325-6B22388CF023}"/>
              </a:ext>
            </a:extLst>
          </p:cNvPr>
          <p:cNvSpPr txBox="1">
            <a:spLocks noChangeArrowheads="1"/>
          </p:cNvSpPr>
          <p:nvPr/>
        </p:nvSpPr>
        <p:spPr bwMode="auto">
          <a:xfrm>
            <a:off x="1295400" y="381000"/>
            <a:ext cx="653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Evolution is both predictable &amp; </a:t>
            </a:r>
            <a:r>
              <a:rPr lang="en-US" altLang="en-US" sz="2400" u="sng">
                <a:latin typeface="Comic Sans MS" panose="030F0902030302020204" pitchFamily="66" charset="0"/>
              </a:rPr>
              <a:t>idiosyncratic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a:extLst>
              <a:ext uri="{FF2B5EF4-FFF2-40B4-BE49-F238E27FC236}">
                <a16:creationId xmlns:a16="http://schemas.microsoft.com/office/drawing/2014/main" id="{2DB9EC2C-41A0-3A44-B0C4-428D6E4EBF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628775"/>
            <a:ext cx="40401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a:extLst>
              <a:ext uri="{FF2B5EF4-FFF2-40B4-BE49-F238E27FC236}">
                <a16:creationId xmlns:a16="http://schemas.microsoft.com/office/drawing/2014/main" id="{3AA20FFD-B4D6-0047-A658-74247F43B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1797050"/>
            <a:ext cx="393065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0DD5F23-5768-734F-9372-FB492DB33E65}"/>
              </a:ext>
            </a:extLst>
          </p:cNvPr>
          <p:cNvSpPr txBox="1">
            <a:spLocks/>
          </p:cNvSpPr>
          <p:nvPr/>
        </p:nvSpPr>
        <p:spPr bwMode="auto">
          <a:xfrm>
            <a:off x="361950" y="228600"/>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400" kern="0"/>
              <a:t>Radiometric dating estimates the age of the earth at 4.56 billion years old</a:t>
            </a:r>
            <a:endParaRPr lang="en-US" sz="3400" kern="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3508</TotalTime>
  <Words>1704</Words>
  <Application>Microsoft Macintosh PowerPoint</Application>
  <PresentationFormat>On-screen Show (4:3)</PresentationFormat>
  <Paragraphs>377</Paragraphs>
  <Slides>55</Slides>
  <Notes>21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3" baseType="lpstr">
      <vt:lpstr>Arial</vt:lpstr>
      <vt:lpstr>Comic Sans MS</vt:lpstr>
      <vt:lpstr>Helvetica</vt:lpstr>
      <vt:lpstr>Times</vt:lpstr>
      <vt:lpstr>Times New Roman</vt:lpstr>
      <vt:lpstr>Verdana</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Radiometric dating allows for precise estimates of the age of geological formations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organisms don’t fossilize</vt:lpstr>
      <vt:lpstr>Age of fossils can be estimated</vt:lpstr>
      <vt:lpstr>Key Concept</vt:lpstr>
      <vt:lpstr>Fossils allow us to learn about extinct species</vt:lpstr>
      <vt:lpstr>Fossils provide clues about behavior</vt:lpstr>
      <vt:lpstr>PowerPoint Presentation</vt:lpstr>
      <vt:lpstr>PowerPoint Presentation</vt:lpstr>
      <vt:lpstr>Fossils provide clues about development</vt:lpstr>
      <vt:lpstr>Scanning electron microscopy (CT scan) provides evidence of cellular structure</vt:lpstr>
      <vt:lpstr>Carbon isotopic signatures used to infer diet of early hominins</vt:lpstr>
      <vt:lpstr>Key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Olson, Matt</dc:creator>
  <cp:lastModifiedBy>Kevin McCracken</cp:lastModifiedBy>
  <cp:revision>134</cp:revision>
  <cp:lastPrinted>2017-09-14T15:26:41Z</cp:lastPrinted>
  <dcterms:created xsi:type="dcterms:W3CDTF">2015-12-22T16:06:12Z</dcterms:created>
  <dcterms:modified xsi:type="dcterms:W3CDTF">2022-09-01T15:55:10Z</dcterms:modified>
</cp:coreProperties>
</file>