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523" r:id="rId2"/>
    <p:sldId id="465" r:id="rId3"/>
    <p:sldId id="468" r:id="rId4"/>
    <p:sldId id="466" r:id="rId5"/>
    <p:sldId id="469" r:id="rId6"/>
    <p:sldId id="470" r:id="rId7"/>
    <p:sldId id="529" r:id="rId8"/>
    <p:sldId id="494" r:id="rId9"/>
    <p:sldId id="531" r:id="rId10"/>
    <p:sldId id="495" r:id="rId11"/>
    <p:sldId id="507" r:id="rId12"/>
    <p:sldId id="528" r:id="rId13"/>
    <p:sldId id="521" r:id="rId14"/>
    <p:sldId id="533" r:id="rId15"/>
    <p:sldId id="472" r:id="rId16"/>
    <p:sldId id="474" r:id="rId17"/>
    <p:sldId id="475" r:id="rId18"/>
    <p:sldId id="476" r:id="rId19"/>
    <p:sldId id="428" r:id="rId20"/>
    <p:sldId id="404" r:id="rId21"/>
    <p:sldId id="405" r:id="rId22"/>
    <p:sldId id="407" r:id="rId23"/>
    <p:sldId id="510" r:id="rId24"/>
    <p:sldId id="477" r:id="rId25"/>
    <p:sldId id="408" r:id="rId26"/>
    <p:sldId id="530" r:id="rId27"/>
    <p:sldId id="409" r:id="rId28"/>
    <p:sldId id="478" r:id="rId29"/>
    <p:sldId id="410" r:id="rId30"/>
    <p:sldId id="411" r:id="rId31"/>
    <p:sldId id="412" r:id="rId32"/>
    <p:sldId id="482" r:id="rId33"/>
    <p:sldId id="413" r:id="rId34"/>
    <p:sldId id="506" r:id="rId35"/>
    <p:sldId id="414" r:id="rId36"/>
    <p:sldId id="524" r:id="rId37"/>
    <p:sldId id="415" r:id="rId38"/>
    <p:sldId id="416" r:id="rId39"/>
    <p:sldId id="525" r:id="rId40"/>
    <p:sldId id="483" r:id="rId41"/>
    <p:sldId id="479" r:id="rId42"/>
    <p:sldId id="481" r:id="rId43"/>
    <p:sldId id="480" r:id="rId44"/>
    <p:sldId id="417" r:id="rId45"/>
    <p:sldId id="419" r:id="rId46"/>
    <p:sldId id="420" r:id="rId47"/>
    <p:sldId id="418" r:id="rId48"/>
    <p:sldId id="532" r:id="rId49"/>
    <p:sldId id="518" r:id="rId50"/>
    <p:sldId id="511" r:id="rId51"/>
    <p:sldId id="423" r:id="rId52"/>
    <p:sldId id="519" r:id="rId53"/>
    <p:sldId id="421" r:id="rId54"/>
    <p:sldId id="526" r:id="rId55"/>
    <p:sldId id="527" r:id="rId56"/>
    <p:sldId id="514" r:id="rId57"/>
    <p:sldId id="515" r:id="rId58"/>
    <p:sldId id="485" r:id="rId59"/>
    <p:sldId id="522" r:id="rId60"/>
    <p:sldId id="422" r:id="rId61"/>
    <p:sldId id="512" r:id="rId62"/>
    <p:sldId id="516" r:id="rId63"/>
    <p:sldId id="520" r:id="rId64"/>
    <p:sldId id="517" r:id="rId65"/>
    <p:sldId id="513" r:id="rId66"/>
  </p:sldIdLst>
  <p:sldSz cx="9144000" cy="6858000" type="screen4x3"/>
  <p:notesSz cx="6858000" cy="9144000"/>
  <p:custDataLst>
    <p:tags r:id="rId6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15"/>
    <p:restoredTop sz="86393"/>
  </p:normalViewPr>
  <p:slideViewPr>
    <p:cSldViewPr>
      <p:cViewPr varScale="1">
        <p:scale>
          <a:sx n="163" d="100"/>
          <a:sy n="163" d="100"/>
        </p:scale>
        <p:origin x="2344" y="17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-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792"/>
    </p:cViewPr>
  </p:sorterViewPr>
  <p:notesViewPr>
    <p:cSldViewPr>
      <p:cViewPr varScale="1">
        <p:scale>
          <a:sx n="142" d="100"/>
          <a:sy n="142" d="100"/>
        </p:scale>
        <p:origin x="4224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59261502-737C-A346-B33C-F6D90DE6B4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8B8B3DE-DB5C-CF4A-A50F-19131F7B946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9D8EADC9-4606-4141-9AB7-1379F3692B9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013816B3-ABFE-2242-9C56-7CDB312473E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E1E8C1-42C7-624B-BD36-EEEC656D06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594BD93-8BFA-AD41-A86E-030D73AC28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ADD8EBB-80E6-CF4F-B75E-E9D881A620F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B1F12AB-C5CB-ED42-A98C-090E51B03F9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92B93AC-A7B7-5A40-89E1-2E5AAA5942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0BFE63A1-F9E6-C444-B992-F7268490597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B3856491-AADA-A345-9056-57849DB518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732C24-34CC-A249-90F9-641F18E33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3D3FC9C6-9BEE-A84D-A765-C73303C42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43171D23-42D2-614E-A669-540CA8DFD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64134994-D71F-4149-B536-3EB4D34BC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A194F732-52B9-C142-B16A-0BC27997CC57}" type="slidenum">
              <a:rPr lang="en-US" altLang="en-US" sz="1200" smtClean="0">
                <a:latin typeface="Times New Roman" panose="02020603050405020304" pitchFamily="18" charset="0"/>
              </a:rPr>
              <a:pPr/>
              <a:t>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5DB416C8-2AA6-054C-B455-7CB070F726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32B3FD-19C1-ED4A-B24F-52B3CF2BC428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1248FA5-8648-104A-88EA-76B02C488D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427A447-F55C-AE45-AA1F-507B31AE6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127B81F7-22A8-D043-8149-F908950848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DD954195-2D6A-764F-B1AE-49404F953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C8F9747F-0043-7147-8153-EE785DDBE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ED1B4FC-5302-974A-B7CC-C5582E8254C7}" type="slidenum">
              <a:rPr lang="en-US" altLang="en-US" sz="1200" smtClean="0">
                <a:latin typeface="Times New Roman" panose="02020603050405020304" pitchFamily="18" charset="0"/>
              </a:rPr>
              <a:pPr/>
              <a:t>28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0310042-0096-7248-AFD9-895BB6AC2F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6A7AD5-40EF-4046-B1C0-B1F25002E0AA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5D834D96-F9E0-0F47-B419-CDBEB4D17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F52545A-3F86-2A49-9E9F-3D575C4A1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AF878940-DC58-0643-BF7D-44EECA1914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510C60-1337-634E-B376-12B69DFFEDCB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2A918D8-996C-584F-95E8-84FC472061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DCFB28F-D59D-D843-AE78-4EEAF0763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C562E381-8C50-684C-B3E1-C302C8C37F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FA7080-8929-044F-9EFA-8EA2FDE3F024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A6A5B8A0-DAE4-C048-A55D-ACD63FC2E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5527A72C-67AD-9F4A-AA22-F42F664EE4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EF20E910-9308-EA43-9D30-7B59BA2903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B53E833-A328-6447-B78A-2510A95E948B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D76862A0-9353-EE4A-AC46-E0C2732E02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8C11FE32-257E-3544-94C9-DB0D807AFE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3C907CB6-4432-2544-90A0-3E16F0CA4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01BBF8-A283-DB44-B93B-804A2806FBBD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A3E2F54F-66ED-F04C-9A96-89D6959622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828058D-99A2-FE4F-A291-B979E2CE2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04669BD6-B0A1-444C-82D0-317E87677A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C00BE7-5DA9-544A-8578-08779FE09C72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8623A402-B432-D546-9097-7B46E02BA6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8FB10A35-BF08-E744-B7AD-9929D6629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7AD90306-0B78-9E42-9250-210D603961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0AD814-388A-EB4D-B66B-BB120BCC51EB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CB1EE720-091E-7444-9EA2-6657DCEAF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25311762-A059-9744-8545-970C05B3D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DD4AB452-784E-9F46-9F79-74A8E9490F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CF02B406-6C7B-3340-9C77-9A5EF9329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97EB972F-F4B5-7A4C-BEED-29837DDCF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5EBC120-CED2-CB44-ABB7-98BCD941FB19}" type="slidenum">
              <a:rPr lang="en-US" altLang="en-US" sz="1200" smtClean="0">
                <a:latin typeface="Arial" panose="020B0604020202020204" pitchFamily="34" charset="0"/>
              </a:rPr>
              <a:pPr/>
              <a:t>43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2EA846B1-47FB-B44D-B5A7-415DBB5BE9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A1C295F9-1E62-5747-A982-D29028B1A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02758CCC-213F-C241-8AFA-A920E330D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A6EEC1DE-37AE-D043-B7D9-BA81728A2FE8}" type="slidenum">
              <a:rPr lang="en-US" altLang="en-US" sz="1200" smtClean="0">
                <a:latin typeface="Times New Roman" panose="02020603050405020304" pitchFamily="18" charset="0"/>
              </a:rPr>
              <a:pPr/>
              <a:t>16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84BBAC5E-6420-1A48-BEB8-8901B667C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B4E748-FC06-504B-A0BD-8167C7FC3771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C380AECA-C2CD-0840-90E5-D78903EB57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951EAEB-82E8-4341-9D17-6562C6015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F7C37ED9-6DE3-FE4E-8736-924098F8AA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E4C11D-318E-F442-8AA6-3664AA931230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CF4F2061-93CC-3746-AFE2-74D16C1013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27EB01EE-42BC-A545-BF73-54B303790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ED869D0F-78A7-D84F-82B4-4D2B6A776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111A0F-1020-D148-83B4-BB6E89343334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7DD87203-A2D9-7245-B6EF-400346EF3B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088331CC-DBE5-314E-A9CC-7651574FE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0462E156-A548-A242-A8ED-1CB0D4F9C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FCAD8F-B39D-D74B-9ADA-2B902193E461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62D4BF2-6128-8647-98FA-22A2DB3AA1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CAA66FE5-CF8F-F541-86B8-D8522C7A0C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48CA3D35-BBC6-CD4F-930A-B2E69E1C51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722CF9-8792-954E-B40E-C0BE240F46AD}" type="slidenum">
              <a:rPr lang="en-US" altLang="en-US" smtClean="0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58EC4B0F-CAF8-064E-94DE-002D8A52E2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2445C292-6773-E148-9607-5CE3B7403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D9DFDC7D-EA87-5542-882A-8820B75E1F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3052EF-7859-474C-A1AE-9B530C9B3FF5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FA4A3C59-673C-DB48-ADA5-E780937F55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6CCADC94-1E76-6D4A-B26C-08CA470C7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B570563F-0875-D14B-854C-5DE5AFAEE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8BE5E2F5-35F1-C34C-B116-70248AD7F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Eocene horses were forest animals. 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Miocene horses: Specialization to eating grass. Teeth adaptations for eating grass  - more ridges – higher crowns – harder tooth crowns. Specializations from running – fused bones in leg – standing on tiptoe. Weight on springy ligaments</a:t>
            </a:r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02DE1612-D1DF-AD4E-8497-C19858E3E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EC0A461-76D9-DB4F-A40D-573AE7C091F3}" type="slidenum">
              <a:rPr lang="en-US" altLang="en-US" sz="1200" smtClean="0">
                <a:latin typeface="Arial" panose="020B0604020202020204" pitchFamily="34" charset="0"/>
              </a:rPr>
              <a:pPr/>
              <a:t>58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BA245ECA-BD5C-8846-9362-1D67E06662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362314-3AA9-1F44-9A1C-B977D2998137}" type="slidenum">
              <a:rPr lang="en-US" altLang="en-US" smtClean="0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1CF1EA90-620C-9B4C-B792-F36F3EB99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DABE35DF-8DD2-994B-B6CE-E61AB92F1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269EC72B-E252-6C4D-98F8-354EF04A42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EDD3E0B7-325B-B641-B907-CC980EB02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BE2ED6AF-961D-5643-B1B4-154747D92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1574BFB6-3D5D-5144-80A7-3FC618543C79}" type="slidenum">
              <a:rPr lang="en-US" altLang="en-US" sz="1200" smtClean="0">
                <a:latin typeface="Times New Roman" panose="02020603050405020304" pitchFamily="18" charset="0"/>
              </a:rPr>
              <a:pPr/>
              <a:t>17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BD8B6B81-50EA-6540-B2E6-B3EF070673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2ACEC090-252E-F249-A3FE-BE8813E32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F132839B-B9D6-2744-83EC-385CF4620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A833468F-E1C2-3545-ADE7-21F193CE9219}" type="slidenum">
              <a:rPr lang="en-US" altLang="en-US" sz="1200" smtClean="0">
                <a:latin typeface="Times New Roman" panose="02020603050405020304" pitchFamily="18" charset="0"/>
              </a:rPr>
              <a:pPr/>
              <a:t>18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44EAA2DA-8624-EA4A-8133-D8EDCFE9CA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C2A9FA19-1AE3-3E42-A441-61336F4A2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BF1BE142-3E94-DA49-8CA2-3851F9A75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59ECFB4-62E2-7149-B704-0A91A8EB27E1}" type="slidenum">
              <a:rPr lang="en-US" altLang="en-US" sz="1200" smtClean="0">
                <a:latin typeface="Arial" panose="020B0604020202020204" pitchFamily="34" charset="0"/>
              </a:rPr>
              <a:pPr/>
              <a:t>19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41F05DF-8B1A-DB4A-8084-590616BF01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E730A9-FC44-6B43-8CDA-36DAF78ECA94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0DC0846C-43DE-4D4F-BF81-C914AAE02D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566368F-6F6C-3843-99E7-C675271FB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55068C-B3FA-7241-B012-74509B3FB7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1D0145-8F92-3C48-99F2-FB5513EEE41C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B9C329A2-0CF6-2346-A18C-D05E3B0E80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05085E9-CE3A-F842-B671-8342C9DA4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4F81392E-EE1A-3543-972F-53643BDFAA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F08AB7C7-7A50-504F-8128-4AEB70F91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AC0B63C0-33C2-1A45-9CBA-C3850FEB8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7DC24AF-491E-464E-AB50-BBCDCE17087B}" type="slidenum">
              <a:rPr lang="en-US" altLang="en-US" sz="1200" smtClean="0">
                <a:latin typeface="Times New Roman" panose="02020603050405020304" pitchFamily="18" charset="0"/>
              </a:rPr>
              <a:pPr/>
              <a:t>24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BCF3F56-F3AF-3445-9A29-EAE115F9C7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3E09FF-E12B-F142-8045-25BB50B55207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EE2F274-FBAE-6A4D-B36A-29C339A7D8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6072877-2EB2-024B-ADF8-3B8D77DE6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C5014A-0D0F-C44F-8300-430F6CA955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BFB57B-BF1E-5E44-9E31-8FF784FD0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C7EA80-5700-5A4C-9D51-31F2EBBDB2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E72C-631C-CD46-B738-59971088EB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924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27FBC2-DBD0-7549-887D-E292FB7DC7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22F8F5-A9B6-5B49-83D7-7882FB7DD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95E5B2-B362-F646-ADE5-738E56C558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72C2C-4FFC-2649-88D1-A5AEE26DB3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61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872883-D32F-5645-AB87-39F66E348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33BC59-B752-D14A-8D12-C4B02CEE1C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CB2127-E4A8-5043-8211-606C33556F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E439C-E3C4-5A4B-A3E4-BDF9CFE095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03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8941F7-CADF-D24E-9F79-F946A9D131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8F8518-3C7C-A643-9A57-4283AC2250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5C5723-2F48-8747-9E1E-2CF82F9F8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EC67A-7E66-B944-80EE-DB566FFF9F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31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B108A2-73E7-D74A-99A9-1805AB25BD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F49237-842F-9F44-9A4C-4D4E5289AB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4B722E-B756-B74E-BBFC-C954BFE21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9746D-7AB0-3A47-AE31-E6F4217E2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12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0FFDEF-40E7-194A-BA51-BD9DBAB1F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FF5258-997F-9744-BEB7-DCC00567E8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414553-73FD-7844-BF20-B99FDAB53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769B9-05D3-F543-B6C2-C5E026599F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98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C358F2C-5577-2840-9442-B69FF52528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3F20CD-3532-B149-91B9-AC73629BA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B177A5-519B-F548-B20E-00790A450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C8E00-EDE4-5147-B3C6-2DDFDCDADA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24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D611447-DD92-BF4F-9C38-94DAC9800B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19ED16-E637-FF45-9270-79E48D57F5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04BC272-8349-DA40-B9A4-7A870E683A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CC153-1237-5A4F-A18D-146D73551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11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AF1718-FB54-F543-BE3E-EF8B98D9D5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1A8A3DF-A5A9-924A-A6B4-C822D895FF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F8FD54-F61C-FD47-9348-1AEB3A29FD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5C8E7-C0C1-9649-A54A-50A75FC6BC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48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C37904-0B9D-4E4C-8245-8A2C719BB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FDD223-37F3-0149-83FE-D6A0816333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1FCFA-C5F7-CB45-8E69-5EF5DA075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9E604-3B61-9843-94BE-C19308B6BB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09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8723E1-6C54-9D4A-8732-63058C704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FD521B-C904-0F4E-87FA-737051B97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4EBA82-6EAB-E34A-AE4F-7CD0A5F831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0966E-A80E-1642-B734-3923F3426D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75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D79815E-A031-6145-AE63-C9903B427D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5B9D61D-0B30-554B-A2F3-B0E52C88A3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09BD53B-7EB5-F448-8DDC-0A6A7DA8C99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EA5B30F-8E8F-F34B-849B-5AEF4BF403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0527BE0-2104-D840-B050-1B68B125F7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00C3D3-CCBE-024C-9E5E-1C85896C1F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www.sci-news.com/author/delazaro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lp:IPA/English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lowering_plants" TargetMode="External"/><Relationship Id="rId5" Type="http://schemas.openxmlformats.org/officeDocument/2006/relationships/hyperlink" Target="https://en.wikipedia.org/wiki/Monocotyledon" TargetMode="External"/><Relationship Id="rId4" Type="http://schemas.openxmlformats.org/officeDocument/2006/relationships/hyperlink" Target="https://en.wikipedia.org/wiki/Family_(biology)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>
            <a:extLst>
              <a:ext uri="{FF2B5EF4-FFF2-40B4-BE49-F238E27FC236}">
                <a16:creationId xmlns:a16="http://schemas.microsoft.com/office/drawing/2014/main" id="{9562E8E1-1C79-D34F-8BDD-81B2D6F16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600200"/>
            <a:ext cx="7340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3">
            <a:extLst>
              <a:ext uri="{FF2B5EF4-FFF2-40B4-BE49-F238E27FC236}">
                <a16:creationId xmlns:a16="http://schemas.microsoft.com/office/drawing/2014/main" id="{E8A3AF14-1AD2-CC4A-A09D-5524CA83A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3" y="5410200"/>
            <a:ext cx="5222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Cruisin’ the Fossil Coastline by Artist Ray Troll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https://www.trollart.com/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>
            <a:extLst>
              <a:ext uri="{FF2B5EF4-FFF2-40B4-BE49-F238E27FC236}">
                <a16:creationId xmlns:a16="http://schemas.microsoft.com/office/drawing/2014/main" id="{6223F284-78A2-B641-BFF2-E61F706DB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839788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4">
            <a:extLst>
              <a:ext uri="{FF2B5EF4-FFF2-40B4-BE49-F238E27FC236}">
                <a16:creationId xmlns:a16="http://schemas.microsoft.com/office/drawing/2014/main" id="{37101977-7E3C-5445-A215-D4F06C2B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5808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Giant Arthropods of the Carboniferous</a:t>
            </a:r>
          </a:p>
        </p:txBody>
      </p:sp>
      <p:pic>
        <p:nvPicPr>
          <p:cNvPr id="25603" name="Picture 5">
            <a:extLst>
              <a:ext uri="{FF2B5EF4-FFF2-40B4-BE49-F238E27FC236}">
                <a16:creationId xmlns:a16="http://schemas.microsoft.com/office/drawing/2014/main" id="{102055E2-7EBF-A44A-B8B8-F299EC983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543425"/>
            <a:ext cx="26558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6">
            <a:extLst>
              <a:ext uri="{FF2B5EF4-FFF2-40B4-BE49-F238E27FC236}">
                <a16:creationId xmlns:a16="http://schemas.microsoft.com/office/drawing/2014/main" id="{6960D555-0E6D-7748-BD5A-229FE9FFD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562600"/>
            <a:ext cx="954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tracks</a:t>
            </a:r>
          </a:p>
        </p:txBody>
      </p:sp>
      <p:pic>
        <p:nvPicPr>
          <p:cNvPr id="25605" name="Picture 7">
            <a:extLst>
              <a:ext uri="{FF2B5EF4-FFF2-40B4-BE49-F238E27FC236}">
                <a16:creationId xmlns:a16="http://schemas.microsoft.com/office/drawing/2014/main" id="{FA996FEA-758D-3441-B485-D3D4B9582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50609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">
            <a:extLst>
              <a:ext uri="{FF2B5EF4-FFF2-40B4-BE49-F238E27FC236}">
                <a16:creationId xmlns:a16="http://schemas.microsoft.com/office/drawing/2014/main" id="{F23B8BEB-8278-CA4E-8182-243304D58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325" y="5446713"/>
            <a:ext cx="2994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pO2 as high as 35%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contributed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>
            <a:extLst>
              <a:ext uri="{FF2B5EF4-FFF2-40B4-BE49-F238E27FC236}">
                <a16:creationId xmlns:a16="http://schemas.microsoft.com/office/drawing/2014/main" id="{E15D5B53-AFE8-AE42-8287-27889697D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61938"/>
            <a:ext cx="4876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4">
            <a:extLst>
              <a:ext uri="{FF2B5EF4-FFF2-40B4-BE49-F238E27FC236}">
                <a16:creationId xmlns:a16="http://schemas.microsoft.com/office/drawing/2014/main" id="{3CAD11D0-345C-A44D-B92F-09630505E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219825"/>
            <a:ext cx="3517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From Misof et al. 2014. Science  346:763-767</a:t>
            </a:r>
          </a:p>
        </p:txBody>
      </p:sp>
      <p:sp>
        <p:nvSpPr>
          <p:cNvPr id="26627" name="TextBox 5">
            <a:extLst>
              <a:ext uri="{FF2B5EF4-FFF2-40B4-BE49-F238E27FC236}">
                <a16:creationId xmlns:a16="http://schemas.microsoft.com/office/drawing/2014/main" id="{EC3DCFB3-D86E-5C4C-B2AA-77C92FF94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52400"/>
            <a:ext cx="3910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Diversification of Insects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4FA27-D50C-CB4B-8315-1118DC5CA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54025"/>
            <a:ext cx="3362325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 u="sng">
              <a:latin typeface="Comic Sans MS" panose="030F0902030302020204" pitchFamily="66" charset="0"/>
            </a:endParaRPr>
          </a:p>
          <a:p>
            <a:pPr>
              <a:buFontTx/>
              <a:buNone/>
            </a:pPr>
            <a:r>
              <a:rPr lang="en-US" altLang="en-US" sz="2000" u="sng">
                <a:latin typeface="Comic Sans MS" panose="030F0902030302020204" pitchFamily="66" charset="0"/>
              </a:rPr>
              <a:t>Permian</a:t>
            </a:r>
            <a:r>
              <a:rPr lang="en-US" altLang="en-US" sz="2000">
                <a:latin typeface="Comic Sans MS" panose="030F0902030302020204" pitchFamily="66" charset="0"/>
              </a:rPr>
              <a:t>  </a:t>
            </a:r>
          </a:p>
          <a:p>
            <a:pPr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insect groups with complete metamorphosis (distinct larval and pupal stages) arise</a:t>
            </a:r>
          </a:p>
          <a:p>
            <a:pPr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= Holometabolous 🦋</a:t>
            </a:r>
          </a:p>
          <a:p>
            <a:pPr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Ancestors of Lepidoptera (moths and butterflies) date to this period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0AE4D1-D56A-B244-8547-2340150F5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5924"/>
            <a:ext cx="8686800" cy="6161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159FCF-BAEF-2147-9F41-B535E06D79F3}"/>
              </a:ext>
            </a:extLst>
          </p:cNvPr>
          <p:cNvSpPr/>
          <p:nvPr/>
        </p:nvSpPr>
        <p:spPr>
          <a:xfrm>
            <a:off x="609600" y="6477000"/>
            <a:ext cx="6553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www.quora.com</a:t>
            </a:r>
            <a:r>
              <a:rPr lang="en-US" sz="1200" dirty="0"/>
              <a:t>/What-is-the-evolutionary-advantage-of-metamorphosis</a:t>
            </a:r>
          </a:p>
        </p:txBody>
      </p:sp>
    </p:spTree>
    <p:extLst>
      <p:ext uri="{BB962C8B-B14F-4D97-AF65-F5344CB8AC3E}">
        <p14:creationId xmlns:p14="http://schemas.microsoft.com/office/powerpoint/2010/main" val="46131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>
            <a:extLst>
              <a:ext uri="{FF2B5EF4-FFF2-40B4-BE49-F238E27FC236}">
                <a16:creationId xmlns:a16="http://schemas.microsoft.com/office/drawing/2014/main" id="{8580403E-DACB-D54D-A599-FF30E6A76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8575"/>
            <a:ext cx="4622800" cy="6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5">
            <a:extLst>
              <a:ext uri="{FF2B5EF4-FFF2-40B4-BE49-F238E27FC236}">
                <a16:creationId xmlns:a16="http://schemas.microsoft.com/office/drawing/2014/main" id="{740709B4-F00B-F34B-B859-A668C3F81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8175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omic Sans MS" panose="030F0902030302020204" pitchFamily="66" charset="0"/>
              </a:rPr>
              <a:t>https://www.nationalgeographic.com/animals/article/why-insect-populations-are-plummeting-and-why-it-matters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A4F356-DC24-4825-BD8C-7E8B1E640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772400" cy="5537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DD15A-9BCD-C732-A960-21F3FDB2781B}"/>
              </a:ext>
            </a:extLst>
          </p:cNvPr>
          <p:cNvSpPr txBox="1"/>
          <p:nvPr/>
        </p:nvSpPr>
        <p:spPr>
          <a:xfrm>
            <a:off x="685800" y="6248400"/>
            <a:ext cx="7772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www.statista.com</a:t>
            </a:r>
            <a:r>
              <a:rPr lang="en-US" sz="1200" dirty="0"/>
              <a:t>/chart/16960/percentage-decline-in-selected-global-insect-populations/</a:t>
            </a:r>
          </a:p>
        </p:txBody>
      </p:sp>
    </p:spTree>
    <p:extLst>
      <p:ext uri="{BB962C8B-B14F-4D97-AF65-F5344CB8AC3E}">
        <p14:creationId xmlns:p14="http://schemas.microsoft.com/office/powerpoint/2010/main" val="3703481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>
            <a:extLst>
              <a:ext uri="{FF2B5EF4-FFF2-40B4-BE49-F238E27FC236}">
                <a16:creationId xmlns:a16="http://schemas.microsoft.com/office/drawing/2014/main" id="{DC176B3A-C51C-CC47-B0CE-F3D12C53D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305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The Rise of Vertebrates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Recall that the first jawless fishes arose during the Cambrian Explosion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28674" name="Picture 1">
            <a:extLst>
              <a:ext uri="{FF2B5EF4-FFF2-40B4-BE49-F238E27FC236}">
                <a16:creationId xmlns:a16="http://schemas.microsoft.com/office/drawing/2014/main" id="{A8252A7D-F953-724B-9E3F-748A34BD6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279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47BAB220-155B-1445-8992-C5CD2B4FB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324643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DB84A64C-1887-CE46-873D-815D5BE7C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953000"/>
            <a:ext cx="18478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BBAA7C6E-A4C4-AA4D-BB40-539043413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495800"/>
            <a:ext cx="3100388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62A17C5C-04F8-1F45-9272-6B42E67D4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5334000"/>
            <a:ext cx="32766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E2839F67-4A74-F14F-B31D-A15C57535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A02797-3B51-1C48-9FF2-7599E696FDD4}"/>
              </a:ext>
            </a:extLst>
          </p:cNvPr>
          <p:cNvCxnSpPr/>
          <p:nvPr/>
        </p:nvCxnSpPr>
        <p:spPr>
          <a:xfrm flipV="1">
            <a:off x="1828800" y="3276600"/>
            <a:ext cx="0" cy="723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700028-3946-CC4F-97F4-D97BA822EF0F}"/>
              </a:ext>
            </a:extLst>
          </p:cNvPr>
          <p:cNvSpPr txBox="1"/>
          <p:nvPr/>
        </p:nvSpPr>
        <p:spPr>
          <a:xfrm>
            <a:off x="1524000" y="4116388"/>
            <a:ext cx="5626100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First jawed fishes</a:t>
            </a: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	Late </a:t>
            </a:r>
            <a:r>
              <a:rPr lang="en-US" sz="2000" dirty="0" err="1">
                <a:latin typeface="+mn-lt"/>
                <a:ea typeface="ＭＳ Ｐゴシック" charset="0"/>
              </a:rPr>
              <a:t>Ordivician</a:t>
            </a:r>
            <a:endParaRPr lang="en-US" sz="2000" dirty="0">
              <a:latin typeface="+mn-lt"/>
              <a:ea typeface="ＭＳ Ｐゴシック" charset="0"/>
            </a:endParaRP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	</a:t>
            </a:r>
            <a:r>
              <a:rPr lang="en-US" sz="2000" dirty="0" err="1">
                <a:latin typeface="+mn-lt"/>
                <a:ea typeface="ＭＳ Ｐゴシック" charset="0"/>
              </a:rPr>
              <a:t>Cartilagenous</a:t>
            </a:r>
            <a:r>
              <a:rPr lang="en-US" sz="2000" dirty="0">
                <a:latin typeface="+mn-lt"/>
                <a:ea typeface="ＭＳ Ｐゴシック" charset="0"/>
              </a:rPr>
              <a:t> skeleton</a:t>
            </a: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	Placoderms &amp; </a:t>
            </a:r>
            <a:r>
              <a:rPr lang="en-US" sz="2000" dirty="0" err="1">
                <a:latin typeface="+mn-lt"/>
                <a:ea typeface="ＭＳ Ｐゴシック" charset="0"/>
              </a:rPr>
              <a:t>Acanthodii</a:t>
            </a:r>
            <a:r>
              <a:rPr lang="en-US" sz="2000" dirty="0">
                <a:latin typeface="+mn-lt"/>
                <a:ea typeface="ＭＳ Ｐゴシック" charset="0"/>
              </a:rPr>
              <a:t> (spiny sharks)</a:t>
            </a:r>
          </a:p>
          <a:p>
            <a:pPr>
              <a:defRPr/>
            </a:pPr>
            <a:endParaRPr lang="en-US" sz="2000" dirty="0">
              <a:latin typeface="+mn-lt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2640D-8E5F-BD41-A8B5-4E1158620EBC}"/>
              </a:ext>
            </a:extLst>
          </p:cNvPr>
          <p:cNvSpPr txBox="1"/>
          <p:nvPr/>
        </p:nvSpPr>
        <p:spPr>
          <a:xfrm>
            <a:off x="533400" y="1724025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sp>
        <p:nvSpPr>
          <p:cNvPr id="29702" name="TextBox 2">
            <a:extLst>
              <a:ext uri="{FF2B5EF4-FFF2-40B4-BE49-F238E27FC236}">
                <a16:creationId xmlns:a16="http://schemas.microsoft.com/office/drawing/2014/main" id="{A90CCC81-8F58-F14F-8BF1-B224658F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738" y="6400800"/>
            <a:ext cx="1744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Pelagic climatius</a:t>
            </a:r>
          </a:p>
        </p:txBody>
      </p:sp>
      <p:sp>
        <p:nvSpPr>
          <p:cNvPr id="29703" name="Rectangle 3">
            <a:extLst>
              <a:ext uri="{FF2B5EF4-FFF2-40B4-BE49-F238E27FC236}">
                <a16:creationId xmlns:a16="http://schemas.microsoft.com/office/drawing/2014/main" id="{83819B92-51A9-AC4E-B0C4-BE97000D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6421438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https://ferrebeekeeper.wordpress.com/tag/spiny-shark/</a:t>
            </a:r>
          </a:p>
        </p:txBody>
      </p:sp>
      <p:sp>
        <p:nvSpPr>
          <p:cNvPr id="29704" name="TextBox 10">
            <a:extLst>
              <a:ext uri="{FF2B5EF4-FFF2-40B4-BE49-F238E27FC236}">
                <a16:creationId xmlns:a16="http://schemas.microsoft.com/office/drawing/2014/main" id="{E0BAA027-2500-B94E-BF9A-AEBF0991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30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First Jawed Fishes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Late Ordivician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3F193B7E-8F39-A549-9751-2C34ECECC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D56B0B-C053-9749-9ED5-AE557EB6EA6E}"/>
              </a:ext>
            </a:extLst>
          </p:cNvPr>
          <p:cNvCxnSpPr/>
          <p:nvPr/>
        </p:nvCxnSpPr>
        <p:spPr>
          <a:xfrm flipV="1">
            <a:off x="2362200" y="3238500"/>
            <a:ext cx="41275" cy="10429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4701F3-BEA8-834D-B4C3-89FA7955827A}"/>
              </a:ext>
            </a:extLst>
          </p:cNvPr>
          <p:cNvSpPr txBox="1"/>
          <p:nvPr/>
        </p:nvSpPr>
        <p:spPr>
          <a:xfrm>
            <a:off x="533400" y="1724025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9C2B4A05-0869-CA4B-B202-18292F01E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4325938"/>
            <a:ext cx="6692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Earliest lobed-fin fish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418 mya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Early Devonian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Fin connected to body by a single bone</a:t>
            </a:r>
          </a:p>
        </p:txBody>
      </p:sp>
      <p:pic>
        <p:nvPicPr>
          <p:cNvPr id="31749" name="Picture 6">
            <a:extLst>
              <a:ext uri="{FF2B5EF4-FFF2-40B4-BE49-F238E27FC236}">
                <a16:creationId xmlns:a16="http://schemas.microsoft.com/office/drawing/2014/main" id="{08D6CF62-87DC-6040-87C2-A5D7D1A66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09538"/>
            <a:ext cx="470217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610D48EA-B72C-5A4B-91B7-3DE240690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7C24D1-6D6B-3A48-9B85-0A03CE59E0DC}"/>
              </a:ext>
            </a:extLst>
          </p:cNvPr>
          <p:cNvCxnSpPr/>
          <p:nvPr/>
        </p:nvCxnSpPr>
        <p:spPr>
          <a:xfrm flipV="1">
            <a:off x="2514600" y="3276600"/>
            <a:ext cx="0" cy="723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317AB41-6A04-A54C-B135-692B7A5AC69E}"/>
              </a:ext>
            </a:extLst>
          </p:cNvPr>
          <p:cNvSpPr txBox="1"/>
          <p:nvPr/>
        </p:nvSpPr>
        <p:spPr>
          <a:xfrm>
            <a:off x="533400" y="1724025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2A8E6274-CF45-1C4A-B545-1F8795975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113213"/>
            <a:ext cx="769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Earliest Ray finned fish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400 mya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-Fins are rays of skin supported by spines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-99% of 30,000 extant fish species</a:t>
            </a:r>
          </a:p>
        </p:txBody>
      </p:sp>
      <p:pic>
        <p:nvPicPr>
          <p:cNvPr id="33797" name="Picture 3">
            <a:extLst>
              <a:ext uri="{FF2B5EF4-FFF2-40B4-BE49-F238E27FC236}">
                <a16:creationId xmlns:a16="http://schemas.microsoft.com/office/drawing/2014/main" id="{17DC7018-2FB2-874F-A444-67EC11C87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0663"/>
            <a:ext cx="33909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EFE2BAD1-4AD6-804E-AC4E-B700C8DF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762000"/>
            <a:ext cx="7543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omic Sans MS" panose="030F0902030302020204" pitchFamily="66" charset="0"/>
              </a:rPr>
              <a:t>Animated Life: The Living Fossil Fish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Discovery of the Coelacanth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https://www.youtube.com/watch?v=HJ3yLh_CYg4</a:t>
            </a:r>
          </a:p>
        </p:txBody>
      </p:sp>
      <p:pic>
        <p:nvPicPr>
          <p:cNvPr id="35842" name="Picture 1">
            <a:extLst>
              <a:ext uri="{FF2B5EF4-FFF2-40B4-BE49-F238E27FC236}">
                <a16:creationId xmlns:a16="http://schemas.microsoft.com/office/drawing/2014/main" id="{60BE2D50-615F-3C4E-B00E-1DAE34F7C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6600"/>
            <a:ext cx="321786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>
            <a:extLst>
              <a:ext uri="{FF2B5EF4-FFF2-40B4-BE49-F238E27FC236}">
                <a16:creationId xmlns:a16="http://schemas.microsoft.com/office/drawing/2014/main" id="{74B04082-0393-CE4E-83A5-B7C1DA10E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519738"/>
            <a:ext cx="5181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https://vertebrates.si.edu/fishes/coelacanth/coelacanth_wider.html</a:t>
            </a:r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38D29262-0FE2-9E48-BC71-C424FCF0D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0005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8BC998-3CA4-D44B-BC34-7696110B2870}"/>
              </a:ext>
            </a:extLst>
          </p:cNvPr>
          <p:cNvSpPr txBox="1"/>
          <p:nvPr/>
        </p:nvSpPr>
        <p:spPr>
          <a:xfrm>
            <a:off x="304800" y="33338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F367507D-1C61-6649-8AEB-A16A3BD04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795836-8479-D547-BC63-4285577A8F87}"/>
              </a:ext>
            </a:extLst>
          </p:cNvPr>
          <p:cNvCxnSpPr/>
          <p:nvPr/>
        </p:nvCxnSpPr>
        <p:spPr>
          <a:xfrm flipV="1">
            <a:off x="1828800" y="3276600"/>
            <a:ext cx="0" cy="18478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DB10572-4879-2341-A0A0-7B0B65C5ED3B}"/>
              </a:ext>
            </a:extLst>
          </p:cNvPr>
          <p:cNvSpPr txBox="1"/>
          <p:nvPr/>
        </p:nvSpPr>
        <p:spPr>
          <a:xfrm>
            <a:off x="458788" y="5162550"/>
            <a:ext cx="32877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First terrestrial nonvascular </a:t>
            </a: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Plants - Bryophytes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684147-7C1A-D847-AE24-383229E6E701}"/>
              </a:ext>
            </a:extLst>
          </p:cNvPr>
          <p:cNvCxnSpPr/>
          <p:nvPr/>
        </p:nvCxnSpPr>
        <p:spPr>
          <a:xfrm flipV="1">
            <a:off x="3581400" y="3276600"/>
            <a:ext cx="0" cy="8382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0D1540E-84D7-CC43-90F2-D484AF8BA8EB}"/>
              </a:ext>
            </a:extLst>
          </p:cNvPr>
          <p:cNvSpPr txBox="1"/>
          <p:nvPr/>
        </p:nvSpPr>
        <p:spPr>
          <a:xfrm>
            <a:off x="1946275" y="4826000"/>
            <a:ext cx="246538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3366FF"/>
                </a:solidFill>
                <a:latin typeface="+mn-lt"/>
                <a:ea typeface="ＭＳ Ｐゴシック" charset="0"/>
              </a:rPr>
              <a:t>First vascular plants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6BEF4-8D50-C04D-9E3F-A27B83DA6CD5}"/>
              </a:ext>
            </a:extLst>
          </p:cNvPr>
          <p:cNvSpPr txBox="1"/>
          <p:nvPr/>
        </p:nvSpPr>
        <p:spPr>
          <a:xfrm>
            <a:off x="2530475" y="4102100"/>
            <a:ext cx="2066925" cy="7080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8000"/>
                </a:solidFill>
                <a:latin typeface="+mn-lt"/>
                <a:ea typeface="ＭＳ Ｐゴシック" charset="0"/>
              </a:rPr>
              <a:t>First seed plants</a:t>
            </a:r>
          </a:p>
          <a:p>
            <a:pPr algn="ctr">
              <a:defRPr/>
            </a:pPr>
            <a:r>
              <a:rPr lang="en-US" sz="2000" dirty="0">
                <a:solidFill>
                  <a:srgbClr val="008000"/>
                </a:solidFill>
                <a:latin typeface="+mn-lt"/>
                <a:ea typeface="ＭＳ Ｐゴシック" charset="0"/>
              </a:rPr>
              <a:t>Gymnosperms</a:t>
            </a:r>
          </a:p>
        </p:txBody>
      </p:sp>
      <p:sp>
        <p:nvSpPr>
          <p:cNvPr id="18440" name="Left Brace 4">
            <a:extLst>
              <a:ext uri="{FF2B5EF4-FFF2-40B4-BE49-F238E27FC236}">
                <a16:creationId xmlns:a16="http://schemas.microsoft.com/office/drawing/2014/main" id="{8D4AE4FD-D005-264C-8FBF-563008022BA6}"/>
              </a:ext>
            </a:extLst>
          </p:cNvPr>
          <p:cNvSpPr>
            <a:spLocks/>
          </p:cNvSpPr>
          <p:nvPr/>
        </p:nvSpPr>
        <p:spPr bwMode="auto">
          <a:xfrm rot="-5400000">
            <a:off x="4762500" y="2933700"/>
            <a:ext cx="228600" cy="1219200"/>
          </a:xfrm>
          <a:prstGeom prst="leftBrace">
            <a:avLst>
              <a:gd name="adj1" fmla="val 8321"/>
              <a:gd name="adj2" fmla="val 51560"/>
            </a:avLst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6895A-E70E-2F46-9FC8-A4EC4AC57C40}"/>
              </a:ext>
            </a:extLst>
          </p:cNvPr>
          <p:cNvSpPr txBox="1"/>
          <p:nvPr/>
        </p:nvSpPr>
        <p:spPr>
          <a:xfrm>
            <a:off x="534988" y="1122363"/>
            <a:ext cx="33496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</a:rPr>
              <a:t>End Permian extinction</a:t>
            </a:r>
          </a:p>
        </p:txBody>
      </p:sp>
      <p:cxnSp>
        <p:nvCxnSpPr>
          <p:cNvPr id="18442" name="Straight Arrow Connector 7">
            <a:extLst>
              <a:ext uri="{FF2B5EF4-FFF2-40B4-BE49-F238E27FC236}">
                <a16:creationId xmlns:a16="http://schemas.microsoft.com/office/drawing/2014/main" id="{997FA05B-F3A6-654E-9B10-86E171EF1F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29000" y="1620838"/>
            <a:ext cx="838200" cy="15113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C0485B-8422-C541-9C7A-BFFC12FEA28E}"/>
              </a:ext>
            </a:extLst>
          </p:cNvPr>
          <p:cNvSpPr txBox="1"/>
          <p:nvPr/>
        </p:nvSpPr>
        <p:spPr>
          <a:xfrm rot="5400000">
            <a:off x="3841751" y="4492625"/>
            <a:ext cx="2286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008000"/>
                </a:solidFill>
                <a:latin typeface="+mn-lt"/>
                <a:ea typeface="ＭＳ Ｐゴシック" charset="0"/>
              </a:rPr>
              <a:t>Gymnosperms dominant</a:t>
            </a:r>
            <a:endParaRPr lang="en-US" sz="2000" dirty="0">
              <a:solidFill>
                <a:srgbClr val="008000"/>
              </a:solidFill>
              <a:latin typeface="+mn-lt"/>
              <a:ea typeface="ＭＳ Ｐゴシック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65986C-40ED-F443-B14D-E85B6CD4B608}"/>
              </a:ext>
            </a:extLst>
          </p:cNvPr>
          <p:cNvCxnSpPr/>
          <p:nvPr/>
        </p:nvCxnSpPr>
        <p:spPr>
          <a:xfrm flipV="1">
            <a:off x="2209800" y="3276600"/>
            <a:ext cx="0" cy="1524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2B863E-B58D-C848-8A3F-6CF974C53B52}"/>
              </a:ext>
            </a:extLst>
          </p:cNvPr>
          <p:cNvCxnSpPr/>
          <p:nvPr/>
        </p:nvCxnSpPr>
        <p:spPr>
          <a:xfrm flipV="1">
            <a:off x="5715000" y="32766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0601F7E-DDE0-5142-B92D-C3CCACD7C5C8}"/>
              </a:ext>
            </a:extLst>
          </p:cNvPr>
          <p:cNvSpPr txBox="1"/>
          <p:nvPr/>
        </p:nvSpPr>
        <p:spPr>
          <a:xfrm rot="3215094">
            <a:off x="5035550" y="4987926"/>
            <a:ext cx="253682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  <a:ea typeface="ＭＳ Ｐゴシック" charset="0"/>
              </a:rPr>
              <a:t>First flowering plants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019995-8C91-AB49-A04A-361366DC5EEA}"/>
              </a:ext>
            </a:extLst>
          </p:cNvPr>
          <p:cNvCxnSpPr/>
          <p:nvPr/>
        </p:nvCxnSpPr>
        <p:spPr>
          <a:xfrm flipV="1">
            <a:off x="5943600" y="3276600"/>
            <a:ext cx="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2D2BD7-0FB8-D84C-B9FA-58FB5A09C9E5}"/>
              </a:ext>
            </a:extLst>
          </p:cNvPr>
          <p:cNvSpPr txBox="1"/>
          <p:nvPr/>
        </p:nvSpPr>
        <p:spPr>
          <a:xfrm rot="3215094">
            <a:off x="5416550" y="5157788"/>
            <a:ext cx="30765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  <a:ea typeface="ＭＳ Ｐゴシック" charset="0"/>
              </a:rPr>
              <a:t>Angiosperms widespread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6FACDD-2449-7949-A9A3-21FC13D71748}"/>
              </a:ext>
            </a:extLst>
          </p:cNvPr>
          <p:cNvSpPr txBox="1"/>
          <p:nvPr/>
        </p:nvSpPr>
        <p:spPr>
          <a:xfrm>
            <a:off x="4098925" y="104775"/>
            <a:ext cx="5045075" cy="1292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</a:rPr>
              <a:t>Cretaceous-Tertiary (K-T) Extinction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>
                <a:latin typeface="+mn-lt"/>
                <a:ea typeface="ＭＳ Ｐゴシック" charset="0"/>
              </a:rPr>
              <a:t>3/4 of all plant &amp; animal species extinct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>
                <a:latin typeface="+mn-lt"/>
                <a:ea typeface="ＭＳ Ｐゴシック" charset="0"/>
              </a:rPr>
              <a:t>All non-avian dinosaurs extinct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>
                <a:latin typeface="+mn-lt"/>
                <a:ea typeface="ＭＳ Ｐゴシック" charset="0"/>
              </a:rPr>
              <a:t>No major group of plants disappeared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C62068-F3E0-5645-BF42-BD7130F6F9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1443038"/>
            <a:ext cx="336550" cy="17319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65F0897-84DF-0541-BF9D-052C78CE0B02}"/>
              </a:ext>
            </a:extLst>
          </p:cNvPr>
          <p:cNvCxnSpPr/>
          <p:nvPr/>
        </p:nvCxnSpPr>
        <p:spPr>
          <a:xfrm flipV="1">
            <a:off x="6502400" y="3276600"/>
            <a:ext cx="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AF25881-412F-3842-B5F8-BA93F4C78E18}"/>
              </a:ext>
            </a:extLst>
          </p:cNvPr>
          <p:cNvSpPr txBox="1"/>
          <p:nvPr/>
        </p:nvSpPr>
        <p:spPr>
          <a:xfrm rot="3215094">
            <a:off x="5942806" y="5123657"/>
            <a:ext cx="299243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  <a:ea typeface="ＭＳ Ｐゴシック" charset="0"/>
              </a:rPr>
              <a:t>Open grasslands appear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>
            <a:extLst>
              <a:ext uri="{FF2B5EF4-FFF2-40B4-BE49-F238E27FC236}">
                <a16:creationId xmlns:a16="http://schemas.microsoft.com/office/drawing/2014/main" id="{FF47D799-A58F-8942-861E-4A74E9AEB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00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Vertebrate Colonization of Land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A series of transitional fossils exist between lungfish (ability to breathe air) and amphibians</a:t>
            </a:r>
            <a:endParaRPr lang="en-US" altLang="en-US" sz="2000" baseline="-25000">
              <a:latin typeface="Comic Sans MS" panose="030F0902030302020204" pitchFamily="66" charset="0"/>
            </a:endParaRPr>
          </a:p>
        </p:txBody>
      </p:sp>
      <p:pic>
        <p:nvPicPr>
          <p:cNvPr id="37890" name="Picture 3" descr="18-09">
            <a:extLst>
              <a:ext uri="{FF2B5EF4-FFF2-40B4-BE49-F238E27FC236}">
                <a16:creationId xmlns:a16="http://schemas.microsoft.com/office/drawing/2014/main" id="{56208AFC-BC88-4346-851F-BD2AD211D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55638"/>
            <a:ext cx="594360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4">
            <a:extLst>
              <a:ext uri="{FF2B5EF4-FFF2-40B4-BE49-F238E27FC236}">
                <a16:creationId xmlns:a16="http://schemas.microsoft.com/office/drawing/2014/main" id="{51E600D0-C834-BB44-B9DE-F9E22130F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3125788"/>
            <a:ext cx="3733801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Tetrapods evolved from fully aquatic vertebrates in the </a:t>
            </a:r>
            <a:r>
              <a:rPr lang="en-US" altLang="en-US" sz="2000" u="sng">
                <a:latin typeface="Comic Sans MS" panose="030F0902030302020204" pitchFamily="66" charset="0"/>
              </a:rPr>
              <a:t>late Devonian</a:t>
            </a:r>
            <a:r>
              <a:rPr lang="en-US" altLang="en-US" sz="2000">
                <a:latin typeface="Comic Sans MS" panose="030F0902030302020204" pitchFamily="66" charset="0"/>
              </a:rPr>
              <a:t>.   </a:t>
            </a:r>
          </a:p>
        </p:txBody>
      </p:sp>
      <p:sp>
        <p:nvSpPr>
          <p:cNvPr id="57348" name="Text Box 5">
            <a:extLst>
              <a:ext uri="{FF2B5EF4-FFF2-40B4-BE49-F238E27FC236}">
                <a16:creationId xmlns:a16="http://schemas.microsoft.com/office/drawing/2014/main" id="{C19F2627-2B25-5940-B9B5-9EBF6A4BB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8200"/>
            <a:ext cx="382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Acanthostega  - 4 legs, gills &amp; tail for swimming</a:t>
            </a:r>
          </a:p>
        </p:txBody>
      </p:sp>
      <p:sp>
        <p:nvSpPr>
          <p:cNvPr id="57349" name="Text Box 6">
            <a:extLst>
              <a:ext uri="{FF2B5EF4-FFF2-40B4-BE49-F238E27FC236}">
                <a16:creationId xmlns:a16="http://schemas.microsoft.com/office/drawing/2014/main" id="{1D2FE35F-1427-0544-91CA-07A313376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5715000"/>
            <a:ext cx="382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Ichthyostega – first true amphibian</a:t>
            </a:r>
          </a:p>
        </p:txBody>
      </p:sp>
      <p:sp>
        <p:nvSpPr>
          <p:cNvPr id="57350" name="Oval 7">
            <a:extLst>
              <a:ext uri="{FF2B5EF4-FFF2-40B4-BE49-F238E27FC236}">
                <a16:creationId xmlns:a16="http://schemas.microsoft.com/office/drawing/2014/main" id="{71D6122F-56BF-1049-83AC-35AC4FE82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8" y="3886200"/>
            <a:ext cx="19812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7351" name="Line 8">
            <a:extLst>
              <a:ext uri="{FF2B5EF4-FFF2-40B4-BE49-F238E27FC236}">
                <a16:creationId xmlns:a16="http://schemas.microsoft.com/office/drawing/2014/main" id="{1D09D934-5363-594F-B586-3619004A87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4038600"/>
            <a:ext cx="2795588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Oval 9">
            <a:extLst>
              <a:ext uri="{FF2B5EF4-FFF2-40B4-BE49-F238E27FC236}">
                <a16:creationId xmlns:a16="http://schemas.microsoft.com/office/drawing/2014/main" id="{426F1B5D-088E-E244-A535-209805D06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240213"/>
            <a:ext cx="19812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7353" name="Line 10">
            <a:extLst>
              <a:ext uri="{FF2B5EF4-FFF2-40B4-BE49-F238E27FC236}">
                <a16:creationId xmlns:a16="http://schemas.microsoft.com/office/drawing/2014/main" id="{0DE2BBB7-B3FF-F849-81DB-0FC03855C8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4448175"/>
            <a:ext cx="2997200" cy="1417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48" grpId="0"/>
      <p:bldP spid="57349" grpId="0"/>
      <p:bldP spid="57350" grpId="0" animBg="1"/>
      <p:bldP spid="573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Evolution-Fig-04-06-1">
            <a:extLst>
              <a:ext uri="{FF2B5EF4-FFF2-40B4-BE49-F238E27FC236}">
                <a16:creationId xmlns:a16="http://schemas.microsoft.com/office/drawing/2014/main" id="{F0BC4EB9-F9F9-634D-B7FE-A5D66222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5" descr="Evolution-Fig-04-06-2">
            <a:extLst>
              <a:ext uri="{FF2B5EF4-FFF2-40B4-BE49-F238E27FC236}">
                <a16:creationId xmlns:a16="http://schemas.microsoft.com/office/drawing/2014/main" id="{FDCDA26B-0860-9847-B78B-6470628E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7">
            <a:extLst>
              <a:ext uri="{FF2B5EF4-FFF2-40B4-BE49-F238E27FC236}">
                <a16:creationId xmlns:a16="http://schemas.microsoft.com/office/drawing/2014/main" id="{D5143D58-6F3A-FD4C-9CB2-C169E205B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98988"/>
            <a:ext cx="3665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Five pelvic bones are homologous</a:t>
            </a:r>
          </a:p>
        </p:txBody>
      </p:sp>
      <p:sp>
        <p:nvSpPr>
          <p:cNvPr id="39940" name="Line 8">
            <a:extLst>
              <a:ext uri="{FF2B5EF4-FFF2-40B4-BE49-F238E27FC236}">
                <a16:creationId xmlns:a16="http://schemas.microsoft.com/office/drawing/2014/main" id="{991D7CAC-0480-FF43-A06C-5602FDCEFE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52600" y="365760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1" name="Line 9">
            <a:extLst>
              <a:ext uri="{FF2B5EF4-FFF2-40B4-BE49-F238E27FC236}">
                <a16:creationId xmlns:a16="http://schemas.microsoft.com/office/drawing/2014/main" id="{CFCF09E7-C93F-A347-AAF0-2380CA656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5105400"/>
            <a:ext cx="1524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Text Box 10">
            <a:extLst>
              <a:ext uri="{FF2B5EF4-FFF2-40B4-BE49-F238E27FC236}">
                <a16:creationId xmlns:a16="http://schemas.microsoft.com/office/drawing/2014/main" id="{65033A81-F595-064E-AFF3-BD1F6657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650875"/>
            <a:ext cx="31892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Skull structures homologous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 dermal bones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 lateral line canals</a:t>
            </a:r>
          </a:p>
        </p:txBody>
      </p:sp>
      <p:sp>
        <p:nvSpPr>
          <p:cNvPr id="39943" name="Line 11">
            <a:extLst>
              <a:ext uri="{FF2B5EF4-FFF2-40B4-BE49-F238E27FC236}">
                <a16:creationId xmlns:a16="http://schemas.microsoft.com/office/drawing/2014/main" id="{5680057D-64B6-2546-BDC5-3B8BB13614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1295400"/>
            <a:ext cx="1295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Text Box 12">
            <a:extLst>
              <a:ext uri="{FF2B5EF4-FFF2-40B4-BE49-F238E27FC236}">
                <a16:creationId xmlns:a16="http://schemas.microsoft.com/office/drawing/2014/main" id="{DF6980F8-7D7A-784A-BEBA-629F6318D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6764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sp>
        <p:nvSpPr>
          <p:cNvPr id="39945" name="Line 13">
            <a:extLst>
              <a:ext uri="{FF2B5EF4-FFF2-40B4-BE49-F238E27FC236}">
                <a16:creationId xmlns:a16="http://schemas.microsoft.com/office/drawing/2014/main" id="{FC8B41AA-ADDB-0B4C-9076-D5C98D646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752600"/>
            <a:ext cx="99060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Rectangle 1">
            <a:extLst>
              <a:ext uri="{FF2B5EF4-FFF2-40B4-BE49-F238E27FC236}">
                <a16:creationId xmlns:a16="http://schemas.microsoft.com/office/drawing/2014/main" id="{31A848A4-73C3-8A41-850F-2ED9452C6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0" y="2909888"/>
            <a:ext cx="2116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Ichthyostega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F67F798D-4775-2046-9782-E4E540330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3952875"/>
            <a:ext cx="446881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5FF0FA4C-88B8-2146-84AD-19D8784B5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4351338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>
            <a:extLst>
              <a:ext uri="{FF2B5EF4-FFF2-40B4-BE49-F238E27FC236}">
                <a16:creationId xmlns:a16="http://schemas.microsoft.com/office/drawing/2014/main" id="{6E400521-C799-CB47-A299-0E4960EDB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2620963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BF2F4AA-910E-0B42-8151-404CC365F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600200"/>
            <a:ext cx="274320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78FE29F-33FE-774C-8242-7218B5E9E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114800"/>
            <a:ext cx="609600" cy="1676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1990" name="TextBox 3">
            <a:extLst>
              <a:ext uri="{FF2B5EF4-FFF2-40B4-BE49-F238E27FC236}">
                <a16:creationId xmlns:a16="http://schemas.microsoft.com/office/drawing/2014/main" id="{4B12AF47-F4BF-224F-ADDF-0ACB0F421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1925"/>
            <a:ext cx="144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Tiktaalik</a:t>
            </a:r>
          </a:p>
        </p:txBody>
      </p:sp>
      <p:sp>
        <p:nvSpPr>
          <p:cNvPr id="41991" name="Rectangle 3">
            <a:extLst>
              <a:ext uri="{FF2B5EF4-FFF2-40B4-BE49-F238E27FC236}">
                <a16:creationId xmlns:a16="http://schemas.microsoft.com/office/drawing/2014/main" id="{2D4C3672-13B6-C44E-BF09-27398F8CC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025" y="4495800"/>
            <a:ext cx="2971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Extinct lob-finned fish from late Devonian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~375 mya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Features similar to tetrapods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03F2BF28-6E2C-4346-B869-5BCDF139E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2800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6C4D466D-6A37-1844-8744-FEA326FA1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7870C523-067D-2641-9C14-298BE9273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16827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>
            <a:extLst>
              <a:ext uri="{FF2B5EF4-FFF2-40B4-BE49-F238E27FC236}">
                <a16:creationId xmlns:a16="http://schemas.microsoft.com/office/drawing/2014/main" id="{09802D11-4DBD-8441-AF3C-E15F3278B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69875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https://www.youtube.com/watch?v=E8ttoKGxEKc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1DEA519A-A1C7-3444-A04D-CC00DCC27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CAAB11-1568-D94E-BEF7-F1C34C70FEFC}"/>
              </a:ext>
            </a:extLst>
          </p:cNvPr>
          <p:cNvCxnSpPr/>
          <p:nvPr/>
        </p:nvCxnSpPr>
        <p:spPr>
          <a:xfrm flipV="1">
            <a:off x="3352800" y="3521075"/>
            <a:ext cx="0" cy="723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1AE98F5-FDD2-A84B-BFCF-87D00D5F3D1F}"/>
              </a:ext>
            </a:extLst>
          </p:cNvPr>
          <p:cNvSpPr txBox="1"/>
          <p:nvPr/>
        </p:nvSpPr>
        <p:spPr>
          <a:xfrm>
            <a:off x="533400" y="1724025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7E8DB-7A51-4846-A186-501D9AF1EEF1}"/>
              </a:ext>
            </a:extLst>
          </p:cNvPr>
          <p:cNvSpPr txBox="1"/>
          <p:nvPr/>
        </p:nvSpPr>
        <p:spPr>
          <a:xfrm>
            <a:off x="3048000" y="4495800"/>
            <a:ext cx="57150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Amphibians were common in the Carboniferous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They were bound to the water because their external fertilization required water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>
            <a:extLst>
              <a:ext uri="{FF2B5EF4-FFF2-40B4-BE49-F238E27FC236}">
                <a16:creationId xmlns:a16="http://schemas.microsoft.com/office/drawing/2014/main" id="{6FED459B-CC16-D04C-B0E3-86AE0DDE4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7663"/>
            <a:ext cx="4800600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Comic Sans MS" charset="0"/>
              </a:rPr>
              <a:t>Evolution of Amniotic Egg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2000" u="sng" dirty="0" err="1">
                <a:latin typeface="Comic Sans MS" charset="0"/>
              </a:rPr>
              <a:t>Synapomorphy</a:t>
            </a:r>
            <a:r>
              <a:rPr lang="en-US" altLang="en-US" sz="2000" dirty="0">
                <a:latin typeface="Comic Sans MS" charset="0"/>
              </a:rPr>
              <a:t> for reptiles, birds, mammals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2000" dirty="0">
                <a:latin typeface="Comic Sans MS" charset="0"/>
              </a:rPr>
              <a:t>oldest fossils with an amniotic eggs date to the middle </a:t>
            </a:r>
            <a:r>
              <a:rPr lang="en-US" altLang="en-US" sz="2000" dirty="0" err="1">
                <a:latin typeface="Comic Sans MS" charset="0"/>
              </a:rPr>
              <a:t>Carboniferus</a:t>
            </a:r>
            <a:r>
              <a:rPr lang="en-US" altLang="en-US" sz="2000" dirty="0">
                <a:latin typeface="Comic Sans MS" charset="0"/>
              </a:rPr>
              <a:t> ~312MYa</a:t>
            </a:r>
            <a:endParaRPr lang="en-US" altLang="en-US" sz="2000" baseline="-25000" dirty="0">
              <a:latin typeface="Comic Sans MS" charset="0"/>
            </a:endParaRPr>
          </a:p>
        </p:txBody>
      </p:sp>
      <p:pic>
        <p:nvPicPr>
          <p:cNvPr id="46082" name="Picture 3" descr="Amniote_egg">
            <a:extLst>
              <a:ext uri="{FF2B5EF4-FFF2-40B4-BE49-F238E27FC236}">
                <a16:creationId xmlns:a16="http://schemas.microsoft.com/office/drawing/2014/main" id="{510C1090-43F2-014F-A882-54CED5F2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667000"/>
            <a:ext cx="22098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9F23B5-6C01-EA4A-A4DC-6A65BBD2347F}"/>
              </a:ext>
            </a:extLst>
          </p:cNvPr>
          <p:cNvSpPr txBox="1"/>
          <p:nvPr/>
        </p:nvSpPr>
        <p:spPr>
          <a:xfrm>
            <a:off x="374650" y="5029200"/>
            <a:ext cx="26860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Comic Sans MS" charset="0"/>
                <a:ea typeface="ＭＳ Ｐゴシック" charset="-128"/>
              </a:rPr>
              <a:t>Amniotes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800" dirty="0">
                <a:latin typeface="Comic Sans MS" charset="0"/>
                <a:ea typeface="ＭＳ Ｐゴシック" charset="-128"/>
              </a:rPr>
              <a:t>internal fertilization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800" dirty="0">
                <a:latin typeface="Comic Sans MS" charset="0"/>
                <a:ea typeface="ＭＳ Ｐゴシック" charset="-128"/>
              </a:rPr>
              <a:t>Fewer eggs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800" dirty="0">
                <a:latin typeface="Comic Sans MS" charset="0"/>
                <a:ea typeface="ＭＳ Ｐゴシック" charset="-128"/>
              </a:rPr>
              <a:t>Eggs laid on land</a:t>
            </a:r>
          </a:p>
        </p:txBody>
      </p:sp>
      <p:pic>
        <p:nvPicPr>
          <p:cNvPr id="46084" name="Picture 2">
            <a:extLst>
              <a:ext uri="{FF2B5EF4-FFF2-40B4-BE49-F238E27FC236}">
                <a16:creationId xmlns:a16="http://schemas.microsoft.com/office/drawing/2014/main" id="{D207A058-9276-5E41-AD1B-7978CC893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7663"/>
            <a:ext cx="4291013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E048F3-F955-F605-3DBB-133C09055E82}"/>
              </a:ext>
            </a:extLst>
          </p:cNvPr>
          <p:cNvSpPr txBox="1"/>
          <p:nvPr/>
        </p:nvSpPr>
        <p:spPr>
          <a:xfrm>
            <a:off x="2651369" y="2840226"/>
            <a:ext cx="19694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Amnion = thin membrane forming a closed sac about the embryo or fetus of a reptile, bird, or mammal and containing a watery fluid in which the embryo or fetus is immersed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82BF99-A194-2E46-9DDA-0CAD38247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1" y="1576953"/>
            <a:ext cx="8253909" cy="28870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D80930-3C89-8D41-9B35-CE18DF3D95B4}"/>
              </a:ext>
            </a:extLst>
          </p:cNvPr>
          <p:cNvSpPr/>
          <p:nvPr/>
        </p:nvSpPr>
        <p:spPr>
          <a:xfrm>
            <a:off x="457200" y="5410200"/>
            <a:ext cx="601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www.sciencedirect.com</a:t>
            </a:r>
            <a:r>
              <a:rPr lang="en-US" sz="1200" dirty="0"/>
              <a:t>/topics/medicine-and-dentistry/lipovitellin</a:t>
            </a:r>
          </a:p>
        </p:txBody>
      </p:sp>
    </p:spTree>
    <p:extLst>
      <p:ext uri="{BB962C8B-B14F-4D97-AF65-F5344CB8AC3E}">
        <p14:creationId xmlns:p14="http://schemas.microsoft.com/office/powerpoint/2010/main" val="1360698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3">
            <a:extLst>
              <a:ext uri="{FF2B5EF4-FFF2-40B4-BE49-F238E27FC236}">
                <a16:creationId xmlns:a16="http://schemas.microsoft.com/office/drawing/2014/main" id="{D5C1A221-DF73-BE4C-B1E6-9E63DDCB7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879475"/>
            <a:ext cx="3978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Two major groups of Amniotes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Synapsids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2 temporal openings in skull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Gave rise to mammals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Diapsids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3 temporal openings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Gave rise to modern reptiles and birds (note that not all reptiles are diapsids) </a:t>
            </a:r>
          </a:p>
        </p:txBody>
      </p:sp>
      <p:pic>
        <p:nvPicPr>
          <p:cNvPr id="48130" name="Picture 3">
            <a:extLst>
              <a:ext uri="{FF2B5EF4-FFF2-40B4-BE49-F238E27FC236}">
                <a16:creationId xmlns:a16="http://schemas.microsoft.com/office/drawing/2014/main" id="{CDF52051-2D08-1245-AAAD-D771A881E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7663"/>
            <a:ext cx="4291013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1D0530-9F41-FF41-A06F-DC3BEAF277E2}"/>
              </a:ext>
            </a:extLst>
          </p:cNvPr>
          <p:cNvCxnSpPr/>
          <p:nvPr/>
        </p:nvCxnSpPr>
        <p:spPr>
          <a:xfrm flipV="1">
            <a:off x="1524000" y="1295400"/>
            <a:ext cx="31242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A0C113-1E00-D140-A9D0-EABC1E82C61C}"/>
              </a:ext>
            </a:extLst>
          </p:cNvPr>
          <p:cNvCxnSpPr/>
          <p:nvPr/>
        </p:nvCxnSpPr>
        <p:spPr>
          <a:xfrm>
            <a:off x="2743200" y="3810000"/>
            <a:ext cx="2133600" cy="814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3" name="Picture 3">
            <a:extLst>
              <a:ext uri="{FF2B5EF4-FFF2-40B4-BE49-F238E27FC236}">
                <a16:creationId xmlns:a16="http://schemas.microsoft.com/office/drawing/2014/main" id="{36F8CCF9-BD20-084A-B630-8B74DD850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830763"/>
            <a:ext cx="37338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4">
            <a:extLst>
              <a:ext uri="{FF2B5EF4-FFF2-40B4-BE49-F238E27FC236}">
                <a16:creationId xmlns:a16="http://schemas.microsoft.com/office/drawing/2014/main" id="{EB77B8B5-18DD-8A48-A1BD-0BBE03B47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6229350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Comic Sans MS" panose="030F0902030302020204" pitchFamily="66" charset="0"/>
              </a:rPr>
              <a:t>https://www.moddb.com/groups/science/images/synapsid-vs-diapsid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C1815253-A1D2-B146-9AF3-D9CD83A5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948CC4-F7D2-B14B-A958-6718CB65B710}"/>
              </a:ext>
            </a:extLst>
          </p:cNvPr>
          <p:cNvCxnSpPr/>
          <p:nvPr/>
        </p:nvCxnSpPr>
        <p:spPr>
          <a:xfrm flipV="1">
            <a:off x="4267200" y="3638550"/>
            <a:ext cx="0" cy="723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80D40A9-3F99-5F45-9275-DBA3E5FD1A8B}"/>
              </a:ext>
            </a:extLst>
          </p:cNvPr>
          <p:cNvSpPr txBox="1"/>
          <p:nvPr/>
        </p:nvSpPr>
        <p:spPr>
          <a:xfrm>
            <a:off x="533400" y="1724025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46141-3D5B-0049-923F-C2628BFA27A6}"/>
              </a:ext>
            </a:extLst>
          </p:cNvPr>
          <p:cNvSpPr txBox="1"/>
          <p:nvPr/>
        </p:nvSpPr>
        <p:spPr>
          <a:xfrm>
            <a:off x="3048000" y="4327525"/>
            <a:ext cx="571500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End Permian Extinction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worst extinction event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96% of marine species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70% of terrestrial vertebrates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Some orders of insects 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83% of all genera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dirty="0">
              <a:latin typeface="Comic Sans MS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8">
            <a:extLst>
              <a:ext uri="{FF2B5EF4-FFF2-40B4-BE49-F238E27FC236}">
                <a16:creationId xmlns:a16="http://schemas.microsoft.com/office/drawing/2014/main" id="{460B5C0E-6ABF-5044-A5FB-975D29314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22238"/>
            <a:ext cx="4291012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3">
            <a:extLst>
              <a:ext uri="{FF2B5EF4-FFF2-40B4-BE49-F238E27FC236}">
                <a16:creationId xmlns:a16="http://schemas.microsoft.com/office/drawing/2014/main" id="{F0F77FEB-2B68-544F-A956-B3C2A9E9C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879475"/>
            <a:ext cx="39782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Dinosaurs evolved from Archosaurs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When Pangea was a supercontinent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Note---no crocodylians in the Carboniferous or Permian, emerged from end Permian extinction. </a:t>
            </a:r>
          </a:p>
        </p:txBody>
      </p:sp>
      <p:pic>
        <p:nvPicPr>
          <p:cNvPr id="52227" name="Picture 4" descr="Evolution-Fig-05-21-0">
            <a:extLst>
              <a:ext uri="{FF2B5EF4-FFF2-40B4-BE49-F238E27FC236}">
                <a16:creationId xmlns:a16="http://schemas.microsoft.com/office/drawing/2014/main" id="{9F693D74-4C54-FD44-B181-E48B5CFE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910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5">
            <a:extLst>
              <a:ext uri="{FF2B5EF4-FFF2-40B4-BE49-F238E27FC236}">
                <a16:creationId xmlns:a16="http://schemas.microsoft.com/office/drawing/2014/main" id="{F894E3BB-871E-AE4F-90D4-9D1EE21E6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564188"/>
            <a:ext cx="236061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Archosaur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First fossils date 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early Triassic 245 mya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2229" name="Oval 6">
            <a:extLst>
              <a:ext uri="{FF2B5EF4-FFF2-40B4-BE49-F238E27FC236}">
                <a16:creationId xmlns:a16="http://schemas.microsoft.com/office/drawing/2014/main" id="{6AEAFFE2-47F4-884F-B66F-004400D3B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581400"/>
            <a:ext cx="1524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2230" name="Line 7">
            <a:extLst>
              <a:ext uri="{FF2B5EF4-FFF2-40B4-BE49-F238E27FC236}">
                <a16:creationId xmlns:a16="http://schemas.microsoft.com/office/drawing/2014/main" id="{59BDE7B0-FB0B-DD4A-830F-9CA7CDF73C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3962400"/>
            <a:ext cx="1524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TextBox 1">
            <a:extLst>
              <a:ext uri="{FF2B5EF4-FFF2-40B4-BE49-F238E27FC236}">
                <a16:creationId xmlns:a16="http://schemas.microsoft.com/office/drawing/2014/main" id="{D88D5CCF-1A5E-2440-A087-8BB2B89CA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28600"/>
            <a:ext cx="1382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Diapsids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3">
            <a:extLst>
              <a:ext uri="{FF2B5EF4-FFF2-40B4-BE49-F238E27FC236}">
                <a16:creationId xmlns:a16="http://schemas.microsoft.com/office/drawing/2014/main" id="{01A00257-9998-6145-806E-8825A89A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1925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omic Sans MS" panose="030F0902030302020204" pitchFamily="66" charset="0"/>
              </a:rPr>
              <a:t>Angiospermae  Flowering Plants</a:t>
            </a:r>
          </a:p>
        </p:txBody>
      </p:sp>
      <p:sp>
        <p:nvSpPr>
          <p:cNvPr id="20482" name="TextBox 2">
            <a:extLst>
              <a:ext uri="{FF2B5EF4-FFF2-40B4-BE49-F238E27FC236}">
                <a16:creationId xmlns:a16="http://schemas.microsoft.com/office/drawing/2014/main" id="{7FB2ADDB-0226-CA4C-AF63-142EA8640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sp>
        <p:nvSpPr>
          <p:cNvPr id="20483" name="TextBox 5">
            <a:extLst>
              <a:ext uri="{FF2B5EF4-FFF2-40B4-BE49-F238E27FC236}">
                <a16:creationId xmlns:a16="http://schemas.microsoft.com/office/drawing/2014/main" id="{2B18E12E-EF0C-A741-9B14-D3E643956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4582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>
                <a:latin typeface="Comic Sans MS" panose="030F0902030302020204" pitchFamily="66" charset="0"/>
              </a:rPr>
              <a:t>250,000+ </a:t>
            </a:r>
            <a:r>
              <a:rPr lang="en-US" altLang="en-US">
                <a:latin typeface="Comic Sans MS" panose="030F0902030302020204" pitchFamily="66" charset="0"/>
              </a:rPr>
              <a:t>species</a:t>
            </a:r>
          </a:p>
          <a:p>
            <a:pPr algn="ctr">
              <a:spcBef>
                <a:spcPct val="0"/>
              </a:spcBef>
            </a:pPr>
            <a:endParaRPr lang="en-US" altLang="en-US" sz="280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>
                <a:latin typeface="Comic Sans MS" panose="030F0902030302020204" pitchFamily="66" charset="0"/>
              </a:rPr>
              <a:t>Oldest fossils 130 mya</a:t>
            </a:r>
          </a:p>
          <a:p>
            <a:pPr algn="ctr">
              <a:spcBef>
                <a:spcPct val="0"/>
              </a:spcBef>
            </a:pPr>
            <a:endParaRPr lang="en-US" altLang="en-US" sz="280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>
                <a:latin typeface="Comic Sans MS" panose="030F0902030302020204" pitchFamily="66" charset="0"/>
              </a:rPr>
              <a:t>Widespread 120 mya</a:t>
            </a:r>
          </a:p>
          <a:p>
            <a:pPr algn="ctr">
              <a:spcBef>
                <a:spcPct val="0"/>
              </a:spcBef>
            </a:pPr>
            <a:endParaRPr lang="en-US" altLang="en-US" sz="280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>
                <a:latin typeface="Comic Sans MS" panose="030F0902030302020204" pitchFamily="66" charset="0"/>
              </a:rPr>
              <a:t>Rivaled conifers 60-100 mya</a:t>
            </a:r>
            <a:endParaRPr lang="en-US" altLang="en-US">
              <a:latin typeface="Comic Sans MS" panose="030F0902030302020204" pitchFamily="66" charset="0"/>
            </a:endParaRPr>
          </a:p>
        </p:txBody>
      </p:sp>
      <p:pic>
        <p:nvPicPr>
          <p:cNvPr id="20484" name="Picture 4" descr="ste30670_0802a">
            <a:extLst>
              <a:ext uri="{FF2B5EF4-FFF2-40B4-BE49-F238E27FC236}">
                <a16:creationId xmlns:a16="http://schemas.microsoft.com/office/drawing/2014/main" id="{A2ED226B-06E2-4643-A43E-858E2040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27538"/>
            <a:ext cx="22129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Andropogon gerardii Big Bluestem">
            <a:extLst>
              <a:ext uri="{FF2B5EF4-FFF2-40B4-BE49-F238E27FC236}">
                <a16:creationId xmlns:a16="http://schemas.microsoft.com/office/drawing/2014/main" id="{744B1DC1-A630-F146-988D-91BAFFA15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4414838"/>
            <a:ext cx="210661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IMG_0001_46">
            <a:extLst>
              <a:ext uri="{FF2B5EF4-FFF2-40B4-BE49-F238E27FC236}">
                <a16:creationId xmlns:a16="http://schemas.microsoft.com/office/drawing/2014/main" id="{D1CB6C2D-E4DD-5A4E-B228-2AC584CC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4421188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Evolution-Fig-05-17-1">
            <a:extLst>
              <a:ext uri="{FF2B5EF4-FFF2-40B4-BE49-F238E27FC236}">
                <a16:creationId xmlns:a16="http://schemas.microsoft.com/office/drawing/2014/main" id="{46641ADC-60F6-6A4E-A70E-C2439101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3" descr="Evolution-Fig-05-17-2">
            <a:extLst>
              <a:ext uri="{FF2B5EF4-FFF2-40B4-BE49-F238E27FC236}">
                <a16:creationId xmlns:a16="http://schemas.microsoft.com/office/drawing/2014/main" id="{0C2B2EFA-AF74-974E-96F6-FF8002963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Evolution-Fig-05-17-3">
            <a:extLst>
              <a:ext uri="{FF2B5EF4-FFF2-40B4-BE49-F238E27FC236}">
                <a16:creationId xmlns:a16="http://schemas.microsoft.com/office/drawing/2014/main" id="{C395FEE2-2F3E-A949-8581-2B5C40286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Evolution-Fig-05-17-4">
            <a:extLst>
              <a:ext uri="{FF2B5EF4-FFF2-40B4-BE49-F238E27FC236}">
                <a16:creationId xmlns:a16="http://schemas.microsoft.com/office/drawing/2014/main" id="{76DF705C-C06D-C24B-A331-5797807C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956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1">
            <a:extLst>
              <a:ext uri="{FF2B5EF4-FFF2-40B4-BE49-F238E27FC236}">
                <a16:creationId xmlns:a16="http://schemas.microsoft.com/office/drawing/2014/main" id="{7AA46F1B-BF47-9D4F-AA75-5C8440B7C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09600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Pangea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Evolution-Fig-05-23-0">
            <a:extLst>
              <a:ext uri="{FF2B5EF4-FFF2-40B4-BE49-F238E27FC236}">
                <a16:creationId xmlns:a16="http://schemas.microsoft.com/office/drawing/2014/main" id="{A3917F42-8BE1-5448-8968-5D72FD06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3">
            <a:extLst>
              <a:ext uri="{FF2B5EF4-FFF2-40B4-BE49-F238E27FC236}">
                <a16:creationId xmlns:a16="http://schemas.microsoft.com/office/drawing/2014/main" id="{5B4EA540-5F51-F245-9028-5D81C4193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867400"/>
            <a:ext cx="853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Dinosaurs are categorized as Ornithischia or Saurischia, which are distinguished by pelvic morphology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>
            <a:extLst>
              <a:ext uri="{FF2B5EF4-FFF2-40B4-BE49-F238E27FC236}">
                <a16:creationId xmlns:a16="http://schemas.microsoft.com/office/drawing/2014/main" id="{F6A2D954-2478-B140-93D8-EC95BC935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35052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>
            <a:extLst>
              <a:ext uri="{FF2B5EF4-FFF2-40B4-BE49-F238E27FC236}">
                <a16:creationId xmlns:a16="http://schemas.microsoft.com/office/drawing/2014/main" id="{B8B105F7-713C-6045-AFCB-9577F68BF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30607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3">
            <a:extLst>
              <a:ext uri="{FF2B5EF4-FFF2-40B4-BE49-F238E27FC236}">
                <a16:creationId xmlns:a16="http://schemas.microsoft.com/office/drawing/2014/main" id="{DF75BD48-E0A3-134A-9CF2-EA04D4043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4191000"/>
            <a:ext cx="2760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Saurischian pelvis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231 mya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present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(birds)</a:t>
            </a:r>
          </a:p>
        </p:txBody>
      </p:sp>
      <p:sp>
        <p:nvSpPr>
          <p:cNvPr id="58372" name="TextBox 4">
            <a:extLst>
              <a:ext uri="{FF2B5EF4-FFF2-40B4-BE49-F238E27FC236}">
                <a16:creationId xmlns:a16="http://schemas.microsoft.com/office/drawing/2014/main" id="{E38D449D-59FB-5E46-8185-E5A32BB19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183063"/>
            <a:ext cx="30210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Ornithischian pelvis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231-66 mya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Evolution-Fig-05-23-0">
            <a:extLst>
              <a:ext uri="{FF2B5EF4-FFF2-40B4-BE49-F238E27FC236}">
                <a16:creationId xmlns:a16="http://schemas.microsoft.com/office/drawing/2014/main" id="{FE0B8067-2C05-884B-8EBF-DBB93A53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 Box 3">
            <a:extLst>
              <a:ext uri="{FF2B5EF4-FFF2-40B4-BE49-F238E27FC236}">
                <a16:creationId xmlns:a16="http://schemas.microsoft.com/office/drawing/2014/main" id="{7CEEC3B1-06A1-7C43-8983-141D48775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8097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39 dinosaur families - extinct at end of Cretaceous except for one lineage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>
            <a:extLst>
              <a:ext uri="{FF2B5EF4-FFF2-40B4-BE49-F238E27FC236}">
                <a16:creationId xmlns:a16="http://schemas.microsoft.com/office/drawing/2014/main" id="{B3285271-A6D5-D740-A8E8-EA8D4B371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3886200"/>
            <a:ext cx="346710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4">
            <a:extLst>
              <a:ext uri="{FF2B5EF4-FFF2-40B4-BE49-F238E27FC236}">
                <a16:creationId xmlns:a16="http://schemas.microsoft.com/office/drawing/2014/main" id="{D9B554F4-A1CF-0D43-931D-3AC98672A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4581525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>
            <a:extLst>
              <a:ext uri="{FF2B5EF4-FFF2-40B4-BE49-F238E27FC236}">
                <a16:creationId xmlns:a16="http://schemas.microsoft.com/office/drawing/2014/main" id="{79C9DE45-8C99-8C40-B22C-CE4AF2FB6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0450"/>
            <a:ext cx="278765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6">
            <a:extLst>
              <a:ext uri="{FF2B5EF4-FFF2-40B4-BE49-F238E27FC236}">
                <a16:creationId xmlns:a16="http://schemas.microsoft.com/office/drawing/2014/main" id="{BB8E4167-A4D6-E340-AD70-CF0FEE8A8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1066800"/>
            <a:ext cx="5181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Box 7">
            <a:extLst>
              <a:ext uri="{FF2B5EF4-FFF2-40B4-BE49-F238E27FC236}">
                <a16:creationId xmlns:a16="http://schemas.microsoft.com/office/drawing/2014/main" id="{814B6F27-147D-AD4F-904F-1185CF9B9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"/>
            <a:ext cx="8197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Cataclysmic impact at the Cretaceous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Tertiary (K-T)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wiped out the dinosaurs.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61446" name="TextBox 8">
            <a:extLst>
              <a:ext uri="{FF2B5EF4-FFF2-40B4-BE49-F238E27FC236}">
                <a16:creationId xmlns:a16="http://schemas.microsoft.com/office/drawing/2014/main" id="{C669CB6C-107B-7B4B-BF0E-F95A97D16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763" y="6248400"/>
            <a:ext cx="2149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Iridium Layer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>
            <a:extLst>
              <a:ext uri="{FF2B5EF4-FFF2-40B4-BE49-F238E27FC236}">
                <a16:creationId xmlns:a16="http://schemas.microsoft.com/office/drawing/2014/main" id="{01A1575D-ABAA-B44B-9207-3DCA507C9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458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Origin of Birds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Birds are dinosaurs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There are few distinctive synapomorphies for birds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62466" name="Picture 6" descr="Evolution-Fig-04-09-0">
            <a:extLst>
              <a:ext uri="{FF2B5EF4-FFF2-40B4-BE49-F238E27FC236}">
                <a16:creationId xmlns:a16="http://schemas.microsoft.com/office/drawing/2014/main" id="{024F45C5-9DAC-6240-8078-44297A25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1450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7">
            <a:extLst>
              <a:ext uri="{FF2B5EF4-FFF2-40B4-BE49-F238E27FC236}">
                <a16:creationId xmlns:a16="http://schemas.microsoft.com/office/drawing/2014/main" id="{6CA4928B-D06F-0D42-8202-F33D67E3E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0"/>
            <a:ext cx="27019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Oldest bird fossils (</a:t>
            </a:r>
            <a:r>
              <a:rPr lang="en-US" altLang="en-US" sz="2400" i="1">
                <a:latin typeface="Comic Sans MS" panose="030F0902030302020204" pitchFamily="66" charset="0"/>
              </a:rPr>
              <a:t>Archeopterix</a:t>
            </a:r>
            <a:r>
              <a:rPr lang="en-US" altLang="en-US" sz="2400">
                <a:latin typeface="Comic Sans MS" panose="030F0902030302020204" pitchFamily="66" charset="0"/>
              </a:rPr>
              <a:t>) date to the Jurassic</a:t>
            </a:r>
          </a:p>
        </p:txBody>
      </p:sp>
      <p:sp>
        <p:nvSpPr>
          <p:cNvPr id="78853" name="Oval 9">
            <a:extLst>
              <a:ext uri="{FF2B5EF4-FFF2-40B4-BE49-F238E27FC236}">
                <a16:creationId xmlns:a16="http://schemas.microsoft.com/office/drawing/2014/main" id="{2C75BC2B-B224-B641-9837-F1806ECB2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303463"/>
            <a:ext cx="6858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78854" name="Line 10">
            <a:extLst>
              <a:ext uri="{FF2B5EF4-FFF2-40B4-BE49-F238E27FC236}">
                <a16:creationId xmlns:a16="http://schemas.microsoft.com/office/drawing/2014/main" id="{B4DB023B-330F-B142-8AAE-1215A98E41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2514600"/>
            <a:ext cx="1295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6" name="Oval 12">
            <a:extLst>
              <a:ext uri="{FF2B5EF4-FFF2-40B4-BE49-F238E27FC236}">
                <a16:creationId xmlns:a16="http://schemas.microsoft.com/office/drawing/2014/main" id="{933F3CB8-18E2-9448-B376-FE05BAB75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2286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78857" name="Line 13">
            <a:extLst>
              <a:ext uri="{FF2B5EF4-FFF2-40B4-BE49-F238E27FC236}">
                <a16:creationId xmlns:a16="http://schemas.microsoft.com/office/drawing/2014/main" id="{EA9FF2EC-917B-E446-B530-2D6DBF707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5054600"/>
            <a:ext cx="2514600" cy="58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8" name="Text Box 14">
            <a:extLst>
              <a:ext uri="{FF2B5EF4-FFF2-40B4-BE49-F238E27FC236}">
                <a16:creationId xmlns:a16="http://schemas.microsoft.com/office/drawing/2014/main" id="{09FA6E8C-084F-A243-A541-171DF976C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3849688"/>
            <a:ext cx="25892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u="sng">
                <a:latin typeface="Comic Sans MS" panose="030F0902030302020204" pitchFamily="66" charset="0"/>
              </a:rPr>
              <a:t>Preadaptations for flight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u="sng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Hollow bones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Fusion of tail vertebrae’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Feathers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u="sng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/>
      <p:bldP spid="78853" grpId="0" animBg="1"/>
      <p:bldP spid="78856" grpId="0" animBg="1"/>
      <p:bldP spid="7885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ABEDE1-0CA5-5B46-BA38-D1E9D1B5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98550"/>
            <a:ext cx="6858000" cy="4660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F3B647-46E1-7642-950D-20073A24E20D}"/>
              </a:ext>
            </a:extLst>
          </p:cNvPr>
          <p:cNvSpPr/>
          <p:nvPr/>
        </p:nvSpPr>
        <p:spPr>
          <a:xfrm>
            <a:off x="3581400" y="58674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www.quora.com</a:t>
            </a:r>
            <a:r>
              <a:rPr lang="en-US" sz="1200" dirty="0"/>
              <a:t>/What-are-hollow-bones-in-birds</a:t>
            </a:r>
          </a:p>
        </p:txBody>
      </p:sp>
    </p:spTree>
    <p:extLst>
      <p:ext uri="{BB962C8B-B14F-4D97-AF65-F5344CB8AC3E}">
        <p14:creationId xmlns:p14="http://schemas.microsoft.com/office/powerpoint/2010/main" val="2082597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8">
            <a:extLst>
              <a:ext uri="{FF2B5EF4-FFF2-40B4-BE49-F238E27FC236}">
                <a16:creationId xmlns:a16="http://schemas.microsoft.com/office/drawing/2014/main" id="{49EFD10D-88C1-AB42-BF68-0C9310EC5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828800"/>
            <a:ext cx="17526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64514" name="Picture 5" descr="Evolution-Fig-04-07-0">
            <a:extLst>
              <a:ext uri="{FF2B5EF4-FFF2-40B4-BE49-F238E27FC236}">
                <a16:creationId xmlns:a16="http://schemas.microsoft.com/office/drawing/2014/main" id="{F21CEF3B-F67D-4646-AD89-D0F44DC1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2296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6">
            <a:extLst>
              <a:ext uri="{FF2B5EF4-FFF2-40B4-BE49-F238E27FC236}">
                <a16:creationId xmlns:a16="http://schemas.microsoft.com/office/drawing/2014/main" id="{6109E118-DC6E-5E43-96F4-1B759C040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0" y="1905000"/>
            <a:ext cx="191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Microraptor</a:t>
            </a:r>
          </a:p>
        </p:txBody>
      </p:sp>
      <p:sp>
        <p:nvSpPr>
          <p:cNvPr id="64516" name="Text Box 7">
            <a:extLst>
              <a:ext uri="{FF2B5EF4-FFF2-40B4-BE49-F238E27FC236}">
                <a16:creationId xmlns:a16="http://schemas.microsoft.com/office/drawing/2014/main" id="{6B64F2C9-706E-074C-9CF6-C5284D812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846638"/>
            <a:ext cx="232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Archaeopteryx</a:t>
            </a:r>
          </a:p>
        </p:txBody>
      </p:sp>
      <p:sp>
        <p:nvSpPr>
          <p:cNvPr id="64517" name="Text Box 2">
            <a:extLst>
              <a:ext uri="{FF2B5EF4-FFF2-40B4-BE49-F238E27FC236}">
                <a16:creationId xmlns:a16="http://schemas.microsoft.com/office/drawing/2014/main" id="{727CCC93-6AC9-BB4F-9AD1-468A2DDE6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17145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Origin of Birds – Transitional forms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64518" name="Text Box 10">
            <a:extLst>
              <a:ext uri="{FF2B5EF4-FFF2-40B4-BE49-F238E27FC236}">
                <a16:creationId xmlns:a16="http://schemas.microsoft.com/office/drawing/2014/main" id="{ABA3F097-2898-C347-BEA4-D22407BAE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637088"/>
            <a:ext cx="1839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Wing feathers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Tail w/ feathers</a:t>
            </a:r>
          </a:p>
        </p:txBody>
      </p:sp>
      <p:sp>
        <p:nvSpPr>
          <p:cNvPr id="64519" name="Text Box 11">
            <a:extLst>
              <a:ext uri="{FF2B5EF4-FFF2-40B4-BE49-F238E27FC236}">
                <a16:creationId xmlns:a16="http://schemas.microsoft.com/office/drawing/2014/main" id="{34527C03-506F-F04C-A029-3FA2BB4EC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76400"/>
            <a:ext cx="1981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0650" indent="-1206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Early feathered dinosaur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>
            <a:extLst>
              <a:ext uri="{FF2B5EF4-FFF2-40B4-BE49-F238E27FC236}">
                <a16:creationId xmlns:a16="http://schemas.microsoft.com/office/drawing/2014/main" id="{9AF61A19-570E-C440-A7AF-81CA3F149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3075"/>
            <a:ext cx="883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>
                <a:latin typeface="Comic Sans MS" panose="030F0902030302020204" pitchFamily="66" charset="0"/>
              </a:rPr>
              <a:t>Origin of Birds – Birds are dinosaurs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The distinction between birds and dinosaurs is somewhat arbitrary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</p:txBody>
      </p:sp>
      <p:pic>
        <p:nvPicPr>
          <p:cNvPr id="66562" name="Picture 7" descr="Evolution-Fig-04-08-0">
            <a:extLst>
              <a:ext uri="{FF2B5EF4-FFF2-40B4-BE49-F238E27FC236}">
                <a16:creationId xmlns:a16="http://schemas.microsoft.com/office/drawing/2014/main" id="{74E41732-27AF-6D43-812B-485D0D0A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8">
            <a:extLst>
              <a:ext uri="{FF2B5EF4-FFF2-40B4-BE49-F238E27FC236}">
                <a16:creationId xmlns:a16="http://schemas.microsoft.com/office/drawing/2014/main" id="{D034B455-1A0E-F145-8409-7F4734C5F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2286000"/>
            <a:ext cx="52736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Comic Sans MS" panose="030F0902030302020204" pitchFamily="66" charset="0"/>
              </a:rPr>
              <a:t>Major Aves –Archeoptyrx </a:t>
            </a:r>
            <a:r>
              <a:rPr lang="en-US" altLang="en-US" sz="2000">
                <a:latin typeface="Comic Sans MS" panose="030F0902030302020204" pitchFamily="66" charset="0"/>
              </a:rPr>
              <a:t>synapomorphy 	opposable hind toe!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Absent in theropod dinosaurs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718E37D2-40F7-0640-BE41-4ED7CFF31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3075"/>
            <a:ext cx="88392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>
                <a:latin typeface="Comic Sans MS" panose="030F0902030302020204" pitchFamily="66" charset="0"/>
              </a:rPr>
              <a:t>Origin of Birds – Flapping First of Gliding?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66D73-FC43-BB4D-BE2A-F509F5A47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63878"/>
            <a:ext cx="3349371" cy="4495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63717D-D58E-FA41-82F0-21B35584B5F6}"/>
              </a:ext>
            </a:extLst>
          </p:cNvPr>
          <p:cNvSpPr/>
          <p:nvPr/>
        </p:nvSpPr>
        <p:spPr>
          <a:xfrm>
            <a:off x="990600" y="589786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phys.org</a:t>
            </a:r>
            <a:r>
              <a:rPr lang="en-US" sz="1200" dirty="0"/>
              <a:t>/news/2012-11-early-birds-old-school-version-wings.html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AF744B-460E-E36C-B2F9-3D028B8BC83E}"/>
              </a:ext>
            </a:extLst>
          </p:cNvPr>
          <p:cNvSpPr txBox="1"/>
          <p:nvPr/>
        </p:nvSpPr>
        <p:spPr>
          <a:xfrm>
            <a:off x="4572000" y="4876800"/>
            <a:ext cx="31808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Comic Sans MS" panose="030F0902030302020204" pitchFamily="66" charset="0"/>
              </a:rPr>
              <a:t>Feathers structures likely evolved first </a:t>
            </a:r>
            <a:r>
              <a:rPr lang="en-US" altLang="en-US" sz="1400" dirty="0"/>
              <a:t>f</a:t>
            </a:r>
            <a:r>
              <a:rPr lang="en-US" altLang="en-US" sz="1400" dirty="0">
                <a:latin typeface="Comic Sans MS" panose="030F0902030302020204" pitchFamily="66" charset="0"/>
              </a:rPr>
              <a:t>or thermal regulation and coloration.	</a:t>
            </a:r>
          </a:p>
        </p:txBody>
      </p:sp>
    </p:spTree>
    <p:extLst>
      <p:ext uri="{BB962C8B-B14F-4D97-AF65-F5344CB8AC3E}">
        <p14:creationId xmlns:p14="http://schemas.microsoft.com/office/powerpoint/2010/main" val="14809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5A16051B-E256-1E49-88E3-4BD7C261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2">
            <a:extLst>
              <a:ext uri="{FF2B5EF4-FFF2-40B4-BE49-F238E27FC236}">
                <a16:creationId xmlns:a16="http://schemas.microsoft.com/office/drawing/2014/main" id="{889C101B-D333-2C4F-AD9B-1A9655725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Whole genome duplication (WGD) also predates the rise of the angiosperms; provides genomic diversity to allow new innovation</a:t>
            </a:r>
          </a:p>
        </p:txBody>
      </p:sp>
      <p:sp>
        <p:nvSpPr>
          <p:cNvPr id="21507" name="TextBox 3">
            <a:extLst>
              <a:ext uri="{FF2B5EF4-FFF2-40B4-BE49-F238E27FC236}">
                <a16:creationId xmlns:a16="http://schemas.microsoft.com/office/drawing/2014/main" id="{26BC37AA-B729-294D-A185-FE26EB016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638800"/>
            <a:ext cx="236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Jiao et al. 2011.Nature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1">
            <a:extLst>
              <a:ext uri="{FF2B5EF4-FFF2-40B4-BE49-F238E27FC236}">
                <a16:creationId xmlns:a16="http://schemas.microsoft.com/office/drawing/2014/main" id="{DF783C39-1076-3742-B614-64311438C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304800"/>
            <a:ext cx="35417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Synapsids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Reptilian ineage that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Ultimately gave rise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mammals.</a:t>
            </a:r>
          </a:p>
        </p:txBody>
      </p:sp>
      <p:pic>
        <p:nvPicPr>
          <p:cNvPr id="68610" name="Picture 8">
            <a:extLst>
              <a:ext uri="{FF2B5EF4-FFF2-40B4-BE49-F238E27FC236}">
                <a16:creationId xmlns:a16="http://schemas.microsoft.com/office/drawing/2014/main" id="{A03E6E33-2A2C-4F41-B65E-7DF632924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98438"/>
            <a:ext cx="4291012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A5EA750-FF3F-E64D-B846-A8926F0DB966}"/>
              </a:ext>
            </a:extLst>
          </p:cNvPr>
          <p:cNvSpPr/>
          <p:nvPr/>
        </p:nvSpPr>
        <p:spPr>
          <a:xfrm>
            <a:off x="4038600" y="76200"/>
            <a:ext cx="4876800" cy="141763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6">
            <a:extLst>
              <a:ext uri="{FF2B5EF4-FFF2-40B4-BE49-F238E27FC236}">
                <a16:creationId xmlns:a16="http://schemas.microsoft.com/office/drawing/2014/main" id="{FE7FD2B9-9266-3D43-88A8-3AC69C76F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64075"/>
            <a:ext cx="61261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Box 1">
            <a:extLst>
              <a:ext uri="{FF2B5EF4-FFF2-40B4-BE49-F238E27FC236}">
                <a16:creationId xmlns:a16="http://schemas.microsoft.com/office/drawing/2014/main" id="{0A848F8A-C7C7-B647-89D7-8E8EC77B2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988" y="152400"/>
            <a:ext cx="2441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Early Synapsids</a:t>
            </a:r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FC0ED3DC-C5CC-F043-B04D-8A4CE1749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655638"/>
            <a:ext cx="4851400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3">
            <a:extLst>
              <a:ext uri="{FF2B5EF4-FFF2-40B4-BE49-F238E27FC236}">
                <a16:creationId xmlns:a16="http://schemas.microsoft.com/office/drawing/2014/main" id="{3D389CD3-D8FA-A14A-AB23-9AB2D9D09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144838"/>
            <a:ext cx="3581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Pelycosaurs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i="1">
                <a:latin typeface="Comic Sans MS" panose="030F0902030302020204" pitchFamily="66" charset="0"/>
              </a:rPr>
              <a:t>Six families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i="1">
                <a:latin typeface="Comic Sans MS" panose="030F0902030302020204" pitchFamily="66" charset="0"/>
              </a:rPr>
              <a:t>Common in Early Permian</a:t>
            </a:r>
          </a:p>
        </p:txBody>
      </p:sp>
      <p:sp>
        <p:nvSpPr>
          <p:cNvPr id="69637" name="TextBox 4">
            <a:extLst>
              <a:ext uri="{FF2B5EF4-FFF2-40B4-BE49-F238E27FC236}">
                <a16:creationId xmlns:a16="http://schemas.microsoft.com/office/drawing/2014/main" id="{2E0A4DA6-E37C-DD48-82A6-2B37E806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4178300"/>
            <a:ext cx="1298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Comic Sans MS" panose="030F0902030302020204" pitchFamily="66" charset="0"/>
              </a:rPr>
              <a:t>Dimetrodon</a:t>
            </a:r>
          </a:p>
        </p:txBody>
      </p:sp>
      <p:pic>
        <p:nvPicPr>
          <p:cNvPr id="69638" name="Picture 5">
            <a:extLst>
              <a:ext uri="{FF2B5EF4-FFF2-40B4-BE49-F238E27FC236}">
                <a16:creationId xmlns:a16="http://schemas.microsoft.com/office/drawing/2014/main" id="{AF9BBE13-BD39-9A43-BCD3-01F973F50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4475"/>
            <a:ext cx="33909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Box 1">
            <a:extLst>
              <a:ext uri="{FF2B5EF4-FFF2-40B4-BE49-F238E27FC236}">
                <a16:creationId xmlns:a16="http://schemas.microsoft.com/office/drawing/2014/main" id="{D8E077A3-C14D-784C-BC1B-C139C52DB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57188"/>
            <a:ext cx="1776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Therapsids</a:t>
            </a:r>
          </a:p>
        </p:txBody>
      </p:sp>
      <p:sp>
        <p:nvSpPr>
          <p:cNvPr id="70658" name="TextBox 2">
            <a:extLst>
              <a:ext uri="{FF2B5EF4-FFF2-40B4-BE49-F238E27FC236}">
                <a16:creationId xmlns:a16="http://schemas.microsoft.com/office/drawing/2014/main" id="{56AC2D2C-E30B-A740-8CDD-B2386798A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066800"/>
            <a:ext cx="6351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latin typeface="Comic Sans MS" panose="030F0902030302020204" pitchFamily="66" charset="0"/>
              </a:rPr>
              <a:t>Four limbs vertically beneath the body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Comic Sans MS" panose="030F0902030302020204" pitchFamily="66" charset="0"/>
              </a:rPr>
              <a:t>Teeth more specialized than Pelycosaurs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Comic Sans MS" panose="030F0902030302020204" pitchFamily="66" charset="0"/>
              </a:rPr>
              <a:t>Arose in the early Permian 275 mya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AB0D19F9-586C-6B4E-9ABD-ABF33AE31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411638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>
            <a:extLst>
              <a:ext uri="{FF2B5EF4-FFF2-40B4-BE49-F238E27FC236}">
                <a16:creationId xmlns:a16="http://schemas.microsoft.com/office/drawing/2014/main" id="{60140E9B-F682-FA41-B4DA-D42591CD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5072063"/>
            <a:ext cx="24860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9">
            <a:extLst>
              <a:ext uri="{FF2B5EF4-FFF2-40B4-BE49-F238E27FC236}">
                <a16:creationId xmlns:a16="http://schemas.microsoft.com/office/drawing/2014/main" id="{721F659A-B8DD-5F44-9531-C569F6A02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3181350"/>
            <a:ext cx="38004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1">
            <a:extLst>
              <a:ext uri="{FF2B5EF4-FFF2-40B4-BE49-F238E27FC236}">
                <a16:creationId xmlns:a16="http://schemas.microsoft.com/office/drawing/2014/main" id="{C5E12545-1F84-7742-9F78-DFA8F3B52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434975"/>
            <a:ext cx="1776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Therapsids</a:t>
            </a:r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E2504C8B-F310-104B-80F8-8A5FD1242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228600"/>
            <a:ext cx="4572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5">
            <a:extLst>
              <a:ext uri="{FF2B5EF4-FFF2-40B4-BE49-F238E27FC236}">
                <a16:creationId xmlns:a16="http://schemas.microsoft.com/office/drawing/2014/main" id="{7662AA61-1668-AA4C-8222-C3DDE79C4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" y="6289675"/>
            <a:ext cx="7924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Nobu Tamura (http://spinops.blogspot.com) - https://commons.wikimedia.org/w/index.php?curid=19461318</a:t>
            </a:r>
          </a:p>
        </p:txBody>
      </p:sp>
      <p:pic>
        <p:nvPicPr>
          <p:cNvPr id="71686" name="Picture 6">
            <a:extLst>
              <a:ext uri="{FF2B5EF4-FFF2-40B4-BE49-F238E27FC236}">
                <a16:creationId xmlns:a16="http://schemas.microsoft.com/office/drawing/2014/main" id="{EFC3BF74-3440-B044-8EF8-F26C68B41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5038"/>
            <a:ext cx="422592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>
            <a:extLst>
              <a:ext uri="{FF2B5EF4-FFF2-40B4-BE49-F238E27FC236}">
                <a16:creationId xmlns:a16="http://schemas.microsoft.com/office/drawing/2014/main" id="{B0130C98-535E-BA40-B920-9456789F91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76738"/>
            <a:ext cx="35052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8">
            <a:extLst>
              <a:ext uri="{FF2B5EF4-FFF2-40B4-BE49-F238E27FC236}">
                <a16:creationId xmlns:a16="http://schemas.microsoft.com/office/drawing/2014/main" id="{281F2B1E-E04F-3D4B-86EE-275FC45B7E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2663"/>
            <a:ext cx="393700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Box 12">
            <a:extLst>
              <a:ext uri="{FF2B5EF4-FFF2-40B4-BE49-F238E27FC236}">
                <a16:creationId xmlns:a16="http://schemas.microsoft.com/office/drawing/2014/main" id="{06C1E271-61E2-9540-9406-6DB860AA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834063"/>
            <a:ext cx="1173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Cynodont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4">
            <a:extLst>
              <a:ext uri="{FF2B5EF4-FFF2-40B4-BE49-F238E27FC236}">
                <a16:creationId xmlns:a16="http://schemas.microsoft.com/office/drawing/2014/main" id="{26CEF062-7EFC-9E4F-BDCD-0370063FF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304800"/>
            <a:ext cx="1482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Mammals</a:t>
            </a:r>
          </a:p>
        </p:txBody>
      </p:sp>
      <p:sp>
        <p:nvSpPr>
          <p:cNvPr id="73730" name="Text Box 9">
            <a:extLst>
              <a:ext uri="{FF2B5EF4-FFF2-40B4-BE49-F238E27FC236}">
                <a16:creationId xmlns:a16="http://schemas.microsoft.com/office/drawing/2014/main" id="{8263BE61-8DD9-524F-B414-34EA88F06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338" y="4044950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almost mammals</a:t>
            </a:r>
          </a:p>
        </p:txBody>
      </p:sp>
      <p:sp>
        <p:nvSpPr>
          <p:cNvPr id="73731" name="Text Box 10">
            <a:extLst>
              <a:ext uri="{FF2B5EF4-FFF2-40B4-BE49-F238E27FC236}">
                <a16:creationId xmlns:a16="http://schemas.microsoft.com/office/drawing/2014/main" id="{BE3AF84A-B2A5-AB47-9C27-8F306DB65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923925"/>
            <a:ext cx="8001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latin typeface="Comic Sans MS" panose="030F0902030302020204" pitchFamily="66" charset="0"/>
              </a:rPr>
              <a:t>Skull synapomorphies among mammals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Lower jaw – several bones in reptiles (ancestral), one in mammals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Early amniotes single bone to transmit sound (ancestral), 3 in mammals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pic>
        <p:nvPicPr>
          <p:cNvPr id="73732" name="Picture 2">
            <a:extLst>
              <a:ext uri="{FF2B5EF4-FFF2-40B4-BE49-F238E27FC236}">
                <a16:creationId xmlns:a16="http://schemas.microsoft.com/office/drawing/2014/main" id="{D23AA00A-CD6F-CF43-A5CF-059FFB836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514600"/>
            <a:ext cx="30480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3">
            <a:extLst>
              <a:ext uri="{FF2B5EF4-FFF2-40B4-BE49-F238E27FC236}">
                <a16:creationId xmlns:a16="http://schemas.microsoft.com/office/drawing/2014/main" id="{57B8B2A6-5CB0-E749-9140-0C778CD4C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2514600"/>
            <a:ext cx="2881312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9FBF5B8-08BC-8B42-9987-931E5C2867AD}"/>
              </a:ext>
            </a:extLst>
          </p:cNvPr>
          <p:cNvCxnSpPr/>
          <p:nvPr/>
        </p:nvCxnSpPr>
        <p:spPr>
          <a:xfrm flipH="1" flipV="1">
            <a:off x="6629400" y="3810000"/>
            <a:ext cx="45720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4BD08C-3880-7B41-8826-CBEABD729F63}"/>
              </a:ext>
            </a:extLst>
          </p:cNvPr>
          <p:cNvCxnSpPr/>
          <p:nvPr/>
        </p:nvCxnSpPr>
        <p:spPr>
          <a:xfrm flipH="1">
            <a:off x="6553200" y="4256088"/>
            <a:ext cx="457200" cy="2714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18-10">
            <a:extLst>
              <a:ext uri="{FF2B5EF4-FFF2-40B4-BE49-F238E27FC236}">
                <a16:creationId xmlns:a16="http://schemas.microsoft.com/office/drawing/2014/main" id="{0103144A-ADE0-224F-B456-EDD8CE9E2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0"/>
            <a:ext cx="485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1" name="Text Box 2">
            <a:extLst>
              <a:ext uri="{FF2B5EF4-FFF2-40B4-BE49-F238E27FC236}">
                <a16:creationId xmlns:a16="http://schemas.microsoft.com/office/drawing/2014/main" id="{51120F60-548E-424C-B1C0-C03881555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9750"/>
            <a:ext cx="4343400" cy="5262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Evolution of Mammals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	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romanLcPeriod"/>
              <a:defRPr/>
            </a:pPr>
            <a:r>
              <a:rPr lang="en-US" altLang="en-US" sz="2400" dirty="0">
                <a:latin typeface="Comic Sans MS" charset="0"/>
              </a:rPr>
              <a:t>Warm blood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romanLcPeriod"/>
              <a:defRPr/>
            </a:pPr>
            <a:endParaRPr lang="en-US" altLang="en-US" sz="24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ii. Characteristic upright gait   	(vs sprawling gait)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iii. Large brains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iv. Active metabolism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v. Distinctive reproduction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	(including lactation)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	</a:t>
            </a:r>
            <a:endParaRPr lang="en-US" altLang="en-US" sz="2400" baseline="-25000" dirty="0">
              <a:latin typeface="Comic Sans MS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5091559A-A2EB-6346-8C38-BA3E316B5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524000"/>
            <a:ext cx="20574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77826" name="Text Box 2">
            <a:extLst>
              <a:ext uri="{FF2B5EF4-FFF2-40B4-BE49-F238E27FC236}">
                <a16:creationId xmlns:a16="http://schemas.microsoft.com/office/drawing/2014/main" id="{3B2A97EA-FD14-1F45-A862-DD91EDF85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401638"/>
            <a:ext cx="434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Evolution of Mammals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77827" name="Picture 4" descr="18-11">
            <a:extLst>
              <a:ext uri="{FF2B5EF4-FFF2-40B4-BE49-F238E27FC236}">
                <a16:creationId xmlns:a16="http://schemas.microsoft.com/office/drawing/2014/main" id="{BD5E2125-FDD3-D142-AAF7-93EBD505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143000"/>
            <a:ext cx="573405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5">
            <a:extLst>
              <a:ext uri="{FF2B5EF4-FFF2-40B4-BE49-F238E27FC236}">
                <a16:creationId xmlns:a16="http://schemas.microsoft.com/office/drawing/2014/main" id="{2E4D62CA-DE4F-C441-81C0-70A510B1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970213"/>
            <a:ext cx="59182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Fossil changes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i. Gait (sprawling -&gt; upright)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ii. Increasing complexity of teeth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iii. Cheek muscles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77829" name="Rectangle 6">
            <a:extLst>
              <a:ext uri="{FF2B5EF4-FFF2-40B4-BE49-F238E27FC236}">
                <a16:creationId xmlns:a16="http://schemas.microsoft.com/office/drawing/2014/main" id="{7C2A21EA-BED0-D841-80FD-6793B5225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895600"/>
            <a:ext cx="647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6">
            <a:extLst>
              <a:ext uri="{FF2B5EF4-FFF2-40B4-BE49-F238E27FC236}">
                <a16:creationId xmlns:a16="http://schemas.microsoft.com/office/drawing/2014/main" id="{164F416A-F2B9-AE45-A050-B95C1366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22238"/>
            <a:ext cx="31400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omic Sans MS" panose="030F0902030302020204" pitchFamily="66" charset="0"/>
              </a:rPr>
              <a:t>The oldest mammal fossil is 225 My old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Comic Sans MS" panose="030F0902030302020204" pitchFamily="66" charset="0"/>
            </a:endParaRPr>
          </a:p>
        </p:txBody>
      </p:sp>
      <p:pic>
        <p:nvPicPr>
          <p:cNvPr id="79874" name="Picture 1">
            <a:extLst>
              <a:ext uri="{FF2B5EF4-FFF2-40B4-BE49-F238E27FC236}">
                <a16:creationId xmlns:a16="http://schemas.microsoft.com/office/drawing/2014/main" id="{30D859E4-37D2-F34B-8962-6D3CFCDB6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750"/>
            <a:ext cx="5265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Box 2">
            <a:extLst>
              <a:ext uri="{FF2B5EF4-FFF2-40B4-BE49-F238E27FC236}">
                <a16:creationId xmlns:a16="http://schemas.microsoft.com/office/drawing/2014/main" id="{A4CDE82F-FB1C-D249-9008-901D459B6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324600"/>
            <a:ext cx="350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Figure from Lou. 2007. Nature 450:1011-1019.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601B69-1837-8946-A8D2-FE2F5804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128713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Radiation of mammals occurs 65 Mya following K/T mass extinction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544630-5B80-0E4B-B78F-849BDF60A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27263"/>
            <a:ext cx="457200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3 extant groups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Monotremes (Platypus)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Placentals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Marsupials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D80F9-C090-A079-91F3-6755704D1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47800"/>
            <a:ext cx="6324600" cy="3551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C518CA-B466-3EF9-8C6B-17E4CBFC0ABA}"/>
              </a:ext>
            </a:extLst>
          </p:cNvPr>
          <p:cNvSpPr txBox="1"/>
          <p:nvPr/>
        </p:nvSpPr>
        <p:spPr>
          <a:xfrm>
            <a:off x="838200" y="5257800"/>
            <a:ext cx="7824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Illustration of </a:t>
            </a:r>
            <a:r>
              <a:rPr lang="en-US" sz="1400" dirty="0" err="1"/>
              <a:t>Brasilodon</a:t>
            </a:r>
            <a:r>
              <a:rPr lang="en-US" sz="1400" dirty="0"/>
              <a:t> quadrangularis, the 225 million-year-old mammal.</a:t>
            </a:r>
          </a:p>
          <a:p>
            <a:r>
              <a:rPr lang="en-US" sz="1400" b="1" dirty="0"/>
              <a:t>A shrew-like creature that lived 225 million years ago is the oldest mammal ever identified</a:t>
            </a:r>
          </a:p>
          <a:p>
            <a:r>
              <a:rPr lang="en-US" sz="1400" dirty="0"/>
              <a:t>By Lianne </a:t>
            </a:r>
            <a:r>
              <a:rPr lang="en-US" sz="1400" dirty="0" err="1"/>
              <a:t>Kolirin</a:t>
            </a:r>
            <a:r>
              <a:rPr lang="en-US" sz="1400" dirty="0"/>
              <a:t>, CNN</a:t>
            </a:r>
          </a:p>
          <a:p>
            <a:r>
              <a:rPr lang="en-US" sz="1400" dirty="0"/>
              <a:t>Updated 12:46 PM ET, Tue September 6, 2022</a:t>
            </a:r>
          </a:p>
        </p:txBody>
      </p:sp>
    </p:spTree>
    <p:extLst>
      <p:ext uri="{BB962C8B-B14F-4D97-AF65-F5344CB8AC3E}">
        <p14:creationId xmlns:p14="http://schemas.microsoft.com/office/powerpoint/2010/main" val="2958231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>
            <a:extLst>
              <a:ext uri="{FF2B5EF4-FFF2-40B4-BE49-F238E27FC236}">
                <a16:creationId xmlns:a16="http://schemas.microsoft.com/office/drawing/2014/main" id="{6E2EBF2E-F1CD-8648-9200-07AFAD0B8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33400"/>
            <a:ext cx="47625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2">
            <a:extLst>
              <a:ext uri="{FF2B5EF4-FFF2-40B4-BE49-F238E27FC236}">
                <a16:creationId xmlns:a16="http://schemas.microsoft.com/office/drawing/2014/main" id="{964E6B4E-DC70-E44B-A65D-5D7396FF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35052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https://www.futura-sciences.com/planete/dossiers/paleontologie-nous-mammiferes-1720/page/4/</a:t>
            </a:r>
          </a:p>
        </p:txBody>
      </p:sp>
      <p:sp>
        <p:nvSpPr>
          <p:cNvPr id="81923" name="TextBox 3">
            <a:extLst>
              <a:ext uri="{FF2B5EF4-FFF2-40B4-BE49-F238E27FC236}">
                <a16:creationId xmlns:a16="http://schemas.microsoft.com/office/drawing/2014/main" id="{31E58F0C-49BC-5943-8DA7-ADFEC7500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4252913"/>
            <a:ext cx="2598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Eomaia scansoria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125 mya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Pre-Eutherian</a:t>
            </a:r>
          </a:p>
        </p:txBody>
      </p:sp>
      <p:sp>
        <p:nvSpPr>
          <p:cNvPr id="81924" name="TextBox 4">
            <a:extLst>
              <a:ext uri="{FF2B5EF4-FFF2-40B4-BE49-F238E27FC236}">
                <a16:creationId xmlns:a16="http://schemas.microsoft.com/office/drawing/2014/main" id="{20D0B1F7-3627-6F40-9D99-799CEEF07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024438"/>
            <a:ext cx="304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Maelestes gobiensis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75 mya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True Eutherian</a:t>
            </a:r>
          </a:p>
        </p:txBody>
      </p:sp>
      <p:pic>
        <p:nvPicPr>
          <p:cNvPr id="81925" name="Picture 5">
            <a:extLst>
              <a:ext uri="{FF2B5EF4-FFF2-40B4-BE49-F238E27FC236}">
                <a16:creationId xmlns:a16="http://schemas.microsoft.com/office/drawing/2014/main" id="{300A5E7F-5481-994B-934B-18239B3FF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22650"/>
            <a:ext cx="19558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Box 6">
            <a:extLst>
              <a:ext uri="{FF2B5EF4-FFF2-40B4-BE49-F238E27FC236}">
                <a16:creationId xmlns:a16="http://schemas.microsoft.com/office/drawing/2014/main" id="{AA80574F-2A92-E443-9B33-CDB598A44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762000"/>
            <a:ext cx="3587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Eutheria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all placentals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>
            <a:extLst>
              <a:ext uri="{FF2B5EF4-FFF2-40B4-BE49-F238E27FC236}">
                <a16:creationId xmlns:a16="http://schemas.microsoft.com/office/drawing/2014/main" id="{0E547821-4919-7D4A-A26C-67E5ACB6A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19450"/>
            <a:ext cx="2241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4">
            <a:extLst>
              <a:ext uri="{FF2B5EF4-FFF2-40B4-BE49-F238E27FC236}">
                <a16:creationId xmlns:a16="http://schemas.microsoft.com/office/drawing/2014/main" id="{B1B4A3A8-E948-054A-B2DF-796B0D2FC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62250"/>
            <a:ext cx="337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>
            <a:extLst>
              <a:ext uri="{FF2B5EF4-FFF2-40B4-BE49-F238E27FC236}">
                <a16:creationId xmlns:a16="http://schemas.microsoft.com/office/drawing/2014/main" id="{FE958B33-C3DA-AA41-A293-1EEDAE7C9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62450"/>
            <a:ext cx="29718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>
            <a:extLst>
              <a:ext uri="{FF2B5EF4-FFF2-40B4-BE49-F238E27FC236}">
                <a16:creationId xmlns:a16="http://schemas.microsoft.com/office/drawing/2014/main" id="{ACA66A6F-217B-2044-8CDE-875E3D882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67250"/>
            <a:ext cx="27352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>
            <a:extLst>
              <a:ext uri="{FF2B5EF4-FFF2-40B4-BE49-F238E27FC236}">
                <a16:creationId xmlns:a16="http://schemas.microsoft.com/office/drawing/2014/main" id="{2619A02B-C350-E04B-9D00-5CB193ED7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505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9">
            <a:extLst>
              <a:ext uri="{FF2B5EF4-FFF2-40B4-BE49-F238E27FC236}">
                <a16:creationId xmlns:a16="http://schemas.microsoft.com/office/drawing/2014/main" id="{9750FF70-FE4A-D645-B8A9-22F7F9AFA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297863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2"/>
                </a:solidFill>
                <a:latin typeface="Comic Sans MS" panose="030F0902030302020204" pitchFamily="66" charset="0"/>
              </a:rPr>
              <a:t>Angiosperm – insect coevolution provided increased opportunities for speciation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60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chemeClr val="tx2"/>
                </a:solidFill>
                <a:latin typeface="Comic Sans MS" panose="030F0902030302020204" pitchFamily="66" charset="0"/>
              </a:rPr>
              <a:t>Radiation of bees, wasps, butterflies and moths in the Cenozoic (65 mya)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70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chemeClr val="tx2"/>
                </a:solidFill>
                <a:latin typeface="Comic Sans MS" panose="030F0902030302020204" pitchFamily="66" charset="0"/>
              </a:rPr>
              <a:t>					Hymenoptera &gt;150,000 spp.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chemeClr val="tx2"/>
                </a:solidFill>
                <a:latin typeface="Comic Sans MS" panose="030F0902030302020204" pitchFamily="66" charset="0"/>
              </a:rPr>
              <a:t>					Lepidoptera   &gt;180,000 spp.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>
            <a:extLst>
              <a:ext uri="{FF2B5EF4-FFF2-40B4-BE49-F238E27FC236}">
                <a16:creationId xmlns:a16="http://schemas.microsoft.com/office/drawing/2014/main" id="{686CB0F5-A2BF-AF4B-AD7C-1ADDE8236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29765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2">
            <a:extLst>
              <a:ext uri="{FF2B5EF4-FFF2-40B4-BE49-F238E27FC236}">
                <a16:creationId xmlns:a16="http://schemas.microsoft.com/office/drawing/2014/main" id="{7FD579B8-CE5E-7348-9322-4476A476E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>
            <a:extLst>
              <a:ext uri="{FF2B5EF4-FFF2-40B4-BE49-F238E27FC236}">
                <a16:creationId xmlns:a16="http://schemas.microsoft.com/office/drawing/2014/main" id="{DA1803C4-0C2F-0F44-856D-00213010C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230663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4">
            <a:extLst>
              <a:ext uri="{FF2B5EF4-FFF2-40B4-BE49-F238E27FC236}">
                <a16:creationId xmlns:a16="http://schemas.microsoft.com/office/drawing/2014/main" id="{6DE56035-CA75-854C-BEEC-A526FB1E8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5" y="223838"/>
            <a:ext cx="180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Monotreme</a:t>
            </a:r>
          </a:p>
        </p:txBody>
      </p:sp>
      <p:sp>
        <p:nvSpPr>
          <p:cNvPr id="82949" name="TextBox 5">
            <a:extLst>
              <a:ext uri="{FF2B5EF4-FFF2-40B4-BE49-F238E27FC236}">
                <a16:creationId xmlns:a16="http://schemas.microsoft.com/office/drawing/2014/main" id="{18C48B9F-F131-7347-8271-B99FFEB74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4070350"/>
            <a:ext cx="1565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Marsupial</a:t>
            </a:r>
          </a:p>
        </p:txBody>
      </p:sp>
      <p:sp>
        <p:nvSpPr>
          <p:cNvPr id="82950" name="TextBox 6">
            <a:extLst>
              <a:ext uri="{FF2B5EF4-FFF2-40B4-BE49-F238E27FC236}">
                <a16:creationId xmlns:a16="http://schemas.microsoft.com/office/drawing/2014/main" id="{6C8264FD-B013-EF4B-8576-83DA84AC1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6045200"/>
            <a:ext cx="1462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Placental</a:t>
            </a:r>
          </a:p>
        </p:txBody>
      </p:sp>
      <p:pic>
        <p:nvPicPr>
          <p:cNvPr id="82951" name="Picture 7">
            <a:extLst>
              <a:ext uri="{FF2B5EF4-FFF2-40B4-BE49-F238E27FC236}">
                <a16:creationId xmlns:a16="http://schemas.microsoft.com/office/drawing/2014/main" id="{87169398-C1FC-7A4A-A669-B3463C980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875"/>
            <a:ext cx="11001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70B98B-B73D-BE4A-BFB8-F491B19DD7C8}"/>
              </a:ext>
            </a:extLst>
          </p:cNvPr>
          <p:cNvCxnSpPr/>
          <p:nvPr/>
        </p:nvCxnSpPr>
        <p:spPr>
          <a:xfrm flipH="1">
            <a:off x="4906963" y="762000"/>
            <a:ext cx="1046162" cy="381000"/>
          </a:xfrm>
          <a:prstGeom prst="straightConnector1">
            <a:avLst/>
          </a:prstGeom>
          <a:ln w="1270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0C3ECE-41E8-614C-92BF-1F13B98DA9AF}"/>
              </a:ext>
            </a:extLst>
          </p:cNvPr>
          <p:cNvCxnSpPr/>
          <p:nvPr/>
        </p:nvCxnSpPr>
        <p:spPr>
          <a:xfrm>
            <a:off x="6615113" y="952500"/>
            <a:ext cx="212725" cy="914400"/>
          </a:xfrm>
          <a:prstGeom prst="straightConnector1">
            <a:avLst/>
          </a:prstGeom>
          <a:ln w="1270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4">
            <a:extLst>
              <a:ext uri="{FF2B5EF4-FFF2-40B4-BE49-F238E27FC236}">
                <a16:creationId xmlns:a16="http://schemas.microsoft.com/office/drawing/2014/main" id="{B6910DFC-F607-BE44-A528-1AF9711A0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8" y="822325"/>
            <a:ext cx="2743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Primates are structurally primitive, first monkey fossils from Eocene (55 mya), first Apes from late Oligocene (26mya)</a:t>
            </a:r>
          </a:p>
        </p:txBody>
      </p:sp>
      <p:pic>
        <p:nvPicPr>
          <p:cNvPr id="83970" name="Picture 5" descr="Evolution-Fig-05-26-0">
            <a:extLst>
              <a:ext uri="{FF2B5EF4-FFF2-40B4-BE49-F238E27FC236}">
                <a16:creationId xmlns:a16="http://schemas.microsoft.com/office/drawing/2014/main" id="{89E8F7E4-DBE4-1543-80B9-D2B35BE8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246313"/>
            <a:ext cx="2135188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1">
            <a:extLst>
              <a:ext uri="{FF2B5EF4-FFF2-40B4-BE49-F238E27FC236}">
                <a16:creationId xmlns:a16="http://schemas.microsoft.com/office/drawing/2014/main" id="{38DDAD57-7D1E-6045-8405-7B2EDBC85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44958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Box 2">
            <a:extLst>
              <a:ext uri="{FF2B5EF4-FFF2-40B4-BE49-F238E27FC236}">
                <a16:creationId xmlns:a16="http://schemas.microsoft.com/office/drawing/2014/main" id="{BFED2875-0C85-CB45-B378-1C46799514E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2400" y="6415088"/>
            <a:ext cx="4221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Figure from Meredith et al. 2011 Science 334:521-524.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1">
            <a:extLst>
              <a:ext uri="{FF2B5EF4-FFF2-40B4-BE49-F238E27FC236}">
                <a16:creationId xmlns:a16="http://schemas.microsoft.com/office/drawing/2014/main" id="{2F7D5F8E-57DF-8040-BADB-16DEBD41D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Cretaceous seas were filled with marine reptiles, some up to 50 feet or more long.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86018" name="Picture 2">
            <a:extLst>
              <a:ext uri="{FF2B5EF4-FFF2-40B4-BE49-F238E27FC236}">
                <a16:creationId xmlns:a16="http://schemas.microsoft.com/office/drawing/2014/main" id="{848F2554-B0FB-D840-A006-341A04EA4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4675188"/>
            <a:ext cx="28194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>
            <a:extLst>
              <a:ext uri="{FF2B5EF4-FFF2-40B4-BE49-F238E27FC236}">
                <a16:creationId xmlns:a16="http://schemas.microsoft.com/office/drawing/2014/main" id="{480C38C9-0290-1C44-9EBA-332AC95FB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23034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>
            <a:extLst>
              <a:ext uri="{FF2B5EF4-FFF2-40B4-BE49-F238E27FC236}">
                <a16:creationId xmlns:a16="http://schemas.microsoft.com/office/drawing/2014/main" id="{FF0CDEF2-6A67-6A46-B53B-E8DD741FD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17788"/>
            <a:ext cx="274955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5">
            <a:extLst>
              <a:ext uri="{FF2B5EF4-FFF2-40B4-BE49-F238E27FC236}">
                <a16:creationId xmlns:a16="http://schemas.microsoft.com/office/drawing/2014/main" id="{38CD68F9-2C58-FF49-9055-AFCD4C6BC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450975"/>
            <a:ext cx="1617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Icthyosaur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250-90 mya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A386C73A-8356-F045-899F-1A1672A08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5284788"/>
            <a:ext cx="1576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Mosasaur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145-66 mya</a:t>
            </a:r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236F4FED-44BA-C540-967A-88C0D95EF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189288"/>
            <a:ext cx="1617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Pliosaur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200-66 mya</a:t>
            </a:r>
          </a:p>
        </p:txBody>
      </p:sp>
      <p:sp>
        <p:nvSpPr>
          <p:cNvPr id="86024" name="TextBox 8">
            <a:extLst>
              <a:ext uri="{FF2B5EF4-FFF2-40B4-BE49-F238E27FC236}">
                <a16:creationId xmlns:a16="http://schemas.microsoft.com/office/drawing/2014/main" id="{8DF31A90-01CF-EB41-B902-E426116D8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5132388"/>
            <a:ext cx="3643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Breathed air like whales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Live birth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Evolution-Fig-04-11-1">
            <a:extLst>
              <a:ext uri="{FF2B5EF4-FFF2-40B4-BE49-F238E27FC236}">
                <a16:creationId xmlns:a16="http://schemas.microsoft.com/office/drawing/2014/main" id="{5EF133B3-6796-4841-9085-63647D08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219075"/>
            <a:ext cx="45847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5" descr="Evolution-Fig-04-11-2">
            <a:extLst>
              <a:ext uri="{FF2B5EF4-FFF2-40B4-BE49-F238E27FC236}">
                <a16:creationId xmlns:a16="http://schemas.microsoft.com/office/drawing/2014/main" id="{3A3958DC-D9EA-CF40-B912-E8B05F5E0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34290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6">
            <a:extLst>
              <a:ext uri="{FF2B5EF4-FFF2-40B4-BE49-F238E27FC236}">
                <a16:creationId xmlns:a16="http://schemas.microsoft.com/office/drawing/2014/main" id="{AA920837-1BCE-3C49-8852-5FF316AB6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6725"/>
            <a:ext cx="43434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omic Sans MS" panose="030F0902030302020204" pitchFamily="66" charset="0"/>
              </a:rPr>
              <a:t>Evolution of Cetaceans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omic Sans MS" panose="030F0902030302020204" pitchFamily="66" charset="0"/>
              </a:rPr>
              <a:t>Oligocene ~34 </a:t>
            </a:r>
            <a:r>
              <a:rPr lang="en-US" altLang="en-US" sz="1800" dirty="0" err="1">
                <a:latin typeface="Comic Sans MS" panose="030F0902030302020204" pitchFamily="66" charset="0"/>
              </a:rPr>
              <a:t>mya</a:t>
            </a:r>
            <a:endParaRPr lang="en-US" altLang="en-US" sz="18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omic Sans MS" panose="030F0902030302020204" pitchFamily="66" charset="0"/>
              </a:rPr>
              <a:t>Whales &amp; hippos probably share a common ancestor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omic Sans MS" panose="030F0902030302020204" pitchFamily="66" charset="0"/>
              </a:rPr>
              <a:t>First whale-like animals were terrestrial with fused feet for swimming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omic Sans MS" panose="030F0902030302020204" pitchFamily="66" charset="0"/>
            </a:endParaRPr>
          </a:p>
        </p:txBody>
      </p:sp>
      <p:sp>
        <p:nvSpPr>
          <p:cNvPr id="87044" name="Text Box 8">
            <a:extLst>
              <a:ext uri="{FF2B5EF4-FFF2-40B4-BE49-F238E27FC236}">
                <a16:creationId xmlns:a16="http://schemas.microsoft.com/office/drawing/2014/main" id="{A6CBBC3B-4DE7-C647-A0DF-4CAECD2EF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486400"/>
            <a:ext cx="2043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Modern toothed whale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B5FD3-6F39-B943-9460-AAC13F6B8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5451"/>
            <a:ext cx="3810000" cy="5753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E2BF04-BC4D-BF4D-8323-820387CB5EB9}"/>
              </a:ext>
            </a:extLst>
          </p:cNvPr>
          <p:cNvSpPr/>
          <p:nvPr/>
        </p:nvSpPr>
        <p:spPr>
          <a:xfrm>
            <a:off x="5562600" y="5562600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“Tales of “ Walking Whales.” (2014).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9F1929-B33A-3247-9EA0-D75FC39AF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84" y="533400"/>
            <a:ext cx="378701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095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74174-09CA-C648-BB6F-D9665F6D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692"/>
            <a:ext cx="9144000" cy="3106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558E14-EC26-C04C-8EC8-5584A30E75AD}"/>
              </a:ext>
            </a:extLst>
          </p:cNvPr>
          <p:cNvSpPr/>
          <p:nvPr/>
        </p:nvSpPr>
        <p:spPr>
          <a:xfrm>
            <a:off x="-10886" y="5105400"/>
            <a:ext cx="693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baleinesendirect.org</a:t>
            </a:r>
            <a:r>
              <a:rPr lang="en-US" sz="1200" dirty="0"/>
              <a:t>/</a:t>
            </a:r>
            <a:r>
              <a:rPr lang="en-US" sz="1200" dirty="0" err="1"/>
              <a:t>en</a:t>
            </a:r>
            <a:r>
              <a:rPr lang="en-US" sz="1200" dirty="0"/>
              <a:t>/discover/life-of-whales/morphology/teeth-and-baleen/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EFAC23B-730F-8849-88AD-DEA14C90E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6725"/>
            <a:ext cx="79248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omic Sans MS" panose="030F0902030302020204" pitchFamily="66" charset="0"/>
              </a:rPr>
              <a:t>Baleen whales evolved from toothed whales</a:t>
            </a:r>
            <a:endParaRPr lang="en-US" altLang="en-US" sz="18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02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D5F51B3D-E4C3-FF49-9137-0C1C42AF8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"/>
            <a:ext cx="71628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Comic Sans MS" panose="030F0902030302020204" pitchFamily="66" charset="0"/>
              </a:rPr>
              <a:t>Echovenator sandersi</a:t>
            </a:r>
            <a:r>
              <a:rPr lang="en-US" altLang="en-US" sz="2400" b="1">
                <a:latin typeface="Comic Sans MS" panose="030F0902030302020204" pitchFamily="66" charset="0"/>
              </a:rPr>
              <a:t>: Oligocene Whale Had Ultrasonic Hearing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Aug 8, 2016 by </a:t>
            </a:r>
            <a:r>
              <a:rPr lang="en-US" altLang="en-US" sz="1800">
                <a:latin typeface="Comic Sans MS" panose="030F0902030302020204" pitchFamily="66" charset="0"/>
                <a:hlinkClick r:id="rId2"/>
              </a:rPr>
              <a:t>Enrico de Lazaro</a:t>
            </a:r>
            <a:endParaRPr lang="en-US" altLang="en-US" sz="18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http://www.sci-news.com/paleontology/echovenator-sandersi-oligocene-whale-ultrasonic-hearing-04084.html </a:t>
            </a:r>
          </a:p>
        </p:txBody>
      </p:sp>
      <p:pic>
        <p:nvPicPr>
          <p:cNvPr id="89090" name="Picture 1">
            <a:extLst>
              <a:ext uri="{FF2B5EF4-FFF2-40B4-BE49-F238E27FC236}">
                <a16:creationId xmlns:a16="http://schemas.microsoft.com/office/drawing/2014/main" id="{B9195D96-5B3D-F045-9185-F09A2685F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617855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3">
            <a:extLst>
              <a:ext uri="{FF2B5EF4-FFF2-40B4-BE49-F238E27FC236}">
                <a16:creationId xmlns:a16="http://schemas.microsoft.com/office/drawing/2014/main" id="{610407A2-8312-6B49-A786-E2191AEE1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600200"/>
            <a:ext cx="19748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High-frequency hearing probably evolved in whales before echolocation.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">
            <a:extLst>
              <a:ext uri="{FF2B5EF4-FFF2-40B4-BE49-F238E27FC236}">
                <a16:creationId xmlns:a16="http://schemas.microsoft.com/office/drawing/2014/main" id="{46199C5E-D6CB-3449-948D-B85A5DD86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78113"/>
            <a:ext cx="58166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extBox 4">
            <a:extLst>
              <a:ext uri="{FF2B5EF4-FFF2-40B4-BE49-F238E27FC236}">
                <a16:creationId xmlns:a16="http://schemas.microsoft.com/office/drawing/2014/main" id="{9A8885B3-BC69-7948-8540-F65622648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802313"/>
            <a:ext cx="2236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Mongolia Grassland</a:t>
            </a:r>
          </a:p>
        </p:txBody>
      </p:sp>
      <p:sp>
        <p:nvSpPr>
          <p:cNvPr id="90115" name="Rectangle 5">
            <a:extLst>
              <a:ext uri="{FF2B5EF4-FFF2-40B4-BE49-F238E27FC236}">
                <a16:creationId xmlns:a16="http://schemas.microsoft.com/office/drawing/2014/main" id="{9C9F089F-CECB-D249-A6B7-63DFF96B2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55713"/>
            <a:ext cx="723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mic Sans MS" panose="030F0902030302020204" pitchFamily="66" charset="0"/>
              </a:rPr>
              <a:t>Poaceae</a:t>
            </a:r>
            <a:r>
              <a:rPr lang="en-US" altLang="en-US" sz="1800">
                <a:latin typeface="Comic Sans MS" panose="030F0902030302020204" pitchFamily="66" charset="0"/>
              </a:rPr>
              <a:t> (</a:t>
            </a:r>
            <a:r>
              <a:rPr lang="en-US" altLang="en-US" sz="1800">
                <a:latin typeface="Comic Sans MS" panose="030F0902030302020204" pitchFamily="66" charset="0"/>
                <a:hlinkClick r:id="rId3" tooltip="Help:IPA/English"/>
              </a:rPr>
              <a:t>/poʊˈeɪsiaɪ/</a:t>
            </a:r>
            <a:r>
              <a:rPr lang="en-US" altLang="en-US" sz="1800">
                <a:latin typeface="Comic Sans MS" panose="030F0902030302020204" pitchFamily="66" charset="0"/>
              </a:rPr>
              <a:t>) or </a:t>
            </a:r>
            <a:r>
              <a:rPr lang="en-US" altLang="en-US" sz="1800" b="1">
                <a:latin typeface="Comic Sans MS" panose="030F0902030302020204" pitchFamily="66" charset="0"/>
              </a:rPr>
              <a:t>Gramineae</a:t>
            </a:r>
            <a:r>
              <a:rPr lang="en-US" altLang="en-US" sz="1800">
                <a:latin typeface="Comic Sans MS" panose="030F0902030302020204" pitchFamily="66" charset="0"/>
              </a:rPr>
              <a:t> is a large and nearly ubiquitous </a:t>
            </a:r>
            <a:r>
              <a:rPr lang="en-US" altLang="en-US" sz="1800">
                <a:latin typeface="Comic Sans MS" panose="030F0902030302020204" pitchFamily="66" charset="0"/>
                <a:hlinkClick r:id="rId4" tooltip="Family (biology)"/>
              </a:rPr>
              <a:t>family</a:t>
            </a:r>
            <a:r>
              <a:rPr lang="en-US" altLang="en-US" sz="1800">
                <a:latin typeface="Comic Sans MS" panose="030F0902030302020204" pitchFamily="66" charset="0"/>
              </a:rPr>
              <a:t> of </a:t>
            </a:r>
            <a:r>
              <a:rPr lang="en-US" altLang="en-US" sz="1800">
                <a:latin typeface="Comic Sans MS" panose="030F0902030302020204" pitchFamily="66" charset="0"/>
                <a:hlinkClick r:id="rId5" tooltip="Monocotyledon"/>
              </a:rPr>
              <a:t>monocotyledonous</a:t>
            </a:r>
            <a:r>
              <a:rPr lang="en-US" altLang="en-US" sz="1800">
                <a:latin typeface="Comic Sans MS" panose="030F0902030302020204" pitchFamily="66" charset="0"/>
              </a:rPr>
              <a:t> </a:t>
            </a:r>
            <a:r>
              <a:rPr lang="en-US" altLang="en-US" sz="1800">
                <a:latin typeface="Comic Sans MS" panose="030F0902030302020204" pitchFamily="66" charset="0"/>
                <a:hlinkClick r:id="rId6" tooltip="Flowering plants"/>
              </a:rPr>
              <a:t>flowering plants</a:t>
            </a:r>
            <a:r>
              <a:rPr lang="en-US" altLang="en-US" sz="1800">
                <a:latin typeface="Comic Sans MS" panose="030F0902030302020204" pitchFamily="66" charset="0"/>
              </a:rPr>
              <a:t> known as </a:t>
            </a:r>
            <a:r>
              <a:rPr lang="en-US" altLang="en-US" sz="1800" b="1">
                <a:latin typeface="Comic Sans MS" panose="030F0902030302020204" pitchFamily="66" charset="0"/>
              </a:rPr>
              <a:t>grasses</a:t>
            </a:r>
            <a:r>
              <a:rPr lang="en-US" altLang="en-US" sz="1800">
                <a:latin typeface="Comic Sans MS" panose="030F0902030302020204" pitchFamily="66" charset="0"/>
              </a:rPr>
              <a:t>, commonly referred to collectively as </a:t>
            </a:r>
            <a:r>
              <a:rPr lang="en-US" altLang="en-US" sz="1800" b="1">
                <a:latin typeface="Comic Sans MS" panose="030F0902030302020204" pitchFamily="66" charset="0"/>
              </a:rPr>
              <a:t>grass</a:t>
            </a:r>
            <a:r>
              <a:rPr lang="en-US" altLang="en-US" sz="1800">
                <a:latin typeface="Comic Sans MS" panose="030F0902030302020204" pitchFamily="66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780 genera &amp; 12,000 species</a:t>
            </a:r>
          </a:p>
        </p:txBody>
      </p:sp>
      <p:sp>
        <p:nvSpPr>
          <p:cNvPr id="90116" name="TextBox 4">
            <a:extLst>
              <a:ext uri="{FF2B5EF4-FFF2-40B4-BE49-F238E27FC236}">
                <a16:creationId xmlns:a16="http://schemas.microsoft.com/office/drawing/2014/main" id="{AE96E36F-64D1-354B-B6D3-74DAA7FB3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63525"/>
            <a:ext cx="6781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Grass makes first appearance ~65 mya but not widespread until ~30 mya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5">
            <a:extLst>
              <a:ext uri="{FF2B5EF4-FFF2-40B4-BE49-F238E27FC236}">
                <a16:creationId xmlns:a16="http://schemas.microsoft.com/office/drawing/2014/main" id="{22D2504C-918C-A743-9507-17F5E72C3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60198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Box 1">
            <a:extLst>
              <a:ext uri="{FF2B5EF4-FFF2-40B4-BE49-F238E27FC236}">
                <a16:creationId xmlns:a16="http://schemas.microsoft.com/office/drawing/2014/main" id="{B153841E-139E-0B47-81FD-86B66F6E3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7759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Widespread grasslands coincide with evolutions of horses</a:t>
            </a:r>
          </a:p>
        </p:txBody>
      </p:sp>
      <p:pic>
        <p:nvPicPr>
          <p:cNvPr id="91139" name="Picture 2">
            <a:extLst>
              <a:ext uri="{FF2B5EF4-FFF2-40B4-BE49-F238E27FC236}">
                <a16:creationId xmlns:a16="http://schemas.microsoft.com/office/drawing/2014/main" id="{5222A6D9-C0A5-424E-9B65-57E6CFF84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13275"/>
            <a:ext cx="2230438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1">
            <a:extLst>
              <a:ext uri="{FF2B5EF4-FFF2-40B4-BE49-F238E27FC236}">
                <a16:creationId xmlns:a16="http://schemas.microsoft.com/office/drawing/2014/main" id="{2E61675F-2B3C-674D-B351-1629678B1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305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Earliest horses first evolved in North America ~50 </a:t>
            </a:r>
            <a:r>
              <a:rPr lang="en-US" altLang="en-US" sz="2200" dirty="0" err="1">
                <a:latin typeface="Comic Sans MS" panose="030F0902030302020204" pitchFamily="66" charset="0"/>
              </a:rPr>
              <a:t>mya</a:t>
            </a:r>
            <a:r>
              <a:rPr lang="en-US" altLang="en-US" sz="2200" dirty="0">
                <a:latin typeface="Comic Sans MS" panose="030F0902030302020204" pitchFamily="66" charset="0"/>
              </a:rPr>
              <a:t> and then spread to the rest of the world.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2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Becoming extinct ~10 </a:t>
            </a:r>
            <a:r>
              <a:rPr lang="en-US" altLang="en-US" sz="2200" dirty="0" err="1">
                <a:latin typeface="Comic Sans MS" panose="030F0902030302020204" pitchFamily="66" charset="0"/>
              </a:rPr>
              <a:t>kya</a:t>
            </a:r>
            <a:r>
              <a:rPr lang="en-US" altLang="en-US" sz="2200" dirty="0">
                <a:latin typeface="Comic Sans MS" panose="030F0902030302020204" pitchFamily="66" charset="0"/>
              </a:rPr>
              <a:t> after the first people people crossed the land bridge. Why?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2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Reintroduced with the arrival of Europeans.</a:t>
            </a:r>
          </a:p>
        </p:txBody>
      </p:sp>
      <p:pic>
        <p:nvPicPr>
          <p:cNvPr id="93186" name="Picture 5">
            <a:extLst>
              <a:ext uri="{FF2B5EF4-FFF2-40B4-BE49-F238E27FC236}">
                <a16:creationId xmlns:a16="http://schemas.microsoft.com/office/drawing/2014/main" id="{676AA91D-3342-FE4D-B40B-9276F31F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43910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6">
            <a:extLst>
              <a:ext uri="{FF2B5EF4-FFF2-40B4-BE49-F238E27FC236}">
                <a16:creationId xmlns:a16="http://schemas.microsoft.com/office/drawing/2014/main" id="{8F5F0CB9-944E-4C44-8C17-8DCA12DF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8225" y="5943600"/>
            <a:ext cx="4070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omic Sans MS" panose="030F0902030302020204" pitchFamily="66" charset="0"/>
              </a:rPr>
              <a:t>https://www.horsetalk.co.nz/2012/11/29/why-did-horses-die-out-in-north-america/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>
            <a:extLst>
              <a:ext uri="{FF2B5EF4-FFF2-40B4-BE49-F238E27FC236}">
                <a16:creationId xmlns:a16="http://schemas.microsoft.com/office/drawing/2014/main" id="{AE30E7F4-16B9-1848-B614-EF63E9A13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4332288"/>
            <a:ext cx="279558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3">
            <a:extLst>
              <a:ext uri="{FF2B5EF4-FFF2-40B4-BE49-F238E27FC236}">
                <a16:creationId xmlns:a16="http://schemas.microsoft.com/office/drawing/2014/main" id="{92654D1F-19B7-2E41-883C-989B516F8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33400"/>
            <a:ext cx="29622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>
            <a:extLst>
              <a:ext uri="{FF2B5EF4-FFF2-40B4-BE49-F238E27FC236}">
                <a16:creationId xmlns:a16="http://schemas.microsoft.com/office/drawing/2014/main" id="{A198F116-B519-A049-9458-FEDA07227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/>
          <a:stretch>
            <a:fillRect/>
          </a:stretch>
        </p:blipFill>
        <p:spPr bwMode="auto">
          <a:xfrm>
            <a:off x="989013" y="1998663"/>
            <a:ext cx="44196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>
            <a:extLst>
              <a:ext uri="{FF2B5EF4-FFF2-40B4-BE49-F238E27FC236}">
                <a16:creationId xmlns:a16="http://schemas.microsoft.com/office/drawing/2014/main" id="{6DE205E6-B836-464A-9D7A-A2BD513AD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322513"/>
            <a:ext cx="3378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>
            <a:extLst>
              <a:ext uri="{FF2B5EF4-FFF2-40B4-BE49-F238E27FC236}">
                <a16:creationId xmlns:a16="http://schemas.microsoft.com/office/drawing/2014/main" id="{A14F79EF-B94E-8147-991B-313109BFFB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362450"/>
            <a:ext cx="4016375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9">
            <a:extLst>
              <a:ext uri="{FF2B5EF4-FFF2-40B4-BE49-F238E27FC236}">
                <a16:creationId xmlns:a16="http://schemas.microsoft.com/office/drawing/2014/main" id="{619A738E-E55D-3840-AE2D-3E049E8F7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228600"/>
            <a:ext cx="4572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Fruits provide the opportunity for novel modes of seed dispersal---frugivores serve the plant in this regard.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5" descr="Evolution-Fig-05-28-0">
            <a:extLst>
              <a:ext uri="{FF2B5EF4-FFF2-40B4-BE49-F238E27FC236}">
                <a16:creationId xmlns:a16="http://schemas.microsoft.com/office/drawing/2014/main" id="{C99D31CF-6660-7F4B-9B0B-B8EDF3C6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Text Box 6">
            <a:extLst>
              <a:ext uri="{FF2B5EF4-FFF2-40B4-BE49-F238E27FC236}">
                <a16:creationId xmlns:a16="http://schemas.microsoft.com/office/drawing/2014/main" id="{B64A2CD6-896F-C44B-8B8D-7B19CE43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1962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Comic Sans MS" panose="030F0902030302020204" pitchFamily="66" charset="0"/>
              </a:rPr>
              <a:t>Radiation of the Proboscidea, an order of elephants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Comic Sans MS" panose="030F0902030302020204" pitchFamily="66" charset="0"/>
              </a:rPr>
              <a:t>started in the Eocene at similar time</a:t>
            </a:r>
          </a:p>
        </p:txBody>
      </p:sp>
      <p:pic>
        <p:nvPicPr>
          <p:cNvPr id="94211" name="Picture 3">
            <a:extLst>
              <a:ext uri="{FF2B5EF4-FFF2-40B4-BE49-F238E27FC236}">
                <a16:creationId xmlns:a16="http://schemas.microsoft.com/office/drawing/2014/main" id="{614C883F-2E04-B049-8D62-11CA38D97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562133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>
            <a:extLst>
              <a:ext uri="{FF2B5EF4-FFF2-40B4-BE49-F238E27FC236}">
                <a16:creationId xmlns:a16="http://schemas.microsoft.com/office/drawing/2014/main" id="{F7A61A74-D74A-2C4C-96D4-C8221CE1F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Box 2">
            <a:extLst>
              <a:ext uri="{FF2B5EF4-FFF2-40B4-BE49-F238E27FC236}">
                <a16:creationId xmlns:a16="http://schemas.microsoft.com/office/drawing/2014/main" id="{B756D3E0-67DC-7A47-950D-04B4C829A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28600"/>
            <a:ext cx="79946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>
                <a:latin typeface="Comic Sans MS" panose="030F0902030302020204" pitchFamily="66" charset="0"/>
              </a:rPr>
              <a:t>Human evolution required only about 7 millions years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>
            <a:extLst>
              <a:ext uri="{FF2B5EF4-FFF2-40B4-BE49-F238E27FC236}">
                <a16:creationId xmlns:a16="http://schemas.microsoft.com/office/drawing/2014/main" id="{396EA4F8-1FDF-324D-98BF-03DD3C51C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47244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Rectangle 2">
            <a:extLst>
              <a:ext uri="{FF2B5EF4-FFF2-40B4-BE49-F238E27FC236}">
                <a16:creationId xmlns:a16="http://schemas.microsoft.com/office/drawing/2014/main" id="{7B37FE41-FCD8-D744-84DB-9BFBCE72C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25780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http://boscoh.com/longform/humanevolution/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CC9BBE33-A966-9542-B8F4-F8C75A27D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5595938"/>
            <a:ext cx="342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https://en.wikipedia.org/wiki/Chimpanzee-human_last_common_ancestor</a:t>
            </a:r>
          </a:p>
        </p:txBody>
      </p:sp>
      <p:pic>
        <p:nvPicPr>
          <p:cNvPr id="97284" name="Picture 4">
            <a:extLst>
              <a:ext uri="{FF2B5EF4-FFF2-40B4-BE49-F238E27FC236}">
                <a16:creationId xmlns:a16="http://schemas.microsoft.com/office/drawing/2014/main" id="{83531432-EF18-A249-8FC4-895A4D12A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2725"/>
            <a:ext cx="27130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>
            <a:extLst>
              <a:ext uri="{FF2B5EF4-FFF2-40B4-BE49-F238E27FC236}">
                <a16:creationId xmlns:a16="http://schemas.microsoft.com/office/drawing/2014/main" id="{63359498-4FE8-3140-9088-BFD66467D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4540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3">
            <a:extLst>
              <a:ext uri="{FF2B5EF4-FFF2-40B4-BE49-F238E27FC236}">
                <a16:creationId xmlns:a16="http://schemas.microsoft.com/office/drawing/2014/main" id="{245184A1-F7DA-714F-8D88-4544AC22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4770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https://keendomains.com/2016/10/18/inter/</a:t>
            </a:r>
          </a:p>
        </p:txBody>
      </p:sp>
      <p:pic>
        <p:nvPicPr>
          <p:cNvPr id="98307" name="Picture 5">
            <a:extLst>
              <a:ext uri="{FF2B5EF4-FFF2-40B4-BE49-F238E27FC236}">
                <a16:creationId xmlns:a16="http://schemas.microsoft.com/office/drawing/2014/main" id="{0A12310D-EA35-E74A-8121-185C1D55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52400"/>
            <a:ext cx="454025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6">
            <a:extLst>
              <a:ext uri="{FF2B5EF4-FFF2-40B4-BE49-F238E27FC236}">
                <a16:creationId xmlns:a16="http://schemas.microsoft.com/office/drawing/2014/main" id="{27997F9F-30B3-DA42-B1E1-567FE73EA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088" y="4953000"/>
            <a:ext cx="396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https://www.nature.com/news/evidence-mounts-for-interbreeding-bonanza-in-ancient-human-species-1.19394</a:t>
            </a:r>
          </a:p>
        </p:txBody>
      </p:sp>
      <p:pic>
        <p:nvPicPr>
          <p:cNvPr id="98309" name="Picture 10">
            <a:extLst>
              <a:ext uri="{FF2B5EF4-FFF2-40B4-BE49-F238E27FC236}">
                <a16:creationId xmlns:a16="http://schemas.microsoft.com/office/drawing/2014/main" id="{B3B7124D-122A-F749-96C5-8F8D3C62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65163"/>
            <a:ext cx="21685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Rectangle 11">
            <a:extLst>
              <a:ext uri="{FF2B5EF4-FFF2-40B4-BE49-F238E27FC236}">
                <a16:creationId xmlns:a16="http://schemas.microsoft.com/office/drawing/2014/main" id="{F9C137BD-C106-8143-8FC2-100A1610D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417888"/>
            <a:ext cx="274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https://phys.org/news/2016-02-neanderthal-extinction-due-human-cultural.html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>
            <a:extLst>
              <a:ext uri="{FF2B5EF4-FFF2-40B4-BE49-F238E27FC236}">
                <a16:creationId xmlns:a16="http://schemas.microsoft.com/office/drawing/2014/main" id="{74F52B4F-01DA-0A46-BD9F-BF6D464FB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721600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3" name="Group 9">
            <a:extLst>
              <a:ext uri="{FF2B5EF4-FFF2-40B4-BE49-F238E27FC236}">
                <a16:creationId xmlns:a16="http://schemas.microsoft.com/office/drawing/2014/main" id="{29D8A730-4CBF-7940-9B16-AD5C5A169F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8513" y="206375"/>
            <a:ext cx="7507287" cy="6400800"/>
            <a:chOff x="622460" y="207064"/>
            <a:chExt cx="8165780" cy="6961835"/>
          </a:xfrm>
        </p:grpSpPr>
        <p:pic>
          <p:nvPicPr>
            <p:cNvPr id="100354" name="Picture 6">
              <a:extLst>
                <a:ext uri="{FF2B5EF4-FFF2-40B4-BE49-F238E27FC236}">
                  <a16:creationId xmlns:a16="http://schemas.microsoft.com/office/drawing/2014/main" id="{F3CE888F-E8CF-E148-B2FD-6DFE9896A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114800"/>
              <a:ext cx="2235040" cy="17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5" name="Picture 1">
              <a:extLst>
                <a:ext uri="{FF2B5EF4-FFF2-40B4-BE49-F238E27FC236}">
                  <a16:creationId xmlns:a16="http://schemas.microsoft.com/office/drawing/2014/main" id="{E46DD3AA-26E9-454E-AB13-40B0CABE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60" y="1248042"/>
              <a:ext cx="4038600" cy="288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6" name="Picture 2">
              <a:extLst>
                <a:ext uri="{FF2B5EF4-FFF2-40B4-BE49-F238E27FC236}">
                  <a16:creationId xmlns:a16="http://schemas.microsoft.com/office/drawing/2014/main" id="{5EA93379-B24E-494B-A5E2-2F6257E2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769164"/>
              <a:ext cx="3352800" cy="23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7" name="Picture 3">
              <a:extLst>
                <a:ext uri="{FF2B5EF4-FFF2-40B4-BE49-F238E27FC236}">
                  <a16:creationId xmlns:a16="http://schemas.microsoft.com/office/drawing/2014/main" id="{571E52F4-A9B2-0847-821E-14B9DE22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14" y="4094579"/>
              <a:ext cx="3048000" cy="203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8" name="Picture 4">
              <a:extLst>
                <a:ext uri="{FF2B5EF4-FFF2-40B4-BE49-F238E27FC236}">
                  <a16:creationId xmlns:a16="http://schemas.microsoft.com/office/drawing/2014/main" id="{8BCBF419-5ED6-0D49-A121-963A1A56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664" y="3886200"/>
              <a:ext cx="2598272" cy="173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9" name="Picture 5">
              <a:extLst>
                <a:ext uri="{FF2B5EF4-FFF2-40B4-BE49-F238E27FC236}">
                  <a16:creationId xmlns:a16="http://schemas.microsoft.com/office/drawing/2014/main" id="{9C3377E3-AFF5-224C-A8E2-4E6A779E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07064"/>
              <a:ext cx="31242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60" name="Picture 8">
              <a:extLst>
                <a:ext uri="{FF2B5EF4-FFF2-40B4-BE49-F238E27FC236}">
                  <a16:creationId xmlns:a16="http://schemas.microsoft.com/office/drawing/2014/main" id="{2029A8D0-20D4-AC46-9C75-29E05337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341" y="5618381"/>
              <a:ext cx="3101036" cy="1550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4A9F69-2D52-6B4C-BE18-9C87B288B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6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4F3F4F-A015-DD42-AB01-4C9A2A4CDB6F}"/>
              </a:ext>
            </a:extLst>
          </p:cNvPr>
          <p:cNvSpPr/>
          <p:nvPr/>
        </p:nvSpPr>
        <p:spPr>
          <a:xfrm>
            <a:off x="304800" y="6324600"/>
            <a:ext cx="6629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india.mongabay.com</a:t>
            </a:r>
            <a:r>
              <a:rPr lang="en-US" sz="1400" dirty="0"/>
              <a:t>/2019/12/how-far-do-hornbills-disperse-seeds/</a:t>
            </a:r>
          </a:p>
        </p:txBody>
      </p:sp>
    </p:spTree>
    <p:extLst>
      <p:ext uri="{BB962C8B-B14F-4D97-AF65-F5344CB8AC3E}">
        <p14:creationId xmlns:p14="http://schemas.microsoft.com/office/powerpoint/2010/main" val="306270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>
            <a:extLst>
              <a:ext uri="{FF2B5EF4-FFF2-40B4-BE49-F238E27FC236}">
                <a16:creationId xmlns:a16="http://schemas.microsoft.com/office/drawing/2014/main" id="{1A009AAE-AB38-8746-ABD5-2DA31C086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61938"/>
            <a:ext cx="4876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4">
            <a:extLst>
              <a:ext uri="{FF2B5EF4-FFF2-40B4-BE49-F238E27FC236}">
                <a16:creationId xmlns:a16="http://schemas.microsoft.com/office/drawing/2014/main" id="{83146406-C9E8-AD41-BDA3-D44C937BB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353175"/>
            <a:ext cx="3517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From Misof et al. 2014. Science  346:763-767</a:t>
            </a:r>
          </a:p>
        </p:txBody>
      </p:sp>
      <p:sp>
        <p:nvSpPr>
          <p:cNvPr id="24579" name="TextBox 5">
            <a:extLst>
              <a:ext uri="{FF2B5EF4-FFF2-40B4-BE49-F238E27FC236}">
                <a16:creationId xmlns:a16="http://schemas.microsoft.com/office/drawing/2014/main" id="{1AE63774-61DD-EE46-AA1B-0508D437C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52400"/>
            <a:ext cx="3910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Diversification of Insects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0F183-4310-414B-BD13-9D76BB764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54025"/>
            <a:ext cx="33623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u="sng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anose="030F0902030302020204" pitchFamily="66" charset="0"/>
              </a:rPr>
              <a:t>Ordovician</a:t>
            </a:r>
            <a:r>
              <a:rPr lang="en-US" altLang="en-US" sz="2000">
                <a:latin typeface="Comic Sans MS" panose="030F0902030302020204" pitchFamily="66" charset="0"/>
              </a:rPr>
              <a:t> –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Molecular clock date for origin of insects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anose="030F0902030302020204" pitchFamily="66" charset="0"/>
              </a:rPr>
              <a:t>Devonian</a:t>
            </a:r>
            <a:r>
              <a:rPr lang="en-US" altLang="en-US" sz="2000">
                <a:latin typeface="Comic Sans MS" panose="030F0902030302020204" pitchFamily="66" charset="0"/>
              </a:rPr>
              <a:t> –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Molecular clock date for evolution of winged insects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anose="030F0902030302020204" pitchFamily="66" charset="0"/>
              </a:rPr>
              <a:t>Carboniferous</a:t>
            </a:r>
            <a:r>
              <a:rPr lang="en-US" altLang="en-US" sz="2000">
                <a:latin typeface="Comic Sans MS" panose="030F0902030302020204" pitchFamily="66" charset="0"/>
              </a:rPr>
              <a:t> 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winged insect fossils diversify into primitive dragonflies, orthopteroids (roaches, grasshoppers), and hemipteroids (leafhoppers)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= Hemimetabolous – no pupal stage 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B3A2C-5820-8459-1932-7CAB767E9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8" y="457200"/>
            <a:ext cx="8586462" cy="580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875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05030.07.02"/>
  <p:tag name="PPTVERSION" val="14"/>
  <p:tag name="TPOS" val="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4153</TotalTime>
  <Words>1679</Words>
  <Application>Microsoft Macintosh PowerPoint</Application>
  <PresentationFormat>On-screen Show (4:3)</PresentationFormat>
  <Paragraphs>341</Paragraphs>
  <Slides>65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Comic Sans MS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Olson, Matt</dc:creator>
  <cp:lastModifiedBy>Kevin McCracken</cp:lastModifiedBy>
  <cp:revision>197</cp:revision>
  <dcterms:created xsi:type="dcterms:W3CDTF">2015-12-22T16:06:12Z</dcterms:created>
  <dcterms:modified xsi:type="dcterms:W3CDTF">2024-09-10T14:51:05Z</dcterms:modified>
</cp:coreProperties>
</file>