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1" r:id="rId6"/>
    <p:sldId id="291" r:id="rId7"/>
    <p:sldId id="262" r:id="rId8"/>
    <p:sldId id="290" r:id="rId9"/>
    <p:sldId id="289" r:id="rId10"/>
    <p:sldId id="263" r:id="rId11"/>
    <p:sldId id="264" r:id="rId12"/>
    <p:sldId id="292" r:id="rId13"/>
    <p:sldId id="284" r:id="rId14"/>
    <p:sldId id="266" r:id="rId15"/>
    <p:sldId id="268" r:id="rId16"/>
    <p:sldId id="305" r:id="rId17"/>
    <p:sldId id="265" r:id="rId18"/>
    <p:sldId id="270" r:id="rId19"/>
    <p:sldId id="306" r:id="rId20"/>
    <p:sldId id="307" r:id="rId21"/>
    <p:sldId id="326" r:id="rId22"/>
    <p:sldId id="327" r:id="rId23"/>
    <p:sldId id="328" r:id="rId24"/>
    <p:sldId id="473" r:id="rId25"/>
    <p:sldId id="332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0" autoAdjust="0"/>
    <p:restoredTop sz="94643"/>
  </p:normalViewPr>
  <p:slideViewPr>
    <p:cSldViewPr snapToGrid="0" snapToObjects="1">
      <p:cViewPr varScale="1">
        <p:scale>
          <a:sx n="184" d="100"/>
          <a:sy n="184" d="100"/>
        </p:scale>
        <p:origin x="20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D9ACAC7-B77A-D64B-9220-F243B3B22D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7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9.png"/><Relationship Id="rId5" Type="http://schemas.openxmlformats.org/officeDocument/2006/relationships/image" Target="../media/image19.jpe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56.png"/><Relationship Id="rId4" Type="http://schemas.openxmlformats.org/officeDocument/2006/relationships/image" Target="../media/image18.jpeg"/><Relationship Id="rId9" Type="http://schemas.openxmlformats.org/officeDocument/2006/relationships/image" Target="../media/image23.tiff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Population Subdivision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8047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00" y="357832"/>
            <a:ext cx="4281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568" y="1338486"/>
            <a:ext cx="389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82324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506043"/>
            <a:ext cx="814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(0.487 – 0.438)/0.487 = 0.10062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is the % reduction in heterozygosity due to genetic differentiation among pops.</a:t>
            </a:r>
          </a:p>
        </p:txBody>
      </p:sp>
    </p:spTree>
    <p:extLst>
      <p:ext uri="{BB962C8B-B14F-4D97-AF65-F5344CB8AC3E}">
        <p14:creationId xmlns:p14="http://schemas.microsoft.com/office/powerpoint/2010/main" val="56210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5" y="147637"/>
            <a:ext cx="6544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Three Subpopulations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5176"/>
              </p:ext>
            </p:extLst>
          </p:nvPr>
        </p:nvGraphicFramePr>
        <p:xfrm>
          <a:off x="609600" y="1137286"/>
          <a:ext cx="225152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14939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0.487 x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0.4383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-[(0.4383</a:t>
            </a:r>
            <a:r>
              <a:rPr lang="en-US" sz="2400" dirty="0"/>
              <a:t> / 0.487) -1]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382296"/>
            <a:ext cx="80907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across subpopulations for all pair-wise comparisons: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= (((2*((0.8+0.45)/2)*((0.2+0.55)/2))) – ((0.32+0.5)/2)) / ((2*((0.8+0.45)/2)*((0.2+0.55)/2)))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A-C = (((2*((0.8+0.5)/2)*((0.2+0.5)/2))) – ((0.32+0.4)/2)) / ((2*((0.8+0.5)/2)*((0.2+0.5)/2)))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0.209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B-C = (((2*((0.45+0.5)/2)*((0.55+0.5)/2))) – ((0.5+0.4)/2)) / ((2*((0.45+0.5)/2)*((0.55+0.5)/2))) = 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0.0977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4002" y="1219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0" y="663880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250520" y="75156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0" y="4114864"/>
            <a:ext cx="3656143" cy="261665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74" y="4299804"/>
            <a:ext cx="35198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Invasion Genetics of the Western Flower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Thrips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 China: Evidence for Genetic Bottleneck, Hybridization and Bridgehead Effect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Xian-Ming Yang,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Jing-Tao Sun,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Xiao-Feng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-Bo Li,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1" y="5566463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7" y="5001115"/>
            <a:ext cx="183315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t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19" y="1371600"/>
            <a:ext cx="86241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(1977, 1987)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---calculate H per locus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loci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Cocherham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	 	           = Wright’s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	   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best estimator for lots of DNA sequence data.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*Calculating the proportion of nucleotide diversity among subpopulations, relative to the total.</a:t>
            </a:r>
          </a:p>
          <a:p>
            <a:pPr marL="112713" indent="-112713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*However we require a means to statistically test and verify differences among and between estimators. </a:t>
            </a:r>
          </a:p>
        </p:txBody>
      </p:sp>
      <p:pic>
        <p:nvPicPr>
          <p:cNvPr id="9" name="Picture 2" descr="https://o.quizlet.com/eAURJ9Lkay1Xsm7OE5JH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0" y="2614152"/>
            <a:ext cx="2038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X6aPlbotF-OUmKyW5f-0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7" y="2869175"/>
            <a:ext cx="14478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t="56076" r="51489" b="34202"/>
          <a:stretch/>
        </p:blipFill>
        <p:spPr bwMode="auto">
          <a:xfrm>
            <a:off x="1105295" y="3868601"/>
            <a:ext cx="86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Fisher’s Exact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Useful for small samples.</a:t>
            </a:r>
          </a:p>
          <a:p>
            <a:endParaRPr lang="en-US" sz="1300" dirty="0"/>
          </a:p>
          <a:p>
            <a:r>
              <a:rPr lang="en-US" sz="2600" dirty="0"/>
              <a:t>Significance of the deviation from a null hypothesis can be calculated exactly (instead of approximation). </a:t>
            </a:r>
          </a:p>
        </p:txBody>
      </p:sp>
      <p:pic>
        <p:nvPicPr>
          <p:cNvPr id="4" name="Picture 3" descr="cb44ee7d47f349b7494a123e532fd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4" y="5343620"/>
            <a:ext cx="5629550" cy="12314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5536"/>
              </p:ext>
            </p:extLst>
          </p:nvPr>
        </p:nvGraphicFramePr>
        <p:xfrm>
          <a:off x="891567" y="3480906"/>
          <a:ext cx="4055564" cy="158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1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+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A6B281-50F1-AF45-B727-62E4520B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78" y="388306"/>
            <a:ext cx="1667222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this is the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cs typeface="Calibri"/>
                </a:endParaRPr>
              </a:p>
              <a:p>
                <a:pPr algn="ctr"/>
                <a:endParaRPr lang="en-US" sz="2000" dirty="0"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blipFill>
                <a:blip r:embed="rId2"/>
                <a:stretch>
                  <a:fillRect l="-810" t="-503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793" y="519213"/>
            <a:ext cx="37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Related </a:t>
            </a:r>
            <a:r>
              <a:rPr lang="en-US" sz="3200" i="1" u="sng" dirty="0"/>
              <a:t>F</a:t>
            </a:r>
            <a:r>
              <a:rPr lang="en-US" sz="32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286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2377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5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8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9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1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2554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240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2962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5573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6259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5994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5833750" y="3359988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5878389" y="3204558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6255132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807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52619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29363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63604" y="4369961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90619" y="4369961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5118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Difference between F</a:t>
            </a:r>
            <a:r>
              <a:rPr lang="en-US" baseline="-25000" dirty="0"/>
              <a:t>ST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baseline="-25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is based on allelic frequencies.</a:t>
            </a:r>
          </a:p>
          <a:p>
            <a:endParaRPr lang="en-US" sz="2400" dirty="0"/>
          </a:p>
          <a:p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incorporates a nucleotide substitution model that accounts for different rates for transitions (TIs) and transversions (TVs), % invariant sites, etc.</a:t>
            </a:r>
          </a:p>
          <a:p>
            <a:endParaRPr lang="en-US" sz="2400" dirty="0"/>
          </a:p>
          <a:p>
            <a:r>
              <a:rPr lang="en-US" sz="2400" dirty="0"/>
              <a:t>HKY &amp; Tamura-Nei are common.</a:t>
            </a:r>
          </a:p>
          <a:p>
            <a:endParaRPr lang="en-US" sz="2400" dirty="0"/>
          </a:p>
          <a:p>
            <a:r>
              <a:rPr lang="en-US" sz="2400" dirty="0"/>
              <a:t>Calculated using nucleotide diversity (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), the per site heterozygosity</a:t>
            </a:r>
          </a:p>
        </p:txBody>
      </p:sp>
    </p:spTree>
    <p:extLst>
      <p:ext uri="{BB962C8B-B14F-4D97-AF65-F5344CB8AC3E}">
        <p14:creationId xmlns:p14="http://schemas.microsoft.com/office/powerpoint/2010/main" val="179744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5" y="468454"/>
            <a:ext cx="8281047" cy="5056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Calculating </a:t>
            </a:r>
            <a:r>
              <a:rPr lang="en-US" sz="3200" dirty="0" err="1">
                <a:latin typeface="+mn-lt"/>
              </a:rPr>
              <a:t>F</a:t>
            </a:r>
            <a:r>
              <a:rPr lang="en-US" sz="3200" cap="all" baseline="-25000" dirty="0" err="1">
                <a:latin typeface="+mn-lt"/>
              </a:rPr>
              <a:t>st</a:t>
            </a:r>
            <a:r>
              <a:rPr lang="en-US" sz="3200" dirty="0">
                <a:latin typeface="+mn-lt"/>
              </a:rPr>
              <a:t> from sequence data: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r>
              <a:rPr lang="en-US" sz="3200" baseline="-25000" dirty="0"/>
              <a:t>ST </a:t>
            </a:r>
            <a:r>
              <a:rPr lang="en-US" sz="3200" dirty="0"/>
              <a:t>(Phi-ST)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7004" y="4197290"/>
            <a:ext cx="1679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between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j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  <a:blipFill>
                <a:blip r:embed="rId8"/>
                <a:stretch>
                  <a:fillRect l="-318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within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/>
                  <a:t>(n</a:t>
                </a:r>
                <a:r>
                  <a:rPr lang="en-US" sz="1350" i="1" baseline="-25000" dirty="0"/>
                  <a:t>i</a:t>
                </a:r>
                <a:r>
                  <a:rPr lang="en-US" sz="1350" i="1" dirty="0"/>
                  <a:t>-1</a:t>
                </a:r>
                <a:r>
                  <a:rPr lang="en-US" sz="1350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  <a:blipFill>
                <a:blip r:embed="rId9"/>
                <a:stretch>
                  <a:fillRect l="-318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  <a:blipFill>
                <a:blip r:embed="rId10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  <a:blipFill>
                <a:blip r:embed="rId11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  <a:blipFill>
                <a:blip r:embed="rId12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50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  <a:blipFill>
                <a:blip r:embed="rId14"/>
                <a:stretch>
                  <a:fillRect t="-4167" r="-140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(0.48 + 0)/2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  <a:blipFill>
                <a:blip r:embed="rId1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49482" y="4224012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22" y="1902686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89435" y="4130749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722" y="4361120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55" y="4338084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446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5818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940732" y="1818622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1678578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3997590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29200" y="2941675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3225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Ne.</a:t>
            </a:r>
          </a:p>
        </p:txBody>
      </p:sp>
    </p:spTree>
    <p:extLst>
      <p:ext uri="{BB962C8B-B14F-4D97-AF65-F5344CB8AC3E}">
        <p14:creationId xmlns:p14="http://schemas.microsoft.com/office/powerpoint/2010/main" val="41074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6452" r="-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F1BB772-4AE7-7C5D-2E95-8A4482F4B6CA}"/>
              </a:ext>
            </a:extLst>
          </p:cNvPr>
          <p:cNvSpPr txBox="1"/>
          <p:nvPr/>
        </p:nvSpPr>
        <p:spPr>
          <a:xfrm>
            <a:off x="5176604" y="4714075"/>
            <a:ext cx="32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62688-C1B0-5379-D275-2EF5AD89FA81}"/>
              </a:ext>
            </a:extLst>
          </p:cNvPr>
          <p:cNvSpPr txBox="1">
            <a:spLocks/>
          </p:cNvSpPr>
          <p:nvPr/>
        </p:nvSpPr>
        <p:spPr>
          <a:xfrm>
            <a:off x="434175" y="468454"/>
            <a:ext cx="8281047" cy="50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Calculating F</a:t>
            </a:r>
            <a:r>
              <a:rPr lang="en-US" sz="3200" cap="all" baseline="-25000">
                <a:latin typeface="+mn-lt"/>
              </a:rPr>
              <a:t>st</a:t>
            </a:r>
            <a:r>
              <a:rPr lang="en-US" sz="3200">
                <a:latin typeface="+mn-lt"/>
              </a:rPr>
              <a:t> from sequence data: </a:t>
            </a:r>
            <a:r>
              <a:rPr lang="en-US" sz="3200">
                <a:latin typeface="Symbol" charset="2"/>
                <a:cs typeface="Symbol" charset="2"/>
              </a:rPr>
              <a:t>F</a:t>
            </a:r>
            <a:r>
              <a:rPr lang="en-US" sz="3200" baseline="-25000"/>
              <a:t>ST </a:t>
            </a:r>
            <a:r>
              <a:rPr lang="en-US" sz="3200"/>
              <a:t>(Phi-ST)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2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900" dirty="0"/>
                  <a:t>Describe populations diverging from a common ancestor </a:t>
                </a:r>
                <a:r>
                  <a:rPr lang="en-US" sz="1900" u="sng" dirty="0"/>
                  <a:t>without</a:t>
                </a:r>
                <a:r>
                  <a:rPr lang="en-US" sz="1900" dirty="0"/>
                  <a:t> subsequent gene flow.</a:t>
                </a:r>
              </a:p>
              <a:p>
                <a:pPr>
                  <a:spcAft>
                    <a:spcPts val="450"/>
                  </a:spcAft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i="1" dirty="0" err="1"/>
                  <a:t>d</a:t>
                </a:r>
                <a:r>
                  <a:rPr lang="en-US" sz="1900" i="1" baseline="-25000" dirty="0" err="1"/>
                  <a:t>XY</a:t>
                </a:r>
                <a:r>
                  <a:rPr lang="en-US" sz="1900" dirty="0"/>
                  <a:t> calculated as the average number (or proportion) of differences between all pairs of sequences between two samples (population X &amp; population Y)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X.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Y.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900" dirty="0"/>
                  <a:t>= the number (or proportion) of nucleotide differences between the</a:t>
                </a:r>
                <a:r>
                  <a:rPr lang="en-US" sz="1900" i="1" dirty="0">
                    <a:ea typeface="Cambria Math" panose="02040503050406030204" pitchFamily="18" charset="0"/>
                  </a:rPr>
                  <a:t>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and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blipFill>
                <a:blip r:embed="rId2"/>
                <a:stretch>
                  <a:fillRect l="-1312" t="-481" r="-2100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887469" y="2602793"/>
            <a:ext cx="1328979" cy="2642107"/>
            <a:chOff x="8231062" y="2415860"/>
            <a:chExt cx="1771972" cy="3522809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2128" y="2602793"/>
            <a:ext cx="1403968" cy="1805259"/>
            <a:chOff x="9939999" y="2415860"/>
            <a:chExt cx="1871957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18365"/>
              <a:ext cx="1719510" cy="2104507"/>
              <a:chOff x="9677397" y="3885196"/>
              <a:chExt cx="1719510" cy="2104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96342" y="3885196"/>
                <a:ext cx="5005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1350" i="1" baseline="-25000" dirty="0" err="1">
                    <a:solidFill>
                      <a:srgbClr val="C00000"/>
                    </a:solidFill>
                  </a:rPr>
                  <a:t>xy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042" t="-11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B9C60EE-9CD4-1B8B-D73C-6BB2F1DA2F7D}"/>
              </a:ext>
            </a:extLst>
          </p:cNvPr>
          <p:cNvSpPr/>
          <p:nvPr/>
        </p:nvSpPr>
        <p:spPr>
          <a:xfrm>
            <a:off x="6116138" y="2829672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D3D6-B36D-7980-6316-77819B4E4CB5}"/>
              </a:ext>
            </a:extLst>
          </p:cNvPr>
          <p:cNvCxnSpPr>
            <a:cxnSpLocks/>
          </p:cNvCxnSpPr>
          <p:nvPr/>
        </p:nvCxnSpPr>
        <p:spPr>
          <a:xfrm>
            <a:off x="6915601" y="2893589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30D913-F2F6-FB1C-62F9-756BB78D252B}"/>
              </a:ext>
            </a:extLst>
          </p:cNvPr>
          <p:cNvSpPr txBox="1"/>
          <p:nvPr/>
        </p:nvSpPr>
        <p:spPr>
          <a:xfrm>
            <a:off x="6977459" y="2838952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 err="1">
                <a:solidFill>
                  <a:srgbClr val="C00000"/>
                </a:solidFill>
              </a:rPr>
              <a:t>d</a:t>
            </a:r>
            <a:r>
              <a:rPr lang="en-US" sz="1350" i="1" baseline="-25000" dirty="0" err="1">
                <a:solidFill>
                  <a:srgbClr val="C00000"/>
                </a:solidFill>
              </a:rPr>
              <a:t>xy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33E9-549F-FDD6-FBEA-D4F2739F8AA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i="1" dirty="0"/>
                          <m:t>d</m:t>
                        </m:r>
                        <m:r>
                          <m:rPr>
                            <m:nor/>
                          </m:rPr>
                          <a:rPr lang="en-US" sz="1900" i="1" baseline="-25000" dirty="0"/>
                          <m:t>XY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  <a:blipFill>
                <a:blip r:embed="rId2"/>
                <a:stretch>
                  <a:fillRect t="-3896" r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932" t="-116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1044" y="2362687"/>
            <a:ext cx="8081705" cy="1223412"/>
            <a:chOff x="1520753" y="1519499"/>
            <a:chExt cx="10775606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913042" y="1519499"/>
              <a:ext cx="238331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1500" b="1" i="1" dirty="0">
                  <a:latin typeface="+mj-lt"/>
                  <a:ea typeface="Calibri" pitchFamily="34" charset="0"/>
                  <a:cs typeface="Courier New" pitchFamily="49" charset="0"/>
                </a:rPr>
                <a:t>		</a:t>
              </a: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0.46	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0.00	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2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+(0.42∗0.02∗2)+(0.02∗0.98∗1)+(0.02∗0.02∗2)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sz="1350" dirty="0"/>
                  <a:t> 0.4116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350"/>
                      <m:t>0.0168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0.0196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0.0008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blipFill>
                <a:blip r:embed="rId6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blipFill>
                <a:blip r:embed="rId7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There are an average of 0.4580 nucleotide differences between a sequence randomly sampled from populations X and Y.</a:t>
                </a:r>
              </a:p>
              <a:p>
                <a:endParaRPr lang="en-US" sz="450" dirty="0"/>
              </a:p>
              <a:p>
                <a:r>
                  <a:rPr lang="en-US" sz="135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dirty="0"/>
                  <a:t> is reported as proportion of differences: assuming a sequence length of 294 </a:t>
                </a:r>
                <a:r>
                  <a:rPr lang="en-US" sz="1350" dirty="0" err="1"/>
                  <a:t>bp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blipFill>
                <a:blip r:embed="rId8"/>
                <a:stretch>
                  <a:fillRect l="-278" r="-27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01CB4-F32A-CAE1-C651-9E1DF0543D8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 is the time since divergence (time that the two populations split from a common ancestral population).</a:t>
                </a:r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9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9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blipFill>
                <a:blip r:embed="rId2"/>
                <a:stretch>
                  <a:fillRect l="-51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EDEA15-18BD-CAAA-4FF5-12CBE1D4C2D2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2518-B584-4089-D3CE-C88CDE27FEB5}"/>
              </a:ext>
            </a:extLst>
          </p:cNvPr>
          <p:cNvGrpSpPr/>
          <p:nvPr/>
        </p:nvGrpSpPr>
        <p:grpSpPr>
          <a:xfrm>
            <a:off x="4433498" y="4089515"/>
            <a:ext cx="1328979" cy="2642107"/>
            <a:chOff x="8231062" y="2415860"/>
            <a:chExt cx="1771972" cy="3522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172D9D-9F57-282C-4C68-CB66CC49A95D}"/>
                </a:ext>
              </a:extLst>
            </p:cNvPr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EC8FBCD-87E3-400E-2D4F-BC0CE99D8278}"/>
                  </a:ext>
                </a:extLst>
              </p:cNvPr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0FD4B1-3348-FB4F-2F76-36F23DDC0AEA}"/>
                    </a:ext>
                  </a:extLst>
                </p:cNvPr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BD38740-BBB8-4F2A-596F-877326996321}"/>
                    </a:ext>
                  </a:extLst>
                </p:cNvPr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0BC32DC-4EA3-855A-ED64-82462794F19E}"/>
                    </a:ext>
                  </a:extLst>
                </p:cNvPr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6338BC9-F501-A812-A331-EF1FC67CC895}"/>
                    </a:ext>
                  </a:extLst>
                </p:cNvPr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8D3BC-7D77-239F-DBE5-4AFAA1C53142}"/>
                  </a:ext>
                </a:extLst>
              </p:cNvPr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E57BE-F8E1-4F32-CE73-F6D9504DBB1A}"/>
                  </a:ext>
                </a:extLst>
              </p:cNvPr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71537-B502-4942-B3E7-6B61A705E0F8}"/>
                </a:ext>
              </a:extLst>
            </p:cNvPr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3D0CC1-E673-8384-38B4-BE0F5F073915}"/>
                </a:ext>
              </a:extLst>
            </p:cNvPr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B7A-9694-0961-C552-D772D056F99C}"/>
              </a:ext>
            </a:extLst>
          </p:cNvPr>
          <p:cNvGrpSpPr/>
          <p:nvPr/>
        </p:nvGrpSpPr>
        <p:grpSpPr>
          <a:xfrm>
            <a:off x="5908156" y="4089515"/>
            <a:ext cx="1367106" cy="1805259"/>
            <a:chOff x="9939999" y="2415860"/>
            <a:chExt cx="1822808" cy="2407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DC7CA-638D-27E5-C801-4D65FCB64B00}"/>
                </a:ext>
              </a:extLst>
            </p:cNvPr>
            <p:cNvGrpSpPr/>
            <p:nvPr/>
          </p:nvGrpSpPr>
          <p:grpSpPr>
            <a:xfrm>
              <a:off x="10092446" y="2718365"/>
              <a:ext cx="1670361" cy="2104507"/>
              <a:chOff x="9677397" y="3885196"/>
              <a:chExt cx="1670361" cy="210450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525B78-C975-E80F-4042-5B0FA9FAB19C}"/>
                  </a:ext>
                </a:extLst>
              </p:cNvPr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4BB49D-1491-A367-95B2-483B97A3B8C7}"/>
                    </a:ext>
                  </a:extLst>
                </p:cNvPr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41682A-1703-6C30-F147-C3ED0783D729}"/>
                    </a:ext>
                  </a:extLst>
                </p:cNvPr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8C657D-D879-4835-CEB4-AC583D000FA9}"/>
                  </a:ext>
                </a:extLst>
              </p:cNvPr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5F4B74-1A21-F30C-4E30-25ED3D6E51D6}"/>
                  </a:ext>
                </a:extLst>
              </p:cNvPr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21EB0-A3B5-B498-21C9-C42F80A53EB5}"/>
                  </a:ext>
                </a:extLst>
              </p:cNvPr>
              <p:cNvSpPr txBox="1"/>
              <p:nvPr/>
            </p:nvSpPr>
            <p:spPr>
              <a:xfrm>
                <a:off x="10896342" y="3885196"/>
                <a:ext cx="4407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rgbClr val="C00000"/>
                    </a:solidFill>
                  </a:rPr>
                  <a:t>t2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9BDDF-233E-2C8E-55B1-60FBE2D477F4}"/>
                </a:ext>
              </a:extLst>
            </p:cNvPr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5C84F0-F431-18FE-5384-CD7EA99800E5}"/>
                </a:ext>
              </a:extLst>
            </p:cNvPr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0AADFB-417D-21E3-7AF0-27431FB66D3F}"/>
                </a:ext>
              </a:extLst>
            </p:cNvPr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85C0E-CB36-D6D2-BF37-641F5A549C8B}"/>
              </a:ext>
            </a:extLst>
          </p:cNvPr>
          <p:cNvSpPr/>
          <p:nvPr/>
        </p:nvSpPr>
        <p:spPr>
          <a:xfrm>
            <a:off x="4662167" y="4316394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A93D12-6279-8C1E-77AB-130A6A65A3CF}"/>
              </a:ext>
            </a:extLst>
          </p:cNvPr>
          <p:cNvCxnSpPr>
            <a:cxnSpLocks/>
          </p:cNvCxnSpPr>
          <p:nvPr/>
        </p:nvCxnSpPr>
        <p:spPr>
          <a:xfrm>
            <a:off x="5461630" y="4380311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B4CF7B-9544-BE1C-C5DC-536741E123CD}"/>
              </a:ext>
            </a:extLst>
          </p:cNvPr>
          <p:cNvSpPr txBox="1"/>
          <p:nvPr/>
        </p:nvSpPr>
        <p:spPr>
          <a:xfrm>
            <a:off x="5523488" y="4779590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t1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" y="3523254"/>
            <a:ext cx="8469630" cy="223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062" y="5694206"/>
            <a:ext cx="2431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American &amp; Eurasian </a:t>
            </a:r>
            <a:r>
              <a:rPr lang="en-US" sz="1350" dirty="0" err="1"/>
              <a:t>Wigeon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395569" y="5635437"/>
            <a:ext cx="728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97" y="5639950"/>
            <a:ext cx="753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96" y="4845641"/>
            <a:ext cx="1096566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89" y="4958997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3168220" y="5001065"/>
            <a:ext cx="104894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042841" y="4993312"/>
            <a:ext cx="1060847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158087" y="4990732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7924" y="1021268"/>
            <a:ext cx="2331720" cy="23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991062" y="1383556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84" y="287869"/>
            <a:ext cx="625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Mitochondrial DNA divergence in four groups of Holarctic ducks</a:t>
            </a:r>
          </a:p>
          <a:p>
            <a:r>
              <a:rPr lang="en-US" b="1" dirty="0"/>
              <a:t>with t calculated from the coalescent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86=2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×(4.8×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5976" y="2421452"/>
            <a:ext cx="1500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i="1" dirty="0"/>
                  <a:t> was calculated as the </a:t>
                </a:r>
                <a:r>
                  <a:rPr lang="en-US" sz="1350" i="1" u="sng" dirty="0"/>
                  <a:t>proportion</a:t>
                </a:r>
                <a:r>
                  <a:rPr lang="en-US" sz="1350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  <a:blipFill>
                <a:blip r:embed="rId12"/>
                <a:stretch>
                  <a:fillRect l="-206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350" dirty="0">
                    <a:latin typeface="AdvPSPAL-R"/>
                  </a:rPr>
                  <a:t> </a:t>
                </a:r>
                <a:r>
                  <a:rPr lang="en-US" sz="1350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3278" y="1909151"/>
            <a:ext cx="3109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</a:t>
            </a:r>
            <a:r>
              <a:rPr lang="en-US" sz="1500" i="1" dirty="0"/>
              <a:t>t</a:t>
            </a:r>
            <a:r>
              <a:rPr lang="en-US" sz="15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9.6×10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60255" y="5699544"/>
            <a:ext cx="1484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1350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  <a:blipFill>
                <a:blip r:embed="rId18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1350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1976219" y="4455267"/>
            <a:ext cx="791308" cy="5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95319" y="1521949"/>
            <a:ext cx="131978" cy="19545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444197" y="2256868"/>
            <a:ext cx="20996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9850" y="3263639"/>
            <a:ext cx="2203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*For real populations, use N</a:t>
            </a:r>
            <a:r>
              <a:rPr lang="en-US" sz="1350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3035" y="3642947"/>
            <a:ext cx="3031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Moving back in time, populations merge into a common ancestor of size </a:t>
            </a:r>
            <a:r>
              <a:rPr lang="en-US" sz="1350" i="1" dirty="0"/>
              <a:t>N</a:t>
            </a:r>
            <a:r>
              <a:rPr lang="en-US" sz="1350" i="1" baseline="-25000" dirty="0"/>
              <a:t>A</a:t>
            </a:r>
            <a:r>
              <a:rPr lang="en-US" sz="135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78418" y="4630608"/>
            <a:ext cx="3168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367" y="1432572"/>
            <a:ext cx="35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Time can be scaled to the substitution rate (</a:t>
                </a:r>
                <a:r>
                  <a:rPr lang="en-US" sz="1500" i="1" dirty="0"/>
                  <a:t>µ</a:t>
                </a:r>
                <a:r>
                  <a:rPr lang="en-US" sz="1500" dirty="0"/>
                  <a:t>) or to the effective population size (2</a:t>
                </a:r>
                <a:r>
                  <a:rPr lang="en-US" sz="1500" i="1" dirty="0"/>
                  <a:t>N</a:t>
                </a:r>
                <a:r>
                  <a:rPr lang="en-US" sz="1500" i="1" baseline="-25000" dirty="0"/>
                  <a:t>e</a:t>
                </a:r>
                <a:r>
                  <a:rPr lang="en-US" sz="1500" dirty="0"/>
                  <a:t>)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Define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500" dirty="0"/>
                  <a:t> or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500" dirty="0"/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When we scale to </a:t>
                </a:r>
                <a:r>
                  <a:rPr lang="en-US" sz="1500" i="1" dirty="0"/>
                  <a:t>µ</a:t>
                </a:r>
                <a:r>
                  <a:rPr lang="en-US" sz="1500" dirty="0"/>
                  <a:t>,</a:t>
                </a:r>
                <a:r>
                  <a:rPr lang="en-US" sz="1500" i="1" dirty="0"/>
                  <a:t> t</a:t>
                </a:r>
                <a:r>
                  <a:rPr lang="en-US" sz="1500" dirty="0"/>
                  <a:t> can be estimated from the proportion of nucleotides that differ between samples from different populations (similar to </a:t>
                </a:r>
                <a:r>
                  <a:rPr lang="en-US" sz="1500" i="1" dirty="0" err="1"/>
                  <a:t>d</a:t>
                </a:r>
                <a:r>
                  <a:rPr lang="en-US" sz="1500" i="1" baseline="-25000" dirty="0" err="1"/>
                  <a:t>XY</a:t>
                </a:r>
                <a:r>
                  <a:rPr lang="en-US" sz="1500" dirty="0"/>
                  <a:t>).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i.e., between-population coalescence</a:t>
                </a:r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highlight>
                      <a:srgbClr val="FFFF00"/>
                    </a:highlight>
                  </a:rPr>
                  <a:t>If we know the genealogy and 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µ</a:t>
                </a:r>
                <a:r>
                  <a:rPr lang="en-US" sz="1500" dirty="0">
                    <a:highlight>
                      <a:srgbClr val="FFFF00"/>
                    </a:highlight>
                  </a:rPr>
                  <a:t>, we can estimate time since divergence (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T</a:t>
                </a:r>
                <a:r>
                  <a:rPr lang="en-US" sz="1500" dirty="0">
                    <a:highlight>
                      <a:srgbClr val="FFFF00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blipFill>
                <a:blip r:embed="rId4"/>
                <a:stretch>
                  <a:fillRect l="-654" t="-476" r="-1307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2970014" y="242470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3119438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3269457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4163616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341828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3715941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3865960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431363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4613077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5657255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5507832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4762501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5060157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5210176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5357814" y="242530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5955506" y="242530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3118248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3268267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4162426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3417095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3714751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3864770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4313040" y="263306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4612483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5805489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5656065" y="263306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5506642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4761310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5058967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5356622" y="263366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326767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416183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3416499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3714155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3864174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4461868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4611886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5655469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5506045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4760714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5058370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5356622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3267670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3714155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3864174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4312444" y="3050381"/>
            <a:ext cx="90488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4461868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5506045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4760714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5058370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5356622" y="305038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3715941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3865960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4313635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4762501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5060157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3268267" y="325993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3714751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3864770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4313040" y="3259336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4462464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5506642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4761310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5058967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3417094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3714751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3864769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4313039" y="346769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4462463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4761310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5058966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5356622" y="3468291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3567113" y="367784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3715941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3865960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4313635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4762501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5060157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5210176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3565923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3714751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3864770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4313040" y="388560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4761310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5058967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5208985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3864769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4013597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4313039" y="430351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4761310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4910138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4013597" y="451247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4313040" y="451187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4761310" y="4512469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4013597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4313040" y="4721424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4612483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4162426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4462463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4612482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4162426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4462463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2820591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296941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311824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3268266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3417094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3714751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386476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401359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4313039" y="221515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4612482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5656064" y="22151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5506641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4761310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4910138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5058966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5208985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5356622" y="221575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5955508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2820592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296942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3118248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3268267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4162426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3417095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3565923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3714751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386477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4013597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4313040" y="2006799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4612483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580548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5656065" y="2006799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5506642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4761310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491013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5058967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5208985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5356622" y="2007395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5955508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4162426" y="534828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4313040" y="534769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28503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299918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314920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329803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34468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3625455" y="206692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4074319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374570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389572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40433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434459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464343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47934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494109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509111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523994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53899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553878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568761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59864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32956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344566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3744516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389334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4071937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434340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464224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479107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4969669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508992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52387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538757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553759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568642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598527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3028950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314920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5537597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568761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3028950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3149204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329803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34468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374570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3895725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4194572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434459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4643438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479345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5091113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5269706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53899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5089922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538876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5537597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3895725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4194572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4375547" y="2722961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4644629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4793456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5092304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5391150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5538788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449341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4672012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479226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374570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3895725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4221956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3299222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3448050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3746897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3328987" y="293131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3298031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4789885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5091113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5418535" y="3140869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5537597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4345781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4494610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3745706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3895725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3298031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374570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3895725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4344591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4494610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479345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5091113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374570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3895725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4375547" y="355758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4344591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479345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5092304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3477816" y="352782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3595688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3744516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3893344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434340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4791075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5089922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523875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5866210" y="251460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4793456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5091113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4345781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4792266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4344591" y="394573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3775473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3895725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3924300" y="4155281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4043363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4344591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4793456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4044554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4344591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4344592" y="48113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4642247" y="4811317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4193381" y="4989911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4193381" y="51982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4524375" y="501967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4494610" y="50196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5269706" y="35587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5120878" y="3975497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5568553" y="2932510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4972050" y="4185047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4820841" y="439340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4673203" y="460295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2878931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3148012" y="2693194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3296842" y="331946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3625455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3775473" y="418385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3923111" y="4363642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5715000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5685235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5715000" y="272415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5417344" y="334922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4043362" y="478155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4313040" y="555724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4342210" y="540663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4221956" y="54375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4373166" y="522922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2641997" y="2185988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102644" y="1943101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102644" y="346471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4575572" y="1885951"/>
            <a:ext cx="0" cy="2878931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3159920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4839891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1530169" y="990169"/>
            <a:ext cx="5956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6030517" y="4585098"/>
            <a:ext cx="19602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 dirty="0"/>
              <a:t>Time of divergence (</a:t>
            </a:r>
            <a:r>
              <a:rPr lang="en-US" sz="1500" i="1" dirty="0"/>
              <a:t>T</a:t>
            </a:r>
            <a:r>
              <a:rPr lang="en-US" sz="15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4862513" y="474345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4286251" y="1428750"/>
            <a:ext cx="1584088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35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4572000" y="1714500"/>
            <a:ext cx="1143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2954536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3103960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32539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414813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340280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3700463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3850482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429815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4597599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5641777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5492354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4747023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50446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519469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5342336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5940028" y="2079463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3102770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32527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4146949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3401617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3699274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3849292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4297562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4597005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5790011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5640587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5491164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4745833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50434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5341144" y="2287823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32521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4146352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3401021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3698677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3848696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4446390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4596409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5639991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5490568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4745236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50428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5341144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32521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3698677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3848696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4296966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4446390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5490568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4745236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50428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5341144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3700463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3850482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4298157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4747023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5044679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32527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3699274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3849292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4297562" y="2913496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4446986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5491164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4745833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50434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3401617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3699273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3849292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4297561" y="3121855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4446985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4745832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5043488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5341144" y="3122450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3551635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3700463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3850482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4298157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4747023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5044679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5194698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3550445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3699274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3849292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4297562" y="3539764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4745833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5043489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5193508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3849292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3998119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4297561" y="395767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4745832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4894660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3998119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4297562" y="416603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4745833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3998119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4297562" y="437558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4597005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4146948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4446985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4597004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4146948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4446985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280511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295394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310276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32527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3401617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369927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3849292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399811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4297561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4597004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5640586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5491163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474583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489466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50434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5193507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5341144" y="186991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594003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280511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2953942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310277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32527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414694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3401617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355044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369927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3849292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399811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4297562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4446986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459700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5790011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5640587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5491164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4745833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4894661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50434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5193508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5341144" y="166155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594003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4146949" y="500244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4297562" y="500185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28348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298370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313372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3282554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34313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3609977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4058841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373022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388024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40278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432911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4507708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462796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47779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492561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507563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522446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53744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552331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5672138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59709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32801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343019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3729038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387786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4056460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432792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462677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477559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4954191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507444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52232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537210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552212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567094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596979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3013472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313372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552212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5672138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3013472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3133726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3282554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34313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373022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3880247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417909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4329113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462796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477797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507563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5254228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53744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5074445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537329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5522120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3880247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4179095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4360069" y="2377120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4629151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4777979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5076826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5375672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5523310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447794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4776788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3730229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3880247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4206478" y="2555714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3283745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3432572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3731420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3313510" y="25854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3282554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4774407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5075635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5403057" y="2795028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5522120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4330304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4479132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3730229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3880247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3282554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373022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3880247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4329113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4479132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477797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5075635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373022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3880247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4360069" y="3211748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4329113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477797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5076826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3462338" y="318198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3580210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3729038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3877866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432792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4775597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5074445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522327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5850732" y="216875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4777979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5075635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4330304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4776788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4329113" y="359989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3759996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3880247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3908822" y="380944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4027885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4329113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4777979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4029076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4329113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4329114" y="446547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4626770" y="44654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4177904" y="46440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4177904" y="485242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4508897" y="467383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4479132" y="467383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5254228" y="321293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5105401" y="362965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5553076" y="258666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4956572" y="383920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4805363" y="4047565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4657726" y="425711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2863453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3132535" y="2347353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3281364" y="297362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3609977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3759996" y="38380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3907633" y="4017801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5699522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5669757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5699522" y="237831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5401866" y="300338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4027885" y="4435709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4297562" y="521140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4326732" y="506078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4206478" y="50917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4357688" y="488338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2626520" y="1840147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087167" y="1597260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087167" y="311887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6141245" y="2111610"/>
            <a:ext cx="14539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4598790" y="272418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4631532" y="256880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4658916" y="2783122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2784872" y="2283059"/>
            <a:ext cx="3429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1636364" y="1100665"/>
            <a:ext cx="417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10" y="838200"/>
            <a:ext cx="7668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Estimates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Heterozygosity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mean Obs.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(∑H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(∑(2pq))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*Exp.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2pq based on H-W eq.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of random mating total pop = 2pq of total pop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subdivision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135" y="546684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938" y="305759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" y="4069245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5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00" y="127000"/>
            <a:ext cx="163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568" y="1338486"/>
            <a:ext cx="3894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pooled (H-W)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72932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" y="798971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789139" y="15264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102324" y="1549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5787322" y="3870542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011750" y="3147311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156457" y="5818816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</p:spTree>
    <p:extLst>
      <p:ext uri="{BB962C8B-B14F-4D97-AF65-F5344CB8AC3E}">
        <p14:creationId xmlns:p14="http://schemas.microsoft.com/office/powerpoint/2010/main" val="3118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4"/>
            <a:ext cx="8229600" cy="5894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>
                <a:cs typeface="Calibri"/>
              </a:rPr>
              <a:t>How do we measure population structure?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We use F statistics.</a:t>
            </a:r>
          </a:p>
          <a:p>
            <a:pPr marL="0" indent="0">
              <a:buNone/>
            </a:pPr>
            <a:endParaRPr lang="en-US" sz="1400" i="1" dirty="0">
              <a:latin typeface="Calibri"/>
              <a:cs typeface="Calibri"/>
            </a:endParaRPr>
          </a:p>
          <a:p>
            <a:r>
              <a:rPr lang="en-US" sz="2800" i="1" dirty="0" err="1">
                <a:latin typeface="Calibri"/>
                <a:cs typeface="Calibri"/>
              </a:rPr>
              <a:t>F</a:t>
            </a:r>
            <a:r>
              <a:rPr lang="en-US" sz="2800" i="1" cap="small" baseline="-25000" dirty="0" err="1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= Sewall Wright’s Fixation Index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= deviation in allele frequencies among subpopulations relative to what is expected under </a:t>
            </a:r>
            <a:r>
              <a:rPr lang="en-US" sz="2800" dirty="0" err="1">
                <a:cs typeface="Calibri"/>
              </a:rPr>
              <a:t>panmixia</a:t>
            </a:r>
            <a:r>
              <a:rPr lang="en-US" sz="2800" dirty="0">
                <a:cs typeface="Calibri"/>
              </a:rPr>
              <a:t> (random mating).</a:t>
            </a:r>
          </a:p>
          <a:p>
            <a:endParaRPr lang="en-US" sz="1400" dirty="0">
              <a:cs typeface="Calibri"/>
            </a:endParaRPr>
          </a:p>
          <a:p>
            <a:pPr marL="0" indent="0" algn="ctr">
              <a:buNone/>
            </a:pPr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 =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-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s</a:t>
            </a:r>
            <a:r>
              <a:rPr lang="en-US" sz="2800" i="1" cap="small" baseline="-25000" dirty="0">
                <a:cs typeface="Calibri"/>
              </a:rPr>
              <a:t>  </a:t>
            </a:r>
            <a:r>
              <a:rPr lang="en-US" sz="2800" i="1" dirty="0">
                <a:cs typeface="Calibri"/>
              </a:rPr>
              <a:t>/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is b</a:t>
            </a:r>
            <a:r>
              <a:rPr lang="en-US" sz="2800" dirty="0">
                <a:latin typeface="Calibri"/>
                <a:cs typeface="Calibri"/>
              </a:rPr>
              <a:t>ounded by 0 and 1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0 = populations have identical allelic frequencies.</a:t>
            </a:r>
          </a:p>
          <a:p>
            <a:pPr lvl="1"/>
            <a:endParaRPr lang="en-US" sz="1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1 = populations fixed for different alleles.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Chord 1"/>
          <p:cNvSpPr>
            <a:spLocks noChangeAspect="1"/>
          </p:cNvSpPr>
          <p:nvPr/>
        </p:nvSpPr>
        <p:spPr>
          <a:xfrm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 flip="none" rotWithShape="1">
            <a:gsLst>
              <a:gs pos="50000">
                <a:schemeClr val="tx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>
            <a:spLocks noChangeAspect="1"/>
          </p:cNvSpPr>
          <p:nvPr/>
        </p:nvSpPr>
        <p:spPr>
          <a:xfrm>
            <a:off x="7017216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>
            <a:spLocks noChangeAspect="1"/>
          </p:cNvSpPr>
          <p:nvPr/>
        </p:nvSpPr>
        <p:spPr>
          <a:xfrm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 flipH="1"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>
            <a:spLocks noChangeAspect="1"/>
          </p:cNvSpPr>
          <p:nvPr/>
        </p:nvSpPr>
        <p:spPr>
          <a:xfrm flipH="1"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>
            <a:spLocks noChangeAspect="1"/>
          </p:cNvSpPr>
          <p:nvPr/>
        </p:nvSpPr>
        <p:spPr>
          <a:xfrm flipH="1"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830" y="4182883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9845" y="4187102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Pop2</a:t>
            </a:r>
          </a:p>
        </p:txBody>
      </p:sp>
      <p:sp>
        <p:nvSpPr>
          <p:cNvPr id="13" name="Chord 12"/>
          <p:cNvSpPr>
            <a:spLocks noChangeAspect="1"/>
          </p:cNvSpPr>
          <p:nvPr/>
        </p:nvSpPr>
        <p:spPr>
          <a:xfrm flipH="1">
            <a:off x="7013194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E62-2C6D-4D41-9679-9DA136B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F</a:t>
            </a:r>
            <a:r>
              <a:rPr lang="en-US" baseline="-25000" dirty="0">
                <a:latin typeface="Comic Sans MS" panose="030F0902030302020204" pitchFamily="66" charset="0"/>
              </a:rPr>
              <a:t>ST</a:t>
            </a:r>
            <a:r>
              <a:rPr lang="en-US" dirty="0">
                <a:latin typeface="Comic Sans MS" panose="030F0902030302020204" pitchFamily="66" charset="0"/>
              </a:rPr>
              <a:t> – developed by Sewall Wright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AB1E-647D-9C48-A957-CD755FA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8" y="1671452"/>
            <a:ext cx="3879190" cy="387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215F-5BF1-9E45-9BBF-7A7384BC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4" y="1671452"/>
            <a:ext cx="2705327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427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391885" y="4914889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https://</a:t>
            </a:r>
            <a:r>
              <a:rPr lang="en-US" sz="1400" dirty="0" err="1">
                <a:latin typeface="Comic Sans MS" panose="030F0902030302020204" pitchFamily="66" charset="0"/>
              </a:rPr>
              <a:t>www.researchgate.net</a:t>
            </a:r>
            <a:r>
              <a:rPr lang="en-US" sz="14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</p:spTree>
    <p:extLst>
      <p:ext uri="{BB962C8B-B14F-4D97-AF65-F5344CB8AC3E}">
        <p14:creationId xmlns:p14="http://schemas.microsoft.com/office/powerpoint/2010/main" val="136231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2092</Words>
  <Application>Microsoft Macintosh PowerPoint</Application>
  <PresentationFormat>On-screen Show (4:3)</PresentationFormat>
  <Paragraphs>414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AdvPSPAL-R</vt:lpstr>
      <vt:lpstr>Arial</vt:lpstr>
      <vt:lpstr>Calibri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Verdana</vt:lpstr>
      <vt:lpstr>Office Theme</vt:lpstr>
      <vt:lpstr>Population Subdivision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FST – developed by Sewall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Loci</vt:lpstr>
      <vt:lpstr>Fisher’s Exact Test</vt:lpstr>
      <vt:lpstr>PowerPoint Presentation</vt:lpstr>
      <vt:lpstr>PowerPoint Presentation</vt:lpstr>
      <vt:lpstr>Difference between FST and FST</vt:lpstr>
      <vt:lpstr>Calculating Fst from sequence data: FST (Phi-ST)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coalescence process in a model with population subdivision</vt:lpstr>
      <vt:lpstr>The coalescence process in a model with population subdivision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222</cp:revision>
  <cp:lastPrinted>2018-09-19T03:18:24Z</cp:lastPrinted>
  <dcterms:created xsi:type="dcterms:W3CDTF">2017-01-09T21:19:33Z</dcterms:created>
  <dcterms:modified xsi:type="dcterms:W3CDTF">2023-09-26T15:04:14Z</dcterms:modified>
</cp:coreProperties>
</file>