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90" r:id="rId7"/>
    <p:sldId id="261" r:id="rId8"/>
    <p:sldId id="262" r:id="rId9"/>
    <p:sldId id="263" r:id="rId10"/>
    <p:sldId id="264" r:id="rId11"/>
    <p:sldId id="265" r:id="rId12"/>
    <p:sldId id="266" r:id="rId13"/>
    <p:sldId id="267" r:id="rId14"/>
    <p:sldId id="268" r:id="rId15"/>
    <p:sldId id="269" r:id="rId16"/>
    <p:sldId id="270" r:id="rId17"/>
    <p:sldId id="271" r:id="rId18"/>
    <p:sldId id="278" r:id="rId19"/>
    <p:sldId id="273" r:id="rId20"/>
    <p:sldId id="272" r:id="rId21"/>
    <p:sldId id="350" r:id="rId22"/>
    <p:sldId id="279" r:id="rId23"/>
    <p:sldId id="280" r:id="rId24"/>
    <p:sldId id="357" r:id="rId25"/>
    <p:sldId id="281" r:id="rId26"/>
    <p:sldId id="282" r:id="rId27"/>
    <p:sldId id="286" r:id="rId28"/>
    <p:sldId id="287" r:id="rId29"/>
    <p:sldId id="288" r:id="rId30"/>
    <p:sldId id="283" r:id="rId31"/>
    <p:sldId id="284" r:id="rId32"/>
    <p:sldId id="285"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66" autoAdjust="0"/>
    <p:restoredTop sz="94474"/>
  </p:normalViewPr>
  <p:slideViewPr>
    <p:cSldViewPr snapToGrid="0" snapToObjects="1">
      <p:cViewPr varScale="1">
        <p:scale>
          <a:sx n="119" d="100"/>
          <a:sy n="119" d="100"/>
        </p:scale>
        <p:origin x="2176"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7/25/23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Putative selective sweep on chromosome 11. (A) Composite likelihood ratio (CLR) values calculated by SweeD (Pavlidis </a:t>
            </a:r>
            <a:r>
              <a:rPr lang="en-GB" i="1">
                <a:latin typeface="Arial" charset="0"/>
                <a:cs typeface="msgothic" charset="0"/>
              </a:rPr>
              <a:t>et al.</a:t>
            </a:r>
            <a:r>
              <a:rPr lang="en-GB">
                <a:latin typeface="Arial" charset="0"/>
                <a:cs typeface="msgothic" charset="0"/>
              </a:rPr>
              <a:t> 2013) for the Eastern and Western populations for 1000 windows across chromosome 11. Scaffolds are shaded light and dark. (B) Nucleotide diversity (π) for the Eastern and Western populations (in color) and divergence (</a:t>
            </a:r>
            <a:r>
              <a:rPr lang="en-GB" i="1">
                <a:latin typeface="Arial" charset="0"/>
                <a:cs typeface="msgothic" charset="0"/>
              </a:rPr>
              <a:t>d</a:t>
            </a:r>
            <a:r>
              <a:rPr lang="en-GB" baseline="-33000">
                <a:latin typeface="Arial" charset="0"/>
                <a:cs typeface="msgothic" charset="0"/>
              </a:rPr>
              <a:t>XY</a:t>
            </a:r>
            <a:r>
              <a:rPr lang="en-GB">
                <a:latin typeface="Arial" charset="0"/>
                <a:cs typeface="msgothic" charset="0"/>
              </a:rPr>
              <a:t>) between these two populations (black dashed line), calculated for 50-kb sliding windows across chromosome 11, sliding in increments of 10 kb. (C) </a:t>
            </a:r>
            <a:r>
              <a:rPr lang="en-GB" i="1">
                <a:latin typeface="Arial" charset="0"/>
                <a:cs typeface="msgothic" charset="0"/>
              </a:rPr>
              <a:t>F</a:t>
            </a:r>
            <a:r>
              <a:rPr lang="en-GB" baseline="-33000">
                <a:latin typeface="Arial" charset="0"/>
                <a:cs typeface="msgothic" charset="0"/>
              </a:rPr>
              <a:t>ST</a:t>
            </a:r>
            <a:r>
              <a:rPr lang="en-GB">
                <a:latin typeface="Arial" charset="0"/>
                <a:cs typeface="msgothic" charset="0"/>
              </a:rPr>
              <a:t> between the Eastern and Western populations was calculated in windows as in B. (D) Individual genotypes at 600 biallelic SNPs on scaffold HE672079, which harbors the putative selective sweep. Homozygous genotypes are colored gray (major allele) and black (minor allele), and heterozygotes are colored red. To optimize the detection of differences between populations, SNPs with a high degree of polymorphism (minor allele frequency ≥0.25) were considered. The 600 SNPs plotted were sampled semirandomly, ensuring that no two sampled SNPs were &gt;1000 bp apart. Protein coding genes are indicated below the plot, with exons shown in black.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7/25/23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7/25/23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7/25/23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7/25/23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7/25/23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7/25/23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7/25/23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7/25/23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7/25/23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7/25/23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7/25/23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7/25/23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Natural Selection 2</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Population Genomics</a:t>
            </a:r>
          </a:p>
          <a:p>
            <a:r>
              <a:rPr lang="en-US" dirty="0"/>
              <a:t>Universidad de Antioquia</a:t>
            </a:r>
          </a:p>
          <a:p>
            <a:r>
              <a:rPr lang="en-US" dirty="0"/>
              <a:t>Gen-Pob’23</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17"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84821"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26817"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84821"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4386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59231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4611423" y="2701863"/>
            <a:ext cx="2054257" cy="485824"/>
          </a:xfrm>
          <a:custGeom>
            <a:avLst/>
            <a:gdLst>
              <a:gd name="connsiteX0" fmla="*/ 0 w 2054257"/>
              <a:gd name="connsiteY0" fmla="*/ 485824 h 485824"/>
              <a:gd name="connsiteX1" fmla="*/ 110811 w 2054257"/>
              <a:gd name="connsiteY1" fmla="*/ 468778 h 485824"/>
              <a:gd name="connsiteX2" fmla="*/ 213097 w 2054257"/>
              <a:gd name="connsiteY2" fmla="*/ 443208 h 485824"/>
              <a:gd name="connsiteX3" fmla="*/ 247193 w 2054257"/>
              <a:gd name="connsiteY3" fmla="*/ 434685 h 485824"/>
              <a:gd name="connsiteX4" fmla="*/ 323908 w 2054257"/>
              <a:gd name="connsiteY4" fmla="*/ 426162 h 485824"/>
              <a:gd name="connsiteX5" fmla="*/ 392099 w 2054257"/>
              <a:gd name="connsiteY5" fmla="*/ 417639 h 485824"/>
              <a:gd name="connsiteX6" fmla="*/ 494385 w 2054257"/>
              <a:gd name="connsiteY6" fmla="*/ 409115 h 485824"/>
              <a:gd name="connsiteX7" fmla="*/ 605196 w 2054257"/>
              <a:gd name="connsiteY7" fmla="*/ 383546 h 485824"/>
              <a:gd name="connsiteX8" fmla="*/ 673387 w 2054257"/>
              <a:gd name="connsiteY8" fmla="*/ 332406 h 485824"/>
              <a:gd name="connsiteX9" fmla="*/ 698959 w 2054257"/>
              <a:gd name="connsiteY9" fmla="*/ 315360 h 485824"/>
              <a:gd name="connsiteX10" fmla="*/ 724530 w 2054257"/>
              <a:gd name="connsiteY10" fmla="*/ 289790 h 485824"/>
              <a:gd name="connsiteX11" fmla="*/ 775674 w 2054257"/>
              <a:gd name="connsiteY11" fmla="*/ 255697 h 485824"/>
              <a:gd name="connsiteX12" fmla="*/ 826817 w 2054257"/>
              <a:gd name="connsiteY12" fmla="*/ 238651 h 485824"/>
              <a:gd name="connsiteX13" fmla="*/ 895008 w 2054257"/>
              <a:gd name="connsiteY13" fmla="*/ 247174 h 485824"/>
              <a:gd name="connsiteX14" fmla="*/ 920580 w 2054257"/>
              <a:gd name="connsiteY14" fmla="*/ 255697 h 485824"/>
              <a:gd name="connsiteX15" fmla="*/ 1065486 w 2054257"/>
              <a:gd name="connsiteY15" fmla="*/ 238651 h 485824"/>
              <a:gd name="connsiteX16" fmla="*/ 1091058 w 2054257"/>
              <a:gd name="connsiteY16" fmla="*/ 221604 h 485824"/>
              <a:gd name="connsiteX17" fmla="*/ 1116629 w 2054257"/>
              <a:gd name="connsiteY17" fmla="*/ 213081 h 485824"/>
              <a:gd name="connsiteX18" fmla="*/ 1159249 w 2054257"/>
              <a:gd name="connsiteY18" fmla="*/ 178988 h 485824"/>
              <a:gd name="connsiteX19" fmla="*/ 1210392 w 2054257"/>
              <a:gd name="connsiteY19" fmla="*/ 153419 h 485824"/>
              <a:gd name="connsiteX20" fmla="*/ 1261535 w 2054257"/>
              <a:gd name="connsiteY20" fmla="*/ 110802 h 485824"/>
              <a:gd name="connsiteX21" fmla="*/ 1304155 w 2054257"/>
              <a:gd name="connsiteY21" fmla="*/ 85233 h 485824"/>
              <a:gd name="connsiteX22" fmla="*/ 1329726 w 2054257"/>
              <a:gd name="connsiteY22" fmla="*/ 68186 h 485824"/>
              <a:gd name="connsiteX23" fmla="*/ 1372346 w 2054257"/>
              <a:gd name="connsiteY23" fmla="*/ 42617 h 485824"/>
              <a:gd name="connsiteX24" fmla="*/ 1389394 w 2054257"/>
              <a:gd name="connsiteY24" fmla="*/ 25570 h 485824"/>
              <a:gd name="connsiteX25" fmla="*/ 1483156 w 2054257"/>
              <a:gd name="connsiteY25" fmla="*/ 0 h 485824"/>
              <a:gd name="connsiteX26" fmla="*/ 1645110 w 2054257"/>
              <a:gd name="connsiteY26" fmla="*/ 8524 h 485824"/>
              <a:gd name="connsiteX27" fmla="*/ 1704777 w 2054257"/>
              <a:gd name="connsiteY27" fmla="*/ 25570 h 485824"/>
              <a:gd name="connsiteX28" fmla="*/ 1798540 w 2054257"/>
              <a:gd name="connsiteY28" fmla="*/ 59663 h 485824"/>
              <a:gd name="connsiteX29" fmla="*/ 1875255 w 2054257"/>
              <a:gd name="connsiteY29" fmla="*/ 119326 h 485824"/>
              <a:gd name="connsiteX30" fmla="*/ 1900827 w 2054257"/>
              <a:gd name="connsiteY30" fmla="*/ 170465 h 485824"/>
              <a:gd name="connsiteX31" fmla="*/ 1917875 w 2054257"/>
              <a:gd name="connsiteY31" fmla="*/ 213081 h 485824"/>
              <a:gd name="connsiteX32" fmla="*/ 1926398 w 2054257"/>
              <a:gd name="connsiteY32" fmla="*/ 238651 h 485824"/>
              <a:gd name="connsiteX33" fmla="*/ 1960494 w 2054257"/>
              <a:gd name="connsiteY33" fmla="*/ 281267 h 485824"/>
              <a:gd name="connsiteX34" fmla="*/ 1986066 w 2054257"/>
              <a:gd name="connsiteY34" fmla="*/ 315360 h 485824"/>
              <a:gd name="connsiteX35" fmla="*/ 2003113 w 2054257"/>
              <a:gd name="connsiteY35" fmla="*/ 375022 h 485824"/>
              <a:gd name="connsiteX36" fmla="*/ 2020161 w 2054257"/>
              <a:gd name="connsiteY36" fmla="*/ 392069 h 485824"/>
              <a:gd name="connsiteX37" fmla="*/ 2037209 w 2054257"/>
              <a:gd name="connsiteY37" fmla="*/ 426162 h 485824"/>
              <a:gd name="connsiteX38" fmla="*/ 2054257 w 2054257"/>
              <a:gd name="connsiteY38" fmla="*/ 460255 h 48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54257" h="485824">
                <a:moveTo>
                  <a:pt x="0" y="485824"/>
                </a:moveTo>
                <a:cubicBezTo>
                  <a:pt x="19029" y="483106"/>
                  <a:pt x="89527" y="473508"/>
                  <a:pt x="110811" y="468778"/>
                </a:cubicBezTo>
                <a:cubicBezTo>
                  <a:pt x="145119" y="461155"/>
                  <a:pt x="179002" y="451731"/>
                  <a:pt x="213097" y="443208"/>
                </a:cubicBezTo>
                <a:cubicBezTo>
                  <a:pt x="224462" y="440367"/>
                  <a:pt x="235550" y="435979"/>
                  <a:pt x="247193" y="434685"/>
                </a:cubicBezTo>
                <a:lnTo>
                  <a:pt x="323908" y="426162"/>
                </a:lnTo>
                <a:cubicBezTo>
                  <a:pt x="346658" y="423486"/>
                  <a:pt x="369305" y="419918"/>
                  <a:pt x="392099" y="417639"/>
                </a:cubicBezTo>
                <a:cubicBezTo>
                  <a:pt x="426143" y="414235"/>
                  <a:pt x="460290" y="411956"/>
                  <a:pt x="494385" y="409115"/>
                </a:cubicBezTo>
                <a:cubicBezTo>
                  <a:pt x="564589" y="385716"/>
                  <a:pt x="527740" y="394610"/>
                  <a:pt x="605196" y="383546"/>
                </a:cubicBezTo>
                <a:cubicBezTo>
                  <a:pt x="627926" y="366499"/>
                  <a:pt x="649746" y="348165"/>
                  <a:pt x="673387" y="332406"/>
                </a:cubicBezTo>
                <a:cubicBezTo>
                  <a:pt x="681911" y="326724"/>
                  <a:pt x="691089" y="321918"/>
                  <a:pt x="698959" y="315360"/>
                </a:cubicBezTo>
                <a:cubicBezTo>
                  <a:pt x="708219" y="307644"/>
                  <a:pt x="715015" y="297190"/>
                  <a:pt x="724530" y="289790"/>
                </a:cubicBezTo>
                <a:cubicBezTo>
                  <a:pt x="740703" y="277212"/>
                  <a:pt x="756237" y="262175"/>
                  <a:pt x="775674" y="255697"/>
                </a:cubicBezTo>
                <a:lnTo>
                  <a:pt x="826817" y="238651"/>
                </a:lnTo>
                <a:cubicBezTo>
                  <a:pt x="849547" y="241492"/>
                  <a:pt x="872470" y="243077"/>
                  <a:pt x="895008" y="247174"/>
                </a:cubicBezTo>
                <a:cubicBezTo>
                  <a:pt x="903848" y="248781"/>
                  <a:pt x="911595" y="255697"/>
                  <a:pt x="920580" y="255697"/>
                </a:cubicBezTo>
                <a:cubicBezTo>
                  <a:pt x="971024" y="255697"/>
                  <a:pt x="1016721" y="246778"/>
                  <a:pt x="1065486" y="238651"/>
                </a:cubicBezTo>
                <a:cubicBezTo>
                  <a:pt x="1074010" y="232969"/>
                  <a:pt x="1081895" y="226185"/>
                  <a:pt x="1091058" y="221604"/>
                </a:cubicBezTo>
                <a:cubicBezTo>
                  <a:pt x="1099094" y="217586"/>
                  <a:pt x="1109010" y="217843"/>
                  <a:pt x="1116629" y="213081"/>
                </a:cubicBezTo>
                <a:cubicBezTo>
                  <a:pt x="1132057" y="203439"/>
                  <a:pt x="1143900" y="188755"/>
                  <a:pt x="1159249" y="178988"/>
                </a:cubicBezTo>
                <a:cubicBezTo>
                  <a:pt x="1175329" y="168756"/>
                  <a:pt x="1194533" y="163991"/>
                  <a:pt x="1210392" y="153419"/>
                </a:cubicBezTo>
                <a:cubicBezTo>
                  <a:pt x="1228856" y="141110"/>
                  <a:pt x="1243588" y="123853"/>
                  <a:pt x="1261535" y="110802"/>
                </a:cubicBezTo>
                <a:cubicBezTo>
                  <a:pt x="1274934" y="101058"/>
                  <a:pt x="1290106" y="94013"/>
                  <a:pt x="1304155" y="85233"/>
                </a:cubicBezTo>
                <a:cubicBezTo>
                  <a:pt x="1312842" y="79804"/>
                  <a:pt x="1321039" y="73615"/>
                  <a:pt x="1329726" y="68186"/>
                </a:cubicBezTo>
                <a:cubicBezTo>
                  <a:pt x="1343775" y="59406"/>
                  <a:pt x="1358864" y="52246"/>
                  <a:pt x="1372346" y="42617"/>
                </a:cubicBezTo>
                <a:cubicBezTo>
                  <a:pt x="1378886" y="37946"/>
                  <a:pt x="1382206" y="29164"/>
                  <a:pt x="1389394" y="25570"/>
                </a:cubicBezTo>
                <a:cubicBezTo>
                  <a:pt x="1418229" y="11154"/>
                  <a:pt x="1451983" y="6235"/>
                  <a:pt x="1483156" y="0"/>
                </a:cubicBezTo>
                <a:cubicBezTo>
                  <a:pt x="1537141" y="2841"/>
                  <a:pt x="1591254" y="3841"/>
                  <a:pt x="1645110" y="8524"/>
                </a:cubicBezTo>
                <a:cubicBezTo>
                  <a:pt x="1659593" y="9783"/>
                  <a:pt x="1689819" y="20584"/>
                  <a:pt x="1704777" y="25570"/>
                </a:cubicBezTo>
                <a:cubicBezTo>
                  <a:pt x="1775463" y="72691"/>
                  <a:pt x="1661817" y="1073"/>
                  <a:pt x="1798540" y="59663"/>
                </a:cubicBezTo>
                <a:cubicBezTo>
                  <a:pt x="1834227" y="74956"/>
                  <a:pt x="1850191" y="94263"/>
                  <a:pt x="1875255" y="119326"/>
                </a:cubicBezTo>
                <a:cubicBezTo>
                  <a:pt x="1896680" y="183595"/>
                  <a:pt x="1867779" y="104374"/>
                  <a:pt x="1900827" y="170465"/>
                </a:cubicBezTo>
                <a:cubicBezTo>
                  <a:pt x="1907670" y="184149"/>
                  <a:pt x="1912503" y="198755"/>
                  <a:pt x="1917875" y="213081"/>
                </a:cubicBezTo>
                <a:cubicBezTo>
                  <a:pt x="1921030" y="221493"/>
                  <a:pt x="1922380" y="230615"/>
                  <a:pt x="1926398" y="238651"/>
                </a:cubicBezTo>
                <a:cubicBezTo>
                  <a:pt x="1942201" y="270255"/>
                  <a:pt x="1940677" y="257488"/>
                  <a:pt x="1960494" y="281267"/>
                </a:cubicBezTo>
                <a:cubicBezTo>
                  <a:pt x="1969589" y="292180"/>
                  <a:pt x="1977542" y="303996"/>
                  <a:pt x="1986066" y="315360"/>
                </a:cubicBezTo>
                <a:cubicBezTo>
                  <a:pt x="1987657" y="321724"/>
                  <a:pt x="1997874" y="366291"/>
                  <a:pt x="2003113" y="375022"/>
                </a:cubicBezTo>
                <a:cubicBezTo>
                  <a:pt x="2007248" y="381913"/>
                  <a:pt x="2015703" y="385383"/>
                  <a:pt x="2020161" y="392069"/>
                </a:cubicBezTo>
                <a:cubicBezTo>
                  <a:pt x="2027209" y="402641"/>
                  <a:pt x="2032203" y="414484"/>
                  <a:pt x="2037209" y="426162"/>
                </a:cubicBezTo>
                <a:cubicBezTo>
                  <a:pt x="2051901" y="460440"/>
                  <a:pt x="2037190" y="443188"/>
                  <a:pt x="2054257" y="460255"/>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483155" y="150585"/>
            <a:ext cx="2345451" cy="369332"/>
          </a:xfrm>
          <a:prstGeom prst="rect">
            <a:avLst/>
          </a:prstGeom>
          <a:noFill/>
        </p:spPr>
        <p:txBody>
          <a:bodyPr wrap="none" rtlCol="0">
            <a:spAutoFit/>
          </a:bodyPr>
          <a:lstStyle/>
          <a:p>
            <a:r>
              <a:rPr lang="en-US" dirty="0"/>
              <a:t>Strongly Advantageous</a:t>
            </a:r>
          </a:p>
        </p:txBody>
      </p:sp>
      <p:sp>
        <p:nvSpPr>
          <p:cNvPr id="18" name="TextBox 17"/>
          <p:cNvSpPr txBox="1"/>
          <p:nvPr/>
        </p:nvSpPr>
        <p:spPr>
          <a:xfrm>
            <a:off x="5215590" y="150585"/>
            <a:ext cx="2265652" cy="369332"/>
          </a:xfrm>
          <a:prstGeom prst="rect">
            <a:avLst/>
          </a:prstGeom>
          <a:noFill/>
        </p:spPr>
        <p:txBody>
          <a:bodyPr wrap="none" rtlCol="0">
            <a:spAutoFit/>
          </a:bodyPr>
          <a:lstStyle/>
          <a:p>
            <a:r>
              <a:rPr lang="en-US" dirty="0"/>
              <a:t>Weakly Advantageous</a:t>
            </a:r>
          </a:p>
        </p:txBody>
      </p:sp>
      <p:sp>
        <p:nvSpPr>
          <p:cNvPr id="19" name="TextBox 18"/>
          <p:cNvSpPr txBox="1"/>
          <p:nvPr/>
        </p:nvSpPr>
        <p:spPr>
          <a:xfrm>
            <a:off x="5369022" y="6076043"/>
            <a:ext cx="1997174" cy="369332"/>
          </a:xfrm>
          <a:prstGeom prst="rect">
            <a:avLst/>
          </a:prstGeom>
          <a:noFill/>
        </p:spPr>
        <p:txBody>
          <a:bodyPr wrap="none" rtlCol="0">
            <a:spAutoFit/>
          </a:bodyPr>
          <a:lstStyle/>
          <a:p>
            <a:r>
              <a:rPr lang="en-US" dirty="0"/>
              <a:t>Slightly Deleterious</a:t>
            </a:r>
          </a:p>
        </p:txBody>
      </p:sp>
      <p:sp>
        <p:nvSpPr>
          <p:cNvPr id="20" name="TextBox 19"/>
          <p:cNvSpPr txBox="1"/>
          <p:nvPr/>
        </p:nvSpPr>
        <p:spPr>
          <a:xfrm>
            <a:off x="1510284" y="6086392"/>
            <a:ext cx="2095445" cy="369332"/>
          </a:xfrm>
          <a:prstGeom prst="rect">
            <a:avLst/>
          </a:prstGeom>
          <a:noFill/>
        </p:spPr>
        <p:txBody>
          <a:bodyPr wrap="none" rtlCol="0">
            <a:spAutoFit/>
          </a:bodyPr>
          <a:lstStyle/>
          <a:p>
            <a:r>
              <a:rPr lang="en-US" dirty="0"/>
              <a:t>Strongly Deleterious</a:t>
            </a:r>
          </a:p>
        </p:txBody>
      </p:sp>
      <p:sp>
        <p:nvSpPr>
          <p:cNvPr id="21" name="Freeform 20"/>
          <p:cNvSpPr/>
          <p:nvPr/>
        </p:nvSpPr>
        <p:spPr>
          <a:xfrm>
            <a:off x="4602899" y="3434861"/>
            <a:ext cx="1900827" cy="2625153"/>
          </a:xfrm>
          <a:custGeom>
            <a:avLst/>
            <a:gdLst>
              <a:gd name="connsiteX0" fmla="*/ 0 w 1900827"/>
              <a:gd name="connsiteY0" fmla="*/ 2625153 h 2625153"/>
              <a:gd name="connsiteX1" fmla="*/ 76715 w 1900827"/>
              <a:gd name="connsiteY1" fmla="*/ 2531398 h 2625153"/>
              <a:gd name="connsiteX2" fmla="*/ 127858 w 1900827"/>
              <a:gd name="connsiteY2" fmla="*/ 2497305 h 2625153"/>
              <a:gd name="connsiteX3" fmla="*/ 179002 w 1900827"/>
              <a:gd name="connsiteY3" fmla="*/ 2429119 h 2625153"/>
              <a:gd name="connsiteX4" fmla="*/ 204573 w 1900827"/>
              <a:gd name="connsiteY4" fmla="*/ 2395026 h 2625153"/>
              <a:gd name="connsiteX5" fmla="*/ 238669 w 1900827"/>
              <a:gd name="connsiteY5" fmla="*/ 2369456 h 2625153"/>
              <a:gd name="connsiteX6" fmla="*/ 298336 w 1900827"/>
              <a:gd name="connsiteY6" fmla="*/ 2309794 h 2625153"/>
              <a:gd name="connsiteX7" fmla="*/ 332432 w 1900827"/>
              <a:gd name="connsiteY7" fmla="*/ 2275701 h 2625153"/>
              <a:gd name="connsiteX8" fmla="*/ 358003 w 1900827"/>
              <a:gd name="connsiteY8" fmla="*/ 2250131 h 2625153"/>
              <a:gd name="connsiteX9" fmla="*/ 400623 w 1900827"/>
              <a:gd name="connsiteY9" fmla="*/ 2224562 h 2625153"/>
              <a:gd name="connsiteX10" fmla="*/ 426194 w 1900827"/>
              <a:gd name="connsiteY10" fmla="*/ 2198992 h 2625153"/>
              <a:gd name="connsiteX11" fmla="*/ 511433 w 1900827"/>
              <a:gd name="connsiteY11" fmla="*/ 2156376 h 2625153"/>
              <a:gd name="connsiteX12" fmla="*/ 622244 w 1900827"/>
              <a:gd name="connsiteY12" fmla="*/ 2105236 h 2625153"/>
              <a:gd name="connsiteX13" fmla="*/ 698959 w 1900827"/>
              <a:gd name="connsiteY13" fmla="*/ 2071144 h 2625153"/>
              <a:gd name="connsiteX14" fmla="*/ 741578 w 1900827"/>
              <a:gd name="connsiteY14" fmla="*/ 2028527 h 2625153"/>
              <a:gd name="connsiteX15" fmla="*/ 750102 w 1900827"/>
              <a:gd name="connsiteY15" fmla="*/ 2002958 h 2625153"/>
              <a:gd name="connsiteX16" fmla="*/ 775674 w 1900827"/>
              <a:gd name="connsiteY16" fmla="*/ 1985911 h 2625153"/>
              <a:gd name="connsiteX17" fmla="*/ 843865 w 1900827"/>
              <a:gd name="connsiteY17" fmla="*/ 1909202 h 2625153"/>
              <a:gd name="connsiteX18" fmla="*/ 860913 w 1900827"/>
              <a:gd name="connsiteY18" fmla="*/ 1806924 h 2625153"/>
              <a:gd name="connsiteX19" fmla="*/ 843865 w 1900827"/>
              <a:gd name="connsiteY19" fmla="*/ 1713168 h 2625153"/>
              <a:gd name="connsiteX20" fmla="*/ 835341 w 1900827"/>
              <a:gd name="connsiteY20" fmla="*/ 1687598 h 2625153"/>
              <a:gd name="connsiteX21" fmla="*/ 809769 w 1900827"/>
              <a:gd name="connsiteY21" fmla="*/ 1619413 h 2625153"/>
              <a:gd name="connsiteX22" fmla="*/ 818293 w 1900827"/>
              <a:gd name="connsiteY22" fmla="*/ 1465995 h 2625153"/>
              <a:gd name="connsiteX23" fmla="*/ 843865 w 1900827"/>
              <a:gd name="connsiteY23" fmla="*/ 1423378 h 2625153"/>
              <a:gd name="connsiteX24" fmla="*/ 903532 w 1900827"/>
              <a:gd name="connsiteY24" fmla="*/ 1355193 h 2625153"/>
              <a:gd name="connsiteX25" fmla="*/ 946152 w 1900827"/>
              <a:gd name="connsiteY25" fmla="*/ 1329623 h 2625153"/>
              <a:gd name="connsiteX26" fmla="*/ 997295 w 1900827"/>
              <a:gd name="connsiteY26" fmla="*/ 1312577 h 2625153"/>
              <a:gd name="connsiteX27" fmla="*/ 1048438 w 1900827"/>
              <a:gd name="connsiteY27" fmla="*/ 1278484 h 2625153"/>
              <a:gd name="connsiteX28" fmla="*/ 1133677 w 1900827"/>
              <a:gd name="connsiteY28" fmla="*/ 1235867 h 2625153"/>
              <a:gd name="connsiteX29" fmla="*/ 1193344 w 1900827"/>
              <a:gd name="connsiteY29" fmla="*/ 1184728 h 2625153"/>
              <a:gd name="connsiteX30" fmla="*/ 1253012 w 1900827"/>
              <a:gd name="connsiteY30" fmla="*/ 1150635 h 2625153"/>
              <a:gd name="connsiteX31" fmla="*/ 1295631 w 1900827"/>
              <a:gd name="connsiteY31" fmla="*/ 1125066 h 2625153"/>
              <a:gd name="connsiteX32" fmla="*/ 1312679 w 1900827"/>
              <a:gd name="connsiteY32" fmla="*/ 1108019 h 2625153"/>
              <a:gd name="connsiteX33" fmla="*/ 1355298 w 1900827"/>
              <a:gd name="connsiteY33" fmla="*/ 1099496 h 2625153"/>
              <a:gd name="connsiteX34" fmla="*/ 1372346 w 1900827"/>
              <a:gd name="connsiteY34" fmla="*/ 1082449 h 2625153"/>
              <a:gd name="connsiteX35" fmla="*/ 1432013 w 1900827"/>
              <a:gd name="connsiteY35" fmla="*/ 1048357 h 2625153"/>
              <a:gd name="connsiteX36" fmla="*/ 1500204 w 1900827"/>
              <a:gd name="connsiteY36" fmla="*/ 963124 h 2625153"/>
              <a:gd name="connsiteX37" fmla="*/ 1517252 w 1900827"/>
              <a:gd name="connsiteY37" fmla="*/ 894938 h 2625153"/>
              <a:gd name="connsiteX38" fmla="*/ 1525776 w 1900827"/>
              <a:gd name="connsiteY38" fmla="*/ 545486 h 2625153"/>
              <a:gd name="connsiteX39" fmla="*/ 1534300 w 1900827"/>
              <a:gd name="connsiteY39" fmla="*/ 519917 h 2625153"/>
              <a:gd name="connsiteX40" fmla="*/ 1551348 w 1900827"/>
              <a:gd name="connsiteY40" fmla="*/ 485824 h 2625153"/>
              <a:gd name="connsiteX41" fmla="*/ 1628063 w 1900827"/>
              <a:gd name="connsiteY41" fmla="*/ 357975 h 2625153"/>
              <a:gd name="connsiteX42" fmla="*/ 1662158 w 1900827"/>
              <a:gd name="connsiteY42" fmla="*/ 349452 h 2625153"/>
              <a:gd name="connsiteX43" fmla="*/ 1713301 w 1900827"/>
              <a:gd name="connsiteY43" fmla="*/ 298313 h 2625153"/>
              <a:gd name="connsiteX44" fmla="*/ 1738873 w 1900827"/>
              <a:gd name="connsiteY44" fmla="*/ 272743 h 2625153"/>
              <a:gd name="connsiteX45" fmla="*/ 1790016 w 1900827"/>
              <a:gd name="connsiteY45" fmla="*/ 221604 h 2625153"/>
              <a:gd name="connsiteX46" fmla="*/ 1807064 w 1900827"/>
              <a:gd name="connsiteY46" fmla="*/ 196034 h 2625153"/>
              <a:gd name="connsiteX47" fmla="*/ 1858208 w 1900827"/>
              <a:gd name="connsiteY47" fmla="*/ 144895 h 2625153"/>
              <a:gd name="connsiteX48" fmla="*/ 1866731 w 1900827"/>
              <a:gd name="connsiteY48" fmla="*/ 110802 h 2625153"/>
              <a:gd name="connsiteX49" fmla="*/ 1875255 w 1900827"/>
              <a:gd name="connsiteY49" fmla="*/ 85232 h 2625153"/>
              <a:gd name="connsiteX50" fmla="*/ 1892303 w 1900827"/>
              <a:gd name="connsiteY50" fmla="*/ 8523 h 2625153"/>
              <a:gd name="connsiteX51" fmla="*/ 1900827 w 1900827"/>
              <a:gd name="connsiteY51" fmla="*/ 0 h 26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0827" h="2625153">
                <a:moveTo>
                  <a:pt x="0" y="2625153"/>
                </a:moveTo>
                <a:cubicBezTo>
                  <a:pt x="25916" y="2588874"/>
                  <a:pt x="42465" y="2558796"/>
                  <a:pt x="76715" y="2531398"/>
                </a:cubicBezTo>
                <a:cubicBezTo>
                  <a:pt x="92714" y="2518600"/>
                  <a:pt x="110810" y="2508669"/>
                  <a:pt x="127858" y="2497305"/>
                </a:cubicBezTo>
                <a:cubicBezTo>
                  <a:pt x="176717" y="2415881"/>
                  <a:pt x="129284" y="2487120"/>
                  <a:pt x="179002" y="2429119"/>
                </a:cubicBezTo>
                <a:cubicBezTo>
                  <a:pt x="188247" y="2418334"/>
                  <a:pt x="194528" y="2405071"/>
                  <a:pt x="204573" y="2395026"/>
                </a:cubicBezTo>
                <a:cubicBezTo>
                  <a:pt x="214619" y="2384981"/>
                  <a:pt x="228157" y="2379012"/>
                  <a:pt x="238669" y="2369456"/>
                </a:cubicBezTo>
                <a:cubicBezTo>
                  <a:pt x="259481" y="2350537"/>
                  <a:pt x="278447" y="2329681"/>
                  <a:pt x="298336" y="2309794"/>
                </a:cubicBezTo>
                <a:lnTo>
                  <a:pt x="332432" y="2275701"/>
                </a:lnTo>
                <a:cubicBezTo>
                  <a:pt x="340956" y="2267178"/>
                  <a:pt x="347666" y="2256332"/>
                  <a:pt x="358003" y="2250131"/>
                </a:cubicBezTo>
                <a:cubicBezTo>
                  <a:pt x="372210" y="2241608"/>
                  <a:pt x="387369" y="2234502"/>
                  <a:pt x="400623" y="2224562"/>
                </a:cubicBezTo>
                <a:cubicBezTo>
                  <a:pt x="410267" y="2217330"/>
                  <a:pt x="415928" y="2205309"/>
                  <a:pt x="426194" y="2198992"/>
                </a:cubicBezTo>
                <a:cubicBezTo>
                  <a:pt x="453248" y="2182344"/>
                  <a:pt x="483020" y="2170581"/>
                  <a:pt x="511433" y="2156376"/>
                </a:cubicBezTo>
                <a:cubicBezTo>
                  <a:pt x="640196" y="2092000"/>
                  <a:pt x="478911" y="2171384"/>
                  <a:pt x="622244" y="2105236"/>
                </a:cubicBezTo>
                <a:cubicBezTo>
                  <a:pt x="699172" y="2069734"/>
                  <a:pt x="646939" y="2088482"/>
                  <a:pt x="698959" y="2071144"/>
                </a:cubicBezTo>
                <a:cubicBezTo>
                  <a:pt x="713165" y="2056938"/>
                  <a:pt x="735224" y="2047586"/>
                  <a:pt x="741578" y="2028527"/>
                </a:cubicBezTo>
                <a:cubicBezTo>
                  <a:pt x="744419" y="2020004"/>
                  <a:pt x="744489" y="2009973"/>
                  <a:pt x="750102" y="2002958"/>
                </a:cubicBezTo>
                <a:cubicBezTo>
                  <a:pt x="756502" y="1994959"/>
                  <a:pt x="768017" y="1992717"/>
                  <a:pt x="775674" y="1985911"/>
                </a:cubicBezTo>
                <a:cubicBezTo>
                  <a:pt x="823445" y="1943451"/>
                  <a:pt x="817954" y="1948065"/>
                  <a:pt x="843865" y="1909202"/>
                </a:cubicBezTo>
                <a:cubicBezTo>
                  <a:pt x="851955" y="1876845"/>
                  <a:pt x="862648" y="1839888"/>
                  <a:pt x="860913" y="1806924"/>
                </a:cubicBezTo>
                <a:cubicBezTo>
                  <a:pt x="859243" y="1775203"/>
                  <a:pt x="850521" y="1744227"/>
                  <a:pt x="843865" y="1713168"/>
                </a:cubicBezTo>
                <a:cubicBezTo>
                  <a:pt x="841982" y="1704383"/>
                  <a:pt x="838496" y="1696010"/>
                  <a:pt x="835341" y="1687598"/>
                </a:cubicBezTo>
                <a:cubicBezTo>
                  <a:pt x="804760" y="1606056"/>
                  <a:pt x="829119" y="1677456"/>
                  <a:pt x="809769" y="1619413"/>
                </a:cubicBezTo>
                <a:cubicBezTo>
                  <a:pt x="812610" y="1568274"/>
                  <a:pt x="809516" y="1516456"/>
                  <a:pt x="818293" y="1465995"/>
                </a:cubicBezTo>
                <a:cubicBezTo>
                  <a:pt x="821132" y="1449673"/>
                  <a:pt x="834364" y="1436950"/>
                  <a:pt x="843865" y="1423378"/>
                </a:cubicBezTo>
                <a:cubicBezTo>
                  <a:pt x="853168" y="1410089"/>
                  <a:pt x="886512" y="1367957"/>
                  <a:pt x="903532" y="1355193"/>
                </a:cubicBezTo>
                <a:cubicBezTo>
                  <a:pt x="916786" y="1345253"/>
                  <a:pt x="931069" y="1336478"/>
                  <a:pt x="946152" y="1329623"/>
                </a:cubicBezTo>
                <a:cubicBezTo>
                  <a:pt x="962511" y="1322188"/>
                  <a:pt x="980247" y="1318259"/>
                  <a:pt x="997295" y="1312577"/>
                </a:cubicBezTo>
                <a:cubicBezTo>
                  <a:pt x="1014343" y="1301213"/>
                  <a:pt x="1030581" y="1288528"/>
                  <a:pt x="1048438" y="1278484"/>
                </a:cubicBezTo>
                <a:cubicBezTo>
                  <a:pt x="1076125" y="1262911"/>
                  <a:pt x="1108263" y="1254925"/>
                  <a:pt x="1133677" y="1235867"/>
                </a:cubicBezTo>
                <a:cubicBezTo>
                  <a:pt x="1261352" y="1140122"/>
                  <a:pt x="1086507" y="1273752"/>
                  <a:pt x="1193344" y="1184728"/>
                </a:cubicBezTo>
                <a:cubicBezTo>
                  <a:pt x="1214772" y="1166873"/>
                  <a:pt x="1228008" y="1164525"/>
                  <a:pt x="1253012" y="1150635"/>
                </a:cubicBezTo>
                <a:cubicBezTo>
                  <a:pt x="1267494" y="1142590"/>
                  <a:pt x="1282150" y="1134695"/>
                  <a:pt x="1295631" y="1125066"/>
                </a:cubicBezTo>
                <a:cubicBezTo>
                  <a:pt x="1302171" y="1120395"/>
                  <a:pt x="1305292" y="1111184"/>
                  <a:pt x="1312679" y="1108019"/>
                </a:cubicBezTo>
                <a:cubicBezTo>
                  <a:pt x="1325995" y="1102312"/>
                  <a:pt x="1341092" y="1102337"/>
                  <a:pt x="1355298" y="1099496"/>
                </a:cubicBezTo>
                <a:cubicBezTo>
                  <a:pt x="1360981" y="1093814"/>
                  <a:pt x="1365659" y="1086907"/>
                  <a:pt x="1372346" y="1082449"/>
                </a:cubicBezTo>
                <a:cubicBezTo>
                  <a:pt x="1405376" y="1060431"/>
                  <a:pt x="1404114" y="1072766"/>
                  <a:pt x="1432013" y="1048357"/>
                </a:cubicBezTo>
                <a:cubicBezTo>
                  <a:pt x="1467408" y="1017389"/>
                  <a:pt x="1479913" y="1003703"/>
                  <a:pt x="1500204" y="963124"/>
                </a:cubicBezTo>
                <a:cubicBezTo>
                  <a:pt x="1508942" y="945650"/>
                  <a:pt x="1514009" y="911150"/>
                  <a:pt x="1517252" y="894938"/>
                </a:cubicBezTo>
                <a:cubicBezTo>
                  <a:pt x="1520093" y="778454"/>
                  <a:pt x="1520485" y="661884"/>
                  <a:pt x="1525776" y="545486"/>
                </a:cubicBezTo>
                <a:cubicBezTo>
                  <a:pt x="1526184" y="536511"/>
                  <a:pt x="1530761" y="528175"/>
                  <a:pt x="1534300" y="519917"/>
                </a:cubicBezTo>
                <a:cubicBezTo>
                  <a:pt x="1539306" y="508239"/>
                  <a:pt x="1546787" y="497683"/>
                  <a:pt x="1551348" y="485824"/>
                </a:cubicBezTo>
                <a:cubicBezTo>
                  <a:pt x="1565146" y="449953"/>
                  <a:pt x="1575210" y="371187"/>
                  <a:pt x="1628063" y="357975"/>
                </a:cubicBezTo>
                <a:lnTo>
                  <a:pt x="1662158" y="349452"/>
                </a:lnTo>
                <a:lnTo>
                  <a:pt x="1713301" y="298313"/>
                </a:lnTo>
                <a:cubicBezTo>
                  <a:pt x="1721825" y="289790"/>
                  <a:pt x="1732186" y="282773"/>
                  <a:pt x="1738873" y="272743"/>
                </a:cubicBezTo>
                <a:cubicBezTo>
                  <a:pt x="1763801" y="235353"/>
                  <a:pt x="1747726" y="253319"/>
                  <a:pt x="1790016" y="221604"/>
                </a:cubicBezTo>
                <a:cubicBezTo>
                  <a:pt x="1795699" y="213081"/>
                  <a:pt x="1800258" y="203690"/>
                  <a:pt x="1807064" y="196034"/>
                </a:cubicBezTo>
                <a:cubicBezTo>
                  <a:pt x="1823082" y="178016"/>
                  <a:pt x="1858208" y="144895"/>
                  <a:pt x="1858208" y="144895"/>
                </a:cubicBezTo>
                <a:cubicBezTo>
                  <a:pt x="1861049" y="133531"/>
                  <a:pt x="1863513" y="122065"/>
                  <a:pt x="1866731" y="110802"/>
                </a:cubicBezTo>
                <a:cubicBezTo>
                  <a:pt x="1869199" y="102163"/>
                  <a:pt x="1873306" y="94002"/>
                  <a:pt x="1875255" y="85232"/>
                </a:cubicBezTo>
                <a:cubicBezTo>
                  <a:pt x="1880493" y="61663"/>
                  <a:pt x="1880790" y="31547"/>
                  <a:pt x="1892303" y="8523"/>
                </a:cubicBezTo>
                <a:cubicBezTo>
                  <a:pt x="1894100" y="4929"/>
                  <a:pt x="1897986" y="2841"/>
                  <a:pt x="1900827" y="0"/>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611423" y="4849716"/>
            <a:ext cx="3349888" cy="1201775"/>
          </a:xfrm>
          <a:custGeom>
            <a:avLst/>
            <a:gdLst>
              <a:gd name="connsiteX0" fmla="*/ 0 w 3349888"/>
              <a:gd name="connsiteY0" fmla="*/ 767090 h 767090"/>
              <a:gd name="connsiteX1" fmla="*/ 76715 w 3349888"/>
              <a:gd name="connsiteY1" fmla="*/ 732997 h 767090"/>
              <a:gd name="connsiteX2" fmla="*/ 136382 w 3349888"/>
              <a:gd name="connsiteY2" fmla="*/ 724474 h 767090"/>
              <a:gd name="connsiteX3" fmla="*/ 358003 w 3349888"/>
              <a:gd name="connsiteY3" fmla="*/ 681858 h 767090"/>
              <a:gd name="connsiteX4" fmla="*/ 460290 w 3349888"/>
              <a:gd name="connsiteY4" fmla="*/ 673334 h 767090"/>
              <a:gd name="connsiteX5" fmla="*/ 571100 w 3349888"/>
              <a:gd name="connsiteY5" fmla="*/ 656288 h 767090"/>
              <a:gd name="connsiteX6" fmla="*/ 639292 w 3349888"/>
              <a:gd name="connsiteY6" fmla="*/ 647765 h 767090"/>
              <a:gd name="connsiteX7" fmla="*/ 690435 w 3349888"/>
              <a:gd name="connsiteY7" fmla="*/ 630718 h 767090"/>
              <a:gd name="connsiteX8" fmla="*/ 767150 w 3349888"/>
              <a:gd name="connsiteY8" fmla="*/ 613672 h 767090"/>
              <a:gd name="connsiteX9" fmla="*/ 809769 w 3349888"/>
              <a:gd name="connsiteY9" fmla="*/ 596625 h 767090"/>
              <a:gd name="connsiteX10" fmla="*/ 835341 w 3349888"/>
              <a:gd name="connsiteY10" fmla="*/ 571056 h 767090"/>
              <a:gd name="connsiteX11" fmla="*/ 912056 w 3349888"/>
              <a:gd name="connsiteY11" fmla="*/ 545486 h 767090"/>
              <a:gd name="connsiteX12" fmla="*/ 1039914 w 3349888"/>
              <a:gd name="connsiteY12" fmla="*/ 426161 h 767090"/>
              <a:gd name="connsiteX13" fmla="*/ 1091058 w 3349888"/>
              <a:gd name="connsiteY13" fmla="*/ 375022 h 767090"/>
              <a:gd name="connsiteX14" fmla="*/ 1133677 w 3349888"/>
              <a:gd name="connsiteY14" fmla="*/ 298313 h 767090"/>
              <a:gd name="connsiteX15" fmla="*/ 1167773 w 3349888"/>
              <a:gd name="connsiteY15" fmla="*/ 238650 h 767090"/>
              <a:gd name="connsiteX16" fmla="*/ 1184820 w 3349888"/>
              <a:gd name="connsiteY16" fmla="*/ 196034 h 767090"/>
              <a:gd name="connsiteX17" fmla="*/ 1201868 w 3349888"/>
              <a:gd name="connsiteY17" fmla="*/ 161941 h 767090"/>
              <a:gd name="connsiteX18" fmla="*/ 1227440 w 3349888"/>
              <a:gd name="connsiteY18" fmla="*/ 85232 h 767090"/>
              <a:gd name="connsiteX19" fmla="*/ 1261535 w 3349888"/>
              <a:gd name="connsiteY19" fmla="*/ 42616 h 767090"/>
              <a:gd name="connsiteX20" fmla="*/ 1278583 w 3349888"/>
              <a:gd name="connsiteY20" fmla="*/ 25569 h 767090"/>
              <a:gd name="connsiteX21" fmla="*/ 1304155 w 3349888"/>
              <a:gd name="connsiteY21" fmla="*/ 17046 h 767090"/>
              <a:gd name="connsiteX22" fmla="*/ 1338250 w 3349888"/>
              <a:gd name="connsiteY22" fmla="*/ 0 h 767090"/>
              <a:gd name="connsiteX23" fmla="*/ 1525776 w 3349888"/>
              <a:gd name="connsiteY23" fmla="*/ 8523 h 767090"/>
              <a:gd name="connsiteX24" fmla="*/ 1559871 w 3349888"/>
              <a:gd name="connsiteY24" fmla="*/ 34093 h 767090"/>
              <a:gd name="connsiteX25" fmla="*/ 1602491 w 3349888"/>
              <a:gd name="connsiteY25" fmla="*/ 42616 h 767090"/>
              <a:gd name="connsiteX26" fmla="*/ 1679206 w 3349888"/>
              <a:gd name="connsiteY26" fmla="*/ 93755 h 767090"/>
              <a:gd name="connsiteX27" fmla="*/ 1790016 w 3349888"/>
              <a:gd name="connsiteY27" fmla="*/ 196034 h 767090"/>
              <a:gd name="connsiteX28" fmla="*/ 1824112 w 3349888"/>
              <a:gd name="connsiteY28" fmla="*/ 213080 h 767090"/>
              <a:gd name="connsiteX29" fmla="*/ 1849684 w 3349888"/>
              <a:gd name="connsiteY29" fmla="*/ 230127 h 767090"/>
              <a:gd name="connsiteX30" fmla="*/ 1875255 w 3349888"/>
              <a:gd name="connsiteY30" fmla="*/ 238650 h 767090"/>
              <a:gd name="connsiteX31" fmla="*/ 1943446 w 3349888"/>
              <a:gd name="connsiteY31" fmla="*/ 272743 h 767090"/>
              <a:gd name="connsiteX32" fmla="*/ 2122448 w 3349888"/>
              <a:gd name="connsiteY32" fmla="*/ 281266 h 767090"/>
              <a:gd name="connsiteX33" fmla="*/ 2284402 w 3349888"/>
              <a:gd name="connsiteY33" fmla="*/ 255696 h 767090"/>
              <a:gd name="connsiteX34" fmla="*/ 2386688 w 3349888"/>
              <a:gd name="connsiteY34" fmla="*/ 221604 h 767090"/>
              <a:gd name="connsiteX35" fmla="*/ 2420784 w 3349888"/>
              <a:gd name="connsiteY35" fmla="*/ 213080 h 767090"/>
              <a:gd name="connsiteX36" fmla="*/ 2463403 w 3349888"/>
              <a:gd name="connsiteY36" fmla="*/ 196034 h 767090"/>
              <a:gd name="connsiteX37" fmla="*/ 2488975 w 3349888"/>
              <a:gd name="connsiteY37" fmla="*/ 187511 h 767090"/>
              <a:gd name="connsiteX38" fmla="*/ 2548642 w 3349888"/>
              <a:gd name="connsiteY38" fmla="*/ 161941 h 767090"/>
              <a:gd name="connsiteX39" fmla="*/ 2642405 w 3349888"/>
              <a:gd name="connsiteY39" fmla="*/ 136371 h 767090"/>
              <a:gd name="connsiteX40" fmla="*/ 2949265 w 3349888"/>
              <a:gd name="connsiteY40" fmla="*/ 136371 h 767090"/>
              <a:gd name="connsiteX41" fmla="*/ 3034504 w 3349888"/>
              <a:gd name="connsiteY41" fmla="*/ 144895 h 767090"/>
              <a:gd name="connsiteX42" fmla="*/ 3060075 w 3349888"/>
              <a:gd name="connsiteY42" fmla="*/ 161941 h 767090"/>
              <a:gd name="connsiteX43" fmla="*/ 3085647 w 3349888"/>
              <a:gd name="connsiteY43" fmla="*/ 170464 h 767090"/>
              <a:gd name="connsiteX44" fmla="*/ 3102695 w 3349888"/>
              <a:gd name="connsiteY44" fmla="*/ 196034 h 767090"/>
              <a:gd name="connsiteX45" fmla="*/ 3170886 w 3349888"/>
              <a:gd name="connsiteY45" fmla="*/ 247173 h 767090"/>
              <a:gd name="connsiteX46" fmla="*/ 3187934 w 3349888"/>
              <a:gd name="connsiteY46" fmla="*/ 281266 h 767090"/>
              <a:gd name="connsiteX47" fmla="*/ 3196458 w 3349888"/>
              <a:gd name="connsiteY47" fmla="*/ 315359 h 767090"/>
              <a:gd name="connsiteX48" fmla="*/ 3222029 w 3349888"/>
              <a:gd name="connsiteY48" fmla="*/ 366498 h 767090"/>
              <a:gd name="connsiteX49" fmla="*/ 3247601 w 3349888"/>
              <a:gd name="connsiteY49" fmla="*/ 451731 h 767090"/>
              <a:gd name="connsiteX50" fmla="*/ 3256125 w 3349888"/>
              <a:gd name="connsiteY50" fmla="*/ 477300 h 767090"/>
              <a:gd name="connsiteX51" fmla="*/ 3273173 w 3349888"/>
              <a:gd name="connsiteY51" fmla="*/ 502870 h 767090"/>
              <a:gd name="connsiteX52" fmla="*/ 3298744 w 3349888"/>
              <a:gd name="connsiteY52" fmla="*/ 579579 h 767090"/>
              <a:gd name="connsiteX53" fmla="*/ 3307268 w 3349888"/>
              <a:gd name="connsiteY53" fmla="*/ 605149 h 767090"/>
              <a:gd name="connsiteX54" fmla="*/ 3324316 w 3349888"/>
              <a:gd name="connsiteY54" fmla="*/ 630718 h 767090"/>
              <a:gd name="connsiteX55" fmla="*/ 3349888 w 3349888"/>
              <a:gd name="connsiteY55" fmla="*/ 681858 h 7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49888" h="767090">
                <a:moveTo>
                  <a:pt x="0" y="767090"/>
                </a:moveTo>
                <a:cubicBezTo>
                  <a:pt x="25572" y="755726"/>
                  <a:pt x="50005" y="741343"/>
                  <a:pt x="76715" y="732997"/>
                </a:cubicBezTo>
                <a:cubicBezTo>
                  <a:pt x="95891" y="727005"/>
                  <a:pt x="116615" y="728068"/>
                  <a:pt x="136382" y="724474"/>
                </a:cubicBezTo>
                <a:cubicBezTo>
                  <a:pt x="210396" y="711018"/>
                  <a:pt x="284129" y="696063"/>
                  <a:pt x="358003" y="681858"/>
                </a:cubicBezTo>
                <a:cubicBezTo>
                  <a:pt x="391601" y="675397"/>
                  <a:pt x="426320" y="677410"/>
                  <a:pt x="460290" y="673334"/>
                </a:cubicBezTo>
                <a:cubicBezTo>
                  <a:pt x="497395" y="668882"/>
                  <a:pt x="534104" y="661573"/>
                  <a:pt x="571100" y="656288"/>
                </a:cubicBezTo>
                <a:cubicBezTo>
                  <a:pt x="593777" y="653049"/>
                  <a:pt x="616561" y="650606"/>
                  <a:pt x="639292" y="647765"/>
                </a:cubicBezTo>
                <a:cubicBezTo>
                  <a:pt x="656340" y="642083"/>
                  <a:pt x="673098" y="635446"/>
                  <a:pt x="690435" y="630718"/>
                </a:cubicBezTo>
                <a:cubicBezTo>
                  <a:pt x="727586" y="620586"/>
                  <a:pt x="732710" y="625151"/>
                  <a:pt x="767150" y="613672"/>
                </a:cubicBezTo>
                <a:cubicBezTo>
                  <a:pt x="781666" y="608834"/>
                  <a:pt x="795563" y="602307"/>
                  <a:pt x="809769" y="596625"/>
                </a:cubicBezTo>
                <a:cubicBezTo>
                  <a:pt x="818293" y="588102"/>
                  <a:pt x="825119" y="577444"/>
                  <a:pt x="835341" y="571056"/>
                </a:cubicBezTo>
                <a:cubicBezTo>
                  <a:pt x="856743" y="557681"/>
                  <a:pt x="887689" y="551577"/>
                  <a:pt x="912056" y="545486"/>
                </a:cubicBezTo>
                <a:cubicBezTo>
                  <a:pt x="986053" y="486292"/>
                  <a:pt x="941808" y="524259"/>
                  <a:pt x="1039914" y="426161"/>
                </a:cubicBezTo>
                <a:cubicBezTo>
                  <a:pt x="1056962" y="409115"/>
                  <a:pt x="1078654" y="395695"/>
                  <a:pt x="1091058" y="375022"/>
                </a:cubicBezTo>
                <a:cubicBezTo>
                  <a:pt x="1123166" y="321510"/>
                  <a:pt x="1109219" y="347222"/>
                  <a:pt x="1133677" y="298313"/>
                </a:cubicBezTo>
                <a:cubicBezTo>
                  <a:pt x="1153350" y="219626"/>
                  <a:pt x="1125453" y="306357"/>
                  <a:pt x="1167773" y="238650"/>
                </a:cubicBezTo>
                <a:cubicBezTo>
                  <a:pt x="1175882" y="225676"/>
                  <a:pt x="1178606" y="210015"/>
                  <a:pt x="1184820" y="196034"/>
                </a:cubicBezTo>
                <a:cubicBezTo>
                  <a:pt x="1189981" y="184423"/>
                  <a:pt x="1197306" y="173800"/>
                  <a:pt x="1201868" y="161941"/>
                </a:cubicBezTo>
                <a:cubicBezTo>
                  <a:pt x="1211544" y="136785"/>
                  <a:pt x="1210602" y="106278"/>
                  <a:pt x="1227440" y="85232"/>
                </a:cubicBezTo>
                <a:cubicBezTo>
                  <a:pt x="1238805" y="71027"/>
                  <a:pt x="1249695" y="56428"/>
                  <a:pt x="1261535" y="42616"/>
                </a:cubicBezTo>
                <a:cubicBezTo>
                  <a:pt x="1266765" y="36515"/>
                  <a:pt x="1271692" y="29703"/>
                  <a:pt x="1278583" y="25569"/>
                </a:cubicBezTo>
                <a:cubicBezTo>
                  <a:pt x="1286288" y="20947"/>
                  <a:pt x="1295896" y="20585"/>
                  <a:pt x="1304155" y="17046"/>
                </a:cubicBezTo>
                <a:cubicBezTo>
                  <a:pt x="1315834" y="12041"/>
                  <a:pt x="1326885" y="5682"/>
                  <a:pt x="1338250" y="0"/>
                </a:cubicBezTo>
                <a:cubicBezTo>
                  <a:pt x="1400759" y="2841"/>
                  <a:pt x="1463930" y="-991"/>
                  <a:pt x="1525776" y="8523"/>
                </a:cubicBezTo>
                <a:cubicBezTo>
                  <a:pt x="1539817" y="10683"/>
                  <a:pt x="1546889" y="28324"/>
                  <a:pt x="1559871" y="34093"/>
                </a:cubicBezTo>
                <a:cubicBezTo>
                  <a:pt x="1573110" y="39977"/>
                  <a:pt x="1588284" y="39775"/>
                  <a:pt x="1602491" y="42616"/>
                </a:cubicBezTo>
                <a:cubicBezTo>
                  <a:pt x="1693757" y="133875"/>
                  <a:pt x="1534713" y="-19767"/>
                  <a:pt x="1679206" y="93755"/>
                </a:cubicBezTo>
                <a:cubicBezTo>
                  <a:pt x="1772135" y="166765"/>
                  <a:pt x="1715576" y="146411"/>
                  <a:pt x="1790016" y="196034"/>
                </a:cubicBezTo>
                <a:cubicBezTo>
                  <a:pt x="1800589" y="203082"/>
                  <a:pt x="1813079" y="206776"/>
                  <a:pt x="1824112" y="213080"/>
                </a:cubicBezTo>
                <a:cubicBezTo>
                  <a:pt x="1833007" y="218162"/>
                  <a:pt x="1840521" y="225546"/>
                  <a:pt x="1849684" y="230127"/>
                </a:cubicBezTo>
                <a:cubicBezTo>
                  <a:pt x="1857720" y="234145"/>
                  <a:pt x="1867219" y="234632"/>
                  <a:pt x="1875255" y="238650"/>
                </a:cubicBezTo>
                <a:cubicBezTo>
                  <a:pt x="1904325" y="253184"/>
                  <a:pt x="1905106" y="268319"/>
                  <a:pt x="1943446" y="272743"/>
                </a:cubicBezTo>
                <a:cubicBezTo>
                  <a:pt x="2002787" y="279590"/>
                  <a:pt x="2062781" y="278425"/>
                  <a:pt x="2122448" y="281266"/>
                </a:cubicBezTo>
                <a:cubicBezTo>
                  <a:pt x="2176433" y="272743"/>
                  <a:pt x="2231091" y="267733"/>
                  <a:pt x="2284402" y="255696"/>
                </a:cubicBezTo>
                <a:cubicBezTo>
                  <a:pt x="2319459" y="247781"/>
                  <a:pt x="2351822" y="230321"/>
                  <a:pt x="2386688" y="221604"/>
                </a:cubicBezTo>
                <a:cubicBezTo>
                  <a:pt x="2398053" y="218763"/>
                  <a:pt x="2409670" y="216784"/>
                  <a:pt x="2420784" y="213080"/>
                </a:cubicBezTo>
                <a:cubicBezTo>
                  <a:pt x="2435299" y="208242"/>
                  <a:pt x="2449077" y="201406"/>
                  <a:pt x="2463403" y="196034"/>
                </a:cubicBezTo>
                <a:cubicBezTo>
                  <a:pt x="2471816" y="192879"/>
                  <a:pt x="2480451" y="190352"/>
                  <a:pt x="2488975" y="187511"/>
                </a:cubicBezTo>
                <a:cubicBezTo>
                  <a:pt x="2540795" y="152966"/>
                  <a:pt x="2485739" y="185527"/>
                  <a:pt x="2548642" y="161941"/>
                </a:cubicBezTo>
                <a:cubicBezTo>
                  <a:pt x="2628744" y="131906"/>
                  <a:pt x="2525830" y="153025"/>
                  <a:pt x="2642405" y="136371"/>
                </a:cubicBezTo>
                <a:cubicBezTo>
                  <a:pt x="2745743" y="67487"/>
                  <a:pt x="2661379" y="116287"/>
                  <a:pt x="2949265" y="136371"/>
                </a:cubicBezTo>
                <a:cubicBezTo>
                  <a:pt x="2977750" y="138358"/>
                  <a:pt x="3006091" y="142054"/>
                  <a:pt x="3034504" y="144895"/>
                </a:cubicBezTo>
                <a:cubicBezTo>
                  <a:pt x="3043028" y="150577"/>
                  <a:pt x="3050912" y="157360"/>
                  <a:pt x="3060075" y="161941"/>
                </a:cubicBezTo>
                <a:cubicBezTo>
                  <a:pt x="3068112" y="165959"/>
                  <a:pt x="3078631" y="164851"/>
                  <a:pt x="3085647" y="170464"/>
                </a:cubicBezTo>
                <a:cubicBezTo>
                  <a:pt x="3093647" y="176863"/>
                  <a:pt x="3096137" y="188165"/>
                  <a:pt x="3102695" y="196034"/>
                </a:cubicBezTo>
                <a:cubicBezTo>
                  <a:pt x="3127553" y="225862"/>
                  <a:pt x="3135012" y="225651"/>
                  <a:pt x="3170886" y="247173"/>
                </a:cubicBezTo>
                <a:cubicBezTo>
                  <a:pt x="3176569" y="258537"/>
                  <a:pt x="3183472" y="269369"/>
                  <a:pt x="3187934" y="281266"/>
                </a:cubicBezTo>
                <a:cubicBezTo>
                  <a:pt x="3192047" y="292234"/>
                  <a:pt x="3191843" y="304592"/>
                  <a:pt x="3196458" y="315359"/>
                </a:cubicBezTo>
                <a:cubicBezTo>
                  <a:pt x="3228477" y="390066"/>
                  <a:pt x="3201505" y="294672"/>
                  <a:pt x="3222029" y="366498"/>
                </a:cubicBezTo>
                <a:cubicBezTo>
                  <a:pt x="3247795" y="456670"/>
                  <a:pt x="3207086" y="330197"/>
                  <a:pt x="3247601" y="451731"/>
                </a:cubicBezTo>
                <a:cubicBezTo>
                  <a:pt x="3250442" y="460254"/>
                  <a:pt x="3251141" y="469825"/>
                  <a:pt x="3256125" y="477300"/>
                </a:cubicBezTo>
                <a:lnTo>
                  <a:pt x="3273173" y="502870"/>
                </a:lnTo>
                <a:lnTo>
                  <a:pt x="3298744" y="579579"/>
                </a:lnTo>
                <a:cubicBezTo>
                  <a:pt x="3301585" y="588102"/>
                  <a:pt x="3302284" y="597674"/>
                  <a:pt x="3307268" y="605149"/>
                </a:cubicBezTo>
                <a:lnTo>
                  <a:pt x="3324316" y="630718"/>
                </a:lnTo>
                <a:cubicBezTo>
                  <a:pt x="3334086" y="679564"/>
                  <a:pt x="3319883" y="666855"/>
                  <a:pt x="3349888" y="681858"/>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843865" y="5368653"/>
            <a:ext cx="1142201" cy="682838"/>
          </a:xfrm>
          <a:custGeom>
            <a:avLst/>
            <a:gdLst>
              <a:gd name="connsiteX0" fmla="*/ 0 w 1142201"/>
              <a:gd name="connsiteY0" fmla="*/ 682838 h 682838"/>
              <a:gd name="connsiteX1" fmla="*/ 17048 w 1142201"/>
              <a:gd name="connsiteY1" fmla="*/ 563513 h 682838"/>
              <a:gd name="connsiteX2" fmla="*/ 68191 w 1142201"/>
              <a:gd name="connsiteY2" fmla="*/ 393048 h 682838"/>
              <a:gd name="connsiteX3" fmla="*/ 102286 w 1142201"/>
              <a:gd name="connsiteY3" fmla="*/ 282246 h 682838"/>
              <a:gd name="connsiteX4" fmla="*/ 110810 w 1142201"/>
              <a:gd name="connsiteY4" fmla="*/ 248153 h 682838"/>
              <a:gd name="connsiteX5" fmla="*/ 187525 w 1142201"/>
              <a:gd name="connsiteY5" fmla="*/ 137352 h 682838"/>
              <a:gd name="connsiteX6" fmla="*/ 213097 w 1142201"/>
              <a:gd name="connsiteY6" fmla="*/ 111782 h 682838"/>
              <a:gd name="connsiteX7" fmla="*/ 281288 w 1142201"/>
              <a:gd name="connsiteY7" fmla="*/ 52119 h 682838"/>
              <a:gd name="connsiteX8" fmla="*/ 340955 w 1142201"/>
              <a:gd name="connsiteY8" fmla="*/ 18026 h 682838"/>
              <a:gd name="connsiteX9" fmla="*/ 366527 w 1142201"/>
              <a:gd name="connsiteY9" fmla="*/ 980 h 682838"/>
              <a:gd name="connsiteX10" fmla="*/ 494385 w 1142201"/>
              <a:gd name="connsiteY10" fmla="*/ 52119 h 682838"/>
              <a:gd name="connsiteX11" fmla="*/ 690435 w 1142201"/>
              <a:gd name="connsiteY11" fmla="*/ 111782 h 682838"/>
              <a:gd name="connsiteX12" fmla="*/ 767150 w 1142201"/>
              <a:gd name="connsiteY12" fmla="*/ 120305 h 682838"/>
              <a:gd name="connsiteX13" fmla="*/ 826817 w 1142201"/>
              <a:gd name="connsiteY13" fmla="*/ 128828 h 682838"/>
              <a:gd name="connsiteX14" fmla="*/ 886484 w 1142201"/>
              <a:gd name="connsiteY14" fmla="*/ 171444 h 682838"/>
              <a:gd name="connsiteX15" fmla="*/ 937627 w 1142201"/>
              <a:gd name="connsiteY15" fmla="*/ 222584 h 682838"/>
              <a:gd name="connsiteX16" fmla="*/ 963199 w 1142201"/>
              <a:gd name="connsiteY16" fmla="*/ 248153 h 682838"/>
              <a:gd name="connsiteX17" fmla="*/ 1014342 w 1142201"/>
              <a:gd name="connsiteY17" fmla="*/ 290770 h 682838"/>
              <a:gd name="connsiteX18" fmla="*/ 1031390 w 1142201"/>
              <a:gd name="connsiteY18" fmla="*/ 324862 h 682838"/>
              <a:gd name="connsiteX19" fmla="*/ 1099581 w 1142201"/>
              <a:gd name="connsiteY19" fmla="*/ 418618 h 682838"/>
              <a:gd name="connsiteX20" fmla="*/ 1108105 w 1142201"/>
              <a:gd name="connsiteY20" fmla="*/ 444188 h 682838"/>
              <a:gd name="connsiteX21" fmla="*/ 1125153 w 1142201"/>
              <a:gd name="connsiteY21" fmla="*/ 537943 h 682838"/>
              <a:gd name="connsiteX22" fmla="*/ 1125153 w 1142201"/>
              <a:gd name="connsiteY22" fmla="*/ 597606 h 682838"/>
              <a:gd name="connsiteX23" fmla="*/ 1142201 w 1142201"/>
              <a:gd name="connsiteY23" fmla="*/ 640222 h 68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2201" h="682838">
                <a:moveTo>
                  <a:pt x="0" y="682838"/>
                </a:moveTo>
                <a:cubicBezTo>
                  <a:pt x="5683" y="643063"/>
                  <a:pt x="7845" y="602624"/>
                  <a:pt x="17048" y="563513"/>
                </a:cubicBezTo>
                <a:cubicBezTo>
                  <a:pt x="30636" y="505766"/>
                  <a:pt x="55321" y="450959"/>
                  <a:pt x="68191" y="393048"/>
                </a:cubicBezTo>
                <a:cubicBezTo>
                  <a:pt x="109558" y="206916"/>
                  <a:pt x="63065" y="386829"/>
                  <a:pt x="102286" y="282246"/>
                </a:cubicBezTo>
                <a:cubicBezTo>
                  <a:pt x="106399" y="271278"/>
                  <a:pt x="106052" y="258857"/>
                  <a:pt x="110810" y="248153"/>
                </a:cubicBezTo>
                <a:cubicBezTo>
                  <a:pt x="122747" y="221298"/>
                  <a:pt x="174897" y="149980"/>
                  <a:pt x="187525" y="137352"/>
                </a:cubicBezTo>
                <a:cubicBezTo>
                  <a:pt x="196049" y="128829"/>
                  <a:pt x="205252" y="120934"/>
                  <a:pt x="213097" y="111782"/>
                </a:cubicBezTo>
                <a:cubicBezTo>
                  <a:pt x="279729" y="34051"/>
                  <a:pt x="190196" y="120433"/>
                  <a:pt x="281288" y="52119"/>
                </a:cubicBezTo>
                <a:cubicBezTo>
                  <a:pt x="332071" y="14035"/>
                  <a:pt x="278716" y="33586"/>
                  <a:pt x="340955" y="18026"/>
                </a:cubicBezTo>
                <a:cubicBezTo>
                  <a:pt x="349479" y="12344"/>
                  <a:pt x="356334" y="1999"/>
                  <a:pt x="366527" y="980"/>
                </a:cubicBezTo>
                <a:cubicBezTo>
                  <a:pt x="434993" y="-5866"/>
                  <a:pt x="432819" y="24416"/>
                  <a:pt x="494385" y="52119"/>
                </a:cubicBezTo>
                <a:cubicBezTo>
                  <a:pt x="523877" y="65389"/>
                  <a:pt x="655318" y="104759"/>
                  <a:pt x="690435" y="111782"/>
                </a:cubicBezTo>
                <a:cubicBezTo>
                  <a:pt x="715664" y="116828"/>
                  <a:pt x="741620" y="117114"/>
                  <a:pt x="767150" y="120305"/>
                </a:cubicBezTo>
                <a:cubicBezTo>
                  <a:pt x="787086" y="122797"/>
                  <a:pt x="806928" y="125987"/>
                  <a:pt x="826817" y="128828"/>
                </a:cubicBezTo>
                <a:cubicBezTo>
                  <a:pt x="844601" y="140683"/>
                  <a:pt x="871384" y="157855"/>
                  <a:pt x="886484" y="171444"/>
                </a:cubicBezTo>
                <a:cubicBezTo>
                  <a:pt x="904404" y="187571"/>
                  <a:pt x="920579" y="205538"/>
                  <a:pt x="937627" y="222584"/>
                </a:cubicBezTo>
                <a:cubicBezTo>
                  <a:pt x="946151" y="231107"/>
                  <a:pt x="953169" y="241467"/>
                  <a:pt x="963199" y="248153"/>
                </a:cubicBezTo>
                <a:cubicBezTo>
                  <a:pt x="983590" y="261746"/>
                  <a:pt x="999425" y="269887"/>
                  <a:pt x="1014342" y="290770"/>
                </a:cubicBezTo>
                <a:cubicBezTo>
                  <a:pt x="1021727" y="301109"/>
                  <a:pt x="1024988" y="313887"/>
                  <a:pt x="1031390" y="324862"/>
                </a:cubicBezTo>
                <a:cubicBezTo>
                  <a:pt x="1072558" y="395429"/>
                  <a:pt x="1058583" y="377622"/>
                  <a:pt x="1099581" y="418618"/>
                </a:cubicBezTo>
                <a:cubicBezTo>
                  <a:pt x="1102422" y="427141"/>
                  <a:pt x="1105926" y="435472"/>
                  <a:pt x="1108105" y="444188"/>
                </a:cubicBezTo>
                <a:cubicBezTo>
                  <a:pt x="1114062" y="468013"/>
                  <a:pt x="1121353" y="515146"/>
                  <a:pt x="1125153" y="537943"/>
                </a:cubicBezTo>
                <a:cubicBezTo>
                  <a:pt x="1115247" y="577563"/>
                  <a:pt x="1112313" y="563369"/>
                  <a:pt x="1125153" y="597606"/>
                </a:cubicBezTo>
                <a:cubicBezTo>
                  <a:pt x="1130526" y="611932"/>
                  <a:pt x="1142201" y="640222"/>
                  <a:pt x="1142201" y="640222"/>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rot="16200000">
            <a:off x="-706104" y="3059839"/>
            <a:ext cx="2212565" cy="461665"/>
          </a:xfrm>
          <a:prstGeom prst="rect">
            <a:avLst/>
          </a:prstGeom>
          <a:noFill/>
        </p:spPr>
        <p:txBody>
          <a:bodyPr wrap="none" rtlCol="0">
            <a:spAutoFit/>
          </a:bodyPr>
          <a:lstStyle/>
          <a:p>
            <a:r>
              <a:rPr lang="en-US" sz="2400" dirty="0"/>
              <a:t>Allele frequency</a:t>
            </a:r>
          </a:p>
        </p:txBody>
      </p:sp>
      <p:sp>
        <p:nvSpPr>
          <p:cNvPr id="25" name="TextBox 24"/>
          <p:cNvSpPr txBox="1"/>
          <p:nvPr/>
        </p:nvSpPr>
        <p:spPr>
          <a:xfrm>
            <a:off x="3664964" y="6487990"/>
            <a:ext cx="1688345" cy="369332"/>
          </a:xfrm>
          <a:prstGeom prst="rect">
            <a:avLst/>
          </a:prstGeom>
          <a:noFill/>
        </p:spPr>
        <p:txBody>
          <a:bodyPr wrap="none" rtlCol="0">
            <a:spAutoFit/>
          </a:bodyPr>
          <a:lstStyle/>
          <a:p>
            <a:r>
              <a:rPr lang="en-US" dirty="0"/>
              <a:t>t in generations</a:t>
            </a:r>
          </a:p>
        </p:txBody>
      </p:sp>
    </p:spTree>
    <p:extLst>
      <p:ext uri="{BB962C8B-B14F-4D97-AF65-F5344CB8AC3E}">
        <p14:creationId xmlns:p14="http://schemas.microsoft.com/office/powerpoint/2010/main" val="1003446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End result:</a:t>
            </a:r>
          </a:p>
        </p:txBody>
      </p:sp>
      <p:sp>
        <p:nvSpPr>
          <p:cNvPr id="3" name="Content Placeholder 2"/>
          <p:cNvSpPr>
            <a:spLocks noGrp="1"/>
          </p:cNvSpPr>
          <p:nvPr>
            <p:ph idx="1"/>
          </p:nvPr>
        </p:nvSpPr>
        <p:spPr/>
        <p:txBody>
          <a:bodyPr>
            <a:normAutofit fontScale="85000" lnSpcReduction="20000"/>
          </a:bodyPr>
          <a:lstStyle/>
          <a:p>
            <a:r>
              <a:rPr lang="en-US" sz="2800" dirty="0"/>
              <a:t>Genetic drift can </a:t>
            </a:r>
            <a:r>
              <a:rPr lang="en-US" sz="2800" u="sng" dirty="0"/>
              <a:t>inhibit</a:t>
            </a:r>
            <a:r>
              <a:rPr lang="en-US" sz="2800" dirty="0"/>
              <a:t> efficacy of selection.</a:t>
            </a:r>
          </a:p>
          <a:p>
            <a:endParaRPr lang="en-US" sz="2800" dirty="0"/>
          </a:p>
          <a:p>
            <a:r>
              <a:rPr lang="en-US" sz="2800" dirty="0"/>
              <a:t>Not all highly advantageous alleles become fixed in the population, some will be lost.</a:t>
            </a:r>
          </a:p>
          <a:p>
            <a:endParaRPr lang="en-US" sz="2800" dirty="0"/>
          </a:p>
          <a:p>
            <a:r>
              <a:rPr lang="en-US" sz="2800" dirty="0"/>
              <a:t>Some slightly deleterious alleles can also become fixed.</a:t>
            </a:r>
          </a:p>
          <a:p>
            <a:endParaRPr lang="en-US" sz="2800" dirty="0"/>
          </a:p>
          <a:p>
            <a:r>
              <a:rPr lang="en-US" sz="2800" dirty="0"/>
              <a:t>Causing a population to not be as well adapted as it might be if all beneficial alleles were fixed and all deleterious alleles lost.</a:t>
            </a:r>
          </a:p>
          <a:p>
            <a:endParaRPr lang="en-US" sz="2800" dirty="0"/>
          </a:p>
          <a:p>
            <a:r>
              <a:rPr lang="en-US" sz="2800" dirty="0"/>
              <a:t>This is a genetic load.</a:t>
            </a:r>
          </a:p>
        </p:txBody>
      </p:sp>
    </p:spTree>
    <p:extLst>
      <p:ext uri="{BB962C8B-B14F-4D97-AF65-F5344CB8AC3E}">
        <p14:creationId xmlns:p14="http://schemas.microsoft.com/office/powerpoint/2010/main" val="212742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oAutofit/>
          </a:bodyPr>
          <a:lstStyle/>
          <a:p>
            <a:pPr algn="l"/>
            <a:r>
              <a:rPr lang="en-US" sz="3600" dirty="0"/>
              <a:t>Selection is more efficient in a larger population:</a:t>
            </a:r>
          </a:p>
        </p:txBody>
      </p:sp>
      <p:sp>
        <p:nvSpPr>
          <p:cNvPr id="5" name="Content Placeholder 2"/>
          <p:cNvSpPr>
            <a:spLocks noGrp="1"/>
          </p:cNvSpPr>
          <p:nvPr>
            <p:ph idx="1"/>
          </p:nvPr>
        </p:nvSpPr>
        <p:spPr>
          <a:xfrm>
            <a:off x="457200" y="1600200"/>
            <a:ext cx="8229600" cy="3820571"/>
          </a:xfrm>
        </p:spPr>
        <p:txBody>
          <a:bodyPr>
            <a:normAutofit fontScale="92500" lnSpcReduction="10000"/>
          </a:bodyPr>
          <a:lstStyle/>
          <a:p>
            <a:endParaRPr lang="en-US" sz="2800" dirty="0"/>
          </a:p>
          <a:p>
            <a:r>
              <a:rPr lang="en-US" sz="2800" dirty="0"/>
              <a:t>A strongly advantageous allele may by chance behave as nearly neutral in a small population.</a:t>
            </a:r>
          </a:p>
          <a:p>
            <a:endParaRPr lang="en-US" sz="2000" dirty="0"/>
          </a:p>
          <a:p>
            <a:r>
              <a:rPr lang="en-US" sz="2800" dirty="0"/>
              <a:t>A strongly deleterious allele that has no chance of being fixed in a large population may become fixed in a small population by chance.</a:t>
            </a:r>
          </a:p>
          <a:p>
            <a:endParaRPr lang="en-US" sz="2800" dirty="0"/>
          </a:p>
          <a:p>
            <a:r>
              <a:rPr lang="en-US" sz="2800" dirty="0"/>
              <a:t>Drift dominates a small population!</a:t>
            </a:r>
          </a:p>
        </p:txBody>
      </p:sp>
    </p:spTree>
    <p:extLst>
      <p:ext uri="{BB962C8B-B14F-4D97-AF65-F5344CB8AC3E}">
        <p14:creationId xmlns:p14="http://schemas.microsoft.com/office/powerpoint/2010/main" val="24486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72162" y="1520815"/>
            <a:ext cx="5139496" cy="3503597"/>
            <a:chOff x="1921018" y="1520815"/>
            <a:chExt cx="5139496" cy="3503597"/>
          </a:xfrm>
        </p:grpSpPr>
        <p:pic>
          <p:nvPicPr>
            <p:cNvPr id="4" name="Picture 2" descr="E:\Selection vs Ne.tif"/>
            <p:cNvPicPr>
              <a:picLocks noChangeAspect="1" noChangeArrowheads="1"/>
            </p:cNvPicPr>
            <p:nvPr/>
          </p:nvPicPr>
          <p:blipFill>
            <a:blip r:embed="rId2" cstate="print"/>
            <a:srcRect r="-364" b="-374"/>
            <a:stretch>
              <a:fillRect/>
            </a:stretch>
          </p:blipFill>
          <p:spPr bwMode="auto">
            <a:xfrm>
              <a:off x="4254102" y="1821348"/>
              <a:ext cx="2806412" cy="2728746"/>
            </a:xfrm>
            <a:prstGeom prst="rect">
              <a:avLst/>
            </a:prstGeom>
            <a:solidFill>
              <a:schemeClr val="tx1"/>
            </a:solidFill>
            <a:ln>
              <a:solidFill>
                <a:schemeClr val="tx1"/>
              </a:solidFill>
            </a:ln>
          </p:spPr>
        </p:pic>
        <p:grpSp>
          <p:nvGrpSpPr>
            <p:cNvPr id="5" name="Group 4"/>
            <p:cNvGrpSpPr/>
            <p:nvPr/>
          </p:nvGrpSpPr>
          <p:grpSpPr>
            <a:xfrm>
              <a:off x="1921018" y="1520815"/>
              <a:ext cx="2090015" cy="3503597"/>
              <a:chOff x="2199627" y="3276600"/>
              <a:chExt cx="2090015" cy="3503597"/>
            </a:xfrm>
          </p:grpSpPr>
          <p:grpSp>
            <p:nvGrpSpPr>
              <p:cNvPr id="6" name="Group 7"/>
              <p:cNvGrpSpPr/>
              <p:nvPr/>
            </p:nvGrpSpPr>
            <p:grpSpPr>
              <a:xfrm>
                <a:off x="2199627" y="3276600"/>
                <a:ext cx="2090015" cy="3503597"/>
                <a:chOff x="5095277" y="1898650"/>
                <a:chExt cx="3212248" cy="5384850"/>
              </a:xfrm>
            </p:grpSpPr>
            <p:sp>
              <p:nvSpPr>
                <p:cNvPr id="8" name="TextBox 7"/>
                <p:cNvSpPr txBox="1"/>
                <p:nvPr/>
              </p:nvSpPr>
              <p:spPr>
                <a:xfrm>
                  <a:off x="5561877" y="1898650"/>
                  <a:ext cx="2216874" cy="828431"/>
                </a:xfrm>
                <a:prstGeom prst="rect">
                  <a:avLst/>
                </a:prstGeom>
                <a:noFill/>
              </p:spPr>
              <p:txBody>
                <a:bodyPr wrap="none" rtlCol="0">
                  <a:spAutoFit/>
                </a:bodyPr>
                <a:lstStyle/>
                <a:p>
                  <a:pPr algn="ctr"/>
                  <a:r>
                    <a:rPr lang="en-US" sz="1600" dirty="0"/>
                    <a:t>Drift dominates</a:t>
                  </a:r>
                </a:p>
                <a:p>
                  <a:pPr algn="ctr"/>
                  <a:r>
                    <a:rPr lang="en-US" sz="1600" dirty="0"/>
                    <a:t>(</a:t>
                  </a:r>
                  <a:r>
                    <a:rPr lang="en-US" sz="1600" i="1" dirty="0" err="1"/>
                    <a:t>N</a:t>
                  </a:r>
                  <a:r>
                    <a:rPr lang="en-US" sz="1600" i="1" baseline="-25000" dirty="0" err="1"/>
                    <a:t>e</a:t>
                  </a:r>
                  <a:r>
                    <a:rPr lang="en-US" sz="1600" i="1" dirty="0" err="1"/>
                    <a:t>s</a:t>
                  </a:r>
                  <a:r>
                    <a:rPr lang="en-US" sz="1600" dirty="0"/>
                    <a:t> &lt;&lt; 1)</a:t>
                  </a:r>
                </a:p>
              </p:txBody>
            </p:sp>
            <p:sp>
              <p:nvSpPr>
                <p:cNvPr id="9" name="TextBox 8"/>
                <p:cNvSpPr txBox="1"/>
                <p:nvPr/>
              </p:nvSpPr>
              <p:spPr>
                <a:xfrm>
                  <a:off x="5095277" y="6384731"/>
                  <a:ext cx="3212248" cy="898769"/>
                </a:xfrm>
                <a:prstGeom prst="rect">
                  <a:avLst/>
                </a:prstGeom>
                <a:noFill/>
              </p:spPr>
              <p:txBody>
                <a:bodyPr wrap="square" rtlCol="0">
                  <a:spAutoFit/>
                </a:bodyPr>
                <a:lstStyle/>
                <a:p>
                  <a:pPr algn="ctr"/>
                  <a:r>
                    <a:rPr lang="en-US" sz="1600" dirty="0"/>
                    <a:t>Selection dominates </a:t>
                  </a:r>
                </a:p>
                <a:p>
                  <a:pPr algn="ctr"/>
                  <a:r>
                    <a:rPr lang="en-US" sz="1600" dirty="0"/>
                    <a:t>(</a:t>
                  </a:r>
                  <a:r>
                    <a:rPr lang="en-US" sz="1600" i="1" dirty="0" err="1"/>
                    <a:t>N</a:t>
                  </a:r>
                  <a:r>
                    <a:rPr lang="en-US" sz="1600" i="1" baseline="-25000" dirty="0" err="1"/>
                    <a:t>e</a:t>
                  </a:r>
                  <a:r>
                    <a:rPr lang="en-US" sz="1600" i="1" dirty="0" err="1"/>
                    <a:t>s</a:t>
                  </a:r>
                  <a:r>
                    <a:rPr lang="en-US" sz="1600" dirty="0"/>
                    <a:t> &gt;&gt; 10)</a:t>
                  </a:r>
                </a:p>
              </p:txBody>
            </p:sp>
          </p:grpSp>
          <p:sp>
            <p:nvSpPr>
              <p:cNvPr id="7" name="Rectangle 6"/>
              <p:cNvSpPr/>
              <p:nvPr/>
            </p:nvSpPr>
            <p:spPr>
              <a:xfrm flipV="1">
                <a:off x="3102762" y="3876232"/>
                <a:ext cx="247894" cy="2330200"/>
              </a:xfrm>
              <a:prstGeom prst="rect">
                <a:avLst/>
              </a:prstGeom>
              <a:gradFill>
                <a:gsLst>
                  <a:gs pos="14000">
                    <a:schemeClr val="tx1"/>
                  </a:gs>
                  <a:gs pos="14000">
                    <a:schemeClr val="tx1">
                      <a:lumMod val="50000"/>
                    </a:schemeClr>
                  </a:gs>
                  <a:gs pos="81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5404145" y="6304354"/>
            <a:ext cx="3559914" cy="369332"/>
          </a:xfrm>
          <a:prstGeom prst="rect">
            <a:avLst/>
          </a:prstGeom>
          <a:noFill/>
        </p:spPr>
        <p:txBody>
          <a:bodyPr wrap="none" rtlCol="0">
            <a:spAutoFit/>
          </a:bodyPr>
          <a:lstStyle/>
          <a:p>
            <a:r>
              <a:rPr lang="en-US" dirty="0"/>
              <a:t>Jeff Peters - Wright State University</a:t>
            </a:r>
          </a:p>
        </p:txBody>
      </p:sp>
    </p:spTree>
    <p:extLst>
      <p:ext uri="{BB962C8B-B14F-4D97-AF65-F5344CB8AC3E}">
        <p14:creationId xmlns:p14="http://schemas.microsoft.com/office/powerpoint/2010/main" val="107017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Genetic Hitchhiking (or Genetic Draft)</a:t>
            </a:r>
          </a:p>
        </p:txBody>
      </p:sp>
      <p:pic>
        <p:nvPicPr>
          <p:cNvPr id="4" name="Picture 4" descr="bicycle-draf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556" y="1562287"/>
            <a:ext cx="3631816" cy="2899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636585" y="4482253"/>
            <a:ext cx="7253829" cy="2031325"/>
          </a:xfrm>
          <a:prstGeom prst="rect">
            <a:avLst/>
          </a:prstGeom>
        </p:spPr>
        <p:txBody>
          <a:bodyPr wrap="square">
            <a:spAutoFit/>
          </a:bodyPr>
          <a:lstStyle/>
          <a:p>
            <a:pPr>
              <a:defRPr/>
            </a:pPr>
            <a:r>
              <a:rPr lang="en-US" b="0" dirty="0"/>
              <a:t>Region of DNA linked to a favorable allele becomes overrepresented in the population. Effects of selection are apparent not only at the selected locus but also in flanking DNA sequences.</a:t>
            </a:r>
          </a:p>
          <a:p>
            <a:pPr>
              <a:defRPr/>
            </a:pPr>
            <a:endParaRPr lang="en-US" b="0" dirty="0"/>
          </a:p>
          <a:p>
            <a:pPr>
              <a:defRPr/>
            </a:pPr>
            <a:r>
              <a:rPr lang="en-US" b="0" dirty="0"/>
              <a:t>If there is a lot of </a:t>
            </a:r>
            <a:r>
              <a:rPr lang="en-US" dirty="0"/>
              <a:t>linkage disequilibrium (LD)</a:t>
            </a:r>
            <a:r>
              <a:rPr lang="en-US" b="0" dirty="0"/>
              <a:t> like in</a:t>
            </a:r>
          </a:p>
          <a:p>
            <a:pPr>
              <a:defRPr/>
            </a:pPr>
            <a:r>
              <a:rPr lang="en-US" b="0" dirty="0"/>
              <a:t>humans, these markers can tell us a lot about the </a:t>
            </a:r>
          </a:p>
          <a:p>
            <a:pPr>
              <a:defRPr/>
            </a:pPr>
            <a:r>
              <a:rPr lang="en-US" b="0" dirty="0"/>
              <a:t>general location of particular genes.</a:t>
            </a:r>
          </a:p>
        </p:txBody>
      </p:sp>
      <p:pic>
        <p:nvPicPr>
          <p:cNvPr id="6" name="Picture 5">
            <a:extLst>
              <a:ext uri="{FF2B5EF4-FFF2-40B4-BE49-F238E27FC236}">
                <a16:creationId xmlns:a16="http://schemas.microsoft.com/office/drawing/2014/main" id="{D0684545-F972-55DE-6585-7A508422A922}"/>
              </a:ext>
            </a:extLst>
          </p:cNvPr>
          <p:cNvPicPr>
            <a:picLocks noChangeAspect="1"/>
          </p:cNvPicPr>
          <p:nvPr/>
        </p:nvPicPr>
        <p:blipFill>
          <a:blip r:embed="rId3"/>
          <a:stretch>
            <a:fillRect/>
          </a:stretch>
        </p:blipFill>
        <p:spPr>
          <a:xfrm>
            <a:off x="5080587" y="1649702"/>
            <a:ext cx="3458857" cy="2594143"/>
          </a:xfrm>
          <a:prstGeom prst="rect">
            <a:avLst/>
          </a:prstGeom>
        </p:spPr>
      </p:pic>
    </p:spTree>
    <p:extLst>
      <p:ext uri="{BB962C8B-B14F-4D97-AF65-F5344CB8AC3E}">
        <p14:creationId xmlns:p14="http://schemas.microsoft.com/office/powerpoint/2010/main" val="1873006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dirty="0"/>
              <a:t>Selective Sweep by Directional Selection</a:t>
            </a:r>
          </a:p>
        </p:txBody>
      </p:sp>
      <p:grpSp>
        <p:nvGrpSpPr>
          <p:cNvPr id="12" name="Group 11"/>
          <p:cNvGrpSpPr/>
          <p:nvPr/>
        </p:nvGrpSpPr>
        <p:grpSpPr>
          <a:xfrm>
            <a:off x="457200" y="1596693"/>
            <a:ext cx="7620000" cy="4620252"/>
            <a:chOff x="457200" y="1929090"/>
            <a:chExt cx="7620000" cy="4620252"/>
          </a:xfrm>
        </p:grpSpPr>
        <p:cxnSp>
          <p:nvCxnSpPr>
            <p:cNvPr id="6" name="Straight Arrow Connector 3"/>
            <p:cNvCxnSpPr>
              <a:cxnSpLocks noChangeShapeType="1"/>
            </p:cNvCxnSpPr>
            <p:nvPr/>
          </p:nvCxnSpPr>
          <p:spPr bwMode="auto">
            <a:xfrm>
              <a:off x="4512848" y="2359908"/>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 name="Straight Arrow Connector 5"/>
            <p:cNvCxnSpPr>
              <a:cxnSpLocks noChangeShapeType="1"/>
            </p:cNvCxnSpPr>
            <p:nvPr/>
          </p:nvCxnSpPr>
          <p:spPr bwMode="auto">
            <a:xfrm>
              <a:off x="4817648" y="2359908"/>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57954"/>
              <a:ext cx="76200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4202276" y="1929090"/>
              <a:ext cx="3007967" cy="369332"/>
            </a:xfrm>
            <a:prstGeom prst="rect">
              <a:avLst/>
            </a:prstGeom>
            <a:noFill/>
          </p:spPr>
          <p:txBody>
            <a:bodyPr wrap="none" rtlCol="0">
              <a:spAutoFit/>
            </a:bodyPr>
            <a:lstStyle/>
            <a:p>
              <a:r>
                <a:rPr lang="en-US" dirty="0"/>
                <a:t>Creates linkage disequilibrium</a:t>
              </a:r>
            </a:p>
          </p:txBody>
        </p:sp>
        <p:cxnSp>
          <p:nvCxnSpPr>
            <p:cNvPr id="10" name="Straight Arrow Connector 5"/>
            <p:cNvCxnSpPr>
              <a:cxnSpLocks noChangeShapeType="1"/>
            </p:cNvCxnSpPr>
            <p:nvPr/>
          </p:nvCxnSpPr>
          <p:spPr bwMode="auto">
            <a:xfrm flipV="1">
              <a:off x="4671712" y="5546576"/>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1" name="TextBox 10"/>
            <p:cNvSpPr txBox="1"/>
            <p:nvPr/>
          </p:nvSpPr>
          <p:spPr>
            <a:xfrm>
              <a:off x="1523251" y="5903011"/>
              <a:ext cx="3354216" cy="646331"/>
            </a:xfrm>
            <a:prstGeom prst="rect">
              <a:avLst/>
            </a:prstGeom>
            <a:noFill/>
          </p:spPr>
          <p:txBody>
            <a:bodyPr wrap="none" rtlCol="0">
              <a:spAutoFit/>
            </a:bodyPr>
            <a:lstStyle/>
            <a:p>
              <a:r>
                <a:rPr lang="en-US" dirty="0"/>
                <a:t>Entire region has gone to fixation.</a:t>
              </a:r>
            </a:p>
            <a:p>
              <a:r>
                <a:rPr lang="en-US" dirty="0"/>
                <a:t>All genetic variation is eliminated.</a:t>
              </a:r>
            </a:p>
          </p:txBody>
        </p:sp>
      </p:grpSp>
    </p:spTree>
    <p:extLst>
      <p:ext uri="{BB962C8B-B14F-4D97-AF65-F5344CB8AC3E}">
        <p14:creationId xmlns:p14="http://schemas.microsoft.com/office/powerpoint/2010/main" val="3348648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chor="t">
            <a:noAutofit/>
          </a:bodyPr>
          <a:lstStyle/>
          <a:p>
            <a:pPr algn="l"/>
            <a:r>
              <a:rPr lang="en-US" sz="3400" dirty="0"/>
              <a:t>Effect of selective sweep on linked variation:</a:t>
            </a:r>
          </a:p>
        </p:txBody>
      </p:sp>
      <p:sp>
        <p:nvSpPr>
          <p:cNvPr id="5" name="Content Placeholder 2"/>
          <p:cNvSpPr>
            <a:spLocks noGrp="1"/>
          </p:cNvSpPr>
          <p:nvPr>
            <p:ph idx="1"/>
          </p:nvPr>
        </p:nvSpPr>
        <p:spPr>
          <a:xfrm>
            <a:off x="423104" y="1291206"/>
            <a:ext cx="8229600" cy="4996776"/>
          </a:xfrm>
        </p:spPr>
        <p:txBody>
          <a:bodyPr>
            <a:noAutofit/>
          </a:bodyPr>
          <a:lstStyle/>
          <a:p>
            <a:r>
              <a:rPr lang="en-US" sz="2400" dirty="0"/>
              <a:t>Effect of the selected sweep is much more pronounced closer to the selective site.</a:t>
            </a:r>
          </a:p>
          <a:p>
            <a:endParaRPr lang="en-US" sz="1200" dirty="0"/>
          </a:p>
          <a:p>
            <a:r>
              <a:rPr lang="en-US" sz="2400" dirty="0"/>
              <a:t>Leaves a characteristic pattern of genetic variability.</a:t>
            </a:r>
          </a:p>
          <a:p>
            <a:endParaRPr lang="en-US" sz="1200" dirty="0"/>
          </a:p>
          <a:p>
            <a:pPr lvl="2"/>
            <a:r>
              <a:rPr lang="en-US" dirty="0"/>
              <a:t>Low near selected site</a:t>
            </a:r>
          </a:p>
          <a:p>
            <a:pPr lvl="2"/>
            <a:endParaRPr lang="en-US" sz="1200" dirty="0"/>
          </a:p>
          <a:p>
            <a:pPr lvl="2"/>
            <a:r>
              <a:rPr lang="en-US" dirty="0"/>
              <a:t>Higher farther away</a:t>
            </a:r>
          </a:p>
          <a:p>
            <a:endParaRPr lang="en-US" sz="1200" dirty="0"/>
          </a:p>
          <a:p>
            <a:r>
              <a:rPr lang="en-US" sz="2400" dirty="0"/>
              <a:t>In case of two populations, directional selection creates peak in F</a:t>
            </a:r>
            <a:r>
              <a:rPr lang="en-US" sz="2400" baseline="-25000" dirty="0"/>
              <a:t>ST</a:t>
            </a:r>
            <a:r>
              <a:rPr lang="en-US" sz="2400" dirty="0"/>
              <a:t> in these regions of low variability.</a:t>
            </a:r>
          </a:p>
          <a:p>
            <a:endParaRPr lang="en-US" sz="1200" dirty="0"/>
          </a:p>
          <a:p>
            <a:r>
              <a:rPr lang="en-US" sz="2400" dirty="0"/>
              <a:t>Effects are strong if the recombination distance (c) is less than the selection coefficient (s). </a:t>
            </a:r>
          </a:p>
          <a:p>
            <a:pPr marL="0" indent="0">
              <a:buNone/>
            </a:pPr>
            <a:endParaRPr lang="en-US" sz="2400" dirty="0"/>
          </a:p>
        </p:txBody>
      </p:sp>
      <p:pic>
        <p:nvPicPr>
          <p:cNvPr id="6" name="Picture 5"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015" y="2778569"/>
            <a:ext cx="2942039" cy="1559281"/>
          </a:xfrm>
          <a:prstGeom prst="rect">
            <a:avLst/>
          </a:prstGeom>
        </p:spPr>
      </p:pic>
    </p:spTree>
    <p:extLst>
      <p:ext uri="{BB962C8B-B14F-4D97-AF65-F5344CB8AC3E}">
        <p14:creationId xmlns:p14="http://schemas.microsoft.com/office/powerpoint/2010/main" val="92108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Putative selective sweep on chromosome 11.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800" y="6267538"/>
            <a:ext cx="2488320" cy="36867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20" y="979303"/>
            <a:ext cx="716688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90720" y="5972307"/>
            <a:ext cx="7166880" cy="5587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a:cs typeface="Arial"/>
              </a:rPr>
              <a:t>Simon H. Martin et al. Natural Selection and Genetic Diversity in the Butterfly </a:t>
            </a:r>
            <a:r>
              <a:rPr lang="en-GB" sz="1100" b="1" i="1" dirty="0" err="1">
                <a:latin typeface="Arial"/>
                <a:cs typeface="Arial"/>
              </a:rPr>
              <a:t>Heliconius</a:t>
            </a:r>
            <a:r>
              <a:rPr lang="en-GB" sz="1100" b="1" i="1" dirty="0">
                <a:latin typeface="Arial"/>
                <a:cs typeface="Arial"/>
              </a:rPr>
              <a:t> </a:t>
            </a:r>
            <a:r>
              <a:rPr lang="en-GB" sz="1100" b="1" i="1" dirty="0" err="1">
                <a:latin typeface="Arial"/>
                <a:cs typeface="Arial"/>
              </a:rPr>
              <a:t>melpomene</a:t>
            </a:r>
            <a:r>
              <a:rPr lang="en-GB" sz="1100" b="1" i="1" dirty="0">
                <a:latin typeface="Arial"/>
                <a:cs typeface="Arial"/>
              </a:rPr>
              <a:t>.</a:t>
            </a:r>
            <a:r>
              <a:rPr lang="en-GB" sz="1100" b="1" dirty="0">
                <a:latin typeface="Arial"/>
                <a:cs typeface="Arial"/>
              </a:rPr>
              <a:t> Genetics (2016) 203:525-541</a:t>
            </a:r>
          </a:p>
        </p:txBody>
      </p:sp>
      <p:sp>
        <p:nvSpPr>
          <p:cNvPr id="3077" name="Text Box 5"/>
          <p:cNvSpPr txBox="1">
            <a:spLocks noChangeArrowheads="1"/>
          </p:cNvSpPr>
          <p:nvPr/>
        </p:nvSpPr>
        <p:spPr bwMode="auto">
          <a:xfrm>
            <a:off x="97920" y="6531087"/>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Copyright © 2016 Martin et al.</a:t>
            </a:r>
          </a:p>
        </p:txBody>
      </p:sp>
    </p:spTree>
    <p:extLst>
      <p:ext uri="{BB962C8B-B14F-4D97-AF65-F5344CB8AC3E}">
        <p14:creationId xmlns:p14="http://schemas.microsoft.com/office/powerpoint/2010/main" val="2298467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nandezFig1_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29" y="801184"/>
            <a:ext cx="7315200" cy="4861318"/>
          </a:xfrm>
          <a:prstGeom prst="rect">
            <a:avLst/>
          </a:prstGeom>
        </p:spPr>
      </p:pic>
      <p:sp>
        <p:nvSpPr>
          <p:cNvPr id="3" name="Rectangle 2"/>
          <p:cNvSpPr/>
          <p:nvPr/>
        </p:nvSpPr>
        <p:spPr>
          <a:xfrm>
            <a:off x="1910949" y="5790651"/>
            <a:ext cx="5675311" cy="276999"/>
          </a:xfrm>
          <a:prstGeom prst="rect">
            <a:avLst/>
          </a:prstGeom>
        </p:spPr>
        <p:txBody>
          <a:bodyPr wrap="square">
            <a:spAutoFit/>
          </a:bodyPr>
          <a:lstStyle/>
          <a:p>
            <a:r>
              <a:rPr lang="en-US" sz="1200" dirty="0"/>
              <a:t>http://</a:t>
            </a:r>
            <a:r>
              <a:rPr lang="en-US" sz="1200" dirty="0" err="1"/>
              <a:t>genomeeee.blogspot.com</a:t>
            </a:r>
            <a:r>
              <a:rPr lang="en-US" sz="1200" dirty="0"/>
              <a:t>/2011/12/hard-selective-sweeps-</a:t>
            </a:r>
            <a:r>
              <a:rPr lang="en-US" sz="1200" dirty="0" err="1"/>
              <a:t>dont</a:t>
            </a:r>
            <a:r>
              <a:rPr lang="en-US" sz="1200" dirty="0"/>
              <a:t>-seem-to-</a:t>
            </a:r>
            <a:r>
              <a:rPr lang="en-US" sz="1200" dirty="0" err="1"/>
              <a:t>be.html</a:t>
            </a:r>
            <a:endParaRPr lang="en-US" sz="1200" dirty="0"/>
          </a:p>
        </p:txBody>
      </p:sp>
    </p:spTree>
    <p:extLst>
      <p:ext uri="{BB962C8B-B14F-4D97-AF65-F5344CB8AC3E}">
        <p14:creationId xmlns:p14="http://schemas.microsoft.com/office/powerpoint/2010/main" val="2995452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(a measure of LD) and Recombination Rate Show Inverse Relationship</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Tree>
    <p:extLst>
      <p:ext uri="{BB962C8B-B14F-4D97-AF65-F5344CB8AC3E}">
        <p14:creationId xmlns:p14="http://schemas.microsoft.com/office/powerpoint/2010/main" val="484983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Effects of drift are important to selection when allele frequencies are low. </a:t>
            </a:r>
          </a:p>
        </p:txBody>
      </p:sp>
      <p:sp>
        <p:nvSpPr>
          <p:cNvPr id="3" name="Content Placeholder 2"/>
          <p:cNvSpPr>
            <a:spLocks noGrp="1"/>
          </p:cNvSpPr>
          <p:nvPr>
            <p:ph idx="1"/>
          </p:nvPr>
        </p:nvSpPr>
        <p:spPr/>
        <p:txBody>
          <a:bodyPr>
            <a:normAutofit/>
          </a:bodyPr>
          <a:lstStyle/>
          <a:p>
            <a:endParaRPr lang="en-US" sz="2400" dirty="0"/>
          </a:p>
          <a:p>
            <a:r>
              <a:rPr lang="en-US" sz="2800" dirty="0"/>
              <a:t>Probability of fixation is 1/2N.</a:t>
            </a:r>
          </a:p>
          <a:p>
            <a:endParaRPr lang="en-US" sz="1400" dirty="0"/>
          </a:p>
          <a:p>
            <a:r>
              <a:rPr lang="en-US" sz="2800" dirty="0"/>
              <a:t>Most neutral mutations are lost, some persist.</a:t>
            </a:r>
          </a:p>
          <a:p>
            <a:endParaRPr lang="en-US" sz="1400" dirty="0"/>
          </a:p>
          <a:p>
            <a:r>
              <a:rPr lang="en-US" sz="2800" dirty="0"/>
              <a:t>Trajectory for single neutral mutation is unpredictable but average properties can be calculated from the variance.</a:t>
            </a:r>
          </a:p>
        </p:txBody>
      </p:sp>
    </p:spTree>
    <p:extLst>
      <p:ext uri="{BB962C8B-B14F-4D97-AF65-F5344CB8AC3E}">
        <p14:creationId xmlns:p14="http://schemas.microsoft.com/office/powerpoint/2010/main" val="255711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t>Hard Sweep vs. Soft Sweep:</a:t>
            </a:r>
          </a:p>
        </p:txBody>
      </p:sp>
      <p:pic>
        <p:nvPicPr>
          <p:cNvPr id="4" name="Picture 3"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93" y="1324123"/>
            <a:ext cx="8686800" cy="3929419"/>
          </a:xfrm>
          <a:prstGeom prst="rect">
            <a:avLst/>
          </a:prstGeom>
        </p:spPr>
      </p:pic>
      <p:sp>
        <p:nvSpPr>
          <p:cNvPr id="5" name="TextBox 4"/>
          <p:cNvSpPr txBox="1"/>
          <p:nvPr/>
        </p:nvSpPr>
        <p:spPr>
          <a:xfrm>
            <a:off x="323909" y="5744654"/>
            <a:ext cx="8388464" cy="800219"/>
          </a:xfrm>
          <a:prstGeom prst="rect">
            <a:avLst/>
          </a:prstGeom>
          <a:noFill/>
        </p:spPr>
        <p:txBody>
          <a:bodyPr wrap="square" rtlCol="0">
            <a:spAutoFit/>
          </a:bodyPr>
          <a:lstStyle/>
          <a:p>
            <a:r>
              <a:rPr lang="en-US" sz="1400" dirty="0" err="1"/>
              <a:t>Novembre</a:t>
            </a:r>
            <a:r>
              <a:rPr lang="en-US" sz="1400" dirty="0"/>
              <a:t>, J., &amp; Han, E. (2012). Human population structure and the adaptive response to pathogen-induced selection pressures. </a:t>
            </a:r>
            <a:r>
              <a:rPr lang="en-US" sz="1400" i="1" dirty="0"/>
              <a:t>Phil. Trans. R. Soc. B</a:t>
            </a:r>
            <a:r>
              <a:rPr lang="en-US" sz="1400" dirty="0"/>
              <a:t>, 367, 878-886.</a:t>
            </a:r>
          </a:p>
          <a:p>
            <a:endParaRPr lang="en-US" dirty="0"/>
          </a:p>
        </p:txBody>
      </p:sp>
    </p:spTree>
    <p:extLst>
      <p:ext uri="{BB962C8B-B14F-4D97-AF65-F5344CB8AC3E}">
        <p14:creationId xmlns:p14="http://schemas.microsoft.com/office/powerpoint/2010/main" val="1117172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901169"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2126250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err="1"/>
              <a:t>Assortative</a:t>
            </a:r>
            <a:r>
              <a:rPr lang="en-US" sz="3600" dirty="0"/>
              <a:t> </a:t>
            </a:r>
            <a:r>
              <a:rPr lang="en-US" sz="3600" dirty="0" err="1"/>
              <a:t>Overdominance</a:t>
            </a:r>
            <a:endParaRPr lang="en-US" sz="3600" dirty="0"/>
          </a:p>
        </p:txBody>
      </p:sp>
      <p:sp>
        <p:nvSpPr>
          <p:cNvPr id="3" name="Content Placeholder 2"/>
          <p:cNvSpPr txBox="1">
            <a:spLocks/>
          </p:cNvSpPr>
          <p:nvPr/>
        </p:nvSpPr>
        <p:spPr>
          <a:xfrm>
            <a:off x="457200" y="1312578"/>
            <a:ext cx="8229600" cy="5148028"/>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a:t>Opposite of directional selection. Balancing selection creates local increase in </a:t>
            </a:r>
            <a:r>
              <a:rPr lang="en-US" sz="2900" dirty="0" err="1"/>
              <a:t>heterozygosity</a:t>
            </a:r>
            <a:r>
              <a:rPr lang="en-US" sz="2900" dirty="0"/>
              <a:t> near the selected locus/decrease in F</a:t>
            </a:r>
            <a:r>
              <a:rPr lang="en-US" sz="2900" baseline="-25000" dirty="0"/>
              <a:t>ST</a:t>
            </a:r>
            <a:r>
              <a:rPr lang="en-US" sz="2900" dirty="0"/>
              <a:t>.</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Hohenlohe, P. A., </a:t>
            </a:r>
            <a:r>
              <a:rPr lang="en-US" sz="1800" dirty="0" err="1"/>
              <a:t>Bassham</a:t>
            </a:r>
            <a:r>
              <a:rPr lang="en-US" sz="1800" dirty="0"/>
              <a:t>, S., </a:t>
            </a:r>
            <a:r>
              <a:rPr lang="en-US" sz="1800" dirty="0" err="1"/>
              <a:t>Etter</a:t>
            </a:r>
            <a:r>
              <a:rPr lang="en-US" sz="1800" dirty="0"/>
              <a:t>, P. D., </a:t>
            </a:r>
            <a:r>
              <a:rPr lang="en-US" sz="1800" dirty="0" err="1"/>
              <a:t>Stiffler</a:t>
            </a:r>
            <a:r>
              <a:rPr lang="en-US" sz="1800" dirty="0"/>
              <a:t>, N., Johnson, E. A., &amp; </a:t>
            </a:r>
            <a:r>
              <a:rPr lang="en-US" sz="1800" dirty="0" err="1"/>
              <a:t>Cresko</a:t>
            </a:r>
            <a:r>
              <a:rPr lang="en-US" sz="1800" dirty="0"/>
              <a:t>, W. A. (2010). </a:t>
            </a:r>
          </a:p>
          <a:p>
            <a:pPr marL="0" indent="0">
              <a:buNone/>
            </a:pPr>
            <a:r>
              <a:rPr lang="en-US" sz="1800" dirty="0"/>
              <a:t>Population genomics of parallel adaptation in </a:t>
            </a:r>
            <a:r>
              <a:rPr lang="en-US" sz="1800" dirty="0" err="1"/>
              <a:t>threespine</a:t>
            </a:r>
            <a:r>
              <a:rPr lang="en-US" sz="1800" dirty="0"/>
              <a:t> stickleback using sequenced RAD tags. </a:t>
            </a:r>
          </a:p>
          <a:p>
            <a:pPr marL="0" indent="0">
              <a:buNone/>
            </a:pPr>
            <a:r>
              <a:rPr lang="en-US" sz="1800" i="1" dirty="0" err="1"/>
              <a:t>PLoS</a:t>
            </a:r>
            <a:r>
              <a:rPr lang="en-US" sz="1800" i="1" dirty="0"/>
              <a:t> Genet</a:t>
            </a:r>
            <a:r>
              <a:rPr lang="en-US" sz="1800" dirty="0"/>
              <a:t>, 6, e1000862.</a:t>
            </a:r>
          </a:p>
          <a:p>
            <a:pPr marL="0" indent="0">
              <a:buNone/>
            </a:pPr>
            <a:endParaRPr lang="en-US" sz="2400" dirty="0"/>
          </a:p>
        </p:txBody>
      </p:sp>
      <p:pic>
        <p:nvPicPr>
          <p:cNvPr id="4" name="Picture 3" descr="PMC2829049_pgen.1000862.g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2" y="2088192"/>
            <a:ext cx="3500005" cy="3261199"/>
          </a:xfrm>
          <a:prstGeom prst="rect">
            <a:avLst/>
          </a:prstGeom>
        </p:spPr>
      </p:pic>
    </p:spTree>
    <p:extLst>
      <p:ext uri="{BB962C8B-B14F-4D97-AF65-F5344CB8AC3E}">
        <p14:creationId xmlns:p14="http://schemas.microsoft.com/office/powerpoint/2010/main" val="1592011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0"/>
            <a:ext cx="8229600" cy="200959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Can estimate age of mutation if know recombination rate (c) and have measure of linkage disequilibrium (</a:t>
            </a:r>
            <a:r>
              <a:rPr lang="en-US" sz="3200" dirty="0">
                <a:latin typeface="Symbol" charset="2"/>
                <a:cs typeface="Symbol" charset="2"/>
              </a:rPr>
              <a:t>d</a:t>
            </a:r>
            <a:r>
              <a:rPr lang="en-US" sz="3200" dirty="0"/>
              <a:t>).</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p:txBody>
      </p:sp>
      <p:pic>
        <p:nvPicPr>
          <p:cNvPr id="4" name="Picture 3" descr="journal.pgen.0020064.g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3" y="2124484"/>
            <a:ext cx="3494795" cy="3747264"/>
          </a:xfrm>
          <a:prstGeom prst="rect">
            <a:avLst/>
          </a:prstGeom>
        </p:spPr>
      </p:pic>
      <p:sp>
        <p:nvSpPr>
          <p:cNvPr id="5" name="Rectangle 4"/>
          <p:cNvSpPr/>
          <p:nvPr/>
        </p:nvSpPr>
        <p:spPr>
          <a:xfrm>
            <a:off x="622243" y="5949708"/>
            <a:ext cx="3170887" cy="646331"/>
          </a:xfrm>
          <a:prstGeom prst="rect">
            <a:avLst/>
          </a:prstGeom>
        </p:spPr>
        <p:txBody>
          <a:bodyPr wrap="square">
            <a:spAutoFit/>
          </a:bodyPr>
          <a:lstStyle/>
          <a:p>
            <a:r>
              <a:rPr lang="en-US" sz="1200" dirty="0" err="1"/>
              <a:t>Charlesworth</a:t>
            </a:r>
            <a:r>
              <a:rPr lang="en-US" sz="1200" dirty="0"/>
              <a:t>, D. (2006). Balancing selection and its effects on sequences in nearby genome regions. </a:t>
            </a:r>
            <a:r>
              <a:rPr lang="en-US" sz="1200" dirty="0" err="1"/>
              <a:t>PLoS</a:t>
            </a:r>
            <a:r>
              <a:rPr lang="en-US" sz="1200" dirty="0"/>
              <a:t> Genet, 2(4), e64.</a:t>
            </a:r>
          </a:p>
        </p:txBody>
      </p:sp>
      <p:pic>
        <p:nvPicPr>
          <p:cNvPr id="6" name="Picture 5" descr="IMG_0572.JP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4628470" y="3467983"/>
            <a:ext cx="3435127" cy="1027211"/>
          </a:xfrm>
          <a:prstGeom prst="rect">
            <a:avLst/>
          </a:prstGeom>
          <a:scene3d>
            <a:camera prst="orthographicFront">
              <a:rot lat="0" lon="0" rev="42000"/>
            </a:camera>
            <a:lightRig rig="threePt" dir="t"/>
          </a:scene3d>
        </p:spPr>
      </p:pic>
    </p:spTree>
    <p:extLst>
      <p:ext uri="{BB962C8B-B14F-4D97-AF65-F5344CB8AC3E}">
        <p14:creationId xmlns:p14="http://schemas.microsoft.com/office/powerpoint/2010/main" val="2791018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Migration - Selection Balance</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Selection can cause some alleles to move between populations while inhibiting others.</a:t>
            </a:r>
          </a:p>
          <a:p>
            <a:endParaRPr lang="en-US" sz="1200" dirty="0"/>
          </a:p>
          <a:p>
            <a:r>
              <a:rPr lang="en-US" sz="2200" dirty="0"/>
              <a:t>Resulting in heterogeneous patterns among loci.</a:t>
            </a:r>
          </a:p>
          <a:p>
            <a:endParaRPr lang="en-US" sz="1200" dirty="0"/>
          </a:p>
          <a:p>
            <a:r>
              <a:rPr lang="en-US" sz="2200" dirty="0"/>
              <a:t>Genic View of Speciation – Chung-I Wu</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4" name="Picture 3"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30" y="3541392"/>
            <a:ext cx="2681004" cy="2743200"/>
          </a:xfrm>
          <a:prstGeom prst="rect">
            <a:avLst/>
          </a:prstGeom>
        </p:spPr>
      </p:pic>
      <p:pic>
        <p:nvPicPr>
          <p:cNvPr id="5" name="Picture 4" descr="1_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021" y="3978234"/>
            <a:ext cx="3511745" cy="1828800"/>
          </a:xfrm>
          <a:prstGeom prst="rect">
            <a:avLst/>
          </a:prstGeom>
        </p:spPr>
      </p:pic>
    </p:spTree>
    <p:extLst>
      <p:ext uri="{BB962C8B-B14F-4D97-AF65-F5344CB8AC3E}">
        <p14:creationId xmlns:p14="http://schemas.microsoft.com/office/powerpoint/2010/main" val="1912608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77541"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5317875"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82738" y="2966085"/>
            <a:ext cx="823663" cy="461665"/>
          </a:xfrm>
          <a:prstGeom prst="rect">
            <a:avLst/>
          </a:prstGeom>
          <a:noFill/>
        </p:spPr>
        <p:txBody>
          <a:bodyPr wrap="none" rtlCol="0">
            <a:spAutoFit/>
          </a:bodyPr>
          <a:lstStyle/>
          <a:p>
            <a:r>
              <a:rPr lang="en-US" sz="2400" dirty="0"/>
              <a:t>Pop1</a:t>
            </a:r>
          </a:p>
        </p:txBody>
      </p:sp>
      <p:sp>
        <p:nvSpPr>
          <p:cNvPr id="5" name="TextBox 4"/>
          <p:cNvSpPr txBox="1"/>
          <p:nvPr/>
        </p:nvSpPr>
        <p:spPr>
          <a:xfrm>
            <a:off x="5923072" y="2966085"/>
            <a:ext cx="823663" cy="461665"/>
          </a:xfrm>
          <a:prstGeom prst="rect">
            <a:avLst/>
          </a:prstGeom>
          <a:noFill/>
        </p:spPr>
        <p:txBody>
          <a:bodyPr wrap="none" rtlCol="0">
            <a:spAutoFit/>
          </a:bodyPr>
          <a:lstStyle/>
          <a:p>
            <a:r>
              <a:rPr lang="en-US" sz="2400" dirty="0"/>
              <a:t>Pop2</a:t>
            </a:r>
          </a:p>
        </p:txBody>
      </p:sp>
      <p:cxnSp>
        <p:nvCxnSpPr>
          <p:cNvPr id="7" name="Straight Connector 6"/>
          <p:cNvCxnSpPr/>
          <p:nvPr/>
        </p:nvCxnSpPr>
        <p:spPr>
          <a:xfrm>
            <a:off x="4619947" y="1585324"/>
            <a:ext cx="8524" cy="328996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77541" y="707427"/>
            <a:ext cx="5283781" cy="646331"/>
          </a:xfrm>
          <a:prstGeom prst="rect">
            <a:avLst/>
          </a:prstGeom>
          <a:noFill/>
        </p:spPr>
        <p:txBody>
          <a:bodyPr wrap="square" rtlCol="0">
            <a:spAutoFit/>
          </a:bodyPr>
          <a:lstStyle/>
          <a:p>
            <a:pPr algn="ctr"/>
            <a:r>
              <a:rPr lang="en-US" dirty="0"/>
              <a:t>Functional Barriers to Gene Flow are not often complete barriers</a:t>
            </a:r>
          </a:p>
        </p:txBody>
      </p:sp>
      <p:sp>
        <p:nvSpPr>
          <p:cNvPr id="9" name="TextBox 8"/>
          <p:cNvSpPr txBox="1"/>
          <p:nvPr/>
        </p:nvSpPr>
        <p:spPr>
          <a:xfrm>
            <a:off x="2590233" y="5292923"/>
            <a:ext cx="4081912" cy="646331"/>
          </a:xfrm>
          <a:prstGeom prst="rect">
            <a:avLst/>
          </a:prstGeom>
          <a:noFill/>
        </p:spPr>
        <p:txBody>
          <a:bodyPr wrap="square" rtlCol="0">
            <a:spAutoFit/>
          </a:bodyPr>
          <a:lstStyle/>
          <a:p>
            <a:pPr algn="ctr"/>
            <a:r>
              <a:rPr lang="en-US" dirty="0"/>
              <a:t>If s &gt; m for a given locus, adaptation can proceed in the face of gene flow</a:t>
            </a:r>
          </a:p>
        </p:txBody>
      </p:sp>
    </p:spTree>
    <p:extLst>
      <p:ext uri="{BB962C8B-B14F-4D97-AF65-F5344CB8AC3E}">
        <p14:creationId xmlns:p14="http://schemas.microsoft.com/office/powerpoint/2010/main" val="1269457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llow billed pintail in f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22" y="403967"/>
            <a:ext cx="3204805" cy="2136537"/>
          </a:xfrm>
          <a:prstGeom prst="rect">
            <a:avLst/>
          </a:prstGeom>
        </p:spPr>
      </p:pic>
      <p:sp>
        <p:nvSpPr>
          <p:cNvPr id="3" name="TextBox 2"/>
          <p:cNvSpPr txBox="1"/>
          <p:nvPr/>
        </p:nvSpPr>
        <p:spPr>
          <a:xfrm>
            <a:off x="505322" y="2772800"/>
            <a:ext cx="7775987" cy="2862323"/>
          </a:xfrm>
          <a:prstGeom prst="rect">
            <a:avLst/>
          </a:prstGeom>
          <a:noFill/>
        </p:spPr>
        <p:txBody>
          <a:bodyPr wrap="none" rtlCol="0">
            <a:spAutoFit/>
          </a:bodyPr>
          <a:lstStyle/>
          <a:p>
            <a:r>
              <a:rPr lang="en-US" dirty="0"/>
              <a:t>Yellow-billed Pintail ducks in the Andes are an example.</a:t>
            </a:r>
          </a:p>
          <a:p>
            <a:endParaRPr lang="en-US" dirty="0"/>
          </a:p>
          <a:p>
            <a:r>
              <a:rPr lang="en-US" dirty="0"/>
              <a:t>Gene flow levels between low and high populations are ~100x the mutation rate.</a:t>
            </a:r>
          </a:p>
          <a:p>
            <a:endParaRPr lang="en-US" dirty="0">
              <a:latin typeface="Symbol" charset="2"/>
              <a:cs typeface="Symbol" charset="2"/>
            </a:endParaRPr>
          </a:p>
          <a:p>
            <a:r>
              <a:rPr lang="en-US" dirty="0">
                <a:latin typeface="Calibri"/>
                <a:cs typeface="Calibri"/>
              </a:rPr>
              <a:t>F</a:t>
            </a:r>
            <a:r>
              <a:rPr lang="en-US" baseline="-25000" dirty="0">
                <a:latin typeface="Calibri"/>
                <a:cs typeface="Calibri"/>
              </a:rPr>
              <a:t>ST</a:t>
            </a:r>
            <a:r>
              <a:rPr lang="en-US" dirty="0">
                <a:latin typeface="Calibri"/>
                <a:cs typeface="Calibri"/>
              </a:rPr>
              <a:t> across the genome averages 0.02</a:t>
            </a:r>
          </a:p>
          <a:p>
            <a:endParaRPr lang="en-US" dirty="0">
              <a:latin typeface="Calibri"/>
              <a:cs typeface="Calibri"/>
            </a:endParaRPr>
          </a:p>
          <a:p>
            <a:r>
              <a:rPr lang="en-US" dirty="0">
                <a:latin typeface="Calibri"/>
                <a:cs typeface="Calibri"/>
              </a:rPr>
              <a:t>F</a:t>
            </a:r>
            <a:r>
              <a:rPr lang="en-US" baseline="-25000" dirty="0">
                <a:latin typeface="Calibri"/>
                <a:cs typeface="Calibri"/>
              </a:rPr>
              <a:t>ST</a:t>
            </a:r>
            <a:r>
              <a:rPr lang="en-US" dirty="0">
                <a:latin typeface="Calibri"/>
                <a:cs typeface="Calibri"/>
              </a:rPr>
              <a:t> for the</a:t>
            </a:r>
            <a:r>
              <a:rPr lang="en-US" dirty="0">
                <a:latin typeface="Symbol" charset="2"/>
                <a:cs typeface="Symbol" charset="2"/>
              </a:rPr>
              <a:t> b</a:t>
            </a:r>
            <a:r>
              <a:rPr lang="en-US" dirty="0">
                <a:latin typeface="Calibri"/>
                <a:cs typeface="Calibri"/>
              </a:rPr>
              <a:t>-globin locus = 0.90</a:t>
            </a:r>
          </a:p>
          <a:p>
            <a:endParaRPr lang="en-US" dirty="0">
              <a:latin typeface="Symbol" charset="2"/>
              <a:cs typeface="Symbol" charset="2"/>
            </a:endParaRPr>
          </a:p>
          <a:p>
            <a:endParaRPr lang="en-US" dirty="0"/>
          </a:p>
          <a:p>
            <a:endParaRPr lang="en-US" dirty="0"/>
          </a:p>
        </p:txBody>
      </p:sp>
      <p:pic>
        <p:nvPicPr>
          <p:cNvPr id="4" name="Picture 3" descr="journal.pgen.1005681.g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1" y="4951915"/>
            <a:ext cx="4582855" cy="1605779"/>
          </a:xfrm>
          <a:prstGeom prst="rect">
            <a:avLst/>
          </a:prstGeom>
        </p:spPr>
      </p:pic>
      <p:pic>
        <p:nvPicPr>
          <p:cNvPr id="5" name="Picture 4" descr="journal.pgen.1005681.g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74" y="4830451"/>
            <a:ext cx="3040186" cy="1609344"/>
          </a:xfrm>
          <a:prstGeom prst="rect">
            <a:avLst/>
          </a:prstGeom>
        </p:spPr>
      </p:pic>
    </p:spTree>
    <p:extLst>
      <p:ext uri="{BB962C8B-B14F-4D97-AF65-F5344CB8AC3E}">
        <p14:creationId xmlns:p14="http://schemas.microsoft.com/office/powerpoint/2010/main" val="234743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2" name="TextBox 1"/>
          <p:cNvSpPr txBox="1"/>
          <p:nvPr/>
        </p:nvSpPr>
        <p:spPr>
          <a:xfrm>
            <a:off x="2207093" y="6177969"/>
            <a:ext cx="4807726" cy="584776"/>
          </a:xfrm>
          <a:prstGeom prst="rect">
            <a:avLst/>
          </a:prstGeom>
          <a:noFill/>
        </p:spPr>
        <p:txBody>
          <a:bodyPr wrap="none" rtlCol="0">
            <a:spAutoFit/>
          </a:bodyPr>
          <a:lstStyle/>
          <a:p>
            <a:r>
              <a:rPr lang="en-US" sz="3200" dirty="0"/>
              <a:t>HIF Pathway - Allie Graham</a:t>
            </a:r>
          </a:p>
        </p:txBody>
      </p:sp>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less power to detect outliers.</a:t>
            </a:r>
          </a:p>
        </p:txBody>
      </p:sp>
    </p:spTree>
    <p:extLst>
      <p:ext uri="{BB962C8B-B14F-4D97-AF65-F5344CB8AC3E}">
        <p14:creationId xmlns:p14="http://schemas.microsoft.com/office/powerpoint/2010/main" val="296650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Trajectories are Ne dependent</a:t>
            </a:r>
          </a:p>
        </p:txBody>
      </p:sp>
      <p:pic>
        <p:nvPicPr>
          <p:cNvPr id="4" name="Picture 3" descr="ca57aa41a0d7ab98c2cb3374b0b700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99" y="1555325"/>
            <a:ext cx="4514563" cy="4572000"/>
          </a:xfrm>
          <a:prstGeom prst="rect">
            <a:avLst/>
          </a:prstGeom>
        </p:spPr>
      </p:pic>
    </p:spTree>
    <p:extLst>
      <p:ext uri="{BB962C8B-B14F-4D97-AF65-F5344CB8AC3E}">
        <p14:creationId xmlns:p14="http://schemas.microsoft.com/office/powerpoint/2010/main" val="3177840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545491"/>
            <a:ext cx="8229600" cy="5610732"/>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Selected loci exhibiting low gene flow have high F</a:t>
            </a:r>
            <a:r>
              <a:rPr lang="en-US" sz="2200" baseline="-25000" dirty="0"/>
              <a:t>ST</a:t>
            </a:r>
            <a:r>
              <a:rPr lang="en-US" sz="2200" dirty="0"/>
              <a:t>.</a:t>
            </a:r>
          </a:p>
          <a:p>
            <a:endParaRPr lang="en-US" sz="1200" dirty="0"/>
          </a:p>
          <a:p>
            <a:r>
              <a:rPr lang="en-US" sz="2200" dirty="0"/>
              <a:t>Neutral loci with high gene flow have low F</a:t>
            </a:r>
            <a:r>
              <a:rPr lang="en-US" sz="2200" baseline="-25000" dirty="0"/>
              <a:t>ST</a:t>
            </a:r>
            <a:r>
              <a:rPr lang="en-US" sz="2200" dirty="0"/>
              <a:t>.</a:t>
            </a:r>
          </a:p>
          <a:p>
            <a:endParaRPr lang="en-US" sz="2200" dirty="0"/>
          </a:p>
          <a:p>
            <a:r>
              <a:rPr lang="en-US" sz="2200" dirty="0"/>
              <a:t>Easier to detect outliers when background F</a:t>
            </a:r>
            <a:r>
              <a:rPr lang="en-US" sz="2200" baseline="-25000" dirty="0"/>
              <a:t>ST</a:t>
            </a:r>
            <a:r>
              <a:rPr lang="en-US" sz="2200" dirty="0"/>
              <a:t> is low.</a:t>
            </a:r>
          </a:p>
          <a:p>
            <a:endParaRPr lang="en-US" sz="2200" dirty="0"/>
          </a:p>
          <a:p>
            <a:pPr marL="0" indent="0">
              <a:buNone/>
            </a:pPr>
            <a:r>
              <a:rPr lang="en-US" sz="1500" dirty="0" err="1"/>
              <a:t>Safran</a:t>
            </a:r>
            <a:r>
              <a:rPr lang="en-US" sz="1500" dirty="0"/>
              <a:t>, R. J. &amp; </a:t>
            </a:r>
            <a:r>
              <a:rPr lang="en-US" sz="1500" dirty="0" err="1"/>
              <a:t>Nosil</a:t>
            </a:r>
            <a:r>
              <a:rPr lang="en-US" sz="1500" dirty="0"/>
              <a:t>, P. (2012) Speciation: The Origin of New Species.  Nature Education Knowledge 3(10):17</a:t>
            </a:r>
          </a:p>
          <a:p>
            <a:endParaRPr lang="en-US" sz="2200" dirty="0"/>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2" name="Picture 1" descr="1_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00" y="2006656"/>
            <a:ext cx="5337990" cy="189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1696254" y="1798423"/>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03113" y="1329645"/>
            <a:ext cx="1589122" cy="369332"/>
          </a:xfrm>
          <a:prstGeom prst="rect">
            <a:avLst/>
          </a:prstGeom>
          <a:noFill/>
        </p:spPr>
        <p:txBody>
          <a:bodyPr wrap="none" rtlCol="0">
            <a:spAutoFit/>
          </a:bodyPr>
          <a:lstStyle/>
          <a:p>
            <a:r>
              <a:rPr lang="en-US" dirty="0"/>
              <a:t>High F</a:t>
            </a:r>
            <a:r>
              <a:rPr lang="en-US" baseline="-25000" dirty="0"/>
              <a:t>ST</a:t>
            </a:r>
            <a:r>
              <a:rPr lang="en-US" dirty="0"/>
              <a:t> outlier</a:t>
            </a:r>
          </a:p>
        </p:txBody>
      </p:sp>
      <p:cxnSp>
        <p:nvCxnSpPr>
          <p:cNvPr id="8" name="Straight Arrow Connector 7"/>
          <p:cNvCxnSpPr/>
          <p:nvPr/>
        </p:nvCxnSpPr>
        <p:spPr>
          <a:xfrm flipH="1">
            <a:off x="5462782" y="3084412"/>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69641" y="2615634"/>
            <a:ext cx="2033655" cy="369332"/>
          </a:xfrm>
          <a:prstGeom prst="rect">
            <a:avLst/>
          </a:prstGeom>
          <a:noFill/>
        </p:spPr>
        <p:txBody>
          <a:bodyPr wrap="none" rtlCol="0">
            <a:spAutoFit/>
          </a:bodyPr>
          <a:lstStyle/>
          <a:p>
            <a:r>
              <a:rPr lang="en-US" dirty="0"/>
              <a:t>Low F</a:t>
            </a:r>
            <a:r>
              <a:rPr lang="en-US" baseline="-25000" dirty="0"/>
              <a:t>ST</a:t>
            </a:r>
            <a:r>
              <a:rPr lang="en-US" dirty="0"/>
              <a:t> background</a:t>
            </a:r>
          </a:p>
        </p:txBody>
      </p:sp>
      <p:sp>
        <p:nvSpPr>
          <p:cNvPr id="10"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Islands of Genomic Divergence</a:t>
            </a:r>
          </a:p>
        </p:txBody>
      </p:sp>
    </p:spTree>
    <p:extLst>
      <p:ext uri="{BB962C8B-B14F-4D97-AF65-F5344CB8AC3E}">
        <p14:creationId xmlns:p14="http://schemas.microsoft.com/office/powerpoint/2010/main" val="2604431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004" y="5956726"/>
            <a:ext cx="8186422" cy="954107"/>
          </a:xfrm>
          <a:prstGeom prst="rect">
            <a:avLst/>
          </a:prstGeom>
          <a:noFill/>
        </p:spPr>
        <p:txBody>
          <a:bodyPr wrap="square" rtlCol="0">
            <a:spAutoFit/>
          </a:bodyPr>
          <a:lstStyle/>
          <a:p>
            <a:r>
              <a:rPr lang="en-US" sz="1400" dirty="0"/>
              <a:t>Ellegren, H., </a:t>
            </a:r>
            <a:r>
              <a:rPr lang="en-US" sz="1400" dirty="0" err="1"/>
              <a:t>Smeds</a:t>
            </a:r>
            <a:r>
              <a:rPr lang="en-US" sz="1400" dirty="0"/>
              <a:t>, L., </a:t>
            </a:r>
            <a:r>
              <a:rPr lang="en-US" sz="1400" dirty="0" err="1"/>
              <a:t>Burri</a:t>
            </a:r>
            <a:r>
              <a:rPr lang="en-US" sz="1400" dirty="0"/>
              <a:t>, R., </a:t>
            </a:r>
            <a:r>
              <a:rPr lang="en-US" sz="1400" dirty="0" err="1"/>
              <a:t>Olason</a:t>
            </a:r>
            <a:r>
              <a:rPr lang="en-US" sz="1400" dirty="0"/>
              <a:t>, P.I., </a:t>
            </a:r>
            <a:r>
              <a:rPr lang="en-US" sz="1400" dirty="0" err="1"/>
              <a:t>Backström</a:t>
            </a:r>
            <a:r>
              <a:rPr lang="en-US" sz="1400" dirty="0"/>
              <a:t>, N., Kawakami, T., </a:t>
            </a:r>
            <a:r>
              <a:rPr lang="en-US" sz="1400" dirty="0" err="1"/>
              <a:t>Künstner</a:t>
            </a:r>
            <a:r>
              <a:rPr lang="en-US" sz="1400" dirty="0"/>
              <a:t>, A., </a:t>
            </a:r>
            <a:r>
              <a:rPr lang="en-US" sz="1400" dirty="0" err="1"/>
              <a:t>Mäkinen</a:t>
            </a:r>
            <a:r>
              <a:rPr lang="en-US" sz="1400" dirty="0"/>
              <a:t>, H., </a:t>
            </a:r>
            <a:r>
              <a:rPr lang="en-US" sz="1400" dirty="0" err="1"/>
              <a:t>Nadachowska-Brzyska</a:t>
            </a:r>
            <a:r>
              <a:rPr lang="en-US" sz="1400" dirty="0"/>
              <a:t>, K., </a:t>
            </a:r>
            <a:r>
              <a:rPr lang="en-US" sz="1400" dirty="0" err="1"/>
              <a:t>Qvarnström</a:t>
            </a:r>
            <a:r>
              <a:rPr lang="en-US" sz="1400" dirty="0"/>
              <a:t>, A. and </a:t>
            </a:r>
            <a:r>
              <a:rPr lang="en-US" sz="1400" dirty="0" err="1"/>
              <a:t>Uebbing</a:t>
            </a:r>
            <a:r>
              <a:rPr lang="en-US" sz="1400" dirty="0"/>
              <a:t>, S., 2012. The genomic landscape of species divergence in Ficedula flycatchers. </a:t>
            </a:r>
            <a:r>
              <a:rPr lang="en-US" sz="1400" i="1" dirty="0"/>
              <a:t>Nature</a:t>
            </a:r>
            <a:r>
              <a:rPr lang="en-US" sz="1400" dirty="0"/>
              <a:t>, 491(7426), pp.756-760.</a:t>
            </a:r>
          </a:p>
          <a:p>
            <a:endParaRPr lang="en-US" sz="1400" dirty="0"/>
          </a:p>
        </p:txBody>
      </p:sp>
      <p:sp>
        <p:nvSpPr>
          <p:cNvPr id="7176" name="Text Box 8"/>
          <p:cNvSpPr txBox="1">
            <a:spLocks noChangeArrowheads="1"/>
          </p:cNvSpPr>
          <p:nvPr/>
        </p:nvSpPr>
        <p:spPr bwMode="auto">
          <a:xfrm>
            <a:off x="302393" y="135699"/>
            <a:ext cx="5839403" cy="369332"/>
          </a:xfrm>
          <a:prstGeom prst="rect">
            <a:avLst/>
          </a:prstGeom>
          <a:noFill/>
          <a:ln w="9525">
            <a:noFill/>
            <a:miter lim="800000"/>
            <a:headEnd/>
            <a:tailEnd/>
          </a:ln>
          <a:effectLst/>
        </p:spPr>
        <p:txBody>
          <a:bodyPr wrap="square" anchor="b" anchorCtr="1">
            <a:spAutoFit/>
          </a:bodyPr>
          <a:lstStyle/>
          <a:p>
            <a:r>
              <a:rPr lang="en-GB" altLang="zh-CN" sz="1800" dirty="0">
                <a:ea typeface="宋体" pitchFamily="2" charset="-122"/>
              </a:rPr>
              <a:t>The genomic landscape of species divergence in flycatchers.</a:t>
            </a:r>
          </a:p>
        </p:txBody>
      </p:sp>
      <p:pic>
        <p:nvPicPr>
          <p:cNvPr id="7199" name="Picture 31" descr="natureRGB"/>
          <p:cNvPicPr>
            <a:picLocks noChangeAspect="1" noChangeArrowheads="1"/>
          </p:cNvPicPr>
          <p:nvPr/>
        </p:nvPicPr>
        <p:blipFill>
          <a:blip r:embed="rId2" cstate="print"/>
          <a:srcRect/>
          <a:stretch>
            <a:fillRect/>
          </a:stretch>
        </p:blipFill>
        <p:spPr bwMode="auto">
          <a:xfrm>
            <a:off x="7465138" y="315503"/>
            <a:ext cx="1230313" cy="276225"/>
          </a:xfrm>
          <a:prstGeom prst="rect">
            <a:avLst/>
          </a:prstGeom>
          <a:noFill/>
        </p:spPr>
      </p:pic>
      <p:pic>
        <p:nvPicPr>
          <p:cNvPr id="7499" name="Picture 331" descr="nature11584-f2"/>
          <p:cNvPicPr>
            <a:picLocks noChangeAspect="1" noChangeArrowheads="1"/>
          </p:cNvPicPr>
          <p:nvPr/>
        </p:nvPicPr>
        <p:blipFill rotWithShape="1">
          <a:blip r:embed="rId3" cstate="print"/>
          <a:srcRect r="23426"/>
          <a:stretch/>
        </p:blipFill>
        <p:spPr bwMode="auto">
          <a:xfrm>
            <a:off x="453005" y="2098323"/>
            <a:ext cx="6091709" cy="2920195"/>
          </a:xfrm>
          <a:prstGeom prst="rect">
            <a:avLst/>
          </a:prstGeom>
          <a:noFill/>
        </p:spPr>
      </p:pic>
      <p:pic>
        <p:nvPicPr>
          <p:cNvPr id="7501" name="Picture 333" descr="Study species."/>
          <p:cNvPicPr>
            <a:picLocks noChangeAspect="1" noChangeArrowheads="1"/>
          </p:cNvPicPr>
          <p:nvPr/>
        </p:nvPicPr>
        <p:blipFill>
          <a:blip r:embed="rId4" cstate="print"/>
          <a:srcRect/>
          <a:stretch>
            <a:fillRect/>
          </a:stretch>
        </p:blipFill>
        <p:spPr bwMode="auto">
          <a:xfrm>
            <a:off x="453005" y="591728"/>
            <a:ext cx="4014439" cy="1371600"/>
          </a:xfrm>
          <a:prstGeom prst="rect">
            <a:avLst/>
          </a:prstGeom>
          <a:noFill/>
        </p:spPr>
      </p:pic>
      <p:sp>
        <p:nvSpPr>
          <p:cNvPr id="7" name="TextBox 6"/>
          <p:cNvSpPr txBox="1"/>
          <p:nvPr/>
        </p:nvSpPr>
        <p:spPr>
          <a:xfrm>
            <a:off x="453004" y="5117422"/>
            <a:ext cx="8242447" cy="646331"/>
          </a:xfrm>
          <a:prstGeom prst="rect">
            <a:avLst/>
          </a:prstGeom>
          <a:solidFill>
            <a:schemeClr val="bg1">
              <a:lumMod val="85000"/>
            </a:schemeClr>
          </a:solidFill>
          <a:ln>
            <a:solidFill>
              <a:schemeClr val="tx1"/>
            </a:solidFill>
          </a:ln>
        </p:spPr>
        <p:txBody>
          <a:bodyPr wrap="square" rtlCol="0">
            <a:spAutoFit/>
          </a:bodyPr>
          <a:lstStyle/>
          <a:p>
            <a:r>
              <a:rPr lang="en-US" dirty="0"/>
              <a:t>Islands of differentiation = Peaks indicate regions of the genome subjected to selection and restricted gene flow.</a:t>
            </a:r>
          </a:p>
        </p:txBody>
      </p:sp>
    </p:spTree>
    <p:extLst>
      <p:ext uri="{BB962C8B-B14F-4D97-AF65-F5344CB8AC3E}">
        <p14:creationId xmlns:p14="http://schemas.microsoft.com/office/powerpoint/2010/main" val="3707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838200"/>
            <a:ext cx="7924800" cy="1587321"/>
            <a:chOff x="609600" y="767477"/>
            <a:chExt cx="7924800" cy="2819400"/>
          </a:xfrm>
        </p:grpSpPr>
        <p:sp>
          <p:nvSpPr>
            <p:cNvPr id="5" name="Rounded Rectangle 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Variation within Population</a:t>
              </a:r>
            </a:p>
          </p:txBody>
        </p:sp>
        <p:grpSp>
          <p:nvGrpSpPr>
            <p:cNvPr id="6" name="Group 36"/>
            <p:cNvGrpSpPr/>
            <p:nvPr/>
          </p:nvGrpSpPr>
          <p:grpSpPr>
            <a:xfrm>
              <a:off x="990600" y="2679243"/>
              <a:ext cx="2446282" cy="744897"/>
              <a:chOff x="990600" y="3065720"/>
              <a:chExt cx="2446282" cy="744897"/>
            </a:xfrm>
          </p:grpSpPr>
          <p:grpSp>
            <p:nvGrpSpPr>
              <p:cNvPr id="18" name="Group 34"/>
              <p:cNvGrpSpPr/>
              <p:nvPr/>
            </p:nvGrpSpPr>
            <p:grpSpPr>
              <a:xfrm>
                <a:off x="990600" y="3065720"/>
                <a:ext cx="2446282" cy="439480"/>
                <a:chOff x="990600" y="3065720"/>
                <a:chExt cx="2446282" cy="439480"/>
              </a:xfrm>
            </p:grpSpPr>
            <p:sp>
              <p:nvSpPr>
                <p:cNvPr id="20" name="Rectangle 19"/>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Mutation</a:t>
                  </a:r>
                </a:p>
              </p:txBody>
            </p:sp>
            <p:cxnSp>
              <p:nvCxnSpPr>
                <p:cNvPr id="21" name="Straight Arrow Connector 20"/>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39526" y="3209278"/>
                <a:ext cx="304892" cy="601339"/>
              </a:xfrm>
              <a:prstGeom prst="rect">
                <a:avLst/>
              </a:prstGeom>
              <a:noFill/>
            </p:spPr>
            <p:txBody>
              <a:bodyPr wrap="none" rtlCol="0">
                <a:spAutoFit/>
              </a:bodyPr>
              <a:lstStyle/>
              <a:p>
                <a:r>
                  <a:rPr lang="en-US" sz="1600" dirty="0"/>
                  <a:t>+</a:t>
                </a:r>
              </a:p>
            </p:txBody>
          </p:sp>
        </p:grpSp>
        <p:grpSp>
          <p:nvGrpSpPr>
            <p:cNvPr id="7" name="Group 41"/>
            <p:cNvGrpSpPr/>
            <p:nvPr/>
          </p:nvGrpSpPr>
          <p:grpSpPr>
            <a:xfrm>
              <a:off x="5819755" y="2634942"/>
              <a:ext cx="2437405" cy="762807"/>
              <a:chOff x="5819755" y="3021419"/>
              <a:chExt cx="2437405" cy="762807"/>
            </a:xfrm>
          </p:grpSpPr>
          <p:sp>
            <p:nvSpPr>
              <p:cNvPr id="15" name="Rectangle 14"/>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Drift</a:t>
                </a:r>
              </a:p>
            </p:txBody>
          </p:sp>
          <p:cxnSp>
            <p:nvCxnSpPr>
              <p:cNvPr id="16" name="Straight Arrow Connector 15"/>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86790" y="3182885"/>
                <a:ext cx="253596" cy="601341"/>
              </a:xfrm>
              <a:prstGeom prst="rect">
                <a:avLst/>
              </a:prstGeom>
              <a:noFill/>
            </p:spPr>
            <p:txBody>
              <a:bodyPr wrap="none" rtlCol="0">
                <a:spAutoFit/>
              </a:bodyPr>
              <a:lstStyle/>
              <a:p>
                <a:r>
                  <a:rPr lang="en-US" sz="1600" dirty="0"/>
                  <a:t>-</a:t>
                </a:r>
              </a:p>
            </p:txBody>
          </p:sp>
        </p:grpSp>
        <p:grpSp>
          <p:nvGrpSpPr>
            <p:cNvPr id="8" name="Group 46"/>
            <p:cNvGrpSpPr/>
            <p:nvPr/>
          </p:nvGrpSpPr>
          <p:grpSpPr>
            <a:xfrm>
              <a:off x="2971800" y="879947"/>
              <a:ext cx="3218792" cy="1171106"/>
              <a:chOff x="2971800" y="1305336"/>
              <a:chExt cx="3218792" cy="1171106"/>
            </a:xfrm>
          </p:grpSpPr>
          <p:sp>
            <p:nvSpPr>
              <p:cNvPr id="12" name="Rectangle 11"/>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Immigration (gene flow)</a:t>
                </a:r>
              </a:p>
            </p:txBody>
          </p:sp>
          <p:cxnSp>
            <p:nvCxnSpPr>
              <p:cNvPr id="13" name="Straight Arrow Connector 12"/>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61079" y="1875102"/>
                <a:ext cx="304892" cy="601340"/>
              </a:xfrm>
              <a:prstGeom prst="rect">
                <a:avLst/>
              </a:prstGeom>
              <a:noFill/>
            </p:spPr>
            <p:txBody>
              <a:bodyPr wrap="none" rtlCol="0">
                <a:spAutoFit/>
              </a:bodyPr>
              <a:lstStyle/>
              <a:p>
                <a:r>
                  <a:rPr lang="en-US" sz="1600" dirty="0"/>
                  <a:t>+</a:t>
                </a:r>
              </a:p>
            </p:txBody>
          </p:sp>
        </p:grpSp>
        <p:grpSp>
          <p:nvGrpSpPr>
            <p:cNvPr id="9" name="Group 35"/>
            <p:cNvGrpSpPr/>
            <p:nvPr/>
          </p:nvGrpSpPr>
          <p:grpSpPr>
            <a:xfrm>
              <a:off x="609600" y="767477"/>
              <a:ext cx="7924800" cy="2819400"/>
              <a:chOff x="609600" y="914400"/>
              <a:chExt cx="7924800" cy="2819400"/>
            </a:xfrm>
          </p:grpSpPr>
          <p:sp>
            <p:nvSpPr>
              <p:cNvPr id="10" name="Rectangle 9"/>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873295" y="990601"/>
                <a:ext cx="1244250" cy="1038678"/>
              </a:xfrm>
              <a:prstGeom prst="rect">
                <a:avLst/>
              </a:prstGeom>
              <a:noFill/>
            </p:spPr>
            <p:txBody>
              <a:bodyPr wrap="none" rtlCol="0">
                <a:spAutoFit/>
              </a:bodyPr>
              <a:lstStyle/>
              <a:p>
                <a:pPr algn="ctr"/>
                <a:r>
                  <a:rPr lang="en-US" sz="1600" b="1" dirty="0">
                    <a:solidFill>
                      <a:srgbClr val="0000FF"/>
                    </a:solidFill>
                  </a:rPr>
                  <a:t>Population</a:t>
                </a:r>
              </a:p>
              <a:p>
                <a:pPr algn="ctr"/>
                <a:r>
                  <a:rPr lang="en-US" sz="1600" b="1" dirty="0">
                    <a:solidFill>
                      <a:srgbClr val="0000FF"/>
                    </a:solidFill>
                  </a:rPr>
                  <a:t>History</a:t>
                </a:r>
              </a:p>
            </p:txBody>
          </p:sp>
        </p:grpSp>
      </p:grpSp>
      <p:grpSp>
        <p:nvGrpSpPr>
          <p:cNvPr id="22" name="Group 30"/>
          <p:cNvGrpSpPr/>
          <p:nvPr/>
        </p:nvGrpSpPr>
        <p:grpSpPr>
          <a:xfrm>
            <a:off x="3048000" y="2425522"/>
            <a:ext cx="3218792" cy="685800"/>
            <a:chOff x="4419600" y="3581402"/>
            <a:chExt cx="3218792" cy="1450518"/>
          </a:xfrm>
        </p:grpSpPr>
        <p:sp>
          <p:nvSpPr>
            <p:cNvPr id="23" name="Rectangle 22"/>
            <p:cNvSpPr/>
            <p:nvPr/>
          </p:nvSpPr>
          <p:spPr>
            <a:xfrm>
              <a:off x="4419600" y="4387243"/>
              <a:ext cx="3218792" cy="64467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Natural selection</a:t>
              </a:r>
            </a:p>
          </p:txBody>
        </p:sp>
        <p:cxnSp>
          <p:nvCxnSpPr>
            <p:cNvPr id="24" name="Straight Arrow Connector 23"/>
            <p:cNvCxnSpPr>
              <a:stCxn id="23" idx="0"/>
            </p:cNvCxnSpPr>
            <p:nvPr/>
          </p:nvCxnSpPr>
          <p:spPr>
            <a:xfrm flipH="1" flipV="1">
              <a:off x="6019802" y="3581402"/>
              <a:ext cx="9194" cy="8058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09600" y="3457596"/>
            <a:ext cx="7924800" cy="2862323"/>
          </a:xfrm>
          <a:prstGeom prst="rect">
            <a:avLst/>
          </a:prstGeom>
          <a:noFill/>
        </p:spPr>
        <p:txBody>
          <a:bodyPr wrap="square" rtlCol="0">
            <a:spAutoFit/>
          </a:bodyPr>
          <a:lstStyle/>
          <a:p>
            <a:pPr algn="ctr"/>
            <a:r>
              <a:rPr lang="en-US" dirty="0"/>
              <a:t>Increases or decreases frequency of alleles introduced by mutation; can rapidly lead to fixation or extinction (rapid coalescence).</a:t>
            </a:r>
          </a:p>
          <a:p>
            <a:pPr algn="ctr"/>
            <a:endParaRPr lang="en-US" dirty="0"/>
          </a:p>
          <a:p>
            <a:pPr algn="ctr"/>
            <a:r>
              <a:rPr lang="en-US" dirty="0"/>
              <a:t>Balances with drift - more effective in larger population; can inhibit effect of drift in case of balancing selection (slow coalescence).</a:t>
            </a:r>
          </a:p>
          <a:p>
            <a:pPr algn="ctr"/>
            <a:endParaRPr lang="en-US" dirty="0"/>
          </a:p>
          <a:p>
            <a:pPr algn="ctr"/>
            <a:r>
              <a:rPr lang="en-US" dirty="0"/>
              <a:t>Balances with gene flow</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254228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35" y="1943406"/>
            <a:ext cx="4953000" cy="2971800"/>
          </a:xfrm>
          <a:prstGeom prst="rect">
            <a:avLst/>
          </a:prstGeom>
        </p:spPr>
      </p:pic>
      <p:sp>
        <p:nvSpPr>
          <p:cNvPr id="5" name="TextBox 4"/>
          <p:cNvSpPr txBox="1"/>
          <p:nvPr/>
        </p:nvSpPr>
        <p:spPr>
          <a:xfrm>
            <a:off x="5949675" y="4182209"/>
            <a:ext cx="2957789" cy="646331"/>
          </a:xfrm>
          <a:prstGeom prst="rect">
            <a:avLst/>
          </a:prstGeom>
          <a:noFill/>
        </p:spPr>
        <p:txBody>
          <a:bodyPr wrap="square" rtlCol="0">
            <a:spAutoFit/>
          </a:bodyPr>
          <a:lstStyle/>
          <a:p>
            <a:pPr marL="290513" indent="-290513"/>
            <a:r>
              <a:rPr lang="en-US" dirty="0">
                <a:sym typeface="Wingdings"/>
              </a:rPr>
              <a:t> Most alleles went extinct as predicted</a:t>
            </a:r>
            <a:endParaRPr lang="en-US" dirty="0"/>
          </a:p>
        </p:txBody>
      </p:sp>
      <p:sp>
        <p:nvSpPr>
          <p:cNvPr id="6" name="TextBox 5"/>
          <p:cNvSpPr txBox="1"/>
          <p:nvPr/>
        </p:nvSpPr>
        <p:spPr>
          <a:xfrm>
            <a:off x="5601179" y="2948699"/>
            <a:ext cx="3306285" cy="923330"/>
          </a:xfrm>
          <a:prstGeom prst="rect">
            <a:avLst/>
          </a:prstGeom>
          <a:noFill/>
        </p:spPr>
        <p:txBody>
          <a:bodyPr wrap="square" rtlCol="0">
            <a:spAutoFit/>
          </a:bodyPr>
          <a:lstStyle/>
          <a:p>
            <a:pPr marL="290513" indent="-290513"/>
            <a:r>
              <a:rPr lang="en-US" dirty="0">
                <a:sym typeface="Wingdings"/>
              </a:rPr>
              <a:t> One allele went to fixation. Was this caused by drift or selection?</a:t>
            </a:r>
            <a:endParaRPr lang="en-US" dirty="0"/>
          </a:p>
        </p:txBody>
      </p:sp>
    </p:spTree>
    <p:extLst>
      <p:ext uri="{BB962C8B-B14F-4D97-AF65-F5344CB8AC3E}">
        <p14:creationId xmlns:p14="http://schemas.microsoft.com/office/powerpoint/2010/main" val="3654581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p:cNvSpPr>
            <a:spLocks noGrp="1"/>
          </p:cNvSpPr>
          <p:nvPr>
            <p:ph idx="1"/>
          </p:nvPr>
        </p:nvSpPr>
        <p:spPr>
          <a:xfrm>
            <a:off x="457200" y="1600200"/>
            <a:ext cx="8229600" cy="4525963"/>
          </a:xfrm>
        </p:spPr>
        <p:txBody>
          <a:bodyPr>
            <a:normAutofit/>
          </a:bodyPr>
          <a:lstStyle/>
          <a:p>
            <a:endParaRPr lang="en-US" sz="2400" dirty="0"/>
          </a:p>
          <a:p>
            <a:r>
              <a:rPr lang="en-US" sz="2400" dirty="0"/>
              <a:t>Neutral alleles go to fixation on average within 4N generations.</a:t>
            </a:r>
          </a:p>
          <a:p>
            <a:endParaRPr lang="en-US" sz="1000" dirty="0"/>
          </a:p>
          <a:p>
            <a:r>
              <a:rPr lang="en-US" sz="2400" dirty="0"/>
              <a:t>No neutral alleles stay at intermediate frequency forever; all alleles ultimately go to </a:t>
            </a:r>
            <a:r>
              <a:rPr lang="en-US" sz="2400" i="1" dirty="0"/>
              <a:t>f</a:t>
            </a:r>
            <a:r>
              <a:rPr lang="en-US" sz="2400" dirty="0"/>
              <a:t> = 0 or 1.</a:t>
            </a:r>
          </a:p>
          <a:p>
            <a:endParaRPr lang="en-US" sz="1000" dirty="0"/>
          </a:p>
        </p:txBody>
      </p:sp>
    </p:spTree>
    <p:extLst>
      <p:ext uri="{BB962C8B-B14F-4D97-AF65-F5344CB8AC3E}">
        <p14:creationId xmlns:p14="http://schemas.microsoft.com/office/powerpoint/2010/main" val="142913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25CA2E-FF73-DC4F-8F1F-81467C1E1102}"/>
              </a:ext>
            </a:extLst>
          </p:cNvPr>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a:extLst>
              <a:ext uri="{FF2B5EF4-FFF2-40B4-BE49-F238E27FC236}">
                <a16:creationId xmlns:a16="http://schemas.microsoft.com/office/drawing/2014/main" id="{67813E38-A5BA-444A-BAB4-FCF69F2FE38F}"/>
              </a:ext>
            </a:extLst>
          </p:cNvPr>
          <p:cNvSpPr>
            <a:spLocks noGrp="1"/>
          </p:cNvSpPr>
          <p:nvPr>
            <p:ph idx="1"/>
          </p:nvPr>
        </p:nvSpPr>
        <p:spPr>
          <a:xfrm>
            <a:off x="457200" y="1600200"/>
            <a:ext cx="8229600" cy="4525963"/>
          </a:xfrm>
        </p:spPr>
        <p:txBody>
          <a:bodyPr>
            <a:normAutofit/>
          </a:bodyPr>
          <a:lstStyle/>
          <a:p>
            <a:endParaRPr lang="en-US" sz="2400" dirty="0"/>
          </a:p>
          <a:p>
            <a:r>
              <a:rPr lang="en-US" sz="2400" dirty="0"/>
              <a:t>Alleles at initial high frequency are more likely to be fixed than low frequency alleles.</a:t>
            </a:r>
          </a:p>
          <a:p>
            <a:endParaRPr lang="en-US" sz="1000" dirty="0"/>
          </a:p>
          <a:p>
            <a:r>
              <a:rPr lang="en-US" sz="2400" dirty="0"/>
              <a:t>Selection favoring the a new mutation increases the probability of fixation.</a:t>
            </a:r>
          </a:p>
        </p:txBody>
      </p:sp>
    </p:spTree>
    <p:extLst>
      <p:ext uri="{BB962C8B-B14F-4D97-AF65-F5344CB8AC3E}">
        <p14:creationId xmlns:p14="http://schemas.microsoft.com/office/powerpoint/2010/main" val="227181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Probability that mutation is fixed:</a:t>
            </a:r>
          </a:p>
        </p:txBody>
      </p:sp>
      <p:sp>
        <p:nvSpPr>
          <p:cNvPr id="3" name="Content Placeholder 2"/>
          <p:cNvSpPr>
            <a:spLocks noGrp="1"/>
          </p:cNvSpPr>
          <p:nvPr>
            <p:ph idx="1"/>
          </p:nvPr>
        </p:nvSpPr>
        <p:spPr/>
        <p:txBody>
          <a:bodyPr/>
          <a:lstStyle/>
          <a:p>
            <a:pPr marL="0" indent="0">
              <a:buNone/>
            </a:pPr>
            <a:r>
              <a:rPr lang="en-US" dirty="0"/>
              <a:t>Function of the selection coefficient s and Ne:</a:t>
            </a:r>
          </a:p>
          <a:p>
            <a:pPr marL="0" indent="0">
              <a:buNone/>
            </a:pPr>
            <a:endParaRPr lang="en-US" dirty="0"/>
          </a:p>
          <a:p>
            <a:pPr marL="0" indent="0">
              <a:buNone/>
            </a:pPr>
            <a:r>
              <a:rPr lang="en-US" dirty="0"/>
              <a:t>	u (s, N) = (1 – e</a:t>
            </a:r>
            <a:r>
              <a:rPr lang="en-US" baseline="30000" dirty="0"/>
              <a:t>-2s</a:t>
            </a:r>
            <a:r>
              <a:rPr lang="en-US" dirty="0"/>
              <a:t>) / (1 – e</a:t>
            </a:r>
            <a:r>
              <a:rPr lang="en-US" baseline="30000" dirty="0"/>
              <a:t>-4Ns</a:t>
            </a:r>
            <a:r>
              <a:rPr lang="en-US" dirty="0"/>
              <a:t>)</a:t>
            </a:r>
          </a:p>
          <a:p>
            <a:pPr marL="0" indent="0">
              <a:buNone/>
            </a:pPr>
            <a:endParaRPr lang="en-US" dirty="0"/>
          </a:p>
          <a:p>
            <a:pPr marL="0" indent="0">
              <a:buNone/>
            </a:pPr>
            <a:r>
              <a:rPr lang="en-US" dirty="0"/>
              <a:t>… when N is large and s is small</a:t>
            </a:r>
          </a:p>
        </p:txBody>
      </p:sp>
    </p:spTree>
    <p:extLst>
      <p:ext uri="{BB962C8B-B14F-4D97-AF65-F5344CB8AC3E}">
        <p14:creationId xmlns:p14="http://schemas.microsoft.com/office/powerpoint/2010/main" val="326629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elefrequencies-14C6799939E7DBDCD9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894"/>
            <a:ext cx="9144000" cy="4206240"/>
          </a:xfrm>
          <a:prstGeom prst="rect">
            <a:avLst/>
          </a:prstGeom>
        </p:spPr>
      </p:pic>
      <p:sp>
        <p:nvSpPr>
          <p:cNvPr id="6" name="TextBox 5"/>
          <p:cNvSpPr txBox="1"/>
          <p:nvPr/>
        </p:nvSpPr>
        <p:spPr>
          <a:xfrm>
            <a:off x="383575" y="4926432"/>
            <a:ext cx="8396029" cy="1200329"/>
          </a:xfrm>
          <a:prstGeom prst="rect">
            <a:avLst/>
          </a:prstGeom>
          <a:noFill/>
        </p:spPr>
        <p:txBody>
          <a:bodyPr wrap="square" rtlCol="0">
            <a:spAutoFit/>
          </a:bodyPr>
          <a:lstStyle/>
          <a:p>
            <a:r>
              <a:rPr lang="en-US" dirty="0"/>
              <a:t>Probability of fixation for allele B</a:t>
            </a:r>
            <a:r>
              <a:rPr lang="en-US" baseline="-25000" dirty="0"/>
              <a:t>1</a:t>
            </a:r>
            <a:r>
              <a:rPr lang="en-US" dirty="0"/>
              <a:t> does not depend on N</a:t>
            </a:r>
            <a:r>
              <a:rPr lang="en-US" baseline="-25000" dirty="0"/>
              <a:t>e</a:t>
            </a:r>
            <a:r>
              <a:rPr lang="en-US" dirty="0"/>
              <a:t> when  B</a:t>
            </a:r>
            <a:r>
              <a:rPr lang="en-US" baseline="-25000" dirty="0"/>
              <a:t>1</a:t>
            </a:r>
            <a:r>
              <a:rPr lang="en-US" dirty="0"/>
              <a:t> is strongly advantageous, if 2Ns &gt; 1.</a:t>
            </a:r>
          </a:p>
          <a:p>
            <a:endParaRPr lang="en-US" dirty="0"/>
          </a:p>
          <a:p>
            <a:r>
              <a:rPr lang="en-US" dirty="0"/>
              <a:t>As s becomes large, u becomes approximately 2s</a:t>
            </a:r>
          </a:p>
        </p:txBody>
      </p:sp>
    </p:spTree>
    <p:extLst>
      <p:ext uri="{BB962C8B-B14F-4D97-AF65-F5344CB8AC3E}">
        <p14:creationId xmlns:p14="http://schemas.microsoft.com/office/powerpoint/2010/main" val="155991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813" y="724482"/>
            <a:ext cx="8225551" cy="3139321"/>
          </a:xfrm>
          <a:prstGeom prst="rect">
            <a:avLst/>
          </a:prstGeom>
          <a:noFill/>
        </p:spPr>
        <p:txBody>
          <a:bodyPr wrap="square" rtlCol="0">
            <a:spAutoFit/>
          </a:bodyPr>
          <a:lstStyle/>
          <a:p>
            <a:r>
              <a:rPr lang="en-US" b="1" u="sng" dirty="0"/>
              <a:t>Strongly advantageous allele</a:t>
            </a:r>
          </a:p>
          <a:p>
            <a:endParaRPr lang="en-US" dirty="0"/>
          </a:p>
          <a:p>
            <a:r>
              <a:rPr lang="en-US" dirty="0"/>
              <a:t>If 2Ns &gt; 1, probability of fixation does not depend on N</a:t>
            </a:r>
            <a:r>
              <a:rPr lang="en-US" baseline="-25000" dirty="0"/>
              <a:t>e</a:t>
            </a:r>
            <a:r>
              <a:rPr lang="en-US" dirty="0"/>
              <a:t>.</a:t>
            </a:r>
          </a:p>
          <a:p>
            <a:endParaRPr lang="en-US" dirty="0"/>
          </a:p>
          <a:p>
            <a:r>
              <a:rPr lang="en-US" b="1" u="sng" dirty="0"/>
              <a:t>Nearly neutral (weaker selection)</a:t>
            </a:r>
          </a:p>
          <a:p>
            <a:endParaRPr lang="en-US" b="1" u="sng" dirty="0"/>
          </a:p>
          <a:p>
            <a:r>
              <a:rPr lang="en-US" dirty="0"/>
              <a:t>If -1 &lt; 2Ns &lt; 1, fate of all these alleles are strongly affected by N</a:t>
            </a:r>
            <a:r>
              <a:rPr lang="en-US" baseline="-25000" dirty="0"/>
              <a:t>e</a:t>
            </a:r>
            <a:r>
              <a:rPr lang="en-US" dirty="0"/>
              <a:t>.</a:t>
            </a:r>
          </a:p>
          <a:p>
            <a:endParaRPr lang="en-US" dirty="0"/>
          </a:p>
          <a:p>
            <a:r>
              <a:rPr lang="en-US" b="1" u="sng" dirty="0"/>
              <a:t>Strongly deleterious allele</a:t>
            </a:r>
          </a:p>
          <a:p>
            <a:endParaRPr lang="en-US" dirty="0"/>
          </a:p>
          <a:p>
            <a:r>
              <a:rPr lang="en-US" dirty="0"/>
              <a:t>If 2Ns &lt; -1, extinction is also independent of N</a:t>
            </a:r>
            <a:r>
              <a:rPr lang="en-US" baseline="-25000" dirty="0"/>
              <a:t>e</a:t>
            </a:r>
            <a:r>
              <a:rPr lang="en-US" dirty="0"/>
              <a:t>.</a:t>
            </a:r>
          </a:p>
        </p:txBody>
      </p:sp>
    </p:spTree>
    <p:extLst>
      <p:ext uri="{BB962C8B-B14F-4D97-AF65-F5344CB8AC3E}">
        <p14:creationId xmlns:p14="http://schemas.microsoft.com/office/powerpoint/2010/main" val="3969687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3899</TotalTime>
  <Words>1595</Words>
  <Application>Microsoft Macintosh PowerPoint</Application>
  <PresentationFormat>On-screen Show (4:3)</PresentationFormat>
  <Paragraphs>242</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Symbol</vt:lpstr>
      <vt:lpstr>Wingdings</vt:lpstr>
      <vt:lpstr>Office Theme</vt:lpstr>
      <vt:lpstr>Natural Selection 2</vt:lpstr>
      <vt:lpstr>Effects of drift are important to selection when allele frequencies are low. </vt:lpstr>
      <vt:lpstr>Trajectories are Ne dependent</vt:lpstr>
      <vt:lpstr>PowerPoint Presentation</vt:lpstr>
      <vt:lpstr>Effects of drift are important to selection when allele frequencies are low. </vt:lpstr>
      <vt:lpstr>Effects of drift are important to selection when allele frequencies are low. </vt:lpstr>
      <vt:lpstr>Probability that mutation is fixed:</vt:lpstr>
      <vt:lpstr>PowerPoint Presentation</vt:lpstr>
      <vt:lpstr>PowerPoint Presentation</vt:lpstr>
      <vt:lpstr>PowerPoint Presentation</vt:lpstr>
      <vt:lpstr>End result:</vt:lpstr>
      <vt:lpstr>Selection is more efficient in a larger population:</vt:lpstr>
      <vt:lpstr>PowerPoint Presentation</vt:lpstr>
      <vt:lpstr>Genetic Hitchhiking (or Genetic Draft)</vt:lpstr>
      <vt:lpstr>Selective Sweep by Directional Selection</vt:lpstr>
      <vt:lpstr>Effect of selective sweep on linked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458</cp:revision>
  <cp:lastPrinted>2017-03-20T13:31:01Z</cp:lastPrinted>
  <dcterms:created xsi:type="dcterms:W3CDTF">2017-01-09T21:19:33Z</dcterms:created>
  <dcterms:modified xsi:type="dcterms:W3CDTF">2023-07-25T11:00:26Z</dcterms:modified>
</cp:coreProperties>
</file>