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5" r:id="rId3"/>
    <p:sldId id="299" r:id="rId4"/>
    <p:sldId id="296" r:id="rId5"/>
    <p:sldId id="258" r:id="rId6"/>
    <p:sldId id="278" r:id="rId7"/>
    <p:sldId id="298" r:id="rId8"/>
    <p:sldId id="323" r:id="rId9"/>
    <p:sldId id="294" r:id="rId10"/>
    <p:sldId id="273" r:id="rId11"/>
    <p:sldId id="300" r:id="rId12"/>
    <p:sldId id="301" r:id="rId13"/>
    <p:sldId id="302" r:id="rId14"/>
    <p:sldId id="305" r:id="rId15"/>
    <p:sldId id="303" r:id="rId16"/>
    <p:sldId id="306" r:id="rId17"/>
    <p:sldId id="307" r:id="rId18"/>
    <p:sldId id="309" r:id="rId19"/>
    <p:sldId id="308" r:id="rId20"/>
    <p:sldId id="310" r:id="rId21"/>
    <p:sldId id="31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76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322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6E469-A527-8A45-AE36-F77C5323F6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7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7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6E469-A527-8A45-AE36-F77C5323F6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3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6E469-A527-8A45-AE36-F77C5323F6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7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209" y="1160989"/>
            <a:ext cx="8707582" cy="1470025"/>
          </a:xfrm>
        </p:spPr>
        <p:txBody>
          <a:bodyPr>
            <a:normAutofit/>
          </a:bodyPr>
          <a:lstStyle/>
          <a:p>
            <a:r>
              <a:rPr lang="en-US" dirty="0"/>
              <a:t>Introduction to Population 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792072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Population Genomics</a:t>
            </a:r>
          </a:p>
          <a:p>
            <a:r>
              <a:rPr lang="en-US" dirty="0"/>
              <a:t>University of Miami</a:t>
            </a:r>
          </a:p>
          <a:p>
            <a:r>
              <a:rPr lang="en-US"/>
              <a:t>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706583" y="381001"/>
            <a:ext cx="1028007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/>
              <a:t>Different Types of Population Genetics</a:t>
            </a:r>
          </a:p>
          <a:p>
            <a:endParaRPr lang="en-US" sz="1600" dirty="0"/>
          </a:p>
          <a:p>
            <a:pPr marL="1028700" lvl="1" indent="-457200"/>
            <a:r>
              <a:rPr lang="en-US" sz="2400" u="sng" dirty="0"/>
              <a:t>Empirical population genetics</a:t>
            </a:r>
            <a:r>
              <a:rPr lang="en-US" sz="2400" dirty="0"/>
              <a:t>:  measures and quantifies aspects of genetic variation in populations.</a:t>
            </a:r>
          </a:p>
          <a:p>
            <a:pPr marL="1028700" lvl="1" indent="-457200">
              <a:buFontTx/>
              <a:buChar char="•"/>
            </a:pPr>
            <a:endParaRPr lang="en-US" sz="1200" dirty="0"/>
          </a:p>
          <a:p>
            <a:pPr marL="1028700" lvl="1" indent="-457200"/>
            <a:r>
              <a:rPr lang="en-US" sz="2400" u="sng" dirty="0"/>
              <a:t>Theoretical  (mathematical) population genetics</a:t>
            </a:r>
            <a:r>
              <a:rPr lang="en-US" sz="2400" dirty="0"/>
              <a:t>:  explains variation in terms of mathematical models of the forces that change allele frequencies (genetics drift, selection, gene flow, etc.).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endParaRPr lang="en-US" sz="2400" dirty="0"/>
          </a:p>
        </p:txBody>
      </p:sp>
      <p:pic>
        <p:nvPicPr>
          <p:cNvPr id="2" name="Picture 1" descr="41OnDjFquYL._SX331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16" y="3383324"/>
            <a:ext cx="1983185" cy="2971800"/>
          </a:xfrm>
          <a:prstGeom prst="rect">
            <a:avLst/>
          </a:prstGeom>
        </p:spPr>
      </p:pic>
      <p:pic>
        <p:nvPicPr>
          <p:cNvPr id="4" name="Picture 3" descr="5125z0skdyL._SX218_BO1,204,203,200_QL4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50" y="3383324"/>
            <a:ext cx="2286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9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27" y="953815"/>
            <a:ext cx="7020099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segment of DNA; often used specifically for a segment of DNA that codes for a protein (e.g., gene that codes for flower color in pea plants)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alternate forms of a gene that have the potential to occupy the same space on a chromosome (Allele for purple flowers (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vs. allele for white flowers (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Locus (plural loci)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specific location of a gene or DNA sequence on a chromosome</a:t>
            </a:r>
          </a:p>
          <a:p>
            <a:pPr marL="457200" indent="-228600"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scientific literature, locus is often used to denote a specific segment or position of DNA that is being studied.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Genotype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combination of alleles situated on corresponding chromosomes (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 pool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Complete set of alleles for a gene within a population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933470" y="190828"/>
            <a:ext cx="2325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latin typeface="+mj-lt"/>
              </a:rPr>
              <a:t>Vocabulary</a:t>
            </a:r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5" b="-1223"/>
          <a:stretch/>
        </p:blipFill>
        <p:spPr>
          <a:xfrm>
            <a:off x="8243739" y="163117"/>
            <a:ext cx="3220228" cy="32004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64"/>
          <a:stretch/>
        </p:blipFill>
        <p:spPr>
          <a:xfrm>
            <a:off x="8013200" y="3391227"/>
            <a:ext cx="3681305" cy="33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3563" y="391717"/>
            <a:ext cx="942109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Common Types of Genetic Variation</a:t>
            </a:r>
          </a:p>
          <a:p>
            <a:pPr marL="457200" indent="-457200"/>
            <a:endParaRPr lang="en-US" sz="1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Single nucleotide polymorphisms (SNPs)—variation in a single base pair in a DNA sequence</a:t>
            </a: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1: AGG</a:t>
            </a:r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ATTA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2: AGG</a:t>
            </a:r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ATTA</a:t>
            </a:r>
          </a:p>
          <a:p>
            <a:pPr algn="ctr"/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Result from point mutations</a:t>
            </a:r>
          </a:p>
          <a:p>
            <a:pPr marL="914400" lvl="1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5" b="-1223"/>
          <a:stretch/>
        </p:blipFill>
        <p:spPr>
          <a:xfrm>
            <a:off x="8146758" y="1763317"/>
            <a:ext cx="322022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3563" y="391717"/>
            <a:ext cx="9421092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Common Types of Genetic Variation</a:t>
            </a:r>
          </a:p>
          <a:p>
            <a:pPr lvl="1"/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Indels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—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sertion or 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del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etion of one or more bases in a DNA sequence</a:t>
            </a:r>
            <a:endParaRPr lang="en-US" sz="2400" dirty="0">
              <a:cs typeface="Arial" panose="020B0604020202020204" pitchFamily="34" charset="0"/>
            </a:endParaRPr>
          </a:p>
          <a:p>
            <a:endParaRPr lang="en-US" sz="1200" dirty="0"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1: AGGCATTA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2: AG––ATTA</a:t>
            </a: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Microsatellites (simple sequence repeats, SSRs)—insertion or deletion of repetitive units</a:t>
            </a:r>
          </a:p>
          <a:p>
            <a:pPr marL="1371600" lvl="2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Alleles vary in length (number of bases or repeat units)</a:t>
            </a: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1: CTCTCTCT (4 repeats)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2: CTCTCT–- (3 repeats)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3: CTCT---- (2 repeats)</a:t>
            </a:r>
          </a:p>
          <a:p>
            <a:pPr lvl="2"/>
            <a:endParaRPr lang="en-US" sz="2400" dirty="0">
              <a:latin typeface="+mj-lt"/>
              <a:cs typeface="Arial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4" y="250568"/>
            <a:ext cx="9365673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Protein electrophoresis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allozymes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)— mid-1960s 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One of the first molecular markers applied to population genetics 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Differ in amino acid sequence, resulting in different net charges or shapes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Different alleles migrate through gels at different rates through gels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Abundant data could be accumulated for many species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Disadvantage: Hidden genetic variation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50163" y="3428480"/>
            <a:ext cx="6147092" cy="2776904"/>
            <a:chOff x="2830654" y="3280765"/>
            <a:chExt cx="6147092" cy="27769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6" r="8459"/>
            <a:stretch/>
          </p:blipFill>
          <p:spPr>
            <a:xfrm>
              <a:off x="3754582" y="3863109"/>
              <a:ext cx="5223164" cy="219456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3851564" y="3685309"/>
              <a:ext cx="19119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123709" y="3685309"/>
              <a:ext cx="24661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15491" y="3311236"/>
              <a:ext cx="1453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Homozygotes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30089" y="3280765"/>
              <a:ext cx="1527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Heterozygotes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30654" y="406867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Allele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6872" y="464351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Allele 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82800" y="540757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Allele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4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450925"/>
            <a:ext cx="843742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Restriction fragment length polymorphisms – late 1960s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Restriction enzymes recognize specific sequences (usually 4, 5, or 6 bases) and cut DNA between specific sites </a:t>
            </a:r>
          </a:p>
          <a:p>
            <a:pPr marL="1371600" lvl="2" indent="-457200">
              <a:buFontTx/>
              <a:buChar char="•"/>
            </a:pPr>
            <a:r>
              <a:rPr lang="en-US" sz="2000" dirty="0"/>
              <a:t>E.g., </a:t>
            </a:r>
            <a:r>
              <a:rPr lang="en-US" sz="2000" dirty="0" err="1"/>
              <a:t>HaeIII</a:t>
            </a:r>
            <a:r>
              <a:rPr lang="en-US" sz="2000" dirty="0"/>
              <a:t>: 5’-GG/CC-3’; </a:t>
            </a:r>
            <a:r>
              <a:rPr lang="en-US" sz="2000" dirty="0" err="1"/>
              <a:t>AlwI</a:t>
            </a:r>
            <a:r>
              <a:rPr lang="en-US" sz="2000" dirty="0"/>
              <a:t>: 5’-GGAT/C-3’; </a:t>
            </a:r>
            <a:r>
              <a:rPr lang="en-US" sz="2000" dirty="0" err="1"/>
              <a:t>EcoRI</a:t>
            </a:r>
            <a:r>
              <a:rPr lang="en-US" sz="2000" dirty="0"/>
              <a:t>: 5’-G/AATTC-3’ 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 	(‘/’ denotes the cut site)</a:t>
            </a:r>
          </a:p>
          <a:p>
            <a:pPr marL="914400" lvl="1" indent="-457200">
              <a:buFontTx/>
              <a:buChar char="•"/>
            </a:pPr>
            <a:r>
              <a:rPr lang="en-US" sz="2000" dirty="0"/>
              <a:t>Variation in cut sites </a:t>
            </a:r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E.g., GAATTC vs. GTATTC (only the first allele is cut by </a:t>
            </a:r>
            <a:r>
              <a:rPr lang="en-US" sz="2000" dirty="0" err="1"/>
              <a:t>EcoRI</a:t>
            </a:r>
            <a:r>
              <a:rPr lang="en-US" sz="2000" dirty="0"/>
              <a:t>)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Electrophoresis: Fragments of different sizes migrate through gel at different rates (smaller fragments migrate more rapidly)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Several hundred restriction enzymes available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Disadvantage: Dominant marker system = hidden variation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7" t="26917"/>
          <a:stretch/>
        </p:blipFill>
        <p:spPr>
          <a:xfrm>
            <a:off x="9033165" y="1008286"/>
            <a:ext cx="2313813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519" y="324316"/>
            <a:ext cx="843742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Polymerase chain reaction – 1980s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Amplify specific regions of DNA (loci) – produce billions of copies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Increased the ease of working with DNA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>
                <a:cs typeface="Arial" panose="020B0604020202020204" pitchFamily="34" charset="0"/>
              </a:rPr>
              <a:t>Revolutionized population genetics</a:t>
            </a: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38" y="2683758"/>
            <a:ext cx="8744916" cy="3749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6538" y="6432798"/>
            <a:ext cx="3798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https://en.wikipedia.org/wiki/Polymerase_chain_reaction</a:t>
            </a:r>
          </a:p>
        </p:txBody>
      </p:sp>
    </p:spTree>
    <p:extLst>
      <p:ext uri="{BB962C8B-B14F-4D97-AF65-F5344CB8AC3E}">
        <p14:creationId xmlns:p14="http://schemas.microsoft.com/office/powerpoint/2010/main" val="42275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450925"/>
            <a:ext cx="667789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Sanger Sequencing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Developed in mid-1970s; became popular in late-1980s with the development of PCR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Determine the exact order of nucleotides within a locus or gene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detect all variation at a locus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Disadvantages: Expensive, time-consuming, and need prior knowledge of sequences to design primers 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 r="49349"/>
          <a:stretch/>
        </p:blipFill>
        <p:spPr>
          <a:xfrm>
            <a:off x="7142123" y="1025236"/>
            <a:ext cx="4308556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637" y="4819636"/>
            <a:ext cx="4177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https://www.nrronline.org/viewimage.asp?img=NeuralRegenRes_2014_9_10_1068_133173_f5.jpg</a:t>
            </a:r>
          </a:p>
        </p:txBody>
      </p:sp>
    </p:spTree>
    <p:extLst>
      <p:ext uri="{BB962C8B-B14F-4D97-AF65-F5344CB8AC3E}">
        <p14:creationId xmlns:p14="http://schemas.microsoft.com/office/powerpoint/2010/main" val="37857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450925"/>
            <a:ext cx="6020766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Microsatellites—early-1990s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Alleles vary in length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Alleles scored based on mobility through a gel or automated sequencer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often hypervariable (&gt;50 alleles)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Disadvantages: Need prior knowledge of sequences to design primers (requires PCR)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900770" y="4214169"/>
            <a:ext cx="5229225" cy="1483246"/>
            <a:chOff x="1736042" y="3471863"/>
            <a:chExt cx="4902398" cy="13920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798" t="21412" r="65936" b="73827"/>
            <a:stretch/>
          </p:blipFill>
          <p:spPr bwMode="auto">
            <a:xfrm>
              <a:off x="1736042" y="3471863"/>
              <a:ext cx="4902398" cy="828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798" t="32931" r="65936" b="63905"/>
            <a:stretch/>
          </p:blipFill>
          <p:spPr bwMode="auto">
            <a:xfrm>
              <a:off x="1736247" y="4313093"/>
              <a:ext cx="4902193" cy="55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6616510" y="775013"/>
            <a:ext cx="5197023" cy="5562592"/>
            <a:chOff x="6616510" y="775013"/>
            <a:chExt cx="5197023" cy="5562592"/>
          </a:xfrm>
        </p:grpSpPr>
        <p:pic>
          <p:nvPicPr>
            <p:cNvPr id="9" name="Picture 2" descr="epp.psd                                                        00000002CORVUS                         ABA78158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6510" y="775013"/>
              <a:ext cx="5197023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6616511" y="5936566"/>
              <a:ext cx="518092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230794" y="5968273"/>
              <a:ext cx="4365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Distance traveled through medium (e.g., gel)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1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268045"/>
            <a:ext cx="1095383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Next generation sequencing—2000s, current revolution in population genetics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400" dirty="0"/>
              <a:t>Full genome sequencing</a:t>
            </a:r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Amplify and sequence short fragments of the genome then piece them together</a:t>
            </a:r>
            <a:endParaRPr lang="en-US" dirty="0"/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Measure nearly all genetic variation throughout the genome</a:t>
            </a:r>
            <a:endParaRPr lang="en-US" dirty="0"/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Disadvantage: Expensive, not well-suited for population genetics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sz="1600" dirty="0"/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400" dirty="0"/>
              <a:t>Reduced-representation sequencing (2010s)</a:t>
            </a:r>
            <a:r>
              <a:rPr lang="en-US" sz="2000" dirty="0"/>
              <a:t> </a:t>
            </a:r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E.g., Restriction-Site-Associated DNA Sequencing (</a:t>
            </a:r>
            <a:r>
              <a:rPr lang="en-US" sz="2000" dirty="0" err="1"/>
              <a:t>RADseq</a:t>
            </a:r>
            <a:r>
              <a:rPr lang="en-US" sz="2000" dirty="0"/>
              <a:t>)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Use restriction enzymes to fragment the genome at specific recognition sites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Sequence selected size range of fragments that contain the restriction sites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Results in DNA sequences for 1000s of loci scattered through the genome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Advantages: measure all variation within the recovered loci, relatively cheap per sample, well-suited for population genetics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Disadvantage: covers &lt; 0.1% of the genome</a:t>
            </a:r>
          </a:p>
        </p:txBody>
      </p:sp>
    </p:spTree>
    <p:extLst>
      <p:ext uri="{BB962C8B-B14F-4D97-AF65-F5344CB8AC3E}">
        <p14:creationId xmlns:p14="http://schemas.microsoft.com/office/powerpoint/2010/main" val="40673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00099" y="359461"/>
            <a:ext cx="10172701" cy="30618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  <a:cs typeface="Arial" panose="020B0604020202020204" pitchFamily="34" charset="0"/>
              </a:rPr>
              <a:t>What is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Population Genetics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</a:t>
            </a:r>
          </a:p>
          <a:p>
            <a:endParaRPr lang="en-US" sz="14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Population Genetics is the study of allele and genotype frequencies, how they change over time, and the factors contributing to these changes</a:t>
            </a:r>
          </a:p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Population Genetics is a sub-discipline of Population Biology 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Population Ecology is the other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subdiscipline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18955" y="2959994"/>
            <a:ext cx="6754090" cy="1837775"/>
            <a:chOff x="1156854" y="3543511"/>
            <a:chExt cx="6754090" cy="1837775"/>
          </a:xfrm>
        </p:grpSpPr>
        <p:sp>
          <p:nvSpPr>
            <p:cNvPr id="4" name="TextBox 3"/>
            <p:cNvSpPr txBox="1"/>
            <p:nvPr/>
          </p:nvSpPr>
          <p:spPr>
            <a:xfrm>
              <a:off x="2819399" y="3543511"/>
              <a:ext cx="3629891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Population Biology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56854" y="4858066"/>
              <a:ext cx="3138056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Population Ecology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8203" y="4858066"/>
              <a:ext cx="3262741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Population Genetics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>
            <a:xfrm flipH="1">
              <a:off x="2725882" y="4066731"/>
              <a:ext cx="1908463" cy="7913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6" idx="0"/>
            </p:cNvCxnSpPr>
            <p:nvPr/>
          </p:nvCxnSpPr>
          <p:spPr>
            <a:xfrm>
              <a:off x="4634345" y="4066731"/>
              <a:ext cx="1645229" cy="7913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394112" y="5265937"/>
            <a:ext cx="384810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Populations defined in terms of population sizes; birth rates, death rates, immigration, &amp; competition.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9060" y="5265937"/>
            <a:ext cx="395374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Populations defined in terms of genetic diversity; mutation rates, genetic drift, immigration, &amp; natural selection.</a:t>
            </a:r>
          </a:p>
        </p:txBody>
      </p:sp>
      <p:cxnSp>
        <p:nvCxnSpPr>
          <p:cNvPr id="11" name="Straight Arrow Connector 10"/>
          <p:cNvCxnSpPr>
            <a:endCxn id="2" idx="0"/>
          </p:cNvCxnSpPr>
          <p:nvPr/>
        </p:nvCxnSpPr>
        <p:spPr>
          <a:xfrm flipH="1">
            <a:off x="3318163" y="4797769"/>
            <a:ext cx="969821" cy="46816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10" idx="0"/>
          </p:cNvCxnSpPr>
          <p:nvPr/>
        </p:nvCxnSpPr>
        <p:spPr>
          <a:xfrm>
            <a:off x="7841675" y="4797769"/>
            <a:ext cx="1154255" cy="46816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0439"/>
          </a:xfrm>
        </p:spPr>
        <p:txBody>
          <a:bodyPr>
            <a:normAutofit/>
          </a:bodyPr>
          <a:lstStyle/>
          <a:p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62576"/>
            <a:ext cx="11136923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Define population genetics &amp; populations.</a:t>
            </a:r>
          </a:p>
          <a:p>
            <a:r>
              <a:rPr lang="en-US" sz="2400" dirty="0"/>
              <a:t>Define the factors that influence genetic variation within populations </a:t>
            </a:r>
          </a:p>
          <a:p>
            <a:r>
              <a:rPr lang="en-US" sz="2400" dirty="0"/>
              <a:t>Describe the applications of population genetics to diverse fields.</a:t>
            </a:r>
          </a:p>
          <a:p>
            <a:r>
              <a:rPr lang="en-US" sz="2400" dirty="0"/>
              <a:t>Describe the common types of genetic variation.</a:t>
            </a:r>
          </a:p>
          <a:p>
            <a:r>
              <a:rPr lang="en-US" sz="2400" dirty="0"/>
              <a:t>Explain the methods used to measure genetic variation and which resulted in major advances (revolutions) in population genetics.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4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4653" y="497642"/>
            <a:ext cx="759028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/>
              <a:t>A lot of population geneticists have received MacArthur Awards</a:t>
            </a:r>
          </a:p>
          <a:p>
            <a:endParaRPr lang="en-US" sz="2200" dirty="0"/>
          </a:p>
          <a:p>
            <a:r>
              <a:rPr lang="en-US" sz="2000" dirty="0"/>
              <a:t>Kirsten </a:t>
            </a:r>
            <a:r>
              <a:rPr lang="en-US" sz="2000" dirty="0" err="1"/>
              <a:t>Bomblies</a:t>
            </a:r>
            <a:r>
              <a:rPr lang="en-US" sz="2000" dirty="0"/>
              <a:t> - plant evolutionary geneticist</a:t>
            </a:r>
          </a:p>
          <a:p>
            <a:r>
              <a:rPr lang="en-US" sz="2000" dirty="0"/>
              <a:t>Carlos Bustamante - human population geneticist</a:t>
            </a:r>
          </a:p>
          <a:p>
            <a:r>
              <a:rPr lang="en-US" sz="2000" dirty="0"/>
              <a:t>David </a:t>
            </a:r>
            <a:r>
              <a:rPr lang="en-US" sz="2000" dirty="0" err="1"/>
              <a:t>Hillis</a:t>
            </a:r>
            <a:r>
              <a:rPr lang="en-US" sz="2000" dirty="0"/>
              <a:t> - evolutionary geneticist</a:t>
            </a:r>
          </a:p>
          <a:p>
            <a:r>
              <a:rPr lang="en-US" sz="2000" dirty="0"/>
              <a:t>Marty </a:t>
            </a:r>
            <a:r>
              <a:rPr lang="en-US" sz="2000" dirty="0" err="1"/>
              <a:t>Kreitman</a:t>
            </a:r>
            <a:r>
              <a:rPr lang="en-US" sz="2000" dirty="0"/>
              <a:t> - experimental population geneticist</a:t>
            </a:r>
          </a:p>
          <a:p>
            <a:r>
              <a:rPr lang="en-US" sz="2000" dirty="0"/>
              <a:t>Russ </a:t>
            </a:r>
            <a:r>
              <a:rPr lang="en-US" sz="2000" dirty="0" err="1"/>
              <a:t>Lande</a:t>
            </a:r>
            <a:r>
              <a:rPr lang="en-US" sz="2000" dirty="0"/>
              <a:t> - conservation geneticist</a:t>
            </a:r>
          </a:p>
          <a:p>
            <a:r>
              <a:rPr lang="en-US" sz="2000" dirty="0"/>
              <a:t>Eric Lander - genomics &amp; computational biologist</a:t>
            </a:r>
          </a:p>
          <a:p>
            <a:r>
              <a:rPr lang="en-US" sz="2000" dirty="0"/>
              <a:t>Nancy Moran - ecologist &amp; evolutionary biologist</a:t>
            </a:r>
          </a:p>
          <a:p>
            <a:r>
              <a:rPr lang="en-US" sz="2000" dirty="0"/>
              <a:t>John </a:t>
            </a:r>
            <a:r>
              <a:rPr lang="en-US" sz="2000" dirty="0" err="1"/>
              <a:t>Novembre</a:t>
            </a:r>
            <a:r>
              <a:rPr lang="en-US" sz="2000" dirty="0"/>
              <a:t> - computational biologist</a:t>
            </a:r>
          </a:p>
          <a:p>
            <a:r>
              <a:rPr lang="en-US" sz="2000" dirty="0"/>
              <a:t>Sally Otto - evolutionary geneticist</a:t>
            </a:r>
          </a:p>
          <a:p>
            <a:r>
              <a:rPr lang="en-US" sz="2000" dirty="0"/>
              <a:t>Loren </a:t>
            </a:r>
            <a:r>
              <a:rPr lang="en-US" sz="2000" dirty="0" err="1"/>
              <a:t>Rieseberg</a:t>
            </a:r>
            <a:r>
              <a:rPr lang="en-US" sz="2000" dirty="0"/>
              <a:t> - botanist</a:t>
            </a:r>
          </a:p>
          <a:p>
            <a:r>
              <a:rPr lang="en-US" sz="2000" dirty="0"/>
              <a:t>Beth Shapiro - evolutionary biologist</a:t>
            </a:r>
          </a:p>
        </p:txBody>
      </p:sp>
      <p:pic>
        <p:nvPicPr>
          <p:cNvPr id="3" name="Picture 2" descr="579CDA5F-B88E-8973-E1BFFBE1B11F6D6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91" y="397295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26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217" y="287927"/>
            <a:ext cx="36632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Top-ranked Journals</a:t>
            </a:r>
          </a:p>
          <a:p>
            <a:endParaRPr lang="en-US" dirty="0"/>
          </a:p>
          <a:p>
            <a:r>
              <a:rPr lang="en-US" dirty="0"/>
              <a:t>Nature Genetics</a:t>
            </a:r>
          </a:p>
          <a:p>
            <a:r>
              <a:rPr lang="en-US" dirty="0"/>
              <a:t>Nature Review Genetics</a:t>
            </a:r>
          </a:p>
          <a:p>
            <a:r>
              <a:rPr lang="en-US" dirty="0"/>
              <a:t>Annual Review or Genetics</a:t>
            </a:r>
          </a:p>
          <a:p>
            <a:r>
              <a:rPr lang="en-US" dirty="0"/>
              <a:t>Systematic Biology</a:t>
            </a:r>
          </a:p>
          <a:p>
            <a:r>
              <a:rPr lang="en-US" dirty="0"/>
              <a:t>Genome Biology</a:t>
            </a:r>
          </a:p>
          <a:p>
            <a:r>
              <a:rPr lang="en-US" dirty="0"/>
              <a:t>American Journal of Human Genetics</a:t>
            </a:r>
          </a:p>
          <a:p>
            <a:r>
              <a:rPr lang="en-US" dirty="0"/>
              <a:t>Molecular Biology &amp; Evolution</a:t>
            </a:r>
          </a:p>
          <a:p>
            <a:r>
              <a:rPr lang="en-US" dirty="0"/>
              <a:t>Trends in Genetics</a:t>
            </a:r>
          </a:p>
          <a:p>
            <a:r>
              <a:rPr lang="en-US" dirty="0" err="1"/>
              <a:t>PLoS</a:t>
            </a:r>
            <a:r>
              <a:rPr lang="en-US" dirty="0"/>
              <a:t> Genetics</a:t>
            </a:r>
          </a:p>
          <a:p>
            <a:r>
              <a:rPr lang="en-US" dirty="0"/>
              <a:t>Genetics</a:t>
            </a:r>
          </a:p>
          <a:p>
            <a:r>
              <a:rPr lang="en-US" dirty="0"/>
              <a:t>Genome Biology &amp; Evolution</a:t>
            </a:r>
          </a:p>
          <a:p>
            <a:r>
              <a:rPr lang="en-US" dirty="0"/>
              <a:t>Genomics</a:t>
            </a:r>
          </a:p>
          <a:p>
            <a:r>
              <a:rPr lang="en-US" dirty="0"/>
              <a:t>Molecular Ecology</a:t>
            </a:r>
          </a:p>
          <a:p>
            <a:r>
              <a:rPr lang="en-US" dirty="0"/>
              <a:t>Evolution</a:t>
            </a:r>
          </a:p>
          <a:p>
            <a:r>
              <a:rPr lang="en-US" dirty="0"/>
              <a:t>BMC Genomics</a:t>
            </a:r>
          </a:p>
          <a:p>
            <a:r>
              <a:rPr lang="en-US" dirty="0"/>
              <a:t>Molecular </a:t>
            </a:r>
            <a:r>
              <a:rPr lang="en-US" dirty="0" err="1"/>
              <a:t>Phylogenetics</a:t>
            </a:r>
            <a:r>
              <a:rPr lang="en-US" dirty="0"/>
              <a:t> &amp; Evolution</a:t>
            </a:r>
          </a:p>
          <a:p>
            <a:r>
              <a:rPr lang="en-US" dirty="0"/>
              <a:t>Heredity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7629" y="582543"/>
            <a:ext cx="365075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Scientific Societies</a:t>
            </a:r>
          </a:p>
          <a:p>
            <a:endParaRPr lang="en-US" dirty="0"/>
          </a:p>
          <a:p>
            <a:r>
              <a:rPr lang="en-US" dirty="0"/>
              <a:t>Genetics Society (UK)</a:t>
            </a:r>
          </a:p>
          <a:p>
            <a:r>
              <a:rPr lang="en-US" dirty="0"/>
              <a:t>Genetics Society of America</a:t>
            </a:r>
          </a:p>
          <a:p>
            <a:r>
              <a:rPr lang="en-US" dirty="0"/>
              <a:t>American Society of Human Genetics</a:t>
            </a:r>
          </a:p>
          <a:p>
            <a:pPr marL="233363" indent="-233363"/>
            <a:r>
              <a:rPr lang="en-US" dirty="0"/>
              <a:t>Society for Molecular Biology </a:t>
            </a:r>
          </a:p>
          <a:p>
            <a:pPr marL="233363" indent="-233363"/>
            <a:r>
              <a:rPr lang="en-US" dirty="0"/>
              <a:t>    &amp; Evolution</a:t>
            </a:r>
          </a:p>
          <a:p>
            <a:r>
              <a:rPr lang="en-US" dirty="0"/>
              <a:t>Society for the Study of Evolution</a:t>
            </a:r>
          </a:p>
          <a:p>
            <a:r>
              <a:rPr lang="en-US" dirty="0"/>
              <a:t>Society of Systematic Biologists</a:t>
            </a:r>
          </a:p>
          <a:p>
            <a:endParaRPr lang="en-US" u="sng" dirty="0"/>
          </a:p>
          <a:p>
            <a:endParaRPr lang="en-US" u="sng" dirty="0"/>
          </a:p>
        </p:txBody>
      </p:sp>
      <p:pic>
        <p:nvPicPr>
          <p:cNvPr id="4" name="Picture 3" descr="GSAlogo_trade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01" y="3402297"/>
            <a:ext cx="1955180" cy="1214167"/>
          </a:xfrm>
          <a:prstGeom prst="rect">
            <a:avLst/>
          </a:prstGeom>
        </p:spPr>
      </p:pic>
      <p:pic>
        <p:nvPicPr>
          <p:cNvPr id="5" name="Picture 4" descr="jhg_c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98" y="4761931"/>
            <a:ext cx="1418586" cy="18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4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77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/>
              <a:t>What factors influence genetic diversity?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3834268"/>
            <a:ext cx="9906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b="1" dirty="0"/>
              <a:t>Mutation</a:t>
            </a:r>
            <a:r>
              <a:rPr lang="en-US" dirty="0"/>
              <a:t> – heritable change in DNA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/>
              <a:t>Genetic drift </a:t>
            </a:r>
            <a:r>
              <a:rPr lang="en-US" dirty="0"/>
              <a:t>– random fluctuations of allele frequencies resulting from the random sampling of gametes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/>
              <a:t>Natural selection </a:t>
            </a:r>
            <a:r>
              <a:rPr lang="en-US" dirty="0"/>
              <a:t>– the process by which heritable traits that increase the survivability or the reproductive potential of individuals become more common over time</a:t>
            </a:r>
          </a:p>
          <a:p>
            <a:pPr marL="457200" indent="-457200"/>
            <a:r>
              <a:rPr lang="en-US" b="1" dirty="0"/>
              <a:t>Gene flow </a:t>
            </a:r>
            <a:r>
              <a:rPr lang="en-US" dirty="0"/>
              <a:t>– exchange of genes between populations </a:t>
            </a:r>
          </a:p>
          <a:p>
            <a:pPr marL="457200" indent="-457200"/>
            <a:r>
              <a:rPr lang="en-US" dirty="0"/>
              <a:t>	immigration – movement of genes into a population</a:t>
            </a:r>
          </a:p>
          <a:p>
            <a:pPr marL="457200" indent="-457200"/>
            <a:endParaRPr lang="en-US" sz="800" b="1" dirty="0"/>
          </a:p>
          <a:p>
            <a:pPr marL="457200" indent="-457200"/>
            <a:r>
              <a:rPr lang="en-US" b="1" dirty="0"/>
              <a:t>Nonrandom mating </a:t>
            </a:r>
            <a:r>
              <a:rPr lang="en-US" dirty="0"/>
              <a:t>– Individuals more likely to mate with genetically similar (positive </a:t>
            </a:r>
            <a:r>
              <a:rPr lang="en-US" dirty="0" err="1"/>
              <a:t>assortative</a:t>
            </a:r>
            <a:r>
              <a:rPr lang="en-US" dirty="0"/>
              <a:t> mating) or dissimilar (negative </a:t>
            </a:r>
            <a:r>
              <a:rPr lang="en-US" dirty="0" err="1"/>
              <a:t>assortative</a:t>
            </a:r>
            <a:r>
              <a:rPr lang="en-US" dirty="0"/>
              <a:t> mating) individuals</a:t>
            </a:r>
          </a:p>
          <a:p>
            <a:pPr marL="457200" indent="-457200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48345" y="692730"/>
            <a:ext cx="7467600" cy="2971800"/>
            <a:chOff x="4648200" y="2971800"/>
            <a:chExt cx="4419600" cy="3276599"/>
          </a:xfrm>
        </p:grpSpPr>
        <p:grpSp>
          <p:nvGrpSpPr>
            <p:cNvPr id="19" name="Group 79"/>
            <p:cNvGrpSpPr/>
            <p:nvPr/>
          </p:nvGrpSpPr>
          <p:grpSpPr>
            <a:xfrm>
              <a:off x="4648200" y="2971800"/>
              <a:ext cx="4419600" cy="3276599"/>
              <a:chOff x="4648200" y="2971800"/>
              <a:chExt cx="4419600" cy="327659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648200" y="2971800"/>
                <a:ext cx="4419600" cy="22684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172200" y="4114800"/>
                <a:ext cx="1371600" cy="990600"/>
              </a:xfrm>
              <a:prstGeom prst="round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Population: Genetic Diversity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24400" y="4316047"/>
                <a:ext cx="1066800" cy="484555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Mutation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924800" y="4343400"/>
                <a:ext cx="1066800" cy="533400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Genetic Drift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00600" y="3139830"/>
                <a:ext cx="1905000" cy="441571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Immigration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43600" y="5715000"/>
                <a:ext cx="1905000" cy="533399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Natural selection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rot="16200000" flipH="1">
                <a:off x="5905500" y="3619500"/>
                <a:ext cx="53340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57912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5438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6903098" y="5240216"/>
                <a:ext cx="0" cy="4200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7088188" y="3139832"/>
              <a:ext cx="1905000" cy="441570"/>
            </a:xfrm>
            <a:prstGeom prst="rect">
              <a:avLst/>
            </a:prstGeom>
            <a:solidFill>
              <a:srgbClr val="2413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Emigration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7315200" y="3581400"/>
              <a:ext cx="5334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9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34292" y="463404"/>
            <a:ext cx="7952508" cy="13089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  <a:cs typeface="Arial" panose="020B0604020202020204" pitchFamily="34" charset="0"/>
              </a:rPr>
              <a:t>What is a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population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A population is a group of inter-breeding individuals.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3" y="1565420"/>
            <a:ext cx="4184022" cy="493776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81892" y="3546282"/>
            <a:ext cx="6386944" cy="28822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Caution: scientists often consider a specific group within a small geographic area as a population without really knowing the population boundaries (e.g., individuals within a study site).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00877" y="2691278"/>
            <a:ext cx="426720" cy="1128895"/>
            <a:chOff x="5232872" y="3351838"/>
            <a:chExt cx="426720" cy="1128895"/>
          </a:xfrm>
        </p:grpSpPr>
        <p:sp>
          <p:nvSpPr>
            <p:cNvPr id="10" name="Oval 9"/>
            <p:cNvSpPr/>
            <p:nvPr/>
          </p:nvSpPr>
          <p:spPr>
            <a:xfrm>
              <a:off x="5476712" y="3351838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85272" y="3664285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32872" y="3961915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32872" y="4300624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734292" y="1634933"/>
            <a:ext cx="6650181" cy="18176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Consists of members of the same species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Any individual has the potential to mate with any other individual in the same population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Geographically continuous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Can be studied as a unit</a:t>
            </a:r>
          </a:p>
          <a:p>
            <a:pPr marL="914400" lvl="2" indent="0">
              <a:buNone/>
            </a:pP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90650" y="6467093"/>
            <a:ext cx="7232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https://cnx.org/resources/6e6c88a5135b9bb38f9b69f139d28fee5a11436d/Figure_18_02_04.jpg</a:t>
            </a:r>
          </a:p>
        </p:txBody>
      </p:sp>
    </p:spTree>
    <p:extLst>
      <p:ext uri="{BB962C8B-B14F-4D97-AF65-F5344CB8AC3E}">
        <p14:creationId xmlns:p14="http://schemas.microsoft.com/office/powerpoint/2010/main" val="33875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7" grpId="0" uiExpand="1" build="p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928255" y="478285"/>
            <a:ext cx="893618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Purview of Population Genetics</a:t>
            </a:r>
          </a:p>
          <a:p>
            <a:pPr marL="457200" indent="-457200"/>
            <a:endParaRPr lang="en-US" sz="1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Investigates genetic variation among individuals within groups (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populations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gene pools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).</a:t>
            </a:r>
          </a:p>
          <a:p>
            <a:pPr marL="457200" indent="-457200">
              <a:buFontTx/>
              <a:buChar char="•"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Usually in natural populations, examining genetic variation over space and time.</a:t>
            </a:r>
          </a:p>
          <a:p>
            <a:pPr marL="457200" indent="-457200">
              <a:buFontTx/>
              <a:buChar char="•"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 descr="400px-Speciation_modes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40" y="2632722"/>
            <a:ext cx="4197243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979940" y="6473202"/>
            <a:ext cx="203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en.wikipedia.org</a:t>
            </a:r>
            <a:r>
              <a:rPr lang="en-US" sz="1400" dirty="0"/>
              <a:t>/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29958" y="2740443"/>
            <a:ext cx="487509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u="sng" dirty="0">
                <a:latin typeface="+mj-lt"/>
                <a:cs typeface="Arial" panose="020B0604020202020204" pitchFamily="34" charset="0"/>
              </a:rPr>
              <a:t>Evolution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: change in allele frequencies between generations</a:t>
            </a:r>
          </a:p>
          <a:p>
            <a:endParaRPr lang="en-US" sz="600" dirty="0"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Adaptation &amp; speciation </a:t>
            </a: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  <p:bldP spid="3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963602" y="387927"/>
            <a:ext cx="10147743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/>
              <a:t>Role of Population Genetics in Human Medicine</a:t>
            </a:r>
          </a:p>
          <a:p>
            <a:pPr marL="457200" indent="-457200"/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400" dirty="0"/>
              <a:t>Highly relevant to every </a:t>
            </a:r>
            <a:r>
              <a:rPr lang="en-US" sz="2400" u="sng" dirty="0"/>
              <a:t>heritable disease </a:t>
            </a:r>
            <a:r>
              <a:rPr lang="en-US" sz="2400" dirty="0"/>
              <a:t>with a genetic or epigenetic  basis, a majority of diseases we strive to treat or cure.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r>
              <a:rPr lang="en-US" sz="2400"/>
              <a:t>Enables an understanding of </a:t>
            </a:r>
            <a:r>
              <a:rPr lang="en-US" sz="2400" u="sng" dirty="0"/>
              <a:t>why a disease exists </a:t>
            </a:r>
            <a:r>
              <a:rPr lang="en-US" sz="2400" dirty="0"/>
              <a:t>in the first place and how it is transmitted from one generation to the next.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r>
              <a:rPr lang="en-US" sz="2400" dirty="0"/>
              <a:t>Understanding and addressing the evolution of </a:t>
            </a:r>
            <a:r>
              <a:rPr lang="en-US" sz="2400" u="sng" dirty="0"/>
              <a:t>drug resistance</a:t>
            </a:r>
            <a:r>
              <a:rPr lang="en-US" sz="2400" dirty="0"/>
              <a:t> in pathogens.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r>
              <a:rPr lang="en-US" sz="2400" dirty="0"/>
              <a:t>Human Genetics Departments employ population geneticists, statistical geneticists, genome scientists, </a:t>
            </a:r>
            <a:r>
              <a:rPr lang="en-US" sz="2400" dirty="0" err="1"/>
              <a:t>bioinformaticians</a:t>
            </a:r>
            <a:r>
              <a:rPr lang="en-US" sz="2400" dirty="0"/>
              <a:t>, and computer programmers in every medical school.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23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4579"/>
            <a:ext cx="4959927" cy="181913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800" u="sng" dirty="0">
                <a:ea typeface="ＭＳ Ｐゴシック" panose="020B0600070205080204" pitchFamily="34" charset="-128"/>
                <a:cs typeface="Palatino" charset="0"/>
              </a:rPr>
              <a:t>Medical Genetics</a:t>
            </a:r>
            <a:r>
              <a:rPr lang="en-US" altLang="en-US" sz="2800" dirty="0">
                <a:ea typeface="ＭＳ Ｐゴシック" panose="020B0600070205080204" pitchFamily="34" charset="-128"/>
                <a:cs typeface="Palatino" charset="0"/>
              </a:rPr>
              <a:t>: Genome-wide association studies use single nucleotide polymorphisms (SNPs) to link genes to disease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2" y="494579"/>
            <a:ext cx="641314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539402" y="6324601"/>
            <a:ext cx="349726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730000"/>
                </a:solidFill>
              </a:rPr>
              <a:t>© Gibson &amp; Muse,  A Primer of Genome Science</a:t>
            </a:r>
          </a:p>
        </p:txBody>
      </p:sp>
    </p:spTree>
    <p:extLst>
      <p:ext uri="{BB962C8B-B14F-4D97-AF65-F5344CB8AC3E}">
        <p14:creationId xmlns:p14="http://schemas.microsoft.com/office/powerpoint/2010/main" val="30136855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F0DD62-3C56-D046-B08D-DBDA2C64C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96" y="135758"/>
            <a:ext cx="5044966" cy="3923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8E1A61-2899-4D4B-977D-61E9DD642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107" y="4248809"/>
            <a:ext cx="4974021" cy="2470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011B7-9BDF-204B-9ABC-6B99DFB30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892" y="78825"/>
            <a:ext cx="3664662" cy="3214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128CF4-0659-C849-92B1-F8C0B2AE8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5892" y="3310758"/>
            <a:ext cx="3672109" cy="17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807761" y="318655"/>
            <a:ext cx="6747164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/>
              <a:t>Additional Roles of Population Genetics</a:t>
            </a:r>
          </a:p>
          <a:p>
            <a:pPr marL="457200" indent="-457200"/>
            <a:endParaRPr lang="en-US" sz="14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400" dirty="0"/>
              <a:t>Plant and animal breeding systems.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Agriculture—Pesticide and herbicide resistance.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Forensics—DNA fingerprinting.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Conservation Biology—habitat fragmentation and endangered species.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Origins of modern humans and human evolution.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35" y="193964"/>
            <a:ext cx="2057400" cy="2468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89" y="2781994"/>
            <a:ext cx="3925492" cy="3931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6072" y="6556065"/>
            <a:ext cx="46966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https://www.eurekalert.org/pub_releases/2017-02/cp-ndc021617.php</a:t>
            </a:r>
          </a:p>
        </p:txBody>
      </p:sp>
    </p:spTree>
    <p:extLst>
      <p:ext uri="{BB962C8B-B14F-4D97-AF65-F5344CB8AC3E}">
        <p14:creationId xmlns:p14="http://schemas.microsoft.com/office/powerpoint/2010/main" val="4233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</TotalTime>
  <Words>1525</Words>
  <Application>Microsoft Macintosh PowerPoint</Application>
  <PresentationFormat>Widescreen</PresentationFormat>
  <Paragraphs>221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Helvetica</vt:lpstr>
      <vt:lpstr>Verdana</vt:lpstr>
      <vt:lpstr>Office Theme</vt:lpstr>
      <vt:lpstr>Introduction to Population Genetics</vt:lpstr>
      <vt:lpstr>PowerPoint Presentation</vt:lpstr>
      <vt:lpstr>What factors influence genetic diversity?</vt:lpstr>
      <vt:lpstr>PowerPoint Presentation</vt:lpstr>
      <vt:lpstr>PowerPoint Presentation</vt:lpstr>
      <vt:lpstr>PowerPoint Presentation</vt:lpstr>
      <vt:lpstr>Medical Genetics: Genome-wide association studies use single nucleotide polymorphisms (SNPs) to link genes to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135</cp:revision>
  <dcterms:created xsi:type="dcterms:W3CDTF">2017-01-09T21:19:33Z</dcterms:created>
  <dcterms:modified xsi:type="dcterms:W3CDTF">2023-01-17T15:04:54Z</dcterms:modified>
</cp:coreProperties>
</file>