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90" r:id="rId7"/>
    <p:sldId id="261" r:id="rId8"/>
    <p:sldId id="262" r:id="rId9"/>
    <p:sldId id="263" r:id="rId10"/>
    <p:sldId id="264" r:id="rId11"/>
    <p:sldId id="265" r:id="rId12"/>
    <p:sldId id="266" r:id="rId13"/>
    <p:sldId id="267" r:id="rId14"/>
    <p:sldId id="268" r:id="rId15"/>
    <p:sldId id="269" r:id="rId16"/>
    <p:sldId id="270" r:id="rId17"/>
    <p:sldId id="271" r:id="rId18"/>
    <p:sldId id="278" r:id="rId19"/>
    <p:sldId id="273" r:id="rId20"/>
    <p:sldId id="272" r:id="rId21"/>
    <p:sldId id="350" r:id="rId22"/>
    <p:sldId id="351" r:id="rId23"/>
    <p:sldId id="279" r:id="rId24"/>
    <p:sldId id="280" r:id="rId25"/>
    <p:sldId id="357" r:id="rId26"/>
    <p:sldId id="281" r:id="rId27"/>
    <p:sldId id="282" r:id="rId28"/>
    <p:sldId id="286" r:id="rId29"/>
    <p:sldId id="287" r:id="rId30"/>
    <p:sldId id="288" r:id="rId31"/>
    <p:sldId id="283" r:id="rId32"/>
    <p:sldId id="284" r:id="rId33"/>
    <p:sldId id="28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4" autoAdjust="0"/>
    <p:restoredTop sz="94493"/>
  </p:normalViewPr>
  <p:slideViewPr>
    <p:cSldViewPr snapToGrid="0" snapToObjects="1">
      <p:cViewPr varScale="1">
        <p:scale>
          <a:sx n="169" d="100"/>
          <a:sy n="169" d="100"/>
        </p:scale>
        <p:origin x="87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4/11/23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4/11/23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4/11/23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4/11/23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4/11/23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4/11/23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4/11/23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4/11/23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s://phys.org/news/2016-12-tibetan-mastiff-gained-high-altitude.html#jCp"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a:t>University of Miami</a:t>
            </a:r>
          </a:p>
          <a:p>
            <a:r>
              <a:rPr lang="en-US"/>
              <a:t>Spring 2023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Tree>
    <p:extLst>
      <p:ext uri="{BB962C8B-B14F-4D97-AF65-F5344CB8AC3E}">
        <p14:creationId xmlns:p14="http://schemas.microsoft.com/office/powerpoint/2010/main" val="100344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genetic load.</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spTree>
    <p:extLst>
      <p:ext uri="{BB962C8B-B14F-4D97-AF65-F5344CB8AC3E}">
        <p14:creationId xmlns:p14="http://schemas.microsoft.com/office/powerpoint/2010/main" val="187300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7620000" cy="4620252"/>
            <a:chOff x="457200" y="1929090"/>
            <a:chExt cx="7620000" cy="4620252"/>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1" name="TextBox 10"/>
            <p:cNvSpPr txBox="1"/>
            <p:nvPr/>
          </p:nvSpPr>
          <p:spPr>
            <a:xfrm>
              <a:off x="1523251" y="5903011"/>
              <a:ext cx="3354216" cy="646331"/>
            </a:xfrm>
            <a:prstGeom prst="rect">
              <a:avLst/>
            </a:prstGeom>
            <a:noFill/>
          </p:spPr>
          <p:txBody>
            <a:bodyPr wrap="none" rtlCol="0">
              <a:spAutoFit/>
            </a:bodyPr>
            <a:lstStyle/>
            <a:p>
              <a:r>
                <a:rPr lang="en-US" dirty="0"/>
                <a:t>Entire region has gone to fixation.</a:t>
              </a:r>
            </a:p>
            <a:p>
              <a:r>
                <a:rPr lang="en-US" dirty="0"/>
                <a:t>All genetic variation is eliminated.</a:t>
              </a:r>
            </a:p>
          </p:txBody>
        </p:sp>
      </p:grpSp>
    </p:spTree>
    <p:extLst>
      <p:ext uri="{BB962C8B-B14F-4D97-AF65-F5344CB8AC3E}">
        <p14:creationId xmlns:p14="http://schemas.microsoft.com/office/powerpoint/2010/main" val="33486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82108-6A23-8A47-A70E-264666F80664}"/>
              </a:ext>
            </a:extLst>
          </p:cNvPr>
          <p:cNvPicPr>
            <a:picLocks noChangeAspect="1"/>
          </p:cNvPicPr>
          <p:nvPr/>
        </p:nvPicPr>
        <p:blipFill>
          <a:blip r:embed="rId2"/>
          <a:stretch>
            <a:fillRect/>
          </a:stretch>
        </p:blipFill>
        <p:spPr>
          <a:xfrm>
            <a:off x="628737" y="253652"/>
            <a:ext cx="4216400" cy="4572000"/>
          </a:xfrm>
          <a:prstGeom prst="rect">
            <a:avLst/>
          </a:prstGeom>
        </p:spPr>
      </p:pic>
      <p:sp>
        <p:nvSpPr>
          <p:cNvPr id="6" name="Rectangle 5">
            <a:extLst>
              <a:ext uri="{FF2B5EF4-FFF2-40B4-BE49-F238E27FC236}">
                <a16:creationId xmlns:a16="http://schemas.microsoft.com/office/drawing/2014/main" id="{9A5A1CAC-4889-AC49-B3CA-DDCE119E2C32}"/>
              </a:ext>
            </a:extLst>
          </p:cNvPr>
          <p:cNvSpPr/>
          <p:nvPr/>
        </p:nvSpPr>
        <p:spPr>
          <a:xfrm>
            <a:off x="628737" y="5195386"/>
            <a:ext cx="7747349" cy="1200329"/>
          </a:xfrm>
          <a:prstGeom prst="rect">
            <a:avLst/>
          </a:prstGeom>
        </p:spPr>
        <p:txBody>
          <a:bodyPr wrap="square">
            <a:spAutoFit/>
          </a:bodyPr>
          <a:lstStyle/>
          <a:p>
            <a:r>
              <a:rPr lang="en-US" sz="1200" dirty="0">
                <a:solidFill>
                  <a:srgbClr val="000000"/>
                </a:solidFill>
                <a:latin typeface="Arial" panose="020B0604020202020204" pitchFamily="34" charset="0"/>
              </a:rPr>
              <a:t>Ancient interbreeding with the Tibet grey wolf made the Tibetan Mastiff adapt to the high altitude. A similar evolutionary mechanism occurred in parallel in the Tibetan people, who received their high altitude adaptation after inbreeding with the Denisovans. Credit: Zhen Wang, Shanghai Institutes for Biological Sciences, </a:t>
            </a:r>
            <a:r>
              <a:rPr lang="en-US" sz="1200" dirty="0" err="1">
                <a:solidFill>
                  <a:srgbClr val="000000"/>
                </a:solidFill>
                <a:latin typeface="Arial" panose="020B0604020202020204" pitchFamily="34" charset="0"/>
              </a:rPr>
              <a:t>ChineseAcademy</a:t>
            </a:r>
            <a:r>
              <a:rPr lang="en-US" sz="1200" dirty="0">
                <a:solidFill>
                  <a:srgbClr val="000000"/>
                </a:solidFill>
                <a:latin typeface="Arial" panose="020B0604020202020204" pitchFamily="34" charset="0"/>
              </a:rPr>
              <a:t> of Sciences, Shanghai, P. R. China</a:t>
            </a:r>
            <a:br>
              <a:rPr lang="en-US" sz="1200" dirty="0"/>
            </a:br>
            <a:br>
              <a:rPr lang="en-US" sz="1200" dirty="0"/>
            </a:br>
            <a:r>
              <a:rPr lang="en-US" sz="1200" dirty="0">
                <a:solidFill>
                  <a:srgbClr val="000000"/>
                </a:solidFill>
                <a:latin typeface="Arial" panose="020B0604020202020204" pitchFamily="34" charset="0"/>
              </a:rPr>
              <a:t>Read more at: </a:t>
            </a:r>
            <a:r>
              <a:rPr lang="en-US" sz="1200" dirty="0">
                <a:solidFill>
                  <a:srgbClr val="313D57"/>
                </a:solidFill>
                <a:latin typeface="Arial" panose="020B0604020202020204" pitchFamily="34" charset="0"/>
                <a:hlinkClick r:id="rId3"/>
              </a:rPr>
              <a:t>https://phys.org/news/2016-12-tibetan-mastiff-gained-high-altitude.html#jCp</a:t>
            </a:r>
            <a:endParaRPr lang="en-US" sz="1200" dirty="0"/>
          </a:p>
        </p:txBody>
      </p:sp>
      <p:sp>
        <p:nvSpPr>
          <p:cNvPr id="7" name="TextBox 6">
            <a:extLst>
              <a:ext uri="{FF2B5EF4-FFF2-40B4-BE49-F238E27FC236}">
                <a16:creationId xmlns:a16="http://schemas.microsoft.com/office/drawing/2014/main" id="{6D8FB303-7D45-934B-B76F-5F0D4479CE03}"/>
              </a:ext>
            </a:extLst>
          </p:cNvPr>
          <p:cNvSpPr txBox="1"/>
          <p:nvPr/>
        </p:nvSpPr>
        <p:spPr>
          <a:xfrm rot="19939007">
            <a:off x="4221270" y="1559489"/>
            <a:ext cx="754374" cy="369332"/>
          </a:xfrm>
          <a:prstGeom prst="rect">
            <a:avLst/>
          </a:prstGeom>
          <a:noFill/>
        </p:spPr>
        <p:txBody>
          <a:bodyPr wrap="none" rtlCol="0">
            <a:spAutoFit/>
          </a:bodyPr>
          <a:lstStyle/>
          <a:p>
            <a:r>
              <a:rPr lang="en-US" dirty="0"/>
              <a:t>EPAS1</a:t>
            </a:r>
          </a:p>
        </p:txBody>
      </p:sp>
      <p:sp>
        <p:nvSpPr>
          <p:cNvPr id="8" name="TextBox 7">
            <a:extLst>
              <a:ext uri="{FF2B5EF4-FFF2-40B4-BE49-F238E27FC236}">
                <a16:creationId xmlns:a16="http://schemas.microsoft.com/office/drawing/2014/main" id="{4A3958EE-73A4-6246-BE3F-13637F37A6ED}"/>
              </a:ext>
            </a:extLst>
          </p:cNvPr>
          <p:cNvSpPr txBox="1"/>
          <p:nvPr/>
        </p:nvSpPr>
        <p:spPr>
          <a:xfrm rot="1310025">
            <a:off x="4555635" y="2083118"/>
            <a:ext cx="579005" cy="369332"/>
          </a:xfrm>
          <a:prstGeom prst="rect">
            <a:avLst/>
          </a:prstGeom>
          <a:noFill/>
        </p:spPr>
        <p:txBody>
          <a:bodyPr wrap="none" rtlCol="0">
            <a:spAutoFit/>
          </a:bodyPr>
          <a:lstStyle/>
          <a:p>
            <a:r>
              <a:rPr lang="en-US" dirty="0"/>
              <a:t>HBB</a:t>
            </a:r>
          </a:p>
        </p:txBody>
      </p:sp>
      <p:pic>
        <p:nvPicPr>
          <p:cNvPr id="10" name="Picture 9">
            <a:extLst>
              <a:ext uri="{FF2B5EF4-FFF2-40B4-BE49-F238E27FC236}">
                <a16:creationId xmlns:a16="http://schemas.microsoft.com/office/drawing/2014/main" id="{816A7D0F-1FAB-5449-B9A9-0C1EF962123B}"/>
              </a:ext>
            </a:extLst>
          </p:cNvPr>
          <p:cNvPicPr>
            <a:picLocks noChangeAspect="1"/>
          </p:cNvPicPr>
          <p:nvPr/>
        </p:nvPicPr>
        <p:blipFill>
          <a:blip r:embed="rId4"/>
          <a:stretch>
            <a:fillRect/>
          </a:stretch>
        </p:blipFill>
        <p:spPr>
          <a:xfrm rot="19758091">
            <a:off x="4867676" y="613168"/>
            <a:ext cx="2488336" cy="771331"/>
          </a:xfrm>
          <a:prstGeom prst="rect">
            <a:avLst/>
          </a:prstGeom>
        </p:spPr>
      </p:pic>
      <p:pic>
        <p:nvPicPr>
          <p:cNvPr id="12" name="Picture 11">
            <a:extLst>
              <a:ext uri="{FF2B5EF4-FFF2-40B4-BE49-F238E27FC236}">
                <a16:creationId xmlns:a16="http://schemas.microsoft.com/office/drawing/2014/main" id="{185E863E-984F-EF45-ADF6-37DEFF66AC18}"/>
              </a:ext>
            </a:extLst>
          </p:cNvPr>
          <p:cNvPicPr>
            <a:picLocks noChangeAspect="1"/>
          </p:cNvPicPr>
          <p:nvPr/>
        </p:nvPicPr>
        <p:blipFill>
          <a:blip r:embed="rId5"/>
          <a:stretch>
            <a:fillRect/>
          </a:stretch>
        </p:blipFill>
        <p:spPr>
          <a:xfrm rot="1480172">
            <a:off x="4925365" y="2353258"/>
            <a:ext cx="2568733" cy="946150"/>
          </a:xfrm>
          <a:prstGeom prst="rect">
            <a:avLst/>
          </a:prstGeom>
        </p:spPr>
      </p:pic>
      <p:sp>
        <p:nvSpPr>
          <p:cNvPr id="13" name="Oval 12">
            <a:extLst>
              <a:ext uri="{FF2B5EF4-FFF2-40B4-BE49-F238E27FC236}">
                <a16:creationId xmlns:a16="http://schemas.microsoft.com/office/drawing/2014/main" id="{A8E60412-FE8F-DF40-8DEF-DC44E1202515}"/>
              </a:ext>
            </a:extLst>
          </p:cNvPr>
          <p:cNvSpPr/>
          <p:nvPr/>
        </p:nvSpPr>
        <p:spPr>
          <a:xfrm>
            <a:off x="1907627" y="2974098"/>
            <a:ext cx="1261242" cy="207316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781FB7-4D96-EB41-8522-4B1C90DBC2F4}"/>
              </a:ext>
            </a:extLst>
          </p:cNvPr>
          <p:cNvSpPr txBox="1"/>
          <p:nvPr/>
        </p:nvSpPr>
        <p:spPr>
          <a:xfrm>
            <a:off x="5182554" y="4322255"/>
            <a:ext cx="3501178" cy="646331"/>
          </a:xfrm>
          <a:prstGeom prst="rect">
            <a:avLst/>
          </a:prstGeom>
          <a:noFill/>
        </p:spPr>
        <p:txBody>
          <a:bodyPr wrap="square" rtlCol="0">
            <a:spAutoFit/>
          </a:bodyPr>
          <a:lstStyle/>
          <a:p>
            <a:r>
              <a:rPr lang="en-US" dirty="0"/>
              <a:t>Parallel Evolution in people, their pets, </a:t>
            </a:r>
            <a:r>
              <a:rPr lang="en-US"/>
              <a:t>and ducks!</a:t>
            </a:r>
            <a:endParaRPr lang="en-US" dirty="0"/>
          </a:p>
        </p:txBody>
      </p:sp>
    </p:spTree>
    <p:extLst>
      <p:ext uri="{BB962C8B-B14F-4D97-AF65-F5344CB8AC3E}">
        <p14:creationId xmlns:p14="http://schemas.microsoft.com/office/powerpoint/2010/main" val="2786670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7541" y="707427"/>
            <a:ext cx="5283781" cy="646331"/>
          </a:xfrm>
          <a:prstGeom prst="rect">
            <a:avLst/>
          </a:prstGeom>
          <a:noFill/>
        </p:spPr>
        <p:txBody>
          <a:bodyPr wrap="square" rtlCol="0">
            <a:spAutoFit/>
          </a:bodyPr>
          <a:lstStyle/>
          <a:p>
            <a:pPr algn="ctr"/>
            <a:r>
              <a:rPr lang="en-US" dirty="0"/>
              <a:t>Functional Barriers to Gene Flow are not often complete barriers</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spTree>
    <p:extLst>
      <p:ext uri="{BB962C8B-B14F-4D97-AF65-F5344CB8AC3E}">
        <p14:creationId xmlns:p14="http://schemas.microsoft.com/office/powerpoint/2010/main" val="1269457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Tree>
    <p:extLst>
      <p:ext uri="{BB962C8B-B14F-4D97-AF65-F5344CB8AC3E}">
        <p14:creationId xmlns:p14="http://schemas.microsoft.com/office/powerpoint/2010/main" val="31778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drift or selection?</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does not depend on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also independent of N</a:t>
            </a:r>
            <a:r>
              <a:rPr lang="en-US" baseline="-25000" dirty="0"/>
              <a:t>e</a:t>
            </a:r>
            <a:r>
              <a:rPr lang="en-US" dirty="0"/>
              <a:t>.</a:t>
            </a:r>
          </a:p>
        </p:txBody>
      </p:sp>
    </p:spTree>
    <p:extLst>
      <p:ext uri="{BB962C8B-B14F-4D97-AF65-F5344CB8AC3E}">
        <p14:creationId xmlns:p14="http://schemas.microsoft.com/office/powerpoint/2010/main" val="39696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3898</TotalTime>
  <Words>1691</Words>
  <Application>Microsoft Macintosh PowerPoint</Application>
  <PresentationFormat>On-screen Show (4:3)</PresentationFormat>
  <Paragraphs>246</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456</cp:revision>
  <cp:lastPrinted>2017-03-20T13:31:01Z</cp:lastPrinted>
  <dcterms:created xsi:type="dcterms:W3CDTF">2017-01-09T21:19:33Z</dcterms:created>
  <dcterms:modified xsi:type="dcterms:W3CDTF">2023-04-11T14:00:37Z</dcterms:modified>
</cp:coreProperties>
</file>