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2" r:id="rId4"/>
    <p:sldId id="332" r:id="rId5"/>
    <p:sldId id="274" r:id="rId6"/>
    <p:sldId id="298" r:id="rId7"/>
    <p:sldId id="275" r:id="rId8"/>
    <p:sldId id="278" r:id="rId9"/>
    <p:sldId id="297" r:id="rId10"/>
    <p:sldId id="333" r:id="rId11"/>
    <p:sldId id="271" r:id="rId12"/>
    <p:sldId id="334" r:id="rId13"/>
    <p:sldId id="280" r:id="rId14"/>
    <p:sldId id="329" r:id="rId15"/>
    <p:sldId id="281" r:id="rId16"/>
    <p:sldId id="296" r:id="rId17"/>
    <p:sldId id="330" r:id="rId18"/>
    <p:sldId id="331" r:id="rId19"/>
    <p:sldId id="282" r:id="rId20"/>
    <p:sldId id="336" r:id="rId21"/>
    <p:sldId id="33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27" autoAdjust="0"/>
    <p:restoredTop sz="94675"/>
  </p:normalViewPr>
  <p:slideViewPr>
    <p:cSldViewPr snapToGrid="0" snapToObjects="1">
      <p:cViewPr varScale="1">
        <p:scale>
          <a:sx n="136" d="100"/>
          <a:sy n="136" d="100"/>
        </p:scale>
        <p:origin x="22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v>Pop 1</c:v>
          </c:tx>
          <c:spPr>
            <a:solidFill>
              <a:schemeClr val="accent1"/>
            </a:solidFill>
            <a:ln>
              <a:solidFill>
                <a:srgbClr val="008000"/>
              </a:solidFill>
            </a:ln>
            <a:effectLst/>
          </c:spPr>
          <c:invertIfNegative val="0"/>
          <c:cat>
            <c:strRef>
              <c:f>Sheet1!$A$1:$A$5</c:f>
              <c:strCache>
                <c:ptCount val="4"/>
                <c:pt idx="0">
                  <c:v> </c:v>
                </c:pt>
                <c:pt idx="1">
                  <c:v>Ind1</c:v>
                </c:pt>
                <c:pt idx="2">
                  <c:v>Ind2</c:v>
                </c:pt>
                <c:pt idx="3">
                  <c:v>Ind3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0</c:v>
                </c:pt>
                <c:pt idx="1">
                  <c:v>0.999</c:v>
                </c:pt>
                <c:pt idx="2">
                  <c:v>0.5</c:v>
                </c:pt>
                <c:pt idx="3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CB-4916-B0DA-775CCEDEE91F}"/>
            </c:ext>
          </c:extLst>
        </c:ser>
        <c:ser>
          <c:idx val="1"/>
          <c:order val="1"/>
          <c:tx>
            <c:v>Pop 2</c:v>
          </c:tx>
          <c:spPr>
            <a:solidFill>
              <a:schemeClr val="accent2"/>
            </a:solidFill>
            <a:ln>
              <a:solidFill>
                <a:srgbClr val="008000"/>
              </a:solidFill>
            </a:ln>
            <a:effectLst/>
          </c:spPr>
          <c:invertIfNegative val="0"/>
          <c:cat>
            <c:strRef>
              <c:f>Sheet1!$A$1:$A$5</c:f>
              <c:strCache>
                <c:ptCount val="4"/>
                <c:pt idx="0">
                  <c:v> </c:v>
                </c:pt>
                <c:pt idx="1">
                  <c:v>Ind1</c:v>
                </c:pt>
                <c:pt idx="2">
                  <c:v>Ind2</c:v>
                </c:pt>
                <c:pt idx="3">
                  <c:v>Ind3</c:v>
                </c:pt>
              </c:strCache>
            </c:strRef>
          </c:cat>
          <c:val>
            <c:numRef>
              <c:f>Sheet1!$C$1:$C$5</c:f>
              <c:numCache>
                <c:formatCode>General</c:formatCode>
                <c:ptCount val="5"/>
                <c:pt idx="0">
                  <c:v>0</c:v>
                </c:pt>
                <c:pt idx="1">
                  <c:v>1E-3</c:v>
                </c:pt>
                <c:pt idx="2">
                  <c:v>0.5</c:v>
                </c:pt>
                <c:pt idx="3">
                  <c:v>0.999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CB-4916-B0DA-775CCEDEE9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359107304"/>
        <c:axId val="359105992"/>
      </c:barChart>
      <c:catAx>
        <c:axId val="359107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105992"/>
        <c:crosses val="autoZero"/>
        <c:auto val="1"/>
        <c:lblAlgn val="ctr"/>
        <c:lblOffset val="100"/>
        <c:noMultiLvlLbl val="0"/>
      </c:catAx>
      <c:valAx>
        <c:axId val="3591059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Assignment Probability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107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7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80575839_Altitudinal_Barrier_to_the_Spread_of_an_Invasive_Species_Could_the_Pyrenean_Chain_Slow_the_Natural_Spread_of_the_Pinewood_Nematode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www.researchgate.net/deref/http%3A%2F%2Fdx.doi.org%2F10.1371%2Fjournal.pone.0134126" TargetMode="External"/><Relationship Id="rId4" Type="http://schemas.openxmlformats.org/officeDocument/2006/relationships/hyperlink" Target="https://www.researchgate.net/journal/1932-6203_PLoS_ON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wkZ8RERRJy4?feature=oembe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Population Subdivision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/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Spring 2025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5E7B0-0626-5132-1242-E8B86BD2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Assignment Tests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C4C413-79DC-CED2-C4B6-D581F49A1786}"/>
              </a:ext>
            </a:extLst>
          </p:cNvPr>
          <p:cNvSpPr/>
          <p:nvPr/>
        </p:nvSpPr>
        <p:spPr>
          <a:xfrm>
            <a:off x="457200" y="1435221"/>
            <a:ext cx="8229600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alibri"/>
                <a:cs typeface="Calibri"/>
              </a:rPr>
              <a:t>Maximize Hardy-Weinberg (HW) equilibrium &amp; minimize linkage disequilibrium (LD) to assign individuals to populations based on genotypes at many loci.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Calibri"/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alibri"/>
                <a:cs typeface="Calibri"/>
              </a:rPr>
              <a:t>Randomly reassign individuals to pre-specified groups and compute the likelihood based of the model based on this criterion.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Calibri"/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alibri"/>
                <a:cs typeface="Calibri"/>
              </a:rPr>
              <a:t>Utilizes a Markov Chain Monte Carlo (MCMC) to move through parameter space.</a:t>
            </a:r>
          </a:p>
        </p:txBody>
      </p:sp>
    </p:spTree>
    <p:extLst>
      <p:ext uri="{BB962C8B-B14F-4D97-AF65-F5344CB8AC3E}">
        <p14:creationId xmlns:p14="http://schemas.microsoft.com/office/powerpoint/2010/main" val="1027729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22895" y="644784"/>
            <a:ext cx="631049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Genetic</a:t>
            </a:r>
            <a:r>
              <a:rPr lang="it-IT" sz="2400" dirty="0"/>
              <a:t> </a:t>
            </a:r>
            <a:r>
              <a:rPr lang="it-IT" sz="2400" dirty="0" err="1"/>
              <a:t>Assignment</a:t>
            </a:r>
            <a:r>
              <a:rPr lang="it-IT" sz="2400" dirty="0"/>
              <a:t> Test </a:t>
            </a:r>
            <a:r>
              <a:rPr lang="en-US" sz="2400" dirty="0"/>
              <a:t>(oversimplified):</a:t>
            </a:r>
          </a:p>
          <a:p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Assume a model of </a:t>
            </a:r>
            <a:r>
              <a:rPr lang="en-US" sz="1500" i="1" dirty="0"/>
              <a:t>K</a:t>
            </a:r>
            <a:r>
              <a:rPr lang="en-US" sz="1500" dirty="0"/>
              <a:t> populations.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Step 1: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Cluster individuals into </a:t>
            </a:r>
            <a:r>
              <a:rPr lang="en-US" sz="1500" i="1" dirty="0"/>
              <a:t>K</a:t>
            </a:r>
            <a:r>
              <a:rPr lang="en-US" sz="1500" dirty="0"/>
              <a:t> populations either randomly or based on genetic similarity.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Calculate allele frequencies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Determine the likelihood of the model given the data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Step 2: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Move one individual from population </a:t>
            </a:r>
            <a:r>
              <a:rPr lang="en-US" sz="1500" i="1" dirty="0" err="1"/>
              <a:t>i</a:t>
            </a:r>
            <a:r>
              <a:rPr lang="en-US" sz="1500" dirty="0"/>
              <a:t> into population j.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Calculate allele frequencies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Determine the likelihood of the model given the data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Compare likelihood with that from Step 1.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If worse fit, move individual back to population </a:t>
            </a:r>
            <a:r>
              <a:rPr lang="en-US" sz="1500" i="1" dirty="0" err="1"/>
              <a:t>i</a:t>
            </a:r>
            <a:r>
              <a:rPr lang="en-US" sz="1500" dirty="0"/>
              <a:t> and repeat process.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If better fit, choose another individual to move.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Steps 3+:</a:t>
            </a:r>
            <a:endParaRPr lang="en-US" sz="1500" i="1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Repeat step 2 over millions of iterations.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60604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Determine optimal </a:t>
            </a:r>
            <a:r>
              <a:rPr lang="en-US" sz="1500" i="1" dirty="0"/>
              <a:t>K</a:t>
            </a:r>
            <a:r>
              <a:rPr lang="en-US" sz="1500" dirty="0"/>
              <a:t> by comparing models (e.g., </a:t>
            </a:r>
            <a:r>
              <a:rPr lang="en-US" sz="1500" i="1" dirty="0"/>
              <a:t>K</a:t>
            </a:r>
            <a:r>
              <a:rPr lang="en-US" sz="1500" dirty="0"/>
              <a:t> = 1–10 populations)</a:t>
            </a:r>
          </a:p>
          <a:p>
            <a:pPr marL="603504" lvl="2" indent="-257175">
              <a:buFont typeface="Arial" panose="020B0604020202020204" pitchFamily="34" charset="0"/>
              <a:buChar char="•"/>
            </a:pPr>
            <a:r>
              <a:rPr lang="en-US" sz="1500" dirty="0"/>
              <a:t>Calculate the likelihood of the data given </a:t>
            </a:r>
            <a:r>
              <a:rPr lang="en-US" sz="1500" i="1" dirty="0"/>
              <a:t>K</a:t>
            </a:r>
            <a:endParaRPr lang="en-US" sz="15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7374989" y="1869209"/>
            <a:ext cx="1303019" cy="1837145"/>
            <a:chOff x="10170943" y="1232779"/>
            <a:chExt cx="1737358" cy="2449527"/>
          </a:xfrm>
        </p:grpSpPr>
        <p:grpSp>
          <p:nvGrpSpPr>
            <p:cNvPr id="46" name="Group 45"/>
            <p:cNvGrpSpPr/>
            <p:nvPr/>
          </p:nvGrpSpPr>
          <p:grpSpPr>
            <a:xfrm>
              <a:off x="10288170" y="1374365"/>
              <a:ext cx="1505242" cy="2223446"/>
              <a:chOff x="10182665" y="1671298"/>
              <a:chExt cx="1505242" cy="222344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0182665" y="1671298"/>
                <a:ext cx="1505242" cy="1066918"/>
                <a:chOff x="2546252" y="2970511"/>
                <a:chExt cx="1505242" cy="1066918"/>
              </a:xfrm>
            </p:grpSpPr>
            <p:sp>
              <p:nvSpPr>
                <p:cNvPr id="3" name="Oval 2"/>
                <p:cNvSpPr/>
                <p:nvPr/>
              </p:nvSpPr>
              <p:spPr>
                <a:xfrm>
                  <a:off x="2546252" y="2970511"/>
                  <a:ext cx="1505242" cy="106691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2869809" y="331997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3174609" y="319068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2869809" y="3645876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3242601" y="3566158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3613051" y="331522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516924" y="3730282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10182665" y="2827826"/>
                <a:ext cx="1505242" cy="1066918"/>
                <a:chOff x="4368018" y="2970511"/>
                <a:chExt cx="1505242" cy="1066918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4368018" y="2970511"/>
                  <a:ext cx="1505242" cy="106691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4712677" y="319068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5138223" y="326833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4691575" y="3645876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919002" y="3495819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5434817" y="331522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5169877" y="370683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47" name="Rectangle 46"/>
            <p:cNvSpPr/>
            <p:nvPr/>
          </p:nvSpPr>
          <p:spPr>
            <a:xfrm>
              <a:off x="10170943" y="1232779"/>
              <a:ext cx="1737358" cy="244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377625" y="3878867"/>
            <a:ext cx="1303019" cy="1837145"/>
            <a:chOff x="10202593" y="3912323"/>
            <a:chExt cx="1737358" cy="2449527"/>
          </a:xfrm>
        </p:grpSpPr>
        <p:grpSp>
          <p:nvGrpSpPr>
            <p:cNvPr id="45" name="Group 44"/>
            <p:cNvGrpSpPr/>
            <p:nvPr/>
          </p:nvGrpSpPr>
          <p:grpSpPr>
            <a:xfrm>
              <a:off x="10346787" y="4043655"/>
              <a:ext cx="1505242" cy="2223446"/>
              <a:chOff x="10346787" y="4043655"/>
              <a:chExt cx="1505242" cy="2223446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0346787" y="4043655"/>
                <a:ext cx="1505242" cy="1066918"/>
                <a:chOff x="2546252" y="2970511"/>
                <a:chExt cx="1505242" cy="1066918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2546252" y="2970511"/>
                  <a:ext cx="1505242" cy="106691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2869809" y="331997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3174609" y="319068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2869809" y="3645876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3242601" y="3566158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613051" y="3315227"/>
                  <a:ext cx="154745" cy="140677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3516924" y="3730282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10346787" y="5200183"/>
                <a:ext cx="1505242" cy="1066918"/>
                <a:chOff x="4368018" y="2970511"/>
                <a:chExt cx="1505242" cy="1066918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4368018" y="2970511"/>
                  <a:ext cx="1505242" cy="106691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4712677" y="319068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5138223" y="326833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4691575" y="3645876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4919002" y="3495819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5434817" y="331522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5169877" y="370683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cxnSp>
            <p:nvCxnSpPr>
              <p:cNvPr id="39" name="Straight Arrow Connector 38"/>
              <p:cNvCxnSpPr/>
              <p:nvPr/>
            </p:nvCxnSpPr>
            <p:spPr>
              <a:xfrm flipH="1">
                <a:off x="10998590" y="4575918"/>
                <a:ext cx="438442" cy="75421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10886046" y="5341709"/>
                <a:ext cx="154745" cy="1406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10202593" y="3912323"/>
              <a:ext cx="1737358" cy="244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274F58-088B-BB9D-AAC0-B68CFFD1AC07}"/>
              </a:ext>
            </a:extLst>
          </p:cNvPr>
          <p:cNvSpPr txBox="1"/>
          <p:nvPr/>
        </p:nvSpPr>
        <p:spPr>
          <a:xfrm>
            <a:off x="7233574" y="6275158"/>
            <a:ext cx="1656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Credit: J. L. Peters</a:t>
            </a:r>
          </a:p>
        </p:txBody>
      </p:sp>
    </p:spTree>
    <p:extLst>
      <p:ext uri="{BB962C8B-B14F-4D97-AF65-F5344CB8AC3E}">
        <p14:creationId xmlns:p14="http://schemas.microsoft.com/office/powerpoint/2010/main" val="372495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6129411" y="1302919"/>
          <a:ext cx="219891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1639" y="1636134"/>
            <a:ext cx="527538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The amount of time individuals spend in each population becomes the assignment probability.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Individual 1—99.9% Population 1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Individual 2—50% Pop 1, 50% Pop 2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sz="1500" dirty="0"/>
              <a:t>Admixed Individual (hybrid)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sz="1500" dirty="0"/>
              <a:t>Insufficient data???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Individual 3—99.9% Population 2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464866" y="1136223"/>
            <a:ext cx="3262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Assignment Probabilities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638" y="3552043"/>
            <a:ext cx="5349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Assumptions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Diploid organisms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Random mating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Hardy-Weinberg equilibrium within populations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Multiple, independent loci (they are not closely linked on the same chromosome)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i.e., maximize HW &amp; minimize 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6E01E9-3A60-FB70-8F0B-6AE6311FFC22}"/>
              </a:ext>
            </a:extLst>
          </p:cNvPr>
          <p:cNvSpPr txBox="1"/>
          <p:nvPr/>
        </p:nvSpPr>
        <p:spPr>
          <a:xfrm>
            <a:off x="7233574" y="6275158"/>
            <a:ext cx="1656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Credit: J. L. Peters</a:t>
            </a:r>
          </a:p>
        </p:txBody>
      </p:sp>
    </p:spTree>
    <p:extLst>
      <p:ext uri="{BB962C8B-B14F-4D97-AF65-F5344CB8AC3E}">
        <p14:creationId xmlns:p14="http://schemas.microsoft.com/office/powerpoint/2010/main" val="85529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uiExpand="1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325440" y="341086"/>
            <a:ext cx="8493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3200" dirty="0">
                <a:solidFill>
                  <a:srgbClr val="000000"/>
                </a:solidFill>
                <a:latin typeface="Arial"/>
                <a:ea typeface="msgothic" charset="0"/>
                <a:cs typeface="Arial"/>
              </a:rPr>
              <a:t>Assignment Tests to Study Structure of Worldwide Human Populations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86800" cy="3311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1040" y="5972308"/>
            <a:ext cx="3918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Henn</a:t>
            </a:r>
            <a:r>
              <a:rPr lang="en-GB" sz="1100" b="1" dirty="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 B M et al. Hum. Mol. Genet. 2010;19:R221-R226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920" y="6450438"/>
            <a:ext cx="4930560" cy="40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© The Author 2010. Published by Oxford University Press. All rights reserved. For Permissions, please email: journals.permissions@oxfordjournals.org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440" y="5064650"/>
            <a:ext cx="5256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ADMIXTURE clustering algorithm to infer genomic assignments/ individual</a:t>
            </a:r>
          </a:p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number of assumed populations</a:t>
            </a:r>
          </a:p>
          <a:p>
            <a:r>
              <a:rPr lang="en-GB" sz="1200" dirty="0"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73,901 autosomal SNP markers  &amp; 1,112 individuals from 42 global pops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02003" y="5274301"/>
            <a:ext cx="299638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</a:rPr>
              <a:t>Assignment Tests </a:t>
            </a:r>
            <a:r>
              <a:rPr lang="en-US" sz="1600" dirty="0">
                <a:latin typeface="Calibri"/>
                <a:cs typeface="Calibri"/>
              </a:rPr>
              <a:t>– Maximize Hardy-Weinberg equilibrium &amp; minimize LD to assign individuals to populations based on genotypes at many loci.</a:t>
            </a:r>
          </a:p>
        </p:txBody>
      </p:sp>
    </p:spTree>
    <p:extLst>
      <p:ext uri="{BB962C8B-B14F-4D97-AF65-F5344CB8AC3E}">
        <p14:creationId xmlns:p14="http://schemas.microsoft.com/office/powerpoint/2010/main" val="2884369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7273" y="532511"/>
            <a:ext cx="6294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Principal Components Analysis (PCA)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0932" y="1582768"/>
            <a:ext cx="73674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An exploratory technique first developed by </a:t>
            </a:r>
            <a:r>
              <a:rPr lang="en-US" u="sng" dirty="0"/>
              <a:t>Karl Pearson</a:t>
            </a:r>
            <a:r>
              <a:rPr lang="en-US" dirty="0"/>
              <a:t> used to reduce a large number of variables in a data set to fewer variables that still contain the information.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Variables in a data set are often highly correlated.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PCA identifies correlations among variables in a data set and creates new variables that capture that information.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The new variables, called principal components (PCs) or eigenvalues, are uncorrelated.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Can be used to: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Find patterns in high-dimensional data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Visualize data of high dimensionality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Population genetics applications: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Detect population structure using genomic data (large number of loci sequenced from the genome)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Identify admixed individuals</a:t>
            </a:r>
          </a:p>
        </p:txBody>
      </p:sp>
    </p:spTree>
    <p:extLst>
      <p:ext uri="{BB962C8B-B14F-4D97-AF65-F5344CB8AC3E}">
        <p14:creationId xmlns:p14="http://schemas.microsoft.com/office/powerpoint/2010/main" val="27903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9144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Transforms genotypic data into components that account for correlations in genotypes among multiple loci. Results in clustering of individuals with similar genotypes.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500" t="21465" r="17500" b="26534"/>
          <a:stretch/>
        </p:blipFill>
        <p:spPr>
          <a:xfrm>
            <a:off x="381000" y="2355282"/>
            <a:ext cx="5852160" cy="430631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87141" y="6483730"/>
            <a:ext cx="310605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zh-CN" sz="1200" baseline="0" dirty="0" err="1">
                <a:latin typeface="Calibri"/>
                <a:ea typeface="宋体" panose="02010600030101010101" pitchFamily="2" charset="-122"/>
                <a:cs typeface="Calibri"/>
              </a:rPr>
              <a:t>Novembre</a:t>
            </a:r>
            <a:r>
              <a:rPr lang="en-GB" altLang="zh-CN" sz="1200" baseline="0" dirty="0"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GB" altLang="en-US" sz="1200" baseline="0" dirty="0">
                <a:latin typeface="Calibri"/>
                <a:cs typeface="Calibri"/>
              </a:rPr>
              <a:t>et al. (</a:t>
            </a:r>
            <a:r>
              <a:rPr lang="en-GB" altLang="en-US" sz="1200" dirty="0">
                <a:latin typeface="Calibri"/>
                <a:cs typeface="Calibri"/>
              </a:rPr>
              <a:t>2008) </a:t>
            </a:r>
            <a:r>
              <a:rPr lang="en-GB" altLang="en-US" sz="1200" baseline="0" dirty="0">
                <a:latin typeface="Calibri"/>
                <a:cs typeface="Calibri"/>
              </a:rPr>
              <a:t>Nature </a:t>
            </a:r>
            <a:r>
              <a:rPr lang="en-GB" altLang="en-US" sz="1200" b="1" baseline="0" dirty="0">
                <a:latin typeface="Calibri"/>
                <a:cs typeface="Calibri"/>
              </a:rPr>
              <a:t>456</a:t>
            </a:r>
            <a:r>
              <a:rPr lang="en-GB" altLang="en-US" sz="1200" baseline="0" dirty="0">
                <a:latin typeface="Calibri"/>
                <a:cs typeface="Calibri"/>
              </a:rPr>
              <a:t>, 98-101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1916668"/>
            <a:ext cx="4348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Human Population structure within Europe.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B7015-B9D9-98BE-0B1E-59B307A065EE}"/>
              </a:ext>
            </a:extLst>
          </p:cNvPr>
          <p:cNvSpPr txBox="1"/>
          <p:nvPr/>
        </p:nvSpPr>
        <p:spPr>
          <a:xfrm>
            <a:off x="359679" y="256219"/>
            <a:ext cx="6294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Principal Components Analysis (PCA)</a:t>
            </a:r>
          </a:p>
        </p:txBody>
      </p:sp>
    </p:spTree>
    <p:extLst>
      <p:ext uri="{BB962C8B-B14F-4D97-AF65-F5344CB8AC3E}">
        <p14:creationId xmlns:p14="http://schemas.microsoft.com/office/powerpoint/2010/main" val="121350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75EC13-0BEA-4E46-B53B-0F403ED4C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4" y="1679642"/>
            <a:ext cx="7103166" cy="42479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97FA40-DBD2-8746-8A8F-29619654C0BB}"/>
              </a:ext>
            </a:extLst>
          </p:cNvPr>
          <p:cNvSpPr/>
          <p:nvPr/>
        </p:nvSpPr>
        <p:spPr>
          <a:xfrm>
            <a:off x="514749" y="383995"/>
            <a:ext cx="84310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Altitudinal Barrier to the Spread of an Invasive Species: Could the Pyrenean Chain Slow the Natural Spread of the Pinewood Nematode?</a:t>
            </a:r>
            <a:endParaRPr lang="en-US" dirty="0"/>
          </a:p>
          <a:p>
            <a:r>
              <a:rPr lang="en-US" dirty="0"/>
              <a:t>July 2015</a:t>
            </a:r>
          </a:p>
          <a:p>
            <a:r>
              <a:rPr lang="en-US" dirty="0">
                <a:hlinkClick r:id="rId4"/>
              </a:rPr>
              <a:t>PLoS ONE</a:t>
            </a:r>
            <a:r>
              <a:rPr lang="en-US" dirty="0"/>
              <a:t> DOI: </a:t>
            </a:r>
            <a:r>
              <a:rPr lang="en-US" dirty="0">
                <a:hlinkClick r:id="rId5"/>
              </a:rPr>
              <a:t>10.1371/journal.pone.0134126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66784-D7AD-0D4C-9457-23832C6044F5}"/>
              </a:ext>
            </a:extLst>
          </p:cNvPr>
          <p:cNvSpPr txBox="1"/>
          <p:nvPr/>
        </p:nvSpPr>
        <p:spPr>
          <a:xfrm>
            <a:off x="592814" y="6104673"/>
            <a:ext cx="8026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Population genetic structure of the native vector, </a:t>
            </a:r>
            <a:r>
              <a:rPr lang="en-US" i="1" dirty="0" err="1"/>
              <a:t>Monochamus</a:t>
            </a:r>
            <a:r>
              <a:rPr lang="en-US" i="1" dirty="0"/>
              <a:t> </a:t>
            </a:r>
            <a:r>
              <a:rPr lang="en-US" i="1" dirty="0" err="1"/>
              <a:t>galloprovincialis</a:t>
            </a:r>
            <a:r>
              <a:rPr lang="en-US" dirty="0"/>
              <a:t>, a type of long-horned beetle.</a:t>
            </a:r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09A07D-AA04-D243-A1CC-9D7CCA836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079446" y="3978161"/>
            <a:ext cx="2637657" cy="12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64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37" t="19663" r="7869" b="11875"/>
          <a:stretch/>
        </p:blipFill>
        <p:spPr>
          <a:xfrm>
            <a:off x="4241454" y="1047164"/>
            <a:ext cx="4844135" cy="4526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1454" y="5573443"/>
            <a:ext cx="31757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Assignment based on 26 microsatellite loci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340" t="35241" r="8302" b="20144"/>
          <a:stretch/>
        </p:blipFill>
        <p:spPr>
          <a:xfrm>
            <a:off x="189914" y="1416446"/>
            <a:ext cx="4051540" cy="1508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257" t="83894" r="29169" b="12068"/>
          <a:stretch/>
        </p:blipFill>
        <p:spPr>
          <a:xfrm>
            <a:off x="179366" y="2974024"/>
            <a:ext cx="4046220" cy="178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8" y="3284538"/>
            <a:ext cx="2034305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5763" y="4656138"/>
            <a:ext cx="10967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err="1"/>
              <a:t>Hyla</a:t>
            </a:r>
            <a:r>
              <a:rPr lang="en-US" sz="1350" i="1" dirty="0"/>
              <a:t> </a:t>
            </a:r>
            <a:r>
              <a:rPr lang="en-US" sz="1350" i="1" dirty="0" err="1"/>
              <a:t>arborea</a:t>
            </a:r>
            <a:endParaRPr lang="en-US" sz="135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97" y="4247337"/>
            <a:ext cx="2049208" cy="137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54531" y="5576733"/>
            <a:ext cx="10246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err="1"/>
              <a:t>Hyla</a:t>
            </a:r>
            <a:r>
              <a:rPr lang="en-US" sz="1350" i="1" dirty="0"/>
              <a:t> </a:t>
            </a:r>
            <a:r>
              <a:rPr lang="en-US" sz="1350" i="1" dirty="0" err="1"/>
              <a:t>molleri</a:t>
            </a:r>
            <a:endParaRPr lang="en-US" sz="135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6917" y="3589165"/>
            <a:ext cx="10272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Hybrid zone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28139" y="3727665"/>
            <a:ext cx="47871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79366" y="932039"/>
            <a:ext cx="620736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u="sng" dirty="0"/>
              <a:t>Studying hybrid zones</a:t>
            </a:r>
          </a:p>
        </p:txBody>
      </p:sp>
    </p:spTree>
    <p:extLst>
      <p:ext uri="{BB962C8B-B14F-4D97-AF65-F5344CB8AC3E}">
        <p14:creationId xmlns:p14="http://schemas.microsoft.com/office/powerpoint/2010/main" val="2205469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424" t="32263" r="44947" b="22768"/>
          <a:stretch/>
        </p:blipFill>
        <p:spPr>
          <a:xfrm>
            <a:off x="3386765" y="1631225"/>
            <a:ext cx="4779414" cy="3703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742" t="16518" r="13723" b="80446"/>
          <a:stretch/>
        </p:blipFill>
        <p:spPr>
          <a:xfrm>
            <a:off x="2870563" y="1356905"/>
            <a:ext cx="5809706" cy="166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4949" y="1097825"/>
            <a:ext cx="2981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Genomic variation in a widespread Neotropical bird (</a:t>
            </a:r>
            <a:r>
              <a:rPr lang="en-US" sz="1350" i="1" dirty="0" err="1"/>
              <a:t>Xenops</a:t>
            </a:r>
            <a:r>
              <a:rPr lang="en-US" sz="1350" i="1" dirty="0"/>
              <a:t> </a:t>
            </a:r>
            <a:r>
              <a:rPr lang="en-US" sz="1350" i="1" dirty="0" err="1"/>
              <a:t>minutus</a:t>
            </a:r>
            <a:r>
              <a:rPr lang="en-US" sz="1350" dirty="0"/>
              <a:t>) reveals divergence, population expansion, and gene flow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48" y="2108562"/>
            <a:ext cx="2537460" cy="1903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0449" t="33702" r="23979" b="26299"/>
          <a:stretch/>
        </p:blipFill>
        <p:spPr>
          <a:xfrm>
            <a:off x="2001364" y="4011657"/>
            <a:ext cx="3037304" cy="19202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9253" y="4122148"/>
            <a:ext cx="21468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Identifying population boundaries &amp; assigning individuals to populations</a:t>
            </a:r>
          </a:p>
        </p:txBody>
      </p:sp>
    </p:spTree>
    <p:extLst>
      <p:ext uri="{BB962C8B-B14F-4D97-AF65-F5344CB8AC3E}">
        <p14:creationId xmlns:p14="http://schemas.microsoft.com/office/powerpoint/2010/main" val="2694498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lavretsky\Desktop\MEDU.Final\FINAL.OUTPUTS\MXvMA.POPGENOME.PCA.ADMIX.RESULTS\RESULTS\MXvMA.PCA+ADMIXTURE.RESULTS.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15" y="566057"/>
            <a:ext cx="696760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9314" y="5522686"/>
            <a:ext cx="84433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Mexican Duck Data – Lavretsky et al. (2015) Speciation genomics and a role for the Z chromosome in the early stages of divergence between Mexican ducks and mallards. Molecular Ecology 24:5364–5378. 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02640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749482" y="4224012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latin typeface="Cambria Math" pitchFamily="18" charset="0"/>
                <a:ea typeface="Cambria Math" pitchFamily="18" charset="0"/>
              </a:rPr>
              <a:t>2</a:t>
            </a:r>
            <a:r>
              <a:rPr lang="en-US" i="1" dirty="0"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i="1" baseline="-25000" dirty="0">
                <a:latin typeface="Cambria Math" pitchFamily="18" charset="0"/>
                <a:ea typeface="Cambria Math" pitchFamily="18" charset="0"/>
              </a:rPr>
              <a:t>e</a:t>
            </a:r>
            <a:r>
              <a:rPr lang="el-GR" i="1" dirty="0">
                <a:latin typeface="Cambria Math" pitchFamily="18" charset="0"/>
                <a:ea typeface="Cambria Math" pitchFamily="18" charset="0"/>
              </a:rPr>
              <a:t>μ</a:t>
            </a:r>
            <a:endParaRPr lang="en-US" i="1" dirty="0">
              <a:latin typeface="Cambria Math" pitchFamily="18" charset="0"/>
              <a:ea typeface="Cambria Math" pitchFamily="18" charset="0"/>
            </a:endParaRPr>
          </a:p>
          <a:p>
            <a:pPr marL="457200" indent="-457200"/>
            <a:endParaRPr lang="en-US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55122" y="1902686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latin typeface="Cambria Math" pitchFamily="18" charset="0"/>
                <a:ea typeface="Cambria Math" pitchFamily="18" charset="0"/>
              </a:rPr>
              <a:t>2</a:t>
            </a:r>
            <a:r>
              <a:rPr lang="en-US" i="1" dirty="0"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i="1" baseline="-25000" dirty="0">
                <a:latin typeface="Cambria Math" pitchFamily="18" charset="0"/>
                <a:ea typeface="Cambria Math" pitchFamily="18" charset="0"/>
              </a:rPr>
              <a:t>e</a:t>
            </a:r>
            <a:r>
              <a:rPr lang="el-GR" i="1" dirty="0">
                <a:latin typeface="Cambria Math" pitchFamily="18" charset="0"/>
                <a:ea typeface="Cambria Math" pitchFamily="18" charset="0"/>
              </a:rPr>
              <a:t>μ</a:t>
            </a:r>
            <a:endParaRPr lang="en-US" i="1" dirty="0">
              <a:latin typeface="Cambria Math" pitchFamily="18" charset="0"/>
              <a:ea typeface="Cambria Math" pitchFamily="18" charset="0"/>
            </a:endParaRPr>
          </a:p>
          <a:p>
            <a:pPr marL="457200" indent="-457200"/>
            <a:endParaRPr lang="en-US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89435" y="4130749"/>
            <a:ext cx="2317531" cy="898451"/>
          </a:xfrm>
          <a:prstGeom prst="roundRect">
            <a:avLst/>
          </a:prstGeom>
          <a:solidFill>
            <a:srgbClr val="23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Genetic variation; Allele or genotype frequencies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940722" y="4361120"/>
            <a:ext cx="1802524" cy="439480"/>
          </a:xfrm>
          <a:prstGeom prst="rect">
            <a:avLst/>
          </a:prstGeom>
          <a:solidFill>
            <a:srgbClr val="23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Mutation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553155" y="4338084"/>
            <a:ext cx="1802524" cy="483781"/>
          </a:xfrm>
          <a:prstGeom prst="rect">
            <a:avLst/>
          </a:prstGeom>
          <a:solidFill>
            <a:srgbClr val="23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Genetic Drift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1" y="2713075"/>
            <a:ext cx="0" cy="1447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794461" y="4614530"/>
            <a:ext cx="643759" cy="14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858181" y="4614530"/>
            <a:ext cx="643759" cy="14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953001" y="2713075"/>
            <a:ext cx="0" cy="1447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79"/>
          <p:cNvGrpSpPr/>
          <p:nvPr/>
        </p:nvGrpSpPr>
        <p:grpSpPr>
          <a:xfrm>
            <a:off x="940732" y="1818622"/>
            <a:ext cx="7414957" cy="898451"/>
            <a:chOff x="4663780" y="4114800"/>
            <a:chExt cx="4388440" cy="990600"/>
          </a:xfrm>
        </p:grpSpPr>
        <p:sp>
          <p:nvSpPr>
            <p:cNvPr id="10" name="Rounded Rectangle 9"/>
            <p:cNvSpPr/>
            <p:nvPr/>
          </p:nvSpPr>
          <p:spPr>
            <a:xfrm>
              <a:off x="6172200" y="4114800"/>
              <a:ext cx="1371600" cy="9906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Genetic variation; Allele or genotype frequencies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63780" y="4397606"/>
              <a:ext cx="1066800" cy="48455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Mutation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985420" y="4343400"/>
              <a:ext cx="1066800" cy="533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Genetic Drift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576089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57411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8689" y="1678578"/>
            <a:ext cx="373598" cy="59436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8689" y="3997590"/>
            <a:ext cx="373598" cy="59436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029200" y="2941675"/>
            <a:ext cx="461665" cy="103092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b="1" dirty="0"/>
              <a:t>Migration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" y="603048"/>
            <a:ext cx="891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/>
                <a:cs typeface="Calibri"/>
              </a:rPr>
              <a:t>Population Subdivision for Two Populations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" y="5322565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Mutation and genetic drift (and selection) act independently in each population.</a:t>
            </a:r>
          </a:p>
          <a:p>
            <a:pPr algn="ctr"/>
            <a:endParaRPr lang="en-US" sz="2000" b="1" dirty="0">
              <a:latin typeface="Calibri"/>
              <a:cs typeface="Calibri"/>
            </a:endParaRPr>
          </a:p>
          <a:p>
            <a:pPr algn="ctr"/>
            <a:r>
              <a:rPr lang="en-US" sz="2000" b="1" dirty="0">
                <a:latin typeface="Calibri"/>
                <a:cs typeface="Calibri"/>
              </a:rPr>
              <a:t>Gene flow homogenizes allele frequencies, offsets drift by increasing Ne.</a:t>
            </a:r>
          </a:p>
        </p:txBody>
      </p:sp>
    </p:spTree>
    <p:extLst>
      <p:ext uri="{BB962C8B-B14F-4D97-AF65-F5344CB8AC3E}">
        <p14:creationId xmlns:p14="http://schemas.microsoft.com/office/powerpoint/2010/main" val="410740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505" t="21875" r="37517" b="17232"/>
          <a:stretch/>
        </p:blipFill>
        <p:spPr>
          <a:xfrm>
            <a:off x="4608863" y="2503170"/>
            <a:ext cx="4389120" cy="33408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4271" y="848299"/>
            <a:ext cx="6207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Identifying Unknown Individuals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193" t="46256" r="19953" b="16875"/>
          <a:stretch/>
        </p:blipFill>
        <p:spPr>
          <a:xfrm>
            <a:off x="400112" y="1445077"/>
            <a:ext cx="4357558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191" t="80804" r="59906" b="15268"/>
          <a:stretch/>
        </p:blipFill>
        <p:spPr>
          <a:xfrm>
            <a:off x="400111" y="2846877"/>
            <a:ext cx="2527664" cy="215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9412" t="19018" r="20952" b="9732"/>
          <a:stretch/>
        </p:blipFill>
        <p:spPr>
          <a:xfrm>
            <a:off x="717797" y="3092615"/>
            <a:ext cx="3573380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605" y="1131570"/>
            <a:ext cx="2441121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797" y="5566996"/>
            <a:ext cx="33525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Examined 16,587 SNPs for 304 canid samples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70863" y="3208565"/>
            <a:ext cx="1018903" cy="7155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Two clusters of wolves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3011" y="5008168"/>
            <a:ext cx="1855961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Most “unknowns” clustered with coyotes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21017" y="3561264"/>
            <a:ext cx="75840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Possible hybrids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B82DB9-8158-382E-98B6-45D326174CD2}"/>
              </a:ext>
            </a:extLst>
          </p:cNvPr>
          <p:cNvSpPr txBox="1"/>
          <p:nvPr/>
        </p:nvSpPr>
        <p:spPr>
          <a:xfrm>
            <a:off x="7233574" y="6275158"/>
            <a:ext cx="1656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Credit: J. L. Peters</a:t>
            </a:r>
          </a:p>
        </p:txBody>
      </p:sp>
    </p:spTree>
    <p:extLst>
      <p:ext uri="{BB962C8B-B14F-4D97-AF65-F5344CB8AC3E}">
        <p14:creationId xmlns:p14="http://schemas.microsoft.com/office/powerpoint/2010/main" val="377097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43B333-CA36-E257-6C25-ACCA246B0DD0}"/>
              </a:ext>
            </a:extLst>
          </p:cNvPr>
          <p:cNvSpPr txBox="1"/>
          <p:nvPr/>
        </p:nvSpPr>
        <p:spPr>
          <a:xfrm>
            <a:off x="971552" y="5863326"/>
            <a:ext cx="7243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/wkZ8RERRJy4?si=VP-</a:t>
            </a:r>
            <a:r>
              <a:rPr lang="en-US" dirty="0" err="1"/>
              <a:t>KdGAZugNJbdFT</a:t>
            </a:r>
            <a:endParaRPr lang="en-US" dirty="0"/>
          </a:p>
        </p:txBody>
      </p:sp>
      <p:pic>
        <p:nvPicPr>
          <p:cNvPr id="6" name="Online Media 5" descr="How at-home DNA tests helped solve this 30-year-old murder">
            <a:hlinkClick r:id="" action="ppaction://media"/>
            <a:extLst>
              <a:ext uri="{FF2B5EF4-FFF2-40B4-BE49-F238E27FC236}">
                <a16:creationId xmlns:a16="http://schemas.microsoft.com/office/drawing/2014/main" id="{0276B1D4-4AB8-1206-2882-A4310EF88B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5832" y="1454024"/>
            <a:ext cx="7322344" cy="41371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BC475F-DBAE-1283-AD02-4F6A302BE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Solving Crimes with DNA Matches</a:t>
            </a:r>
          </a:p>
        </p:txBody>
      </p:sp>
    </p:spTree>
    <p:extLst>
      <p:ext uri="{BB962C8B-B14F-4D97-AF65-F5344CB8AC3E}">
        <p14:creationId xmlns:p14="http://schemas.microsoft.com/office/powerpoint/2010/main" val="408180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latin typeface="Calibri"/>
                <a:cs typeface="Calibri"/>
              </a:rPr>
              <a:t>How to test for population structure using </a:t>
            </a:r>
            <a:r>
              <a:rPr lang="en-US" sz="4200" dirty="0">
                <a:latin typeface="Calibri"/>
                <a:cs typeface="Calibri"/>
                <a:sym typeface="Wingdings" panose="05000000000000000000" pitchFamily="2" charset="2"/>
              </a:rPr>
              <a:t>probabilistic assignment tests</a:t>
            </a:r>
          </a:p>
          <a:p>
            <a:r>
              <a:rPr lang="en-US" sz="4200" dirty="0">
                <a:latin typeface="Calibri"/>
                <a:cs typeface="Calibri"/>
                <a:sym typeface="Wingdings" panose="05000000000000000000" pitchFamily="2" charset="2"/>
              </a:rPr>
              <a:t>&amp; other methods</a:t>
            </a:r>
            <a:endParaRPr lang="en-US" sz="4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9298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611-1CC1-F70E-DC80-8E2A323D5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Applications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BE39150-DB23-353A-E315-8C3E0C992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033" y="2197816"/>
            <a:ext cx="7772400" cy="139290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5AC7C8F-BF29-FC4C-CC37-46A628023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1625" y="4069139"/>
            <a:ext cx="600075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91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/>
                <a:cs typeface="Calibri"/>
              </a:rPr>
              <a:t>Maximum Likelihood &amp; Bayesian Parameter Estimation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66056" y="1600200"/>
            <a:ext cx="7932057" cy="4545189"/>
          </a:xfrm>
        </p:spPr>
        <p:txBody>
          <a:bodyPr>
            <a:noAutofit/>
          </a:bodyPr>
          <a:lstStyle/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Data</a:t>
            </a:r>
            <a:r>
              <a:rPr lang="en-US" sz="2000" dirty="0">
                <a:latin typeface="Calibri"/>
                <a:cs typeface="Calibri"/>
              </a:rPr>
              <a:t> = true (not estimated) measure of a population</a:t>
            </a:r>
            <a:br>
              <a:rPr lang="en-US" sz="2000" dirty="0">
                <a:latin typeface="Calibri"/>
                <a:cs typeface="Calibri"/>
              </a:rPr>
            </a:br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Parameter estimate </a:t>
            </a:r>
            <a:r>
              <a:rPr lang="en-US" sz="2000" dirty="0">
                <a:latin typeface="Calibri"/>
                <a:cs typeface="Calibri"/>
              </a:rPr>
              <a:t>=  a quantity of interest that defines a group; this is the item of biological interest.</a:t>
            </a:r>
          </a:p>
          <a:p>
            <a:pPr marL="0" indent="0">
              <a:buNone/>
            </a:pPr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Maximum Likelihood (-</a:t>
            </a:r>
            <a:r>
              <a:rPr lang="en-US" sz="2000" u="sng" dirty="0" err="1">
                <a:latin typeface="Calibri"/>
                <a:cs typeface="Calibri"/>
              </a:rPr>
              <a:t>lnL</a:t>
            </a:r>
            <a:r>
              <a:rPr lang="en-US" sz="2000" u="sng" dirty="0">
                <a:latin typeface="Calibri"/>
                <a:cs typeface="Calibri"/>
              </a:rPr>
              <a:t>) </a:t>
            </a:r>
            <a:r>
              <a:rPr lang="en-US" sz="2000" dirty="0">
                <a:latin typeface="Calibri"/>
                <a:cs typeface="Calibri"/>
              </a:rPr>
              <a:t>= Method for estimating unknown parameter from data using a statistical model.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Bayesian</a:t>
            </a:r>
            <a:r>
              <a:rPr lang="en-US" sz="2000" dirty="0">
                <a:latin typeface="Calibri"/>
                <a:cs typeface="Calibri"/>
              </a:rPr>
              <a:t> - </a:t>
            </a:r>
            <a:r>
              <a:rPr lang="en-US" sz="2000" dirty="0"/>
              <a:t>specifies some prior probability, which is then updated to a posterior probability with the addition of new, relevant data.</a:t>
            </a:r>
          </a:p>
          <a:p>
            <a:endParaRPr lang="en-US" sz="1000" dirty="0"/>
          </a:p>
          <a:p>
            <a:r>
              <a:rPr lang="en-US" sz="2000" u="sng" dirty="0">
                <a:latin typeface="Calibri"/>
                <a:cs typeface="Calibri"/>
              </a:rPr>
              <a:t>Prior</a:t>
            </a:r>
            <a:r>
              <a:rPr lang="en-US" sz="2000" dirty="0">
                <a:latin typeface="Calibri"/>
                <a:cs typeface="Calibri"/>
              </a:rPr>
              <a:t> - a prior probability  distribution.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Posterior</a:t>
            </a:r>
            <a:r>
              <a:rPr lang="en-US" sz="2000" dirty="0">
                <a:latin typeface="Calibri"/>
                <a:cs typeface="Calibri"/>
              </a:rPr>
              <a:t> -  conditional probability assigned after data are collected (e.g., such as the results of an experiment or set of genealogies).</a:t>
            </a:r>
          </a:p>
        </p:txBody>
      </p:sp>
    </p:spTree>
    <p:extLst>
      <p:ext uri="{BB962C8B-B14F-4D97-AF65-F5344CB8AC3E}">
        <p14:creationId xmlns:p14="http://schemas.microsoft.com/office/powerpoint/2010/main" val="323645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F29073-E633-BD48-82C4-C1C8ABEA9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869" y="1256784"/>
            <a:ext cx="5570277" cy="557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B1B78C-D14E-7A4B-9320-BC667F500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08" y="477130"/>
            <a:ext cx="5782033" cy="222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73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Calibri"/>
                <a:cs typeface="Calibri"/>
              </a:rPr>
              <a:t>Maximum Likelihood Steps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>
                <a:latin typeface="Calibri"/>
                <a:cs typeface="Calibri"/>
              </a:rPr>
              <a:t>(1) </a:t>
            </a:r>
            <a:r>
              <a:rPr lang="en-US" sz="2200" dirty="0">
                <a:latin typeface="Calibri"/>
                <a:cs typeface="Calibri"/>
              </a:rPr>
              <a:t>Specify mathematical relationship between parameter being estimated (e.g., tree length) and data observed (e.g., genealogies built using nucleotide substitution models).</a:t>
            </a:r>
          </a:p>
          <a:p>
            <a:pPr marL="514350" indent="-514350">
              <a:buAutoNum type="arabicParenBoth"/>
            </a:pPr>
            <a:endParaRPr lang="en-US" sz="10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200" b="1" dirty="0">
                <a:latin typeface="Calibri"/>
                <a:cs typeface="Calibri"/>
              </a:rPr>
              <a:t>(2) </a:t>
            </a:r>
            <a:r>
              <a:rPr lang="en-US" sz="2200" dirty="0">
                <a:latin typeface="Calibri"/>
                <a:cs typeface="Calibri"/>
              </a:rPr>
              <a:t>Calculate probability of observing data assuming a particular parameter value.</a:t>
            </a:r>
          </a:p>
          <a:p>
            <a:pPr marL="0" indent="0">
              <a:buNone/>
            </a:pPr>
            <a:endParaRPr lang="en-US" sz="10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200" b="1" dirty="0">
                <a:latin typeface="Calibri"/>
                <a:cs typeface="Calibri"/>
              </a:rPr>
              <a:t>(3) </a:t>
            </a:r>
            <a:r>
              <a:rPr lang="en-US" sz="2200" dirty="0">
                <a:latin typeface="Calibri"/>
                <a:cs typeface="Calibri"/>
              </a:rPr>
              <a:t>Repeat step 2 for each possible parameter value.</a:t>
            </a:r>
          </a:p>
          <a:p>
            <a:pPr marL="0" indent="0">
              <a:buNone/>
            </a:pPr>
            <a:endParaRPr lang="en-US" sz="10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200" dirty="0">
                <a:latin typeface="Calibri"/>
                <a:cs typeface="Calibri"/>
                <a:sym typeface="Wingdings" panose="05000000000000000000" pitchFamily="2" charset="2"/>
              </a:rPr>
              <a:t>Best parameter estimate maximizes the probability of observing the data </a:t>
            </a:r>
            <a:r>
              <a:rPr lang="en-US" sz="2200" b="1" dirty="0">
                <a:latin typeface="Calibri"/>
                <a:cs typeface="Calibri"/>
                <a:sym typeface="Wingdings" panose="05000000000000000000" pitchFamily="2" charset="2"/>
              </a:rPr>
              <a:t>given a model</a:t>
            </a:r>
            <a:r>
              <a:rPr lang="en-US" sz="2200" dirty="0">
                <a:latin typeface="Calibri"/>
                <a:cs typeface="Calibri"/>
                <a:sym typeface="Wingdings" panose="05000000000000000000" pitchFamily="2" charset="2"/>
              </a:rPr>
              <a:t>:</a:t>
            </a: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where k(T, B|π) is the Kingman coalescent probability density and L(D|T, B) is the likelihood of the data given the genealogy.</a:t>
            </a:r>
            <a:endParaRPr lang="en-US" sz="18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  <p:pic>
        <p:nvPicPr>
          <p:cNvPr id="7" name="Picture 6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09242"/>
            <a:ext cx="5109397" cy="99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38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Calibri"/>
                <a:cs typeface="Calibri"/>
              </a:rPr>
              <a:t>Bayesian Estimation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/>
                <a:cs typeface="Calibri"/>
              </a:rPr>
              <a:t>Named after Rev. Thomas Bayes (1701-1761).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Incorporates Maximum Likelihood but proceeds differently.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Allows direct probabilistic test of a parameter </a:t>
            </a:r>
            <a:r>
              <a:rPr lang="en-US" sz="2200" b="1" dirty="0">
                <a:latin typeface="Calibri"/>
                <a:cs typeface="Calibri"/>
              </a:rPr>
              <a:t>given the data</a:t>
            </a:r>
            <a:r>
              <a:rPr lang="en-US" sz="2200" dirty="0">
                <a:latin typeface="Calibri"/>
                <a:cs typeface="Calibri"/>
              </a:rPr>
              <a:t> (with confidence intervals).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Posterior distribution is approximated over many samples, in genetics there are often genealogies.</a:t>
            </a:r>
          </a:p>
          <a:p>
            <a:pPr marL="0" indent="0">
              <a:buNone/>
            </a:pPr>
            <a:endParaRPr lang="en-US" sz="12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800" dirty="0">
                <a:latin typeface="Calibri"/>
                <a:cs typeface="Calibri"/>
              </a:rPr>
              <a:t> </a:t>
            </a:r>
          </a:p>
        </p:txBody>
      </p:sp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5" y="3336929"/>
            <a:ext cx="3780971" cy="737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257" y="3516478"/>
            <a:ext cx="258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&lt;-- </a:t>
            </a:r>
            <a:r>
              <a:rPr lang="en-US" dirty="0"/>
              <a:t>a posterior probability</a:t>
            </a:r>
          </a:p>
        </p:txBody>
      </p:sp>
      <p:pic>
        <p:nvPicPr>
          <p:cNvPr id="2" name="Picture 1" descr="Thomas_Bay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57" y="195875"/>
            <a:ext cx="1514390" cy="162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F07A-9B30-3041-A02D-8319CEBE6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difference in sum: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6EB-529F-4849-B217-127EA4541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/>
              <a:t>In ML, the </a:t>
            </a:r>
            <a:r>
              <a:rPr lang="en-US" sz="2600" dirty="0">
                <a:cs typeface="Calibri"/>
                <a:sym typeface="Wingdings" panose="05000000000000000000" pitchFamily="2" charset="2"/>
              </a:rPr>
              <a:t>best parameter estimate maximizes the probability of observing the data </a:t>
            </a:r>
            <a:r>
              <a:rPr lang="en-US" sz="2600" b="1" u="sng" dirty="0">
                <a:cs typeface="Calibri"/>
                <a:sym typeface="Wingdings" panose="05000000000000000000" pitchFamily="2" charset="2"/>
              </a:rPr>
              <a:t>given a model.</a:t>
            </a:r>
          </a:p>
          <a:p>
            <a:endParaRPr lang="en-US" sz="2600" b="1" u="sng" dirty="0"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800" dirty="0">
                <a:cs typeface="Calibri"/>
                <a:sym typeface="Wingdings" panose="05000000000000000000" pitchFamily="2" charset="2"/>
              </a:rPr>
              <a:t>	L(</a:t>
            </a:r>
            <a:r>
              <a:rPr lang="en-US" sz="4800" dirty="0" err="1">
                <a:cs typeface="Calibri"/>
                <a:sym typeface="Wingdings" panose="05000000000000000000" pitchFamily="2" charset="2"/>
              </a:rPr>
              <a:t>Data|Model</a:t>
            </a:r>
            <a:r>
              <a:rPr lang="en-US" sz="4800" dirty="0">
                <a:cs typeface="Calibri"/>
                <a:sym typeface="Wingdings" panose="05000000000000000000" pitchFamily="2" charset="2"/>
              </a:rPr>
              <a:t>)</a:t>
            </a:r>
          </a:p>
          <a:p>
            <a:endParaRPr lang="en-US" dirty="0">
              <a:cs typeface="Calibri"/>
              <a:sym typeface="Wingdings" panose="05000000000000000000" pitchFamily="2" charset="2"/>
            </a:endParaRPr>
          </a:p>
          <a:p>
            <a:r>
              <a:rPr lang="en-US" sz="2600" dirty="0">
                <a:cs typeface="Calibri"/>
                <a:sym typeface="Wingdings" panose="05000000000000000000" pitchFamily="2" charset="2"/>
              </a:rPr>
              <a:t>Bayesian a</a:t>
            </a:r>
            <a:r>
              <a:rPr lang="en-US" sz="2600" dirty="0">
                <a:cs typeface="Calibri"/>
              </a:rPr>
              <a:t>llows direct probabilistic test of a parameter </a:t>
            </a:r>
            <a:r>
              <a:rPr lang="en-US" sz="2600" b="1" u="sng" dirty="0">
                <a:cs typeface="Calibri"/>
              </a:rPr>
              <a:t>given the data</a:t>
            </a:r>
            <a:r>
              <a:rPr lang="en-US" sz="2600" u="sng" dirty="0">
                <a:cs typeface="Calibri"/>
              </a:rPr>
              <a:t> </a:t>
            </a:r>
            <a:r>
              <a:rPr lang="en-US" sz="2600" dirty="0">
                <a:cs typeface="Calibri"/>
              </a:rPr>
              <a:t>(with confidence intervals).</a:t>
            </a:r>
          </a:p>
          <a:p>
            <a:endParaRPr lang="en-US" sz="2600" dirty="0">
              <a:cs typeface="Calibri"/>
            </a:endParaRPr>
          </a:p>
          <a:p>
            <a:pPr marL="0" indent="0">
              <a:buNone/>
            </a:pPr>
            <a:r>
              <a:rPr lang="en-US" sz="4800" dirty="0">
                <a:cs typeface="Calibri"/>
              </a:rPr>
              <a:t>	f(</a:t>
            </a:r>
            <a:r>
              <a:rPr lang="en-US" sz="4800" dirty="0" err="1">
                <a:cs typeface="Calibri"/>
              </a:rPr>
              <a:t>Model|Data</a:t>
            </a:r>
            <a:r>
              <a:rPr lang="en-US" sz="4800" dirty="0">
                <a:cs typeface="Calibri"/>
              </a:rPr>
              <a:t> x Prior)</a:t>
            </a:r>
          </a:p>
          <a:p>
            <a:endParaRPr lang="en-US" dirty="0">
              <a:cs typeface="Calibri"/>
              <a:sym typeface="Wingdings" panose="05000000000000000000" pitchFamily="2" charset="2"/>
            </a:endParaRPr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3E53E2-0DD5-5040-8C5D-F0233071C853}"/>
              </a:ext>
            </a:extLst>
          </p:cNvPr>
          <p:cNvCxnSpPr/>
          <p:nvPr/>
        </p:nvCxnSpPr>
        <p:spPr>
          <a:xfrm flipH="1" flipV="1">
            <a:off x="1170176" y="5870064"/>
            <a:ext cx="658624" cy="5243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66B9F69-63FF-1B46-8960-A413AFFDF5F3}"/>
              </a:ext>
            </a:extLst>
          </p:cNvPr>
          <p:cNvSpPr txBox="1"/>
          <p:nvPr/>
        </p:nvSpPr>
        <p:spPr>
          <a:xfrm>
            <a:off x="1828800" y="6214030"/>
            <a:ext cx="209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Posterior probability</a:t>
            </a:r>
          </a:p>
        </p:txBody>
      </p:sp>
    </p:spTree>
    <p:extLst>
      <p:ext uri="{BB962C8B-B14F-4D97-AF65-F5344CB8AC3E}">
        <p14:creationId xmlns:p14="http://schemas.microsoft.com/office/powerpoint/2010/main" val="1426965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1143</Words>
  <Application>Microsoft Macintosh PowerPoint</Application>
  <PresentationFormat>On-screen Show (4:3)</PresentationFormat>
  <Paragraphs>155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 Math</vt:lpstr>
      <vt:lpstr>Times New Roman</vt:lpstr>
      <vt:lpstr>Office Theme</vt:lpstr>
      <vt:lpstr>Population Subdivision 2</vt:lpstr>
      <vt:lpstr>PowerPoint Presentation</vt:lpstr>
      <vt:lpstr>PowerPoint Presentation</vt:lpstr>
      <vt:lpstr>Population Applications</vt:lpstr>
      <vt:lpstr>Maximum Likelihood &amp; Bayesian Parameter Estimation</vt:lpstr>
      <vt:lpstr>PowerPoint Presentation</vt:lpstr>
      <vt:lpstr>Maximum Likelihood Steps</vt:lpstr>
      <vt:lpstr>Bayesian Estimation</vt:lpstr>
      <vt:lpstr>The difference in sum:</vt:lpstr>
      <vt:lpstr>Genetic Assignment Tests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Solving Crimes with DNA Matches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239</cp:revision>
  <cp:lastPrinted>2018-09-19T03:18:24Z</cp:lastPrinted>
  <dcterms:created xsi:type="dcterms:W3CDTF">2017-01-09T21:19:33Z</dcterms:created>
  <dcterms:modified xsi:type="dcterms:W3CDTF">2025-01-29T16:45:50Z</dcterms:modified>
</cp:coreProperties>
</file>