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5"/>
  </p:notesMasterIdLst>
  <p:sldIdLst>
    <p:sldId id="256" r:id="rId2"/>
    <p:sldId id="306" r:id="rId3"/>
    <p:sldId id="321" r:id="rId4"/>
    <p:sldId id="309" r:id="rId5"/>
    <p:sldId id="257" r:id="rId6"/>
    <p:sldId id="311" r:id="rId7"/>
    <p:sldId id="266" r:id="rId8"/>
    <p:sldId id="322" r:id="rId9"/>
    <p:sldId id="310" r:id="rId10"/>
    <p:sldId id="273" r:id="rId11"/>
    <p:sldId id="264" r:id="rId12"/>
    <p:sldId id="313" r:id="rId13"/>
    <p:sldId id="314" r:id="rId14"/>
    <p:sldId id="270" r:id="rId15"/>
    <p:sldId id="260" r:id="rId16"/>
    <p:sldId id="317" r:id="rId17"/>
    <p:sldId id="318" r:id="rId18"/>
    <p:sldId id="263" r:id="rId19"/>
    <p:sldId id="267" r:id="rId20"/>
    <p:sldId id="268" r:id="rId21"/>
    <p:sldId id="323" r:id="rId22"/>
    <p:sldId id="269" r:id="rId23"/>
    <p:sldId id="261" r:id="rId24"/>
    <p:sldId id="319" r:id="rId25"/>
    <p:sldId id="324" r:id="rId26"/>
    <p:sldId id="320" r:id="rId27"/>
    <p:sldId id="258" r:id="rId28"/>
    <p:sldId id="259" r:id="rId29"/>
    <p:sldId id="265" r:id="rId30"/>
    <p:sldId id="326" r:id="rId31"/>
    <p:sldId id="276" r:id="rId32"/>
    <p:sldId id="312" r:id="rId33"/>
    <p:sldId id="277" r:id="rId34"/>
    <p:sldId id="278" r:id="rId35"/>
    <p:sldId id="315" r:id="rId36"/>
    <p:sldId id="272" r:id="rId37"/>
    <p:sldId id="279" r:id="rId38"/>
    <p:sldId id="280" r:id="rId39"/>
    <p:sldId id="281" r:id="rId40"/>
    <p:sldId id="282" r:id="rId41"/>
    <p:sldId id="283" r:id="rId42"/>
    <p:sldId id="284" r:id="rId43"/>
    <p:sldId id="285" r:id="rId44"/>
    <p:sldId id="286" r:id="rId45"/>
    <p:sldId id="287" r:id="rId46"/>
    <p:sldId id="288" r:id="rId47"/>
    <p:sldId id="289" r:id="rId48"/>
    <p:sldId id="290" r:id="rId49"/>
    <p:sldId id="291" r:id="rId50"/>
    <p:sldId id="292" r:id="rId51"/>
    <p:sldId id="293" r:id="rId52"/>
    <p:sldId id="294" r:id="rId53"/>
    <p:sldId id="297" r:id="rId54"/>
    <p:sldId id="295" r:id="rId55"/>
    <p:sldId id="296" r:id="rId56"/>
    <p:sldId id="304" r:id="rId57"/>
    <p:sldId id="298" r:id="rId58"/>
    <p:sldId id="299" r:id="rId59"/>
    <p:sldId id="275" r:id="rId60"/>
    <p:sldId id="301" r:id="rId61"/>
    <p:sldId id="302" r:id="rId62"/>
    <p:sldId id="329" r:id="rId63"/>
    <p:sldId id="303" r:id="rId6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1100"/>
    <a:srgbClr val="CF17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3129"/>
    <p:restoredTop sz="93609"/>
  </p:normalViewPr>
  <p:slideViewPr>
    <p:cSldViewPr snapToGrid="0" snapToObjects="1">
      <p:cViewPr varScale="1">
        <p:scale>
          <a:sx n="118" d="100"/>
          <a:sy n="118" d="100"/>
        </p:scale>
        <p:origin x="2920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-4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171" d="100"/>
          <a:sy n="171" d="100"/>
        </p:scale>
        <p:origin x="5920" y="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Book1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9474771810240199"/>
          <c:y val="6.9441513109830405E-2"/>
          <c:w val="0.727614878364086"/>
          <c:h val="0.64057255729631701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Sheet2!$C$6</c:f>
              <c:strCache>
                <c:ptCount val="1"/>
                <c:pt idx="0">
                  <c:v>N=10</c:v>
                </c:pt>
              </c:strCache>
            </c:strRef>
          </c:tx>
          <c:spPr>
            <a:ln w="28575">
              <a:noFill/>
            </a:ln>
          </c:spPr>
          <c:marker>
            <c:symbol val="none"/>
          </c:marker>
          <c:trendline>
            <c:spPr>
              <a:ln w="25400"/>
            </c:spPr>
            <c:trendlineType val="exp"/>
            <c:dispRSqr val="0"/>
            <c:dispEq val="0"/>
          </c:trendline>
          <c:xVal>
            <c:numRef>
              <c:f>Sheet2!$B$7:$B$12</c:f>
              <c:numCache>
                <c:formatCode>General</c:formatCode>
                <c:ptCount val="6"/>
                <c:pt idx="0">
                  <c:v>0</c:v>
                </c:pt>
                <c:pt idx="1">
                  <c:v>10</c:v>
                </c:pt>
                <c:pt idx="2">
                  <c:v>50</c:v>
                </c:pt>
                <c:pt idx="3">
                  <c:v>100</c:v>
                </c:pt>
                <c:pt idx="4">
                  <c:v>500</c:v>
                </c:pt>
                <c:pt idx="5">
                  <c:v>1000</c:v>
                </c:pt>
              </c:numCache>
            </c:numRef>
          </c:xVal>
          <c:yVal>
            <c:numRef>
              <c:f>Sheet2!$C$7:$C$12</c:f>
              <c:numCache>
                <c:formatCode>General</c:formatCode>
                <c:ptCount val="6"/>
                <c:pt idx="0">
                  <c:v>0.5</c:v>
                </c:pt>
                <c:pt idx="1">
                  <c:v>0.29936846961919</c:v>
                </c:pt>
                <c:pt idx="2">
                  <c:v>3.8472487638356603E-2</c:v>
                </c:pt>
                <c:pt idx="3">
                  <c:v>2.96026461016701E-3</c:v>
                </c:pt>
                <c:pt idx="4">
                  <c:v>3.6372457807196002E-12</c:v>
                </c:pt>
                <c:pt idx="5">
                  <c:v>2.6459113738725099E-23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DD2D-5748-95EE-003CFF7B4B3D}"/>
            </c:ext>
          </c:extLst>
        </c:ser>
        <c:ser>
          <c:idx val="1"/>
          <c:order val="1"/>
          <c:tx>
            <c:strRef>
              <c:f>Sheet2!$D$6</c:f>
              <c:strCache>
                <c:ptCount val="1"/>
                <c:pt idx="0">
                  <c:v>N-100</c:v>
                </c:pt>
              </c:strCache>
            </c:strRef>
          </c:tx>
          <c:spPr>
            <a:ln w="28575">
              <a:noFill/>
            </a:ln>
          </c:spPr>
          <c:marker>
            <c:symbol val="none"/>
          </c:marker>
          <c:trendline>
            <c:spPr>
              <a:ln w="25400"/>
            </c:spPr>
            <c:trendlineType val="exp"/>
            <c:dispRSqr val="0"/>
            <c:dispEq val="0"/>
          </c:trendline>
          <c:xVal>
            <c:numRef>
              <c:f>Sheet2!$B$7:$B$12</c:f>
              <c:numCache>
                <c:formatCode>General</c:formatCode>
                <c:ptCount val="6"/>
                <c:pt idx="0">
                  <c:v>0</c:v>
                </c:pt>
                <c:pt idx="1">
                  <c:v>10</c:v>
                </c:pt>
                <c:pt idx="2">
                  <c:v>50</c:v>
                </c:pt>
                <c:pt idx="3">
                  <c:v>100</c:v>
                </c:pt>
                <c:pt idx="4">
                  <c:v>500</c:v>
                </c:pt>
                <c:pt idx="5">
                  <c:v>1000</c:v>
                </c:pt>
              </c:numCache>
            </c:numRef>
          </c:xVal>
          <c:yVal>
            <c:numRef>
              <c:f>Sheet2!$D$7:$D$12</c:f>
              <c:numCache>
                <c:formatCode>General</c:formatCode>
                <c:ptCount val="6"/>
                <c:pt idx="0">
                  <c:v>0.5</c:v>
                </c:pt>
                <c:pt idx="1">
                  <c:v>0.47555506523288599</c:v>
                </c:pt>
                <c:pt idx="2">
                  <c:v>0.389156278534321</c:v>
                </c:pt>
                <c:pt idx="3">
                  <c:v>0.30288521824536402</c:v>
                </c:pt>
                <c:pt idx="4">
                  <c:v>4.0785930720139502E-2</c:v>
                </c:pt>
                <c:pt idx="5">
                  <c:v>3.32698428941603E-3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DD2D-5748-95EE-003CFF7B4B3D}"/>
            </c:ext>
          </c:extLst>
        </c:ser>
        <c:ser>
          <c:idx val="2"/>
          <c:order val="2"/>
          <c:tx>
            <c:strRef>
              <c:f>Sheet2!$E$6</c:f>
              <c:strCache>
                <c:ptCount val="1"/>
                <c:pt idx="0">
                  <c:v>N=1000</c:v>
                </c:pt>
              </c:strCache>
            </c:strRef>
          </c:tx>
          <c:spPr>
            <a:ln w="28575">
              <a:noFill/>
            </a:ln>
          </c:spPr>
          <c:marker>
            <c:symbol val="none"/>
          </c:marker>
          <c:trendline>
            <c:spPr>
              <a:ln w="25400"/>
            </c:spPr>
            <c:trendlineType val="exp"/>
            <c:dispRSqr val="0"/>
            <c:dispEq val="0"/>
          </c:trendline>
          <c:xVal>
            <c:numRef>
              <c:f>Sheet2!$B$7:$B$12</c:f>
              <c:numCache>
                <c:formatCode>General</c:formatCode>
                <c:ptCount val="6"/>
                <c:pt idx="0">
                  <c:v>0</c:v>
                </c:pt>
                <c:pt idx="1">
                  <c:v>10</c:v>
                </c:pt>
                <c:pt idx="2">
                  <c:v>50</c:v>
                </c:pt>
                <c:pt idx="3">
                  <c:v>100</c:v>
                </c:pt>
                <c:pt idx="4">
                  <c:v>500</c:v>
                </c:pt>
                <c:pt idx="5">
                  <c:v>1000</c:v>
                </c:pt>
              </c:numCache>
            </c:numRef>
          </c:xVal>
          <c:yVal>
            <c:numRef>
              <c:f>Sheet2!$E$7:$E$12</c:f>
              <c:numCache>
                <c:formatCode>General</c:formatCode>
                <c:ptCount val="6"/>
                <c:pt idx="0">
                  <c:v>0.5</c:v>
                </c:pt>
                <c:pt idx="1">
                  <c:v>0.49750561750655897</c:v>
                </c:pt>
                <c:pt idx="2">
                  <c:v>0.487651907163895</c:v>
                </c:pt>
                <c:pt idx="3">
                  <c:v>0.47560876512116801</c:v>
                </c:pt>
                <c:pt idx="4">
                  <c:v>0.38937604665673198</c:v>
                </c:pt>
                <c:pt idx="5">
                  <c:v>0.303227411420052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DD2D-5748-95EE-003CFF7B4B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35297952"/>
        <c:axId val="473276640"/>
      </c:scatterChart>
      <c:valAx>
        <c:axId val="435297952"/>
        <c:scaling>
          <c:orientation val="minMax"/>
          <c:max val="1000"/>
        </c:scaling>
        <c:delete val="0"/>
        <c:axPos val="b"/>
        <c:title>
          <c:tx>
            <c:rich>
              <a:bodyPr/>
              <a:lstStyle/>
              <a:p>
                <a:pPr>
                  <a:defRPr b="0"/>
                </a:pPr>
                <a:r>
                  <a:rPr lang="en-US" b="0"/>
                  <a:t>Number of generations (</a:t>
                </a:r>
                <a:r>
                  <a:rPr lang="en-US" b="0" i="1"/>
                  <a:t>t</a:t>
                </a:r>
                <a:r>
                  <a:rPr lang="en-US" b="0"/>
                  <a:t>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473276640"/>
        <c:crosses val="autoZero"/>
        <c:crossBetween val="midCat"/>
      </c:valAx>
      <c:valAx>
        <c:axId val="473276640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b="0"/>
                </a:pPr>
                <a:r>
                  <a:rPr lang="en-US" b="0"/>
                  <a:t>Heterozygosity (H</a:t>
                </a:r>
                <a:r>
                  <a:rPr lang="en-US" b="0" baseline="-25000"/>
                  <a:t>t</a:t>
                </a:r>
                <a:r>
                  <a:rPr lang="en-US" b="0"/>
                  <a:t>)</a:t>
                </a:r>
              </a:p>
            </c:rich>
          </c:tx>
          <c:layout>
            <c:manualLayout>
              <c:xMode val="edge"/>
              <c:yMode val="edge"/>
              <c:x val="6.0586829631370702E-3"/>
              <c:y val="1.9953789887287299E-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435297952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2000"/>
      </a:pPr>
      <a:endParaRPr lang="en-US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Sheet3!$C$7</c:f>
              <c:strCache>
                <c:ptCount val="1"/>
                <c:pt idx="0">
                  <c:v>u=1*10-5</c:v>
                </c:pt>
              </c:strCache>
            </c:strRef>
          </c:tx>
          <c:spPr>
            <a:ln w="25400">
              <a:solidFill>
                <a:sysClr val="windowText" lastClr="000000">
                  <a:shade val="95000"/>
                  <a:satMod val="105000"/>
                </a:sysClr>
              </a:solidFill>
            </a:ln>
          </c:spPr>
          <c:marker>
            <c:symbol val="none"/>
          </c:marker>
          <c:xVal>
            <c:numRef>
              <c:f>Sheet3!$B$8:$B$21</c:f>
              <c:numCache>
                <c:formatCode>General</c:formatCode>
                <c:ptCount val="14"/>
                <c:pt idx="0">
                  <c:v>10</c:v>
                </c:pt>
                <c:pt idx="1">
                  <c:v>100</c:v>
                </c:pt>
                <c:pt idx="2">
                  <c:v>500</c:v>
                </c:pt>
                <c:pt idx="3">
                  <c:v>1000</c:v>
                </c:pt>
                <c:pt idx="4">
                  <c:v>5000</c:v>
                </c:pt>
                <c:pt idx="5">
                  <c:v>10000</c:v>
                </c:pt>
                <c:pt idx="6">
                  <c:v>25000</c:v>
                </c:pt>
                <c:pt idx="7">
                  <c:v>50000</c:v>
                </c:pt>
                <c:pt idx="8">
                  <c:v>75000</c:v>
                </c:pt>
                <c:pt idx="9">
                  <c:v>100000</c:v>
                </c:pt>
                <c:pt idx="10">
                  <c:v>250000</c:v>
                </c:pt>
                <c:pt idx="11">
                  <c:v>500000</c:v>
                </c:pt>
                <c:pt idx="12">
                  <c:v>750000</c:v>
                </c:pt>
                <c:pt idx="13">
                  <c:v>1000000</c:v>
                </c:pt>
              </c:numCache>
            </c:numRef>
          </c:xVal>
          <c:yVal>
            <c:numRef>
              <c:f>Sheet3!$C$8:$C$21</c:f>
              <c:numCache>
                <c:formatCode>General</c:formatCode>
                <c:ptCount val="14"/>
                <c:pt idx="0">
                  <c:v>3.9984006397441002E-4</c:v>
                </c:pt>
                <c:pt idx="1">
                  <c:v>3.9840637450199202E-3</c:v>
                </c:pt>
                <c:pt idx="2">
                  <c:v>1.9607843137254902E-2</c:v>
                </c:pt>
                <c:pt idx="3">
                  <c:v>3.8461538461538498E-2</c:v>
                </c:pt>
                <c:pt idx="4">
                  <c:v>0.16666666666666699</c:v>
                </c:pt>
                <c:pt idx="5">
                  <c:v>0.28571428571428598</c:v>
                </c:pt>
                <c:pt idx="6">
                  <c:v>0.5</c:v>
                </c:pt>
                <c:pt idx="7">
                  <c:v>0.66666666666666696</c:v>
                </c:pt>
                <c:pt idx="8">
                  <c:v>0.75</c:v>
                </c:pt>
                <c:pt idx="9">
                  <c:v>0.8</c:v>
                </c:pt>
                <c:pt idx="10">
                  <c:v>0.90909090909090895</c:v>
                </c:pt>
                <c:pt idx="11">
                  <c:v>0.952380952380952</c:v>
                </c:pt>
                <c:pt idx="12">
                  <c:v>0.967741935483872</c:v>
                </c:pt>
                <c:pt idx="13">
                  <c:v>0.97560975609756095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6862-8D4A-860F-DB832CA8EE7E}"/>
            </c:ext>
          </c:extLst>
        </c:ser>
        <c:ser>
          <c:idx val="1"/>
          <c:order val="1"/>
          <c:tx>
            <c:strRef>
              <c:f>Sheet3!$D$7</c:f>
              <c:strCache>
                <c:ptCount val="1"/>
                <c:pt idx="0">
                  <c:v>u=1*10^-6</c:v>
                </c:pt>
              </c:strCache>
            </c:strRef>
          </c:tx>
          <c:spPr>
            <a:ln w="25400">
              <a:solidFill>
                <a:sysClr val="windowText" lastClr="000000">
                  <a:shade val="95000"/>
                  <a:satMod val="105000"/>
                </a:sysClr>
              </a:solidFill>
            </a:ln>
          </c:spPr>
          <c:marker>
            <c:symbol val="none"/>
          </c:marker>
          <c:xVal>
            <c:numRef>
              <c:f>Sheet3!$B$8:$B$21</c:f>
              <c:numCache>
                <c:formatCode>General</c:formatCode>
                <c:ptCount val="14"/>
                <c:pt idx="0">
                  <c:v>10</c:v>
                </c:pt>
                <c:pt idx="1">
                  <c:v>100</c:v>
                </c:pt>
                <c:pt idx="2">
                  <c:v>500</c:v>
                </c:pt>
                <c:pt idx="3">
                  <c:v>1000</c:v>
                </c:pt>
                <c:pt idx="4">
                  <c:v>5000</c:v>
                </c:pt>
                <c:pt idx="5">
                  <c:v>10000</c:v>
                </c:pt>
                <c:pt idx="6">
                  <c:v>25000</c:v>
                </c:pt>
                <c:pt idx="7">
                  <c:v>50000</c:v>
                </c:pt>
                <c:pt idx="8">
                  <c:v>75000</c:v>
                </c:pt>
                <c:pt idx="9">
                  <c:v>100000</c:v>
                </c:pt>
                <c:pt idx="10">
                  <c:v>250000</c:v>
                </c:pt>
                <c:pt idx="11">
                  <c:v>500000</c:v>
                </c:pt>
                <c:pt idx="12">
                  <c:v>750000</c:v>
                </c:pt>
                <c:pt idx="13">
                  <c:v>1000000</c:v>
                </c:pt>
              </c:numCache>
            </c:numRef>
          </c:xVal>
          <c:yVal>
            <c:numRef>
              <c:f>Sheet3!$D$8:$D$21</c:f>
              <c:numCache>
                <c:formatCode>General</c:formatCode>
                <c:ptCount val="14"/>
                <c:pt idx="0">
                  <c:v>3.9998400063997398E-5</c:v>
                </c:pt>
                <c:pt idx="1">
                  <c:v>3.9984006397441002E-4</c:v>
                </c:pt>
                <c:pt idx="2">
                  <c:v>1.9960079840319399E-3</c:v>
                </c:pt>
                <c:pt idx="3">
                  <c:v>3.9840637450199202E-3</c:v>
                </c:pt>
                <c:pt idx="4">
                  <c:v>1.9607843137254902E-2</c:v>
                </c:pt>
                <c:pt idx="5">
                  <c:v>3.8461538461538498E-2</c:v>
                </c:pt>
                <c:pt idx="6">
                  <c:v>9.0909090909090995E-2</c:v>
                </c:pt>
                <c:pt idx="7">
                  <c:v>0.16666666666666699</c:v>
                </c:pt>
                <c:pt idx="8">
                  <c:v>0.230769230769231</c:v>
                </c:pt>
                <c:pt idx="9">
                  <c:v>0.28571428571428598</c:v>
                </c:pt>
                <c:pt idx="10">
                  <c:v>0.5</c:v>
                </c:pt>
                <c:pt idx="11">
                  <c:v>0.66666666666666696</c:v>
                </c:pt>
                <c:pt idx="12">
                  <c:v>0.75</c:v>
                </c:pt>
                <c:pt idx="13">
                  <c:v>0.8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6862-8D4A-860F-DB832CA8EE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62270640"/>
        <c:axId val="562274672"/>
      </c:scatterChart>
      <c:valAx>
        <c:axId val="562270640"/>
        <c:scaling>
          <c:orientation val="minMax"/>
          <c:max val="100000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Population size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562274672"/>
        <c:crosses val="autoZero"/>
        <c:crossBetween val="midCat"/>
        <c:majorUnit val="200000"/>
      </c:valAx>
      <c:valAx>
        <c:axId val="562274672"/>
        <c:scaling>
          <c:orientation val="minMax"/>
          <c:max val="1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Heterozygosity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562270640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2000"/>
      </a:pPr>
      <a:endParaRPr lang="en-US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0.43627</cdr:x>
      <cdr:y>0.18299</cdr:y>
    </cdr:from>
    <cdr:to>
      <cdr:x>0.60862</cdr:x>
      <cdr:y>0.25773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314576" y="676275"/>
          <a:ext cx="914400" cy="2762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200"/>
            <a:t>N = 1000</a:t>
          </a:r>
        </a:p>
      </cdr:txBody>
    </cdr:sp>
  </cdr:relSizeAnchor>
  <cdr:relSizeAnchor xmlns:cdr="http://schemas.openxmlformats.org/drawingml/2006/chartDrawing">
    <cdr:from>
      <cdr:x>0.36984</cdr:x>
      <cdr:y>0.46907</cdr:y>
    </cdr:from>
    <cdr:to>
      <cdr:x>0.54219</cdr:x>
      <cdr:y>0.54381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1962150" y="1733550"/>
          <a:ext cx="914400" cy="2762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dirty="0"/>
            <a:t>N = 100</a:t>
          </a:r>
        </a:p>
      </cdr:txBody>
    </cdr:sp>
  </cdr:relSizeAnchor>
  <cdr:relSizeAnchor xmlns:cdr="http://schemas.openxmlformats.org/drawingml/2006/chartDrawing">
    <cdr:from>
      <cdr:x>0.2316</cdr:x>
      <cdr:y>0.59278</cdr:y>
    </cdr:from>
    <cdr:to>
      <cdr:x>0.40395</cdr:x>
      <cdr:y>0.66753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1228725" y="2190750"/>
          <a:ext cx="914400" cy="2762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en-US" sz="1200" dirty="0"/>
            <a:t>N = 10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0.25846</cdr:x>
      <cdr:y>0.03433</cdr:y>
    </cdr:from>
    <cdr:to>
      <cdr:x>0.44583</cdr:x>
      <cdr:y>0.1227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573135" y="152379"/>
          <a:ext cx="1140369" cy="3922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l-GR" sz="1400" dirty="0"/>
            <a:t>μ</a:t>
          </a:r>
          <a:r>
            <a:rPr lang="en-US" sz="1400" dirty="0"/>
            <a:t> = 10</a:t>
          </a:r>
          <a:r>
            <a:rPr lang="en-US" sz="1400" baseline="30000" dirty="0"/>
            <a:t>-5</a:t>
          </a:r>
        </a:p>
      </cdr:txBody>
    </cdr:sp>
  </cdr:relSizeAnchor>
  <cdr:relSizeAnchor xmlns:cdr="http://schemas.openxmlformats.org/drawingml/2006/chartDrawing">
    <cdr:from>
      <cdr:x>0.24569</cdr:x>
      <cdr:y>0.33476</cdr:y>
    </cdr:from>
    <cdr:to>
      <cdr:x>0.40689</cdr:x>
      <cdr:y>0.41464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1495383" y="1485882"/>
          <a:ext cx="981143" cy="35454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l-GR" sz="1400" dirty="0"/>
            <a:t>μ</a:t>
          </a:r>
          <a:r>
            <a:rPr lang="en-US" sz="1400" dirty="0"/>
            <a:t> = 10</a:t>
          </a:r>
          <a:r>
            <a:rPr lang="en-US" sz="1400" baseline="30000" dirty="0"/>
            <a:t>-6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7F922-569D-634F-BB3B-51A0E68E7064}" type="datetimeFigureOut">
              <a:rPr lang="en-US" smtClean="0"/>
              <a:t>1/24/23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86E469-A527-8A45-AE36-F77C5323F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979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6E469-A527-8A45-AE36-F77C5323F62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3526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2BA79F08-C7EB-DB47-909F-309EC789F3CF}" type="slidenum">
              <a:rPr lang="en-US" sz="1200"/>
              <a:pPr/>
              <a:t>23</a:t>
            </a:fld>
            <a:endParaRPr lang="en-US" sz="1200"/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88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064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580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824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218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1/24/23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24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1/24/23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743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1/24/23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112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1/24/23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203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1/24/23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288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1/24/23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012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D5F534-3BE0-CE4E-A01D-B758576C6A46}" type="datetimeFigureOut">
              <a:rPr lang="en-US" smtClean="0"/>
              <a:t>1/24/23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030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s.ubc.ca/communicatingscience2017w211/2018/01/29/why-whales-rarely-have-cancer/" TargetMode="Externa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5" Type="http://schemas.openxmlformats.org/officeDocument/2006/relationships/hyperlink" Target="https://blogs.ubc.ca/communicatingscience2017w211/2018/01/29/why-whales-rarely-have-cancer/#comments" TargetMode="External"/><Relationship Id="rId4" Type="http://schemas.openxmlformats.org/officeDocument/2006/relationships/hyperlink" Target="https://blogs.ubc.ca/communicatingscience2017w211/author/huanxin-zhang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hyperlink" Target="https://www.scientificamerican.com/article/how-big-animals-deter-cancer/" TargetMode="Externa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8.png"/><Relationship Id="rId5" Type="http://schemas.openxmlformats.org/officeDocument/2006/relationships/image" Target="../media/image43.png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4" Type="http://schemas.openxmlformats.org/officeDocument/2006/relationships/image" Target="../media/image39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36297"/>
            <a:ext cx="7772400" cy="1923651"/>
          </a:xfrm>
        </p:spPr>
        <p:txBody>
          <a:bodyPr>
            <a:normAutofit/>
          </a:bodyPr>
          <a:lstStyle/>
          <a:p>
            <a:r>
              <a:rPr lang="en-US" sz="4000" dirty="0"/>
              <a:t>Mutation &amp; Genetic Drift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792072"/>
            <a:ext cx="6400800" cy="1752600"/>
          </a:xfrm>
        </p:spPr>
        <p:txBody>
          <a:bodyPr>
            <a:normAutofit/>
          </a:bodyPr>
          <a:lstStyle/>
          <a:p>
            <a:r>
              <a:rPr lang="en-US" dirty="0"/>
              <a:t>Core </a:t>
            </a:r>
            <a:r>
              <a:rPr lang="en-US"/>
              <a:t>2 - Spring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91179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9"/>
          <p:cNvGrpSpPr/>
          <p:nvPr/>
        </p:nvGrpSpPr>
        <p:grpSpPr>
          <a:xfrm>
            <a:off x="2034934" y="2855693"/>
            <a:ext cx="4963868" cy="898451"/>
            <a:chOff x="4657476" y="4143573"/>
            <a:chExt cx="2937804" cy="990600"/>
          </a:xfrm>
        </p:grpSpPr>
        <p:sp>
          <p:nvSpPr>
            <p:cNvPr id="3" name="Rounded Rectangle 2"/>
            <p:cNvSpPr/>
            <p:nvPr/>
          </p:nvSpPr>
          <p:spPr>
            <a:xfrm>
              <a:off x="6223680" y="4143573"/>
              <a:ext cx="1371600" cy="990600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 w="1270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Genetic variation; Allele or genotype frequencies</a:t>
              </a:r>
            </a:p>
          </p:txBody>
        </p:sp>
        <p:sp>
          <p:nvSpPr>
            <p:cNvPr id="4" name="Rectangle 3"/>
            <p:cNvSpPr/>
            <p:nvPr/>
          </p:nvSpPr>
          <p:spPr>
            <a:xfrm>
              <a:off x="4657476" y="4397606"/>
              <a:ext cx="1066800" cy="48455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270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Mutation</a:t>
              </a:r>
            </a:p>
          </p:txBody>
        </p:sp>
        <p:cxnSp>
          <p:nvCxnSpPr>
            <p:cNvPr id="6" name="Straight Arrow Connector 5"/>
            <p:cNvCxnSpPr/>
            <p:nvPr/>
          </p:nvCxnSpPr>
          <p:spPr>
            <a:xfrm>
              <a:off x="5791200" y="4648200"/>
              <a:ext cx="381000" cy="158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3911216" y="2905520"/>
            <a:ext cx="68580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</a:pPr>
            <a:r>
              <a:rPr lang="en-US" dirty="0">
                <a:highlight>
                  <a:srgbClr val="FFFF00"/>
                </a:highlight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2</a:t>
            </a:r>
            <a:r>
              <a:rPr lang="en-US" i="1" dirty="0">
                <a:highlight>
                  <a:srgbClr val="FFFF00"/>
                </a:highlight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N</a:t>
            </a:r>
            <a:r>
              <a:rPr lang="en-US" i="1" baseline="-25000" dirty="0">
                <a:highlight>
                  <a:srgbClr val="FFFF00"/>
                </a:highlight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e</a:t>
            </a:r>
            <a:r>
              <a:rPr lang="el-GR" i="1" dirty="0">
                <a:highlight>
                  <a:srgbClr val="FFFF00"/>
                </a:highlight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μ</a:t>
            </a:r>
            <a:endParaRPr lang="en-US" i="1" dirty="0">
              <a:highlight>
                <a:srgbClr val="FFFF00"/>
              </a:highlight>
              <a:latin typeface="Times New Roman" panose="02020603050405020304" pitchFamily="18" charset="0"/>
              <a:ea typeface="Cambria Math" pitchFamily="18" charset="0"/>
              <a:cs typeface="Times New Roman" panose="02020603050405020304" pitchFamily="18" charset="0"/>
            </a:endParaRPr>
          </a:p>
          <a:p>
            <a:pPr marL="457200" indent="-457200"/>
            <a:endParaRPr lang="en-US" dirty="0">
              <a:latin typeface="Times New Roman" panose="02020603050405020304" pitchFamily="18" charset="0"/>
              <a:ea typeface="Cambria Math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9629" y="1010721"/>
            <a:ext cx="78581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 a diploid population:</a:t>
            </a:r>
          </a:p>
          <a:p>
            <a:endParaRPr lang="en-US" dirty="0"/>
          </a:p>
          <a:p>
            <a:r>
              <a:rPr lang="en-US" dirty="0"/>
              <a:t>Mutation adds variation at the rate of: 2 x Population Size (N) x Mutation Rate (</a:t>
            </a:r>
            <a:r>
              <a:rPr lang="en-US" dirty="0">
                <a:latin typeface="Symbol" charset="2"/>
                <a:cs typeface="Symbol" charset="2"/>
              </a:rPr>
              <a:t>m</a:t>
            </a:r>
            <a:r>
              <a:rPr lang="en-US" dirty="0"/>
              <a:t>) 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E5A37C8-1D2C-3B48-AF63-F625E4875DF7}"/>
              </a:ext>
            </a:extLst>
          </p:cNvPr>
          <p:cNvCxnSpPr>
            <a:cxnSpLocks/>
          </p:cNvCxnSpPr>
          <p:nvPr/>
        </p:nvCxnSpPr>
        <p:spPr>
          <a:xfrm flipH="1" flipV="1">
            <a:off x="4236790" y="3833311"/>
            <a:ext cx="1090" cy="70145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982A5E7-5636-BE4D-A239-44040557C881}"/>
              </a:ext>
            </a:extLst>
          </p:cNvPr>
          <p:cNvSpPr txBox="1"/>
          <p:nvPr/>
        </p:nvSpPr>
        <p:spPr>
          <a:xfrm>
            <a:off x="2873564" y="4739284"/>
            <a:ext cx="2730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This term will be important</a:t>
            </a:r>
          </a:p>
        </p:txBody>
      </p:sp>
    </p:spTree>
    <p:extLst>
      <p:ext uri="{BB962C8B-B14F-4D97-AF65-F5344CB8AC3E}">
        <p14:creationId xmlns:p14="http://schemas.microsoft.com/office/powerpoint/2010/main" val="34083548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28599" y="304800"/>
            <a:ext cx="8596291" cy="6186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457200" indent="-457200"/>
            <a:r>
              <a:rPr lang="en-US" u="sng" dirty="0"/>
              <a:t>Types of Mutations</a:t>
            </a:r>
            <a:r>
              <a:rPr lang="en-US" dirty="0"/>
              <a:t>: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Single base point mutations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914400" lvl="1" indent="-457200">
              <a:buFontTx/>
              <a:buChar char="•"/>
            </a:pPr>
            <a:r>
              <a:rPr lang="en-US" dirty="0"/>
              <a:t>Transitions (TS) – exchange of purine for purine etc. (A-G, C-T)</a:t>
            </a:r>
          </a:p>
          <a:p>
            <a:pPr marL="914400" lvl="1" indent="-457200">
              <a:buFontTx/>
              <a:buChar char="•"/>
            </a:pPr>
            <a:r>
              <a:rPr lang="en-US" dirty="0"/>
              <a:t>Transversions (TV) – exchange of purine for pyrimidine etc. (A-C, A-T, G-C, G-T)</a:t>
            </a:r>
          </a:p>
          <a:p>
            <a:pPr marL="914400" lvl="1" indent="-457200">
              <a:buFontTx/>
              <a:buChar char="•"/>
            </a:pPr>
            <a:r>
              <a:rPr lang="en-US" dirty="0"/>
              <a:t>Synonymous &amp; </a:t>
            </a:r>
            <a:r>
              <a:rPr lang="en-US" dirty="0" err="1"/>
              <a:t>Nonsynonymous</a:t>
            </a:r>
            <a:endParaRPr lang="en-US" dirty="0"/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Insertions/Deletions  = Indels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Recombination (homologous) &amp; Gene Conversion (non-homologous)</a:t>
            </a:r>
          </a:p>
          <a:p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Chromosomal Mutations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914400" lvl="1" indent="-457200">
              <a:buFontTx/>
              <a:buChar char="•"/>
            </a:pPr>
            <a:r>
              <a:rPr lang="en-US" dirty="0"/>
              <a:t>Deletion</a:t>
            </a:r>
          </a:p>
          <a:p>
            <a:pPr marL="914400" lvl="1" indent="-457200">
              <a:buFontTx/>
              <a:buChar char="•"/>
            </a:pPr>
            <a:r>
              <a:rPr lang="en-US" dirty="0"/>
              <a:t>Duplication</a:t>
            </a:r>
          </a:p>
          <a:p>
            <a:pPr marL="914400" lvl="1" indent="-457200">
              <a:buFontTx/>
              <a:buChar char="•"/>
            </a:pPr>
            <a:r>
              <a:rPr lang="en-US" dirty="0"/>
              <a:t>Inversion </a:t>
            </a:r>
            <a:r>
              <a:rPr lang="en-US" dirty="0">
                <a:sym typeface="Wingdings"/>
              </a:rPr>
              <a:t> play big role in speciation by reducing gamete viability</a:t>
            </a:r>
            <a:endParaRPr lang="en-US" dirty="0"/>
          </a:p>
          <a:p>
            <a:pPr marL="914400" lvl="1" indent="-457200">
              <a:buFontTx/>
              <a:buChar char="•"/>
            </a:pPr>
            <a:r>
              <a:rPr lang="en-US" dirty="0"/>
              <a:t>Translocation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Transposable Elements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Polyploidy/Aneuploidy</a:t>
            </a:r>
          </a:p>
        </p:txBody>
      </p:sp>
    </p:spTree>
    <p:extLst>
      <p:ext uri="{BB962C8B-B14F-4D97-AF65-F5344CB8AC3E}">
        <p14:creationId xmlns:p14="http://schemas.microsoft.com/office/powerpoint/2010/main" val="10528338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012" y="1067989"/>
            <a:ext cx="3493294" cy="232886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319" y="695325"/>
            <a:ext cx="2877344" cy="307419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847" y="4196207"/>
            <a:ext cx="3494287" cy="170453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1592268" y="5915025"/>
            <a:ext cx="2182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insertion/deletion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58568" y="683418"/>
            <a:ext cx="3163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>
                <a:latin typeface="Comic Sans MS" charset="0"/>
                <a:ea typeface="Comic Sans MS" charset="0"/>
                <a:cs typeface="Comic Sans MS" charset="0"/>
              </a:rPr>
              <a:t>synonymous/nonsynonymous</a:t>
            </a:r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51127" y="311705"/>
            <a:ext cx="697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>
                <a:latin typeface="Comic Sans MS" charset="0"/>
                <a:ea typeface="Comic Sans MS" charset="0"/>
                <a:cs typeface="Comic Sans MS" charset="0"/>
              </a:rPr>
              <a:t>ti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/</a:t>
            </a:r>
            <a:r>
              <a:rPr lang="en-US" dirty="0" err="1">
                <a:latin typeface="Comic Sans MS" charset="0"/>
                <a:ea typeface="Comic Sans MS" charset="0"/>
                <a:cs typeface="Comic Sans MS" charset="0"/>
              </a:rPr>
              <a:t>tv</a:t>
            </a:r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14565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647" y="953475"/>
            <a:ext cx="3615303" cy="23285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95" y="953475"/>
            <a:ext cx="4266310" cy="23284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646" y="3551757"/>
            <a:ext cx="3619413" cy="213466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37" y="3551757"/>
            <a:ext cx="4252468" cy="17699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871537" y="499026"/>
            <a:ext cx="3417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Comic Sans MS" charset="0"/>
                <a:ea typeface="Comic Sans MS" charset="0"/>
                <a:cs typeface="Comic Sans MS" charset="0"/>
              </a:rPr>
              <a:t>crossing 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over/gene conversion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35852" y="499026"/>
            <a:ext cx="2688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c</a:t>
            </a:r>
            <a:r>
              <a:rPr lang="en-US">
                <a:latin typeface="Comic Sans MS" charset="0"/>
                <a:ea typeface="Comic Sans MS" charset="0"/>
                <a:cs typeface="Comic Sans MS" charset="0"/>
              </a:rPr>
              <a:t>hromosomal 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mutations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50153" y="5686426"/>
            <a:ext cx="2476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transposable element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852873" y="5317094"/>
            <a:ext cx="1298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>
                <a:latin typeface="Comic Sans MS" charset="0"/>
                <a:ea typeface="Comic Sans MS" charset="0"/>
                <a:cs typeface="Comic Sans MS" charset="0"/>
              </a:rPr>
              <a:t>aneuploidy</a:t>
            </a:r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3426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-3-Substitution-saturation-plot-made-in-DAMBE-The-number-of-transitions-s-a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60" y="440572"/>
            <a:ext cx="7139319" cy="56396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48284" y="6368807"/>
            <a:ext cx="3806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Virus Research 85(1):47-59 · May 2002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89682" y="1535647"/>
            <a:ext cx="40321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92081" y="1535647"/>
            <a:ext cx="42832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TV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F398B2-A45B-D747-863B-596953FF99C1}"/>
              </a:ext>
            </a:extLst>
          </p:cNvPr>
          <p:cNvSpPr txBox="1"/>
          <p:nvPr/>
        </p:nvSpPr>
        <p:spPr>
          <a:xfrm>
            <a:off x="2145325" y="2209289"/>
            <a:ext cx="120802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almost always</a:t>
            </a:r>
          </a:p>
          <a:p>
            <a:r>
              <a:rPr lang="en-US" sz="1400" dirty="0"/>
              <a:t>synonymous:</a:t>
            </a:r>
          </a:p>
          <a:p>
            <a:r>
              <a:rPr lang="en-US" sz="1400" dirty="0"/>
              <a:t>high rate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BC3A83C-6916-BA44-9198-F7D0396AD172}"/>
              </a:ext>
            </a:extLst>
          </p:cNvPr>
          <p:cNvCxnSpPr/>
          <p:nvPr/>
        </p:nvCxnSpPr>
        <p:spPr>
          <a:xfrm>
            <a:off x="2749337" y="1904979"/>
            <a:ext cx="0" cy="30431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BCCBC91-94AE-C944-95D2-E47C1EEDB245}"/>
              </a:ext>
            </a:extLst>
          </p:cNvPr>
          <p:cNvCxnSpPr>
            <a:cxnSpLocks/>
          </p:cNvCxnSpPr>
          <p:nvPr/>
        </p:nvCxnSpPr>
        <p:spPr>
          <a:xfrm flipV="1">
            <a:off x="3392081" y="1231337"/>
            <a:ext cx="0" cy="30431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DD9D1AD-CE7C-1344-9AE9-9E06BEE22C5B}"/>
              </a:ext>
            </a:extLst>
          </p:cNvPr>
          <p:cNvSpPr txBox="1"/>
          <p:nvPr/>
        </p:nvSpPr>
        <p:spPr>
          <a:xfrm>
            <a:off x="3123810" y="440572"/>
            <a:ext cx="143000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usually</a:t>
            </a:r>
          </a:p>
          <a:p>
            <a:r>
              <a:rPr lang="en-US" sz="1400" dirty="0"/>
              <a:t>nonsynonymous:</a:t>
            </a:r>
          </a:p>
          <a:p>
            <a:r>
              <a:rPr lang="en-US" sz="1400" dirty="0"/>
              <a:t>slow rate</a:t>
            </a:r>
          </a:p>
        </p:txBody>
      </p:sp>
    </p:spTree>
    <p:extLst>
      <p:ext uri="{BB962C8B-B14F-4D97-AF65-F5344CB8AC3E}">
        <p14:creationId xmlns:p14="http://schemas.microsoft.com/office/powerpoint/2010/main" val="35772227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28600" y="381000"/>
            <a:ext cx="8534400" cy="5663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/>
            <a:endParaRPr lang="en-US" u="sng" dirty="0"/>
          </a:p>
          <a:p>
            <a:pPr marL="457200" indent="-457200"/>
            <a:r>
              <a:rPr lang="en-US" u="sng" dirty="0"/>
              <a:t>Mutation</a:t>
            </a:r>
            <a:r>
              <a:rPr lang="en-US" dirty="0"/>
              <a:t>:</a:t>
            </a:r>
          </a:p>
          <a:p>
            <a:pPr marL="571500" lvl="1"/>
            <a:endParaRPr lang="en-US" dirty="0"/>
          </a:p>
          <a:p>
            <a:pPr marL="1028700" lvl="1" indent="-457200">
              <a:buFontTx/>
              <a:buChar char="•"/>
            </a:pPr>
            <a:r>
              <a:rPr lang="en-US" dirty="0"/>
              <a:t>Mutation rate is abbreviated </a:t>
            </a:r>
            <a:r>
              <a:rPr lang="en-US" sz="2000" dirty="0">
                <a:sym typeface="Symbol" charset="0"/>
              </a:rPr>
              <a:t></a:t>
            </a:r>
            <a:r>
              <a:rPr lang="en-US" dirty="0">
                <a:sym typeface="Symbol" charset="0"/>
              </a:rPr>
              <a:t>.</a:t>
            </a:r>
          </a:p>
          <a:p>
            <a:pPr marL="1028700" lvl="1" indent="-457200">
              <a:buFontTx/>
              <a:buChar char="•"/>
            </a:pPr>
            <a:endParaRPr lang="en-US" dirty="0">
              <a:sym typeface="Symbol" charset="0"/>
            </a:endParaRPr>
          </a:p>
          <a:p>
            <a:pPr marL="1028700" lvl="1" indent="-457200">
              <a:buFontTx/>
              <a:buChar char="•"/>
            </a:pPr>
            <a:r>
              <a:rPr lang="en-US" dirty="0">
                <a:sym typeface="Symbol" charset="0"/>
              </a:rPr>
              <a:t>Measured by </a:t>
            </a:r>
            <a:r>
              <a:rPr lang="en-US" b="1" u="sng" dirty="0">
                <a:sym typeface="Symbol" charset="0"/>
              </a:rPr>
              <a:t>Mutation Accumulation Experiments</a:t>
            </a:r>
            <a:r>
              <a:rPr lang="en-US" b="1" dirty="0">
                <a:sym typeface="Symbol" charset="0"/>
              </a:rPr>
              <a:t> </a:t>
            </a:r>
            <a:r>
              <a:rPr lang="en-US" dirty="0">
                <a:sym typeface="Symbol" charset="0"/>
              </a:rPr>
              <a:t>– </a:t>
            </a:r>
          </a:p>
          <a:p>
            <a:pPr marL="1028700" lvl="1" indent="-457200">
              <a:buFontTx/>
              <a:buChar char="•"/>
            </a:pPr>
            <a:endParaRPr lang="en-US" dirty="0">
              <a:sym typeface="Symbol" charset="0"/>
            </a:endParaRPr>
          </a:p>
          <a:p>
            <a:pPr marL="1485900" lvl="2" indent="-457200">
              <a:buFontTx/>
              <a:buChar char="•"/>
            </a:pPr>
            <a:r>
              <a:rPr lang="en-US" dirty="0"/>
              <a:t>Periodically </a:t>
            </a:r>
            <a:r>
              <a:rPr lang="en-US" u="sng" dirty="0"/>
              <a:t>bottleneck</a:t>
            </a:r>
            <a:r>
              <a:rPr lang="en-US" dirty="0"/>
              <a:t> a population so that evolution proceeds purely by genetic drift. Selection is weak under these conditions, because whatever mutations happen to be in the individual are arbitrarily fixed in descendants.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1028700" lvl="1" indent="-457200">
              <a:buFontTx/>
              <a:buChar char="•"/>
            </a:pPr>
            <a:r>
              <a:rPr lang="en-US" dirty="0"/>
              <a:t>Some mutations are selectively neutral (no effect on reproductive fitness).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1028700" lvl="1" indent="-457200">
              <a:buFontTx/>
              <a:buChar char="•"/>
            </a:pPr>
            <a:r>
              <a:rPr lang="en-US" dirty="0"/>
              <a:t>Others are detrimental or lethal, or beneficial (depends on environment).</a:t>
            </a:r>
          </a:p>
          <a:p>
            <a:pPr marL="1028700" lvl="1" indent="-457200">
              <a:buFontTx/>
              <a:buChar char="•"/>
            </a:pPr>
            <a:endParaRPr lang="en-US" dirty="0"/>
          </a:p>
          <a:p>
            <a:pPr marL="1028700" lvl="1" indent="-457200">
              <a:buFontTx/>
              <a:buChar char="•"/>
            </a:pPr>
            <a:r>
              <a:rPr lang="en-US" dirty="0"/>
              <a:t>If population size is large and mutations are neutral or nearly neutral, changes in allele frequencies occur slowly in the population </a:t>
            </a:r>
            <a:r>
              <a:rPr lang="en-US" u="sng" dirty="0"/>
              <a:t>because new mutations are by definition initially rare</a:t>
            </a:r>
            <a:r>
              <a:rPr lang="en-US" dirty="0"/>
              <a:t>. Only selection can quickly increase the frequency of a new mutation.</a:t>
            </a:r>
          </a:p>
        </p:txBody>
      </p:sp>
    </p:spTree>
    <p:extLst>
      <p:ext uri="{BB962C8B-B14F-4D97-AF65-F5344CB8AC3E}">
        <p14:creationId xmlns:p14="http://schemas.microsoft.com/office/powerpoint/2010/main" val="2397713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3714751" y="22288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8" name="Oval 7"/>
          <p:cNvSpPr/>
          <p:nvPr/>
        </p:nvSpPr>
        <p:spPr>
          <a:xfrm>
            <a:off x="3829051" y="24574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" name="Oval 8"/>
          <p:cNvSpPr/>
          <p:nvPr/>
        </p:nvSpPr>
        <p:spPr>
          <a:xfrm>
            <a:off x="4057651" y="27432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" name="Oval 10"/>
          <p:cNvSpPr/>
          <p:nvPr/>
        </p:nvSpPr>
        <p:spPr>
          <a:xfrm>
            <a:off x="3829051" y="28575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" name="Oval 11"/>
          <p:cNvSpPr/>
          <p:nvPr/>
        </p:nvSpPr>
        <p:spPr>
          <a:xfrm>
            <a:off x="4000501" y="32575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3" name="Oval 12"/>
          <p:cNvSpPr/>
          <p:nvPr/>
        </p:nvSpPr>
        <p:spPr>
          <a:xfrm>
            <a:off x="4171951" y="22288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4" name="Oval 13"/>
          <p:cNvSpPr/>
          <p:nvPr/>
        </p:nvSpPr>
        <p:spPr>
          <a:xfrm>
            <a:off x="4514851" y="24003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5" name="Oval 14"/>
          <p:cNvSpPr/>
          <p:nvPr/>
        </p:nvSpPr>
        <p:spPr>
          <a:xfrm>
            <a:off x="4171951" y="24574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6" name="Oval 15"/>
          <p:cNvSpPr/>
          <p:nvPr/>
        </p:nvSpPr>
        <p:spPr>
          <a:xfrm>
            <a:off x="4857752" y="23431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7" name="Oval 16"/>
          <p:cNvSpPr/>
          <p:nvPr/>
        </p:nvSpPr>
        <p:spPr>
          <a:xfrm>
            <a:off x="4657726" y="2157413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8" name="Oval 17"/>
          <p:cNvSpPr/>
          <p:nvPr/>
        </p:nvSpPr>
        <p:spPr>
          <a:xfrm>
            <a:off x="4264820" y="2900363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9" name="Oval 18"/>
          <p:cNvSpPr/>
          <p:nvPr/>
        </p:nvSpPr>
        <p:spPr>
          <a:xfrm>
            <a:off x="4057651" y="30289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0" name="Oval 19"/>
          <p:cNvSpPr/>
          <p:nvPr/>
        </p:nvSpPr>
        <p:spPr>
          <a:xfrm>
            <a:off x="3943351" y="22860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1" name="Oval 20"/>
          <p:cNvSpPr/>
          <p:nvPr/>
        </p:nvSpPr>
        <p:spPr>
          <a:xfrm>
            <a:off x="4686301" y="26289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2" name="Oval 21"/>
          <p:cNvSpPr/>
          <p:nvPr/>
        </p:nvSpPr>
        <p:spPr>
          <a:xfrm>
            <a:off x="4514851" y="28575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3" name="Oval 22"/>
          <p:cNvSpPr/>
          <p:nvPr/>
        </p:nvSpPr>
        <p:spPr>
          <a:xfrm>
            <a:off x="4572001" y="30861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4" name="Oval 23"/>
          <p:cNvSpPr/>
          <p:nvPr/>
        </p:nvSpPr>
        <p:spPr>
          <a:xfrm>
            <a:off x="4114801" y="36004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5" name="Oval 24"/>
          <p:cNvSpPr/>
          <p:nvPr/>
        </p:nvSpPr>
        <p:spPr>
          <a:xfrm>
            <a:off x="4457701" y="32575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6" name="Oval 25"/>
          <p:cNvSpPr/>
          <p:nvPr/>
        </p:nvSpPr>
        <p:spPr>
          <a:xfrm>
            <a:off x="4686301" y="33718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7" name="Oval 26"/>
          <p:cNvSpPr/>
          <p:nvPr/>
        </p:nvSpPr>
        <p:spPr>
          <a:xfrm>
            <a:off x="4400551" y="35433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8" name="Oval 27"/>
          <p:cNvSpPr/>
          <p:nvPr/>
        </p:nvSpPr>
        <p:spPr>
          <a:xfrm>
            <a:off x="4400551" y="25717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9" name="Oval 28"/>
          <p:cNvSpPr/>
          <p:nvPr/>
        </p:nvSpPr>
        <p:spPr>
          <a:xfrm>
            <a:off x="4457701" y="21717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0" name="Oval 29"/>
          <p:cNvSpPr/>
          <p:nvPr/>
        </p:nvSpPr>
        <p:spPr>
          <a:xfrm>
            <a:off x="4800601" y="3899364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1" name="Oval 30"/>
          <p:cNvSpPr/>
          <p:nvPr/>
        </p:nvSpPr>
        <p:spPr>
          <a:xfrm>
            <a:off x="4250532" y="3328988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3" name="Oval 32"/>
          <p:cNvSpPr/>
          <p:nvPr/>
        </p:nvSpPr>
        <p:spPr>
          <a:xfrm>
            <a:off x="4286251" y="37719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cxnSp>
        <p:nvCxnSpPr>
          <p:cNvPr id="35" name="Straight Connector 34"/>
          <p:cNvCxnSpPr/>
          <p:nvPr/>
        </p:nvCxnSpPr>
        <p:spPr>
          <a:xfrm flipH="1">
            <a:off x="3543301" y="2028825"/>
            <a:ext cx="1" cy="15287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3543301" y="2028825"/>
            <a:ext cx="15430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5086351" y="2028825"/>
            <a:ext cx="2" cy="15287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Oval 50"/>
          <p:cNvSpPr/>
          <p:nvPr/>
        </p:nvSpPr>
        <p:spPr>
          <a:xfrm>
            <a:off x="3543300" y="46863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2" name="Oval 51"/>
          <p:cNvSpPr/>
          <p:nvPr/>
        </p:nvSpPr>
        <p:spPr>
          <a:xfrm>
            <a:off x="3714750" y="46863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3" name="Oval 52"/>
          <p:cNvSpPr/>
          <p:nvPr/>
        </p:nvSpPr>
        <p:spPr>
          <a:xfrm>
            <a:off x="3886200" y="46863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4" name="Oval 53"/>
          <p:cNvSpPr/>
          <p:nvPr/>
        </p:nvSpPr>
        <p:spPr>
          <a:xfrm>
            <a:off x="4057650" y="46863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5" name="Oval 54"/>
          <p:cNvSpPr/>
          <p:nvPr/>
        </p:nvSpPr>
        <p:spPr>
          <a:xfrm>
            <a:off x="4229100" y="46863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6" name="Oval 55"/>
          <p:cNvSpPr/>
          <p:nvPr/>
        </p:nvSpPr>
        <p:spPr>
          <a:xfrm>
            <a:off x="4400550" y="46863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7" name="Oval 56"/>
          <p:cNvSpPr/>
          <p:nvPr/>
        </p:nvSpPr>
        <p:spPr>
          <a:xfrm>
            <a:off x="4572000" y="46863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8" name="Oval 57"/>
          <p:cNvSpPr/>
          <p:nvPr/>
        </p:nvSpPr>
        <p:spPr>
          <a:xfrm>
            <a:off x="4743450" y="46863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9" name="Oval 58"/>
          <p:cNvSpPr/>
          <p:nvPr/>
        </p:nvSpPr>
        <p:spPr>
          <a:xfrm>
            <a:off x="3543300" y="48577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0" name="Oval 59"/>
          <p:cNvSpPr/>
          <p:nvPr/>
        </p:nvSpPr>
        <p:spPr>
          <a:xfrm>
            <a:off x="3714750" y="48577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1" name="Oval 60"/>
          <p:cNvSpPr/>
          <p:nvPr/>
        </p:nvSpPr>
        <p:spPr>
          <a:xfrm>
            <a:off x="3886200" y="48577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2" name="Oval 61"/>
          <p:cNvSpPr/>
          <p:nvPr/>
        </p:nvSpPr>
        <p:spPr>
          <a:xfrm>
            <a:off x="4057650" y="48577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3" name="Oval 62"/>
          <p:cNvSpPr/>
          <p:nvPr/>
        </p:nvSpPr>
        <p:spPr>
          <a:xfrm>
            <a:off x="4229100" y="48577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4" name="Oval 63"/>
          <p:cNvSpPr/>
          <p:nvPr/>
        </p:nvSpPr>
        <p:spPr>
          <a:xfrm>
            <a:off x="4400550" y="48577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5" name="Oval 64"/>
          <p:cNvSpPr/>
          <p:nvPr/>
        </p:nvSpPr>
        <p:spPr>
          <a:xfrm>
            <a:off x="4572000" y="48577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6" name="Oval 65"/>
          <p:cNvSpPr/>
          <p:nvPr/>
        </p:nvSpPr>
        <p:spPr>
          <a:xfrm>
            <a:off x="4743450" y="48577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cxnSp>
        <p:nvCxnSpPr>
          <p:cNvPr id="72" name="Straight Connector 71"/>
          <p:cNvCxnSpPr/>
          <p:nvPr/>
        </p:nvCxnSpPr>
        <p:spPr>
          <a:xfrm>
            <a:off x="5086351" y="3557587"/>
            <a:ext cx="0" cy="6143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3543300" y="3557587"/>
            <a:ext cx="0" cy="6143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Oval 90"/>
          <p:cNvSpPr/>
          <p:nvPr/>
        </p:nvSpPr>
        <p:spPr>
          <a:xfrm>
            <a:off x="4400551" y="39433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2" name="Oval 91"/>
          <p:cNvSpPr/>
          <p:nvPr/>
        </p:nvSpPr>
        <p:spPr>
          <a:xfrm>
            <a:off x="3829051" y="35433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3" name="Oval 92"/>
          <p:cNvSpPr/>
          <p:nvPr/>
        </p:nvSpPr>
        <p:spPr>
          <a:xfrm>
            <a:off x="3714751" y="32575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4" name="Oval 93"/>
          <p:cNvSpPr/>
          <p:nvPr/>
        </p:nvSpPr>
        <p:spPr>
          <a:xfrm>
            <a:off x="4800601" y="30861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5" name="Oval 94"/>
          <p:cNvSpPr/>
          <p:nvPr/>
        </p:nvSpPr>
        <p:spPr>
          <a:xfrm>
            <a:off x="4057651" y="38290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6" name="Oval 95"/>
          <p:cNvSpPr/>
          <p:nvPr/>
        </p:nvSpPr>
        <p:spPr>
          <a:xfrm>
            <a:off x="4629151" y="36576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7" name="Oval 96"/>
          <p:cNvSpPr/>
          <p:nvPr/>
        </p:nvSpPr>
        <p:spPr>
          <a:xfrm>
            <a:off x="3657601" y="30289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8" name="Oval 97"/>
          <p:cNvSpPr/>
          <p:nvPr/>
        </p:nvSpPr>
        <p:spPr>
          <a:xfrm>
            <a:off x="3657601" y="26860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9" name="Oval 98"/>
          <p:cNvSpPr/>
          <p:nvPr/>
        </p:nvSpPr>
        <p:spPr>
          <a:xfrm>
            <a:off x="4857751" y="28003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1" name="Oval 100"/>
          <p:cNvSpPr/>
          <p:nvPr/>
        </p:nvSpPr>
        <p:spPr>
          <a:xfrm>
            <a:off x="4857751" y="34290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2" name="Oval 101"/>
          <p:cNvSpPr/>
          <p:nvPr/>
        </p:nvSpPr>
        <p:spPr>
          <a:xfrm>
            <a:off x="3543300" y="50292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3" name="Oval 102"/>
          <p:cNvSpPr/>
          <p:nvPr/>
        </p:nvSpPr>
        <p:spPr>
          <a:xfrm>
            <a:off x="3714750" y="50292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4" name="Oval 103"/>
          <p:cNvSpPr/>
          <p:nvPr/>
        </p:nvSpPr>
        <p:spPr>
          <a:xfrm>
            <a:off x="3886200" y="50292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5" name="Oval 104"/>
          <p:cNvSpPr/>
          <p:nvPr/>
        </p:nvSpPr>
        <p:spPr>
          <a:xfrm>
            <a:off x="4057650" y="50292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6" name="Oval 105"/>
          <p:cNvSpPr/>
          <p:nvPr/>
        </p:nvSpPr>
        <p:spPr>
          <a:xfrm>
            <a:off x="4229100" y="50292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7" name="Oval 106"/>
          <p:cNvSpPr/>
          <p:nvPr/>
        </p:nvSpPr>
        <p:spPr>
          <a:xfrm>
            <a:off x="4400550" y="50292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8" name="Oval 107"/>
          <p:cNvSpPr/>
          <p:nvPr/>
        </p:nvSpPr>
        <p:spPr>
          <a:xfrm>
            <a:off x="4572000" y="50292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9" name="Oval 108"/>
          <p:cNvSpPr/>
          <p:nvPr/>
        </p:nvSpPr>
        <p:spPr>
          <a:xfrm>
            <a:off x="4743450" y="50292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0" name="Oval 109"/>
          <p:cNvSpPr/>
          <p:nvPr/>
        </p:nvSpPr>
        <p:spPr>
          <a:xfrm>
            <a:off x="3543300" y="52006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1" name="Oval 110"/>
          <p:cNvSpPr/>
          <p:nvPr/>
        </p:nvSpPr>
        <p:spPr>
          <a:xfrm>
            <a:off x="3714750" y="52006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2" name="Oval 111"/>
          <p:cNvSpPr/>
          <p:nvPr/>
        </p:nvSpPr>
        <p:spPr>
          <a:xfrm>
            <a:off x="3886200" y="52006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3" name="Oval 112"/>
          <p:cNvSpPr/>
          <p:nvPr/>
        </p:nvSpPr>
        <p:spPr>
          <a:xfrm>
            <a:off x="4057650" y="52006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4" name="Oval 113"/>
          <p:cNvSpPr/>
          <p:nvPr/>
        </p:nvSpPr>
        <p:spPr>
          <a:xfrm>
            <a:off x="4229100" y="52006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5" name="Oval 114"/>
          <p:cNvSpPr/>
          <p:nvPr/>
        </p:nvSpPr>
        <p:spPr>
          <a:xfrm>
            <a:off x="4400550" y="52006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6" name="Oval 115"/>
          <p:cNvSpPr/>
          <p:nvPr/>
        </p:nvSpPr>
        <p:spPr>
          <a:xfrm>
            <a:off x="4572000" y="52006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7" name="Oval 116"/>
          <p:cNvSpPr/>
          <p:nvPr/>
        </p:nvSpPr>
        <p:spPr>
          <a:xfrm>
            <a:off x="4743450" y="52006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1" name="Oval 120"/>
          <p:cNvSpPr/>
          <p:nvPr/>
        </p:nvSpPr>
        <p:spPr>
          <a:xfrm>
            <a:off x="4914900" y="46863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2" name="Oval 121"/>
          <p:cNvSpPr/>
          <p:nvPr/>
        </p:nvSpPr>
        <p:spPr>
          <a:xfrm>
            <a:off x="4914900" y="48577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3" name="Oval 122"/>
          <p:cNvSpPr/>
          <p:nvPr/>
        </p:nvSpPr>
        <p:spPr>
          <a:xfrm>
            <a:off x="4914900" y="50292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4" name="Oval 123"/>
          <p:cNvSpPr/>
          <p:nvPr/>
        </p:nvSpPr>
        <p:spPr>
          <a:xfrm>
            <a:off x="4914900" y="52006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9" name="Oval 128"/>
          <p:cNvSpPr/>
          <p:nvPr/>
        </p:nvSpPr>
        <p:spPr>
          <a:xfrm>
            <a:off x="5715002" y="25146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30" name="Oval 129"/>
          <p:cNvSpPr/>
          <p:nvPr/>
        </p:nvSpPr>
        <p:spPr>
          <a:xfrm>
            <a:off x="4229101" y="40005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cxnSp>
        <p:nvCxnSpPr>
          <p:cNvPr id="194560" name="Straight Arrow Connector 194559"/>
          <p:cNvCxnSpPr/>
          <p:nvPr/>
        </p:nvCxnSpPr>
        <p:spPr>
          <a:xfrm>
            <a:off x="4286251" y="4400550"/>
            <a:ext cx="0" cy="1714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Oval 86"/>
          <p:cNvSpPr/>
          <p:nvPr/>
        </p:nvSpPr>
        <p:spPr>
          <a:xfrm>
            <a:off x="5715004" y="22288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" name="TextBox 3"/>
          <p:cNvSpPr txBox="1"/>
          <p:nvPr/>
        </p:nvSpPr>
        <p:spPr>
          <a:xfrm>
            <a:off x="5829303" y="2409051"/>
            <a:ext cx="206979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- Deleterious mutation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5829302" y="2114550"/>
            <a:ext cx="134043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- No mutation</a:t>
            </a:r>
          </a:p>
        </p:txBody>
      </p:sp>
      <p:sp>
        <p:nvSpPr>
          <p:cNvPr id="119" name="Oval 118"/>
          <p:cNvSpPr/>
          <p:nvPr/>
        </p:nvSpPr>
        <p:spPr>
          <a:xfrm>
            <a:off x="3714750" y="38862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0" name="Oval 119"/>
          <p:cNvSpPr/>
          <p:nvPr/>
        </p:nvSpPr>
        <p:spPr>
          <a:xfrm>
            <a:off x="3886200" y="40005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5" name="Oval 124"/>
          <p:cNvSpPr/>
          <p:nvPr/>
        </p:nvSpPr>
        <p:spPr>
          <a:xfrm>
            <a:off x="4629150" y="40005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6" name="Content Placeholder 2"/>
          <p:cNvSpPr>
            <a:spLocks noGrp="1"/>
          </p:cNvSpPr>
          <p:nvPr>
            <p:ph idx="1"/>
          </p:nvPr>
        </p:nvSpPr>
        <p:spPr>
          <a:xfrm>
            <a:off x="5429250" y="3829199"/>
            <a:ext cx="2514600" cy="685800"/>
          </a:xfrm>
        </p:spPr>
        <p:txBody>
          <a:bodyPr rtlCol="0">
            <a:noAutofit/>
          </a:bodyPr>
          <a:lstStyle/>
          <a:p>
            <a:pPr marL="0" indent="0">
              <a:buNone/>
              <a:defRPr/>
            </a:pPr>
            <a:r>
              <a:rPr lang="en-US" sz="1500" dirty="0">
                <a:latin typeface="Arial" pitchFamily="34" charset="0"/>
                <a:ea typeface="Tahoma" pitchFamily="34" charset="0"/>
                <a:cs typeface="Arial" pitchFamily="34" charset="0"/>
              </a:rPr>
              <a:t>No bottleneck</a:t>
            </a:r>
          </a:p>
          <a:p>
            <a:pPr marL="0" indent="0">
              <a:buNone/>
              <a:defRPr/>
            </a:pPr>
            <a:r>
              <a:rPr lang="en-US" sz="1500" dirty="0">
                <a:latin typeface="Arial" pitchFamily="34" charset="0"/>
                <a:ea typeface="Tahoma" pitchFamily="34" charset="0"/>
                <a:cs typeface="Arial" pitchFamily="34" charset="0"/>
              </a:rPr>
              <a:t>Effective pop size : </a:t>
            </a:r>
            <a:r>
              <a:rPr lang="en-US" sz="1500" i="1" dirty="0">
                <a:latin typeface="Arial" pitchFamily="34" charset="0"/>
                <a:ea typeface="Tahoma" pitchFamily="34" charset="0"/>
                <a:cs typeface="Arial" pitchFamily="34" charset="0"/>
              </a:rPr>
              <a:t>N</a:t>
            </a:r>
            <a:r>
              <a:rPr lang="en-US" sz="1500" i="1" baseline="-25000" dirty="0">
                <a:latin typeface="Arial" pitchFamily="34" charset="0"/>
                <a:ea typeface="Tahoma" pitchFamily="34" charset="0"/>
                <a:cs typeface="Arial" pitchFamily="34" charset="0"/>
              </a:rPr>
              <a:t>e</a:t>
            </a:r>
            <a:r>
              <a:rPr lang="en-US" sz="1500" dirty="0">
                <a:latin typeface="Arial" pitchFamily="34" charset="0"/>
                <a:ea typeface="Tahoma" pitchFamily="34" charset="0"/>
                <a:cs typeface="Arial" pitchFamily="34" charset="0"/>
              </a:rPr>
              <a:t> &gt;&gt; 1</a:t>
            </a:r>
          </a:p>
          <a:p>
            <a:pPr marL="0" indent="0">
              <a:buNone/>
              <a:defRPr/>
            </a:pPr>
            <a:endParaRPr lang="en-US" sz="1500" dirty="0">
              <a:latin typeface="Arial" pitchFamily="34" charset="0"/>
              <a:ea typeface="Tahoma" pitchFamily="34" charset="0"/>
              <a:cs typeface="Arial" pitchFamily="34" charset="0"/>
            </a:endParaRPr>
          </a:p>
          <a:p>
            <a:pPr marL="0" indent="0">
              <a:buNone/>
              <a:defRPr/>
            </a:pPr>
            <a:r>
              <a:rPr lang="en-US" sz="1500" dirty="0">
                <a:latin typeface="Arial" pitchFamily="34" charset="0"/>
                <a:ea typeface="Tahoma" pitchFamily="34" charset="0"/>
                <a:cs typeface="Arial" pitchFamily="34" charset="0"/>
              </a:rPr>
              <a:t>Organisms with deleterious mutation has to compete, </a:t>
            </a:r>
            <a:r>
              <a:rPr lang="en-US" sz="1500" u="sng" dirty="0">
                <a:latin typeface="Arial" pitchFamily="34" charset="0"/>
                <a:ea typeface="Tahoma" pitchFamily="34" charset="0"/>
                <a:cs typeface="Arial" pitchFamily="34" charset="0"/>
              </a:rPr>
              <a:t>selection</a:t>
            </a:r>
            <a:r>
              <a:rPr lang="en-US" sz="1500" dirty="0">
                <a:latin typeface="Arial" pitchFamily="34" charset="0"/>
                <a:ea typeface="Tahoma" pitchFamily="34" charset="0"/>
                <a:cs typeface="Arial" pitchFamily="34" charset="0"/>
              </a:rPr>
              <a:t> determines fate.</a:t>
            </a:r>
          </a:p>
        </p:txBody>
      </p:sp>
      <p:sp>
        <p:nvSpPr>
          <p:cNvPr id="127" name="Text Box 4"/>
          <p:cNvSpPr txBox="1">
            <a:spLocks noChangeArrowheads="1"/>
          </p:cNvSpPr>
          <p:nvPr/>
        </p:nvSpPr>
        <p:spPr bwMode="auto">
          <a:xfrm>
            <a:off x="2914650" y="1085850"/>
            <a:ext cx="3134879" cy="55399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500" dirty="0">
                <a:latin typeface="Arial" charset="0"/>
              </a:rPr>
              <a:t>If </a:t>
            </a:r>
            <a:r>
              <a:rPr lang="en-US" sz="1500" i="1" dirty="0">
                <a:latin typeface="Arial" charset="0"/>
              </a:rPr>
              <a:t>N</a:t>
            </a:r>
            <a:r>
              <a:rPr lang="en-US" sz="1500" i="1" baseline="-25000" dirty="0">
                <a:latin typeface="Arial" charset="0"/>
              </a:rPr>
              <a:t>e</a:t>
            </a:r>
            <a:r>
              <a:rPr lang="en-US" sz="1500" dirty="0">
                <a:latin typeface="Arial" charset="0"/>
              </a:rPr>
              <a:t> is Large, Selection Determines Fate of Mutations</a:t>
            </a:r>
            <a:endParaRPr lang="en-US" sz="1500" i="1" baseline="-25000" dirty="0">
              <a:latin typeface="Arial" charset="0"/>
            </a:endParaRPr>
          </a:p>
        </p:txBody>
      </p:sp>
      <p:cxnSp>
        <p:nvCxnSpPr>
          <p:cNvPr id="100" name="Straight Arrow Connector 99"/>
          <p:cNvCxnSpPr/>
          <p:nvPr/>
        </p:nvCxnSpPr>
        <p:spPr>
          <a:xfrm>
            <a:off x="4743450" y="4400550"/>
            <a:ext cx="0" cy="1714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Arrow Connector 127"/>
          <p:cNvCxnSpPr/>
          <p:nvPr/>
        </p:nvCxnSpPr>
        <p:spPr>
          <a:xfrm>
            <a:off x="3829050" y="4400550"/>
            <a:ext cx="0" cy="1714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45803" y="5374057"/>
            <a:ext cx="274043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Credit: Way Sung, Indiana University</a:t>
            </a:r>
          </a:p>
        </p:txBody>
      </p:sp>
    </p:spTree>
    <p:extLst>
      <p:ext uri="{BB962C8B-B14F-4D97-AF65-F5344CB8AC3E}">
        <p14:creationId xmlns:p14="http://schemas.microsoft.com/office/powerpoint/2010/main" val="61149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124"/>
    </mc:Choice>
    <mc:Fallback xmlns="">
      <p:transition spd="slow" advTm="63124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3714751" y="22288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8" name="Oval 7"/>
          <p:cNvSpPr/>
          <p:nvPr/>
        </p:nvSpPr>
        <p:spPr>
          <a:xfrm>
            <a:off x="3829051" y="24574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" name="Oval 8"/>
          <p:cNvSpPr/>
          <p:nvPr/>
        </p:nvSpPr>
        <p:spPr>
          <a:xfrm>
            <a:off x="4057651" y="27432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" name="Oval 10"/>
          <p:cNvSpPr/>
          <p:nvPr/>
        </p:nvSpPr>
        <p:spPr>
          <a:xfrm>
            <a:off x="3829051" y="28575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" name="Oval 11"/>
          <p:cNvSpPr/>
          <p:nvPr/>
        </p:nvSpPr>
        <p:spPr>
          <a:xfrm>
            <a:off x="4000501" y="32575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3" name="Oval 12"/>
          <p:cNvSpPr/>
          <p:nvPr/>
        </p:nvSpPr>
        <p:spPr>
          <a:xfrm>
            <a:off x="4171951" y="22288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4" name="Oval 13"/>
          <p:cNvSpPr/>
          <p:nvPr/>
        </p:nvSpPr>
        <p:spPr>
          <a:xfrm>
            <a:off x="4514851" y="24003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5" name="Oval 14"/>
          <p:cNvSpPr/>
          <p:nvPr/>
        </p:nvSpPr>
        <p:spPr>
          <a:xfrm>
            <a:off x="4171951" y="24574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6" name="Oval 15"/>
          <p:cNvSpPr/>
          <p:nvPr/>
        </p:nvSpPr>
        <p:spPr>
          <a:xfrm>
            <a:off x="4857752" y="23431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7" name="Oval 16"/>
          <p:cNvSpPr/>
          <p:nvPr/>
        </p:nvSpPr>
        <p:spPr>
          <a:xfrm>
            <a:off x="4657726" y="2157413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8" name="Oval 17"/>
          <p:cNvSpPr/>
          <p:nvPr/>
        </p:nvSpPr>
        <p:spPr>
          <a:xfrm>
            <a:off x="4264820" y="2900363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9" name="Oval 18"/>
          <p:cNvSpPr/>
          <p:nvPr/>
        </p:nvSpPr>
        <p:spPr>
          <a:xfrm>
            <a:off x="4057651" y="30289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0" name="Oval 19"/>
          <p:cNvSpPr/>
          <p:nvPr/>
        </p:nvSpPr>
        <p:spPr>
          <a:xfrm>
            <a:off x="3943351" y="22860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1" name="Oval 20"/>
          <p:cNvSpPr/>
          <p:nvPr/>
        </p:nvSpPr>
        <p:spPr>
          <a:xfrm>
            <a:off x="4686301" y="26289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2" name="Oval 21"/>
          <p:cNvSpPr/>
          <p:nvPr/>
        </p:nvSpPr>
        <p:spPr>
          <a:xfrm>
            <a:off x="4514851" y="28575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3" name="Oval 22"/>
          <p:cNvSpPr/>
          <p:nvPr/>
        </p:nvSpPr>
        <p:spPr>
          <a:xfrm>
            <a:off x="4572001" y="30861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4" name="Oval 23"/>
          <p:cNvSpPr/>
          <p:nvPr/>
        </p:nvSpPr>
        <p:spPr>
          <a:xfrm>
            <a:off x="4114801" y="36004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5" name="Oval 24"/>
          <p:cNvSpPr/>
          <p:nvPr/>
        </p:nvSpPr>
        <p:spPr>
          <a:xfrm>
            <a:off x="4457701" y="32575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6" name="Oval 25"/>
          <p:cNvSpPr/>
          <p:nvPr/>
        </p:nvSpPr>
        <p:spPr>
          <a:xfrm>
            <a:off x="4686301" y="33718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7" name="Oval 26"/>
          <p:cNvSpPr/>
          <p:nvPr/>
        </p:nvSpPr>
        <p:spPr>
          <a:xfrm>
            <a:off x="4400551" y="35433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8" name="Oval 27"/>
          <p:cNvSpPr/>
          <p:nvPr/>
        </p:nvSpPr>
        <p:spPr>
          <a:xfrm>
            <a:off x="4400551" y="25717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9" name="Oval 28"/>
          <p:cNvSpPr/>
          <p:nvPr/>
        </p:nvSpPr>
        <p:spPr>
          <a:xfrm>
            <a:off x="4457701" y="21717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0" name="Oval 29"/>
          <p:cNvSpPr/>
          <p:nvPr/>
        </p:nvSpPr>
        <p:spPr>
          <a:xfrm>
            <a:off x="4229101" y="42291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1" name="Oval 30"/>
          <p:cNvSpPr/>
          <p:nvPr/>
        </p:nvSpPr>
        <p:spPr>
          <a:xfrm>
            <a:off x="4250532" y="3328988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3" name="Oval 32"/>
          <p:cNvSpPr/>
          <p:nvPr/>
        </p:nvSpPr>
        <p:spPr>
          <a:xfrm>
            <a:off x="4286251" y="37719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cxnSp>
        <p:nvCxnSpPr>
          <p:cNvPr id="35" name="Straight Connector 34"/>
          <p:cNvCxnSpPr/>
          <p:nvPr/>
        </p:nvCxnSpPr>
        <p:spPr>
          <a:xfrm flipH="1">
            <a:off x="3543301" y="2028825"/>
            <a:ext cx="1" cy="15287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3543301" y="2028825"/>
            <a:ext cx="15430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5086351" y="2028825"/>
            <a:ext cx="2" cy="15287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Oval 50"/>
          <p:cNvSpPr/>
          <p:nvPr/>
        </p:nvSpPr>
        <p:spPr>
          <a:xfrm>
            <a:off x="3543301" y="46863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2" name="Oval 51"/>
          <p:cNvSpPr/>
          <p:nvPr/>
        </p:nvSpPr>
        <p:spPr>
          <a:xfrm>
            <a:off x="3714751" y="46863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3" name="Oval 52"/>
          <p:cNvSpPr/>
          <p:nvPr/>
        </p:nvSpPr>
        <p:spPr>
          <a:xfrm>
            <a:off x="3886201" y="46863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4" name="Oval 53"/>
          <p:cNvSpPr/>
          <p:nvPr/>
        </p:nvSpPr>
        <p:spPr>
          <a:xfrm>
            <a:off x="4057651" y="46863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5" name="Oval 54"/>
          <p:cNvSpPr/>
          <p:nvPr/>
        </p:nvSpPr>
        <p:spPr>
          <a:xfrm>
            <a:off x="4229101" y="46863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6" name="Oval 55"/>
          <p:cNvSpPr/>
          <p:nvPr/>
        </p:nvSpPr>
        <p:spPr>
          <a:xfrm>
            <a:off x="4400551" y="46863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7" name="Oval 56"/>
          <p:cNvSpPr/>
          <p:nvPr/>
        </p:nvSpPr>
        <p:spPr>
          <a:xfrm>
            <a:off x="4572001" y="46863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8" name="Oval 57"/>
          <p:cNvSpPr/>
          <p:nvPr/>
        </p:nvSpPr>
        <p:spPr>
          <a:xfrm>
            <a:off x="4743451" y="46863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9" name="Oval 58"/>
          <p:cNvSpPr/>
          <p:nvPr/>
        </p:nvSpPr>
        <p:spPr>
          <a:xfrm>
            <a:off x="3543301" y="48577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0" name="Oval 59"/>
          <p:cNvSpPr/>
          <p:nvPr/>
        </p:nvSpPr>
        <p:spPr>
          <a:xfrm>
            <a:off x="3714751" y="48577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1" name="Oval 60"/>
          <p:cNvSpPr/>
          <p:nvPr/>
        </p:nvSpPr>
        <p:spPr>
          <a:xfrm>
            <a:off x="3886201" y="48577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2" name="Oval 61"/>
          <p:cNvSpPr/>
          <p:nvPr/>
        </p:nvSpPr>
        <p:spPr>
          <a:xfrm>
            <a:off x="4057651" y="48577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3" name="Oval 62"/>
          <p:cNvSpPr/>
          <p:nvPr/>
        </p:nvSpPr>
        <p:spPr>
          <a:xfrm>
            <a:off x="4229101" y="48577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4" name="Oval 63"/>
          <p:cNvSpPr/>
          <p:nvPr/>
        </p:nvSpPr>
        <p:spPr>
          <a:xfrm>
            <a:off x="4400551" y="48577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5" name="Oval 64"/>
          <p:cNvSpPr/>
          <p:nvPr/>
        </p:nvSpPr>
        <p:spPr>
          <a:xfrm>
            <a:off x="4572001" y="48577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6" name="Oval 65"/>
          <p:cNvSpPr/>
          <p:nvPr/>
        </p:nvSpPr>
        <p:spPr>
          <a:xfrm>
            <a:off x="4743451" y="48577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cxnSp>
        <p:nvCxnSpPr>
          <p:cNvPr id="72" name="Straight Connector 71"/>
          <p:cNvCxnSpPr/>
          <p:nvPr/>
        </p:nvCxnSpPr>
        <p:spPr>
          <a:xfrm flipH="1">
            <a:off x="4400551" y="3557587"/>
            <a:ext cx="685800" cy="6715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4171951" y="4229100"/>
            <a:ext cx="0" cy="1714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4400551" y="4229100"/>
            <a:ext cx="0" cy="1714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3543301" y="3557587"/>
            <a:ext cx="628651" cy="6715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Oval 90"/>
          <p:cNvSpPr/>
          <p:nvPr/>
        </p:nvSpPr>
        <p:spPr>
          <a:xfrm>
            <a:off x="4400551" y="39433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2" name="Oval 91"/>
          <p:cNvSpPr/>
          <p:nvPr/>
        </p:nvSpPr>
        <p:spPr>
          <a:xfrm>
            <a:off x="3829051" y="35433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3" name="Oval 92"/>
          <p:cNvSpPr/>
          <p:nvPr/>
        </p:nvSpPr>
        <p:spPr>
          <a:xfrm>
            <a:off x="3714751" y="32575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4" name="Oval 93"/>
          <p:cNvSpPr/>
          <p:nvPr/>
        </p:nvSpPr>
        <p:spPr>
          <a:xfrm>
            <a:off x="4800601" y="30861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5" name="Oval 94"/>
          <p:cNvSpPr/>
          <p:nvPr/>
        </p:nvSpPr>
        <p:spPr>
          <a:xfrm>
            <a:off x="4057651" y="38290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6" name="Oval 95"/>
          <p:cNvSpPr/>
          <p:nvPr/>
        </p:nvSpPr>
        <p:spPr>
          <a:xfrm>
            <a:off x="4629151" y="36576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7" name="Oval 96"/>
          <p:cNvSpPr/>
          <p:nvPr/>
        </p:nvSpPr>
        <p:spPr>
          <a:xfrm>
            <a:off x="3657601" y="30289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8" name="Oval 97"/>
          <p:cNvSpPr/>
          <p:nvPr/>
        </p:nvSpPr>
        <p:spPr>
          <a:xfrm>
            <a:off x="3657601" y="26860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9" name="Oval 98"/>
          <p:cNvSpPr/>
          <p:nvPr/>
        </p:nvSpPr>
        <p:spPr>
          <a:xfrm>
            <a:off x="4857751" y="28003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1" name="Oval 100"/>
          <p:cNvSpPr/>
          <p:nvPr/>
        </p:nvSpPr>
        <p:spPr>
          <a:xfrm>
            <a:off x="4857751" y="34290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2" name="Oval 101"/>
          <p:cNvSpPr/>
          <p:nvPr/>
        </p:nvSpPr>
        <p:spPr>
          <a:xfrm>
            <a:off x="3543301" y="50292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3" name="Oval 102"/>
          <p:cNvSpPr/>
          <p:nvPr/>
        </p:nvSpPr>
        <p:spPr>
          <a:xfrm>
            <a:off x="3714751" y="50292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4" name="Oval 103"/>
          <p:cNvSpPr/>
          <p:nvPr/>
        </p:nvSpPr>
        <p:spPr>
          <a:xfrm>
            <a:off x="3886201" y="50292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5" name="Oval 104"/>
          <p:cNvSpPr/>
          <p:nvPr/>
        </p:nvSpPr>
        <p:spPr>
          <a:xfrm>
            <a:off x="4057651" y="50292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6" name="Oval 105"/>
          <p:cNvSpPr/>
          <p:nvPr/>
        </p:nvSpPr>
        <p:spPr>
          <a:xfrm>
            <a:off x="4229101" y="50292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7" name="Oval 106"/>
          <p:cNvSpPr/>
          <p:nvPr/>
        </p:nvSpPr>
        <p:spPr>
          <a:xfrm>
            <a:off x="4400551" y="50292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8" name="Oval 107"/>
          <p:cNvSpPr/>
          <p:nvPr/>
        </p:nvSpPr>
        <p:spPr>
          <a:xfrm>
            <a:off x="4572001" y="50292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9" name="Oval 108"/>
          <p:cNvSpPr/>
          <p:nvPr/>
        </p:nvSpPr>
        <p:spPr>
          <a:xfrm>
            <a:off x="4743451" y="50292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0" name="Oval 109"/>
          <p:cNvSpPr/>
          <p:nvPr/>
        </p:nvSpPr>
        <p:spPr>
          <a:xfrm>
            <a:off x="3543301" y="52006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1" name="Oval 110"/>
          <p:cNvSpPr/>
          <p:nvPr/>
        </p:nvSpPr>
        <p:spPr>
          <a:xfrm>
            <a:off x="3714751" y="52006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2" name="Oval 111"/>
          <p:cNvSpPr/>
          <p:nvPr/>
        </p:nvSpPr>
        <p:spPr>
          <a:xfrm>
            <a:off x="3886201" y="52006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3" name="Oval 112"/>
          <p:cNvSpPr/>
          <p:nvPr/>
        </p:nvSpPr>
        <p:spPr>
          <a:xfrm>
            <a:off x="4057651" y="52006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4" name="Oval 113"/>
          <p:cNvSpPr/>
          <p:nvPr/>
        </p:nvSpPr>
        <p:spPr>
          <a:xfrm>
            <a:off x="4229101" y="52006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5" name="Oval 114"/>
          <p:cNvSpPr/>
          <p:nvPr/>
        </p:nvSpPr>
        <p:spPr>
          <a:xfrm>
            <a:off x="4400551" y="52006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6" name="Oval 115"/>
          <p:cNvSpPr/>
          <p:nvPr/>
        </p:nvSpPr>
        <p:spPr>
          <a:xfrm>
            <a:off x="4572001" y="52006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7" name="Oval 116"/>
          <p:cNvSpPr/>
          <p:nvPr/>
        </p:nvSpPr>
        <p:spPr>
          <a:xfrm>
            <a:off x="4743451" y="52006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1" name="Oval 120"/>
          <p:cNvSpPr/>
          <p:nvPr/>
        </p:nvSpPr>
        <p:spPr>
          <a:xfrm>
            <a:off x="4914901" y="46863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2" name="Oval 121"/>
          <p:cNvSpPr/>
          <p:nvPr/>
        </p:nvSpPr>
        <p:spPr>
          <a:xfrm>
            <a:off x="4914901" y="48577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3" name="Oval 122"/>
          <p:cNvSpPr/>
          <p:nvPr/>
        </p:nvSpPr>
        <p:spPr>
          <a:xfrm>
            <a:off x="4914901" y="50292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4" name="Oval 123"/>
          <p:cNvSpPr/>
          <p:nvPr/>
        </p:nvSpPr>
        <p:spPr>
          <a:xfrm>
            <a:off x="4914901" y="52006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9" name="Oval 128"/>
          <p:cNvSpPr/>
          <p:nvPr/>
        </p:nvSpPr>
        <p:spPr>
          <a:xfrm>
            <a:off x="5715002" y="25146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30" name="Oval 129"/>
          <p:cNvSpPr/>
          <p:nvPr/>
        </p:nvSpPr>
        <p:spPr>
          <a:xfrm>
            <a:off x="4229101" y="40005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cxnSp>
        <p:nvCxnSpPr>
          <p:cNvPr id="194560" name="Straight Arrow Connector 194559"/>
          <p:cNvCxnSpPr/>
          <p:nvPr/>
        </p:nvCxnSpPr>
        <p:spPr>
          <a:xfrm>
            <a:off x="4286251" y="4400550"/>
            <a:ext cx="0" cy="1714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Oval 86"/>
          <p:cNvSpPr/>
          <p:nvPr/>
        </p:nvSpPr>
        <p:spPr>
          <a:xfrm>
            <a:off x="5715004" y="22288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" name="TextBox 3"/>
          <p:cNvSpPr txBox="1"/>
          <p:nvPr/>
        </p:nvSpPr>
        <p:spPr>
          <a:xfrm>
            <a:off x="5829303" y="2409051"/>
            <a:ext cx="205857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Deleterious mutation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5829303" y="2114550"/>
            <a:ext cx="132921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No mutation</a:t>
            </a:r>
          </a:p>
        </p:txBody>
      </p:sp>
      <p:sp>
        <p:nvSpPr>
          <p:cNvPr id="118" name="Content Placeholder 2"/>
          <p:cNvSpPr txBox="1">
            <a:spLocks/>
          </p:cNvSpPr>
          <p:nvPr/>
        </p:nvSpPr>
        <p:spPr>
          <a:xfrm>
            <a:off x="5429250" y="3829199"/>
            <a:ext cx="2514600" cy="68580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1500" dirty="0">
                <a:latin typeface="Arial" pitchFamily="34" charset="0"/>
                <a:ea typeface="Tahoma" pitchFamily="34" charset="0"/>
                <a:cs typeface="Arial" pitchFamily="34" charset="0"/>
              </a:rPr>
              <a:t>Bottleneck</a:t>
            </a:r>
          </a:p>
          <a:p>
            <a:pPr marL="0" indent="0">
              <a:buNone/>
              <a:defRPr/>
            </a:pPr>
            <a:r>
              <a:rPr lang="en-US" sz="1500" dirty="0">
                <a:latin typeface="Arial" pitchFamily="34" charset="0"/>
                <a:ea typeface="Tahoma" pitchFamily="34" charset="0"/>
                <a:cs typeface="Arial" pitchFamily="34" charset="0"/>
              </a:rPr>
              <a:t>Effective pop size : </a:t>
            </a:r>
            <a:r>
              <a:rPr lang="en-US" sz="1500" i="1" dirty="0">
                <a:latin typeface="Arial" pitchFamily="34" charset="0"/>
                <a:ea typeface="Tahoma" pitchFamily="34" charset="0"/>
                <a:cs typeface="Arial" pitchFamily="34" charset="0"/>
              </a:rPr>
              <a:t>N</a:t>
            </a:r>
            <a:r>
              <a:rPr lang="en-US" sz="1500" i="1" baseline="-25000" dirty="0">
                <a:latin typeface="Arial" pitchFamily="34" charset="0"/>
                <a:ea typeface="Tahoma" pitchFamily="34" charset="0"/>
                <a:cs typeface="Arial" pitchFamily="34" charset="0"/>
              </a:rPr>
              <a:t>e</a:t>
            </a:r>
            <a:r>
              <a:rPr lang="en-US" sz="1500" dirty="0">
                <a:latin typeface="Arial" pitchFamily="34" charset="0"/>
                <a:ea typeface="Tahoma" pitchFamily="34" charset="0"/>
                <a:cs typeface="Arial" pitchFamily="34" charset="0"/>
              </a:rPr>
              <a:t> = 1</a:t>
            </a:r>
          </a:p>
          <a:p>
            <a:pPr marL="0" indent="0">
              <a:buNone/>
              <a:defRPr/>
            </a:pPr>
            <a:endParaRPr lang="en-US" sz="1500" dirty="0">
              <a:latin typeface="Arial" pitchFamily="34" charset="0"/>
              <a:ea typeface="Tahoma" pitchFamily="34" charset="0"/>
              <a:cs typeface="Arial" pitchFamily="34" charset="0"/>
            </a:endParaRPr>
          </a:p>
          <a:p>
            <a:pPr marL="0" indent="0">
              <a:buNone/>
              <a:defRPr/>
            </a:pPr>
            <a:r>
              <a:rPr lang="en-US" sz="1500" dirty="0">
                <a:latin typeface="Arial" pitchFamily="34" charset="0"/>
                <a:ea typeface="Tahoma" pitchFamily="34" charset="0"/>
                <a:cs typeface="Arial" pitchFamily="34" charset="0"/>
              </a:rPr>
              <a:t>Organisms with deleterious mutation does not have to compete, </a:t>
            </a:r>
            <a:r>
              <a:rPr lang="en-US" sz="1500" u="sng" dirty="0">
                <a:latin typeface="Arial" pitchFamily="34" charset="0"/>
                <a:ea typeface="Tahoma" pitchFamily="34" charset="0"/>
                <a:cs typeface="Arial" pitchFamily="34" charset="0"/>
              </a:rPr>
              <a:t>drift</a:t>
            </a:r>
            <a:r>
              <a:rPr lang="en-US" sz="1500" dirty="0">
                <a:latin typeface="Arial" pitchFamily="34" charset="0"/>
                <a:ea typeface="Tahoma" pitchFamily="34" charset="0"/>
                <a:cs typeface="Arial" pitchFamily="34" charset="0"/>
              </a:rPr>
              <a:t> determines fate.</a:t>
            </a:r>
          </a:p>
        </p:txBody>
      </p:sp>
      <p:sp>
        <p:nvSpPr>
          <p:cNvPr id="119" name="Text Box 4"/>
          <p:cNvSpPr txBox="1">
            <a:spLocks noChangeArrowheads="1"/>
          </p:cNvSpPr>
          <p:nvPr/>
        </p:nvSpPr>
        <p:spPr bwMode="auto">
          <a:xfrm>
            <a:off x="2914650" y="1085850"/>
            <a:ext cx="3134879" cy="55399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500" dirty="0">
                <a:latin typeface="Arial" charset="0"/>
              </a:rPr>
              <a:t>If </a:t>
            </a:r>
            <a:r>
              <a:rPr lang="en-US" sz="1500" i="1" dirty="0">
                <a:latin typeface="Arial" charset="0"/>
              </a:rPr>
              <a:t>N</a:t>
            </a:r>
            <a:r>
              <a:rPr lang="en-US" sz="1500" i="1" baseline="-25000" dirty="0">
                <a:latin typeface="Arial" charset="0"/>
              </a:rPr>
              <a:t>e</a:t>
            </a:r>
            <a:r>
              <a:rPr lang="en-US" sz="1500" dirty="0">
                <a:latin typeface="Arial" charset="0"/>
              </a:rPr>
              <a:t> is Small, Drift Determines Fate of Mutations</a:t>
            </a:r>
            <a:endParaRPr lang="en-US" sz="1500" i="1" baseline="-25000" dirty="0">
              <a:latin typeface="Arial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245803" y="5374057"/>
            <a:ext cx="274043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Credit: Way Sung, Indiana University</a:t>
            </a:r>
          </a:p>
        </p:txBody>
      </p:sp>
    </p:spTree>
    <p:extLst>
      <p:ext uri="{BB962C8B-B14F-4D97-AF65-F5344CB8AC3E}">
        <p14:creationId xmlns:p14="http://schemas.microsoft.com/office/powerpoint/2010/main" val="171060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464"/>
    </mc:Choice>
    <mc:Fallback xmlns="">
      <p:transition spd="slow" advTm="47464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28600" y="381000"/>
            <a:ext cx="8534400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/>
            <a:endParaRPr lang="en-US" u="sng" dirty="0"/>
          </a:p>
          <a:p>
            <a:pPr marL="457200" indent="-457200"/>
            <a:r>
              <a:rPr lang="en-US" u="sng" dirty="0"/>
              <a:t>Difference between the terms mutation and substitution</a:t>
            </a:r>
            <a:r>
              <a:rPr lang="en-US" dirty="0"/>
              <a:t>:</a:t>
            </a:r>
          </a:p>
          <a:p>
            <a:pPr marL="457200" indent="-457200"/>
            <a:endParaRPr lang="en-US" dirty="0"/>
          </a:p>
          <a:p>
            <a:pPr marL="457200" indent="-457200"/>
            <a:r>
              <a:rPr lang="en-US" dirty="0"/>
              <a:t>Mutation ≠ substitution</a:t>
            </a:r>
          </a:p>
          <a:p>
            <a:pPr marL="457200" indent="-457200"/>
            <a:endParaRPr lang="en-US" dirty="0"/>
          </a:p>
          <a:p>
            <a:pPr marL="457200" indent="-457200"/>
            <a:r>
              <a:rPr lang="en-US" dirty="0"/>
              <a:t>Substitution in phylogenetic terms implies that a mutation became fixed in a population.</a:t>
            </a:r>
          </a:p>
          <a:p>
            <a:pPr marL="457200" indent="-457200"/>
            <a:endParaRPr lang="en-US" dirty="0"/>
          </a:p>
          <a:p>
            <a:pPr marL="457200" indent="-457200"/>
            <a:r>
              <a:rPr lang="en-US" dirty="0"/>
              <a:t>Therefore passed through the filter of selection.</a:t>
            </a:r>
          </a:p>
          <a:p>
            <a:pPr marL="457200" indent="-457200"/>
            <a:endParaRPr lang="en-US" dirty="0"/>
          </a:p>
          <a:p>
            <a:pPr marL="457200" indent="-457200"/>
            <a:r>
              <a:rPr lang="en-US" dirty="0"/>
              <a:t>Synonymous substitutions better approximate the mutation rate than </a:t>
            </a:r>
            <a:r>
              <a:rPr lang="en-US" dirty="0" err="1"/>
              <a:t>nonsynonymous</a:t>
            </a:r>
            <a:r>
              <a:rPr lang="en-US" dirty="0"/>
              <a:t>.</a:t>
            </a:r>
          </a:p>
          <a:p>
            <a:pPr marL="457200" indent="-457200"/>
            <a:endParaRPr lang="en-US" dirty="0"/>
          </a:p>
          <a:p>
            <a:pPr marL="457200" indent="-457200"/>
            <a:endParaRPr lang="en-US" dirty="0"/>
          </a:p>
          <a:p>
            <a:pPr marL="457200" indent="-457200"/>
            <a:endParaRPr lang="en-US" dirty="0"/>
          </a:p>
          <a:p>
            <a:pPr marL="571500" lvl="1"/>
            <a:endParaRPr lang="en-US" dirty="0"/>
          </a:p>
        </p:txBody>
      </p:sp>
      <p:pic>
        <p:nvPicPr>
          <p:cNvPr id="3" name="Picture 2" descr="substitutionjp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35" y="3591277"/>
            <a:ext cx="4262923" cy="1962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3564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28600" y="134798"/>
            <a:ext cx="8534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/>
            <a:endParaRPr lang="en-US" u="sng" dirty="0"/>
          </a:p>
          <a:p>
            <a:pPr marL="457200" indent="-457200"/>
            <a:r>
              <a:rPr lang="en-US" sz="2400" u="sng" dirty="0"/>
              <a:t>Can estimate substitution rates using a phylogeny</a:t>
            </a:r>
            <a:r>
              <a:rPr lang="en-US" sz="2400" dirty="0"/>
              <a:t>:</a:t>
            </a:r>
          </a:p>
          <a:p>
            <a:pPr marL="571500" lvl="1"/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5007199" y="1319212"/>
            <a:ext cx="3848067" cy="2930525"/>
            <a:chOff x="4916488" y="1454150"/>
            <a:chExt cx="3848067" cy="2930525"/>
          </a:xfrm>
        </p:grpSpPr>
        <p:sp>
          <p:nvSpPr>
            <p:cNvPr id="3" name="Line 4"/>
            <p:cNvSpPr>
              <a:spLocks noChangeShapeType="1"/>
            </p:cNvSpPr>
            <p:nvPr/>
          </p:nvSpPr>
          <p:spPr bwMode="auto">
            <a:xfrm flipV="1">
              <a:off x="5770563" y="2098675"/>
              <a:ext cx="2286000" cy="22860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" name="Line 5"/>
            <p:cNvSpPr>
              <a:spLocks noChangeShapeType="1"/>
            </p:cNvSpPr>
            <p:nvPr/>
          </p:nvSpPr>
          <p:spPr bwMode="auto">
            <a:xfrm flipH="1" flipV="1">
              <a:off x="6532563" y="1793875"/>
              <a:ext cx="914400" cy="9144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" name="Line 6"/>
            <p:cNvSpPr>
              <a:spLocks noChangeShapeType="1"/>
            </p:cNvSpPr>
            <p:nvPr/>
          </p:nvSpPr>
          <p:spPr bwMode="auto">
            <a:xfrm flipH="1" flipV="1">
              <a:off x="5846763" y="2784475"/>
              <a:ext cx="762000" cy="7620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Text Box 7"/>
            <p:cNvSpPr txBox="1">
              <a:spLocks noChangeArrowheads="1"/>
            </p:cNvSpPr>
            <p:nvPr/>
          </p:nvSpPr>
          <p:spPr bwMode="auto">
            <a:xfrm>
              <a:off x="4916488" y="2368550"/>
              <a:ext cx="115448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b="0" dirty="0"/>
                <a:t>Outgroup</a:t>
              </a:r>
            </a:p>
          </p:txBody>
        </p:sp>
        <p:sp>
          <p:nvSpPr>
            <p:cNvPr id="7" name="Text Box 8"/>
            <p:cNvSpPr txBox="1">
              <a:spLocks noChangeArrowheads="1"/>
            </p:cNvSpPr>
            <p:nvPr/>
          </p:nvSpPr>
          <p:spPr bwMode="auto">
            <a:xfrm>
              <a:off x="5541963" y="1454150"/>
              <a:ext cx="921346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b="0" dirty="0"/>
                <a:t>Human</a:t>
              </a:r>
            </a:p>
          </p:txBody>
        </p:sp>
        <p:sp>
          <p:nvSpPr>
            <p:cNvPr id="8" name="Text Box 9"/>
            <p:cNvSpPr txBox="1">
              <a:spLocks noChangeArrowheads="1"/>
            </p:cNvSpPr>
            <p:nvPr/>
          </p:nvSpPr>
          <p:spPr bwMode="auto">
            <a:xfrm>
              <a:off x="7318927" y="1654433"/>
              <a:ext cx="144562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b="0" dirty="0"/>
                <a:t>Chimpanzee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435199" y="1098421"/>
            <a:ext cx="4372488" cy="5355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i="1" dirty="0">
                <a:latin typeface="Calibri"/>
                <a:cs typeface="Calibri"/>
              </a:rPr>
              <a:t>d</a:t>
            </a:r>
            <a:r>
              <a:rPr lang="en-US" dirty="0">
                <a:latin typeface="Calibri"/>
                <a:cs typeface="Calibri"/>
              </a:rPr>
              <a:t> = 2</a:t>
            </a:r>
            <a:r>
              <a:rPr lang="en-US" i="1" dirty="0">
                <a:latin typeface="Calibri"/>
                <a:cs typeface="Calibri"/>
              </a:rPr>
              <a:t>tµ</a:t>
            </a:r>
            <a:r>
              <a:rPr lang="en-US" dirty="0">
                <a:latin typeface="Calibri"/>
                <a:cs typeface="Calibri"/>
              </a:rPr>
              <a:t>, where </a:t>
            </a:r>
            <a:r>
              <a:rPr lang="en-US" i="1" dirty="0">
                <a:latin typeface="Calibri"/>
                <a:cs typeface="Calibri"/>
              </a:rPr>
              <a:t>d</a:t>
            </a:r>
            <a:r>
              <a:rPr lang="en-US" dirty="0">
                <a:latin typeface="Calibri"/>
                <a:cs typeface="Calibri"/>
              </a:rPr>
              <a:t> is the proportion of nucleotides that differ between two lineages (% divergence) &amp; </a:t>
            </a:r>
            <a:r>
              <a:rPr lang="en-US" i="1" dirty="0">
                <a:latin typeface="Calibri"/>
                <a:cs typeface="Calibri"/>
              </a:rPr>
              <a:t>t</a:t>
            </a:r>
            <a:r>
              <a:rPr lang="en-US" dirty="0">
                <a:latin typeface="Calibri"/>
                <a:cs typeface="Calibri"/>
              </a:rPr>
              <a:t> is the number of years since divergence.</a:t>
            </a:r>
          </a:p>
          <a:p>
            <a:pPr>
              <a:buNone/>
            </a:pPr>
            <a:endParaRPr lang="en-US" i="1" dirty="0">
              <a:latin typeface="Calibri"/>
              <a:cs typeface="Calibri"/>
            </a:endParaRPr>
          </a:p>
          <a:p>
            <a:pPr>
              <a:buNone/>
            </a:pPr>
            <a:r>
              <a:rPr lang="en-US" dirty="0">
                <a:latin typeface="Calibri"/>
                <a:cs typeface="Calibri"/>
              </a:rPr>
              <a:t>Human:  TGGTATCCAAGTACCTAGGG</a:t>
            </a:r>
          </a:p>
          <a:p>
            <a:pPr>
              <a:buNone/>
            </a:pPr>
            <a:r>
              <a:rPr lang="en-US" dirty="0">
                <a:latin typeface="Calibri"/>
                <a:cs typeface="Calibri"/>
              </a:rPr>
              <a:t>Chimp:   TGG</a:t>
            </a:r>
            <a:r>
              <a:rPr lang="en-US" u="sng" dirty="0">
                <a:latin typeface="Calibri"/>
                <a:cs typeface="Calibri"/>
              </a:rPr>
              <a:t>C</a:t>
            </a:r>
            <a:r>
              <a:rPr lang="en-US" dirty="0">
                <a:latin typeface="Calibri"/>
                <a:cs typeface="Calibri"/>
              </a:rPr>
              <a:t>ATC</a:t>
            </a:r>
            <a:r>
              <a:rPr lang="en-US" u="sng" dirty="0">
                <a:latin typeface="Calibri"/>
                <a:cs typeface="Calibri"/>
              </a:rPr>
              <a:t>T</a:t>
            </a:r>
            <a:r>
              <a:rPr lang="en-US" dirty="0">
                <a:latin typeface="Calibri"/>
                <a:cs typeface="Calibri"/>
              </a:rPr>
              <a:t>AAGT</a:t>
            </a:r>
            <a:r>
              <a:rPr lang="en-US" u="sng" dirty="0">
                <a:latin typeface="Calibri"/>
                <a:cs typeface="Calibri"/>
              </a:rPr>
              <a:t>G</a:t>
            </a:r>
            <a:r>
              <a:rPr lang="en-US" dirty="0">
                <a:latin typeface="Calibri"/>
                <a:cs typeface="Calibri"/>
              </a:rPr>
              <a:t>CCTAGGG</a:t>
            </a:r>
          </a:p>
          <a:p>
            <a:pPr>
              <a:buNone/>
            </a:pPr>
            <a:endParaRPr lang="en-US" dirty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i="1" dirty="0">
                <a:latin typeface="Calibri"/>
                <a:cs typeface="Calibri"/>
              </a:rPr>
              <a:t>d</a:t>
            </a:r>
            <a:r>
              <a:rPr lang="en-US" dirty="0">
                <a:latin typeface="Calibri"/>
                <a:cs typeface="Calibri"/>
              </a:rPr>
              <a:t> = 3/20 = 0.15 substitutions/site (15% of nucleotides differ between humans &amp; chimps)</a:t>
            </a:r>
          </a:p>
          <a:p>
            <a:pPr marL="285750" indent="-285750">
              <a:buFont typeface="Arial"/>
              <a:buChar char="•"/>
            </a:pPr>
            <a:r>
              <a:rPr lang="en-US" i="1" dirty="0">
                <a:latin typeface="Calibri"/>
                <a:cs typeface="Calibri"/>
              </a:rPr>
              <a:t>t </a:t>
            </a:r>
            <a:r>
              <a:rPr lang="en-US" dirty="0">
                <a:latin typeface="Calibri"/>
                <a:cs typeface="Calibri"/>
              </a:rPr>
              <a:t>= ~5,000,000 years ago</a:t>
            </a:r>
          </a:p>
          <a:p>
            <a:pPr marL="285750" indent="-285750">
              <a:buFont typeface="Arial"/>
              <a:buChar char="•"/>
            </a:pPr>
            <a:r>
              <a:rPr lang="en-US" i="1" dirty="0">
                <a:latin typeface="Calibri"/>
                <a:cs typeface="Calibri"/>
              </a:rPr>
              <a:t>d</a:t>
            </a:r>
            <a:r>
              <a:rPr lang="en-US" dirty="0">
                <a:latin typeface="Calibri"/>
                <a:cs typeface="Calibri"/>
              </a:rPr>
              <a:t> = 2</a:t>
            </a:r>
            <a:r>
              <a:rPr lang="en-US" i="1" dirty="0">
                <a:latin typeface="Calibri"/>
                <a:cs typeface="Calibri"/>
              </a:rPr>
              <a:t>tµ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/>
                <a:cs typeface="Calibri"/>
              </a:rPr>
              <a:t>0.15 substitutions/site = 2*5,000,000 years*</a:t>
            </a:r>
            <a:r>
              <a:rPr lang="en-US" i="1" dirty="0">
                <a:latin typeface="Calibri"/>
                <a:cs typeface="Calibri"/>
              </a:rPr>
              <a:t>µ</a:t>
            </a:r>
            <a:endParaRPr lang="en-US" dirty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i="1" dirty="0">
                <a:latin typeface="Calibri"/>
                <a:cs typeface="Calibri"/>
              </a:rPr>
              <a:t>µ </a:t>
            </a:r>
            <a:r>
              <a:rPr lang="en-US" dirty="0">
                <a:latin typeface="Calibri"/>
                <a:cs typeface="Calibri"/>
              </a:rPr>
              <a:t>= (0.15 substitutions/site)/10,000,000 years</a:t>
            </a:r>
          </a:p>
          <a:p>
            <a:pPr marL="285750" indent="-285750">
              <a:buFont typeface="Arial"/>
              <a:buChar char="•"/>
            </a:pPr>
            <a:r>
              <a:rPr lang="en-US" i="1" dirty="0">
                <a:latin typeface="Calibri"/>
                <a:cs typeface="Calibri"/>
              </a:rPr>
              <a:t>µ </a:t>
            </a:r>
            <a:r>
              <a:rPr lang="en-US" dirty="0">
                <a:latin typeface="Calibri"/>
                <a:cs typeface="Calibri"/>
              </a:rPr>
              <a:t>= 1.5 × 10</a:t>
            </a:r>
            <a:r>
              <a:rPr lang="en-US" baseline="30000" dirty="0">
                <a:latin typeface="Calibri"/>
                <a:cs typeface="Calibri"/>
              </a:rPr>
              <a:t>-8 </a:t>
            </a:r>
            <a:r>
              <a:rPr lang="en-US" dirty="0">
                <a:latin typeface="Calibri"/>
                <a:cs typeface="Calibri"/>
              </a:rPr>
              <a:t>substitutions/site/year</a:t>
            </a:r>
            <a:endParaRPr lang="en-US" baseline="30000" dirty="0">
              <a:latin typeface="Calibri"/>
              <a:cs typeface="Calibri"/>
            </a:endParaRPr>
          </a:p>
          <a:p>
            <a:pPr>
              <a:buNone/>
            </a:pPr>
            <a:endParaRPr lang="en-US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30379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80" y="2413395"/>
            <a:ext cx="5926727" cy="24948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0574" y="224192"/>
            <a:ext cx="6117380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600" dirty="0">
                <a:latin typeface="Comic Sans MS" charset="0"/>
                <a:ea typeface="Comic Sans MS" charset="0"/>
                <a:cs typeface="Comic Sans MS" charset="0"/>
              </a:rPr>
              <a:t>Central Dogma</a:t>
            </a:r>
          </a:p>
          <a:p>
            <a:pPr algn="ctr"/>
            <a:r>
              <a:rPr lang="en-US" sz="2600" dirty="0">
                <a:latin typeface="Comic Sans MS" charset="0"/>
                <a:ea typeface="Comic Sans MS" charset="0"/>
                <a:cs typeface="Comic Sans MS" charset="0"/>
              </a:rPr>
              <a:t>Describes flow of information in a cell</a:t>
            </a:r>
          </a:p>
          <a:p>
            <a:pPr algn="ctr"/>
            <a:r>
              <a:rPr lang="en-US" sz="2600" dirty="0">
                <a:latin typeface="Comic Sans MS" charset="0"/>
                <a:ea typeface="Comic Sans MS" charset="0"/>
                <a:cs typeface="Comic Sans MS" charset="0"/>
              </a:rPr>
              <a:t>to create a trait</a:t>
            </a:r>
          </a:p>
          <a:p>
            <a:pPr algn="ctr"/>
            <a:endParaRPr lang="en-US" sz="2600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13535" y="5114691"/>
            <a:ext cx="1549246" cy="8149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24072">
            <a:off x="422148" y="2356211"/>
            <a:ext cx="1490544" cy="5594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699" y="2087929"/>
            <a:ext cx="705478" cy="9406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947" y="2087929"/>
            <a:ext cx="955994" cy="9523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384" y="2846171"/>
            <a:ext cx="1802802" cy="1352102"/>
          </a:xfrm>
          <a:prstGeom prst="rect">
            <a:avLst/>
          </a:prstGeom>
        </p:spPr>
      </p:pic>
      <p:sp>
        <p:nvSpPr>
          <p:cNvPr id="11" name="Right Arrow 10"/>
          <p:cNvSpPr/>
          <p:nvPr/>
        </p:nvSpPr>
        <p:spPr>
          <a:xfrm>
            <a:off x="6003401" y="3411284"/>
            <a:ext cx="578224" cy="221876"/>
          </a:xfrm>
          <a:prstGeom prst="rightArrow">
            <a:avLst/>
          </a:prstGeom>
          <a:solidFill>
            <a:srgbClr val="CF1713"/>
          </a:solidFill>
          <a:ln>
            <a:solidFill>
              <a:srgbClr val="9411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306" y="2079867"/>
            <a:ext cx="1160460" cy="93426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 flipH="1">
            <a:off x="7130460" y="4318124"/>
            <a:ext cx="1225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Comic Sans MS" charset="0"/>
                <a:ea typeface="Comic Sans MS" charset="0"/>
                <a:cs typeface="Comic Sans MS" charset="0"/>
              </a:rPr>
              <a:t>Diversity</a:t>
            </a:r>
          </a:p>
        </p:txBody>
      </p:sp>
      <p:sp>
        <p:nvSpPr>
          <p:cNvPr id="15" name="Left Brace 14"/>
          <p:cNvSpPr/>
          <p:nvPr/>
        </p:nvSpPr>
        <p:spPr>
          <a:xfrm rot="5400000">
            <a:off x="3244523" y="-859128"/>
            <a:ext cx="283464" cy="5107260"/>
          </a:xfrm>
          <a:prstGeom prst="leftBrace">
            <a:avLst>
              <a:gd name="adj1" fmla="val 23604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 rot="1931777">
            <a:off x="4737802" y="1692063"/>
            <a:ext cx="4424407" cy="2872205"/>
          </a:xfrm>
          <a:prstGeom prst="ellipse">
            <a:avLst/>
          </a:prstGeom>
          <a:noFill/>
          <a:ln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 rot="1931777">
            <a:off x="219017" y="1887272"/>
            <a:ext cx="2064272" cy="2237615"/>
          </a:xfrm>
          <a:prstGeom prst="ellipse">
            <a:avLst/>
          </a:prstGeom>
          <a:noFill/>
          <a:ln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787294" y="5725688"/>
            <a:ext cx="22116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Unifying Factor = </a:t>
            </a:r>
          </a:p>
          <a:p>
            <a:pPr algn="ct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Population Thinking</a:t>
            </a:r>
          </a:p>
        </p:txBody>
      </p:sp>
      <p:sp>
        <p:nvSpPr>
          <p:cNvPr id="19" name="Right Arrow 18"/>
          <p:cNvSpPr/>
          <p:nvPr/>
        </p:nvSpPr>
        <p:spPr>
          <a:xfrm rot="18578989">
            <a:off x="5031280" y="4952342"/>
            <a:ext cx="730235" cy="427235"/>
          </a:xfrm>
          <a:prstGeom prst="rightArrow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20000">
                <a:schemeClr val="accent1">
                  <a:tint val="50000"/>
                  <a:shade val="100000"/>
                  <a:satMod val="350000"/>
                  <a:alpha val="2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ight Arrow 20"/>
          <p:cNvSpPr/>
          <p:nvPr/>
        </p:nvSpPr>
        <p:spPr>
          <a:xfrm rot="13357354">
            <a:off x="2251886" y="4715834"/>
            <a:ext cx="730235" cy="427235"/>
          </a:xfrm>
          <a:prstGeom prst="rightArrow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20000">
                <a:schemeClr val="accent1">
                  <a:tint val="50000"/>
                  <a:shade val="100000"/>
                  <a:satMod val="350000"/>
                  <a:alpha val="2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38017A9C-0719-6843-9A8B-0252094C7EE6}"/>
              </a:ext>
            </a:extLst>
          </p:cNvPr>
          <p:cNvSpPr/>
          <p:nvPr/>
        </p:nvSpPr>
        <p:spPr>
          <a:xfrm rot="15100082">
            <a:off x="3670119" y="3825792"/>
            <a:ext cx="382617" cy="602093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25F2336-A130-9443-A00B-A49E14830C68}"/>
              </a:ext>
            </a:extLst>
          </p:cNvPr>
          <p:cNvSpPr txBox="1"/>
          <p:nvPr/>
        </p:nvSpPr>
        <p:spPr>
          <a:xfrm>
            <a:off x="2787294" y="4363646"/>
            <a:ext cx="22116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Reductionist</a:t>
            </a:r>
          </a:p>
          <a:p>
            <a:pPr algn="ctr"/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Approaches</a:t>
            </a:r>
          </a:p>
        </p:txBody>
      </p:sp>
    </p:spTree>
    <p:extLst>
      <p:ext uri="{BB962C8B-B14F-4D97-AF65-F5344CB8AC3E}">
        <p14:creationId xmlns:p14="http://schemas.microsoft.com/office/powerpoint/2010/main" val="3873568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28600" y="304800"/>
            <a:ext cx="8534400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 b="1" dirty="0"/>
          </a:p>
          <a:p>
            <a:r>
              <a:rPr lang="en-US" b="1" dirty="0"/>
              <a:t>Molecular Clocks </a:t>
            </a:r>
            <a:r>
              <a:rPr lang="en-US" dirty="0"/>
              <a:t>- </a:t>
            </a:r>
            <a:r>
              <a:rPr lang="en-US" dirty="0" err="1"/>
              <a:t>Zuckerkandl</a:t>
            </a:r>
            <a:r>
              <a:rPr lang="en-US" dirty="0"/>
              <a:t> and Pauling (1969) recognized that genes with similar functions generally show uniform rates over long periods of time.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1028700" lvl="1" indent="-457200"/>
            <a:r>
              <a:rPr lang="en-US" dirty="0"/>
              <a:t>	</a:t>
            </a:r>
          </a:p>
          <a:p>
            <a:pPr marL="457200" indent="-457200"/>
            <a:endParaRPr lang="en-US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16"/>
          <a:stretch>
            <a:fillRect/>
          </a:stretch>
        </p:blipFill>
        <p:spPr bwMode="auto">
          <a:xfrm>
            <a:off x="1295400" y="1497013"/>
            <a:ext cx="7310438" cy="516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06365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D236026-7823-C245-8AFD-D0FA84810D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008" y="434141"/>
            <a:ext cx="4067810" cy="55158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BF616C-B39C-8F4F-811A-798FC923EC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5926" y="1629178"/>
            <a:ext cx="3803775" cy="232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0005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figure-42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638" y="1171575"/>
            <a:ext cx="3986212" cy="413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239963" y="6040438"/>
            <a:ext cx="45720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200" b="0"/>
              <a:t>http://news.ucsc.edu/2014/12/crocodile-genomes.html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172E32-19E2-FD4B-BCDB-642DEF7B50FF}"/>
              </a:ext>
            </a:extLst>
          </p:cNvPr>
          <p:cNvSpPr txBox="1"/>
          <p:nvPr/>
        </p:nvSpPr>
        <p:spPr>
          <a:xfrm>
            <a:off x="6161462" y="3510314"/>
            <a:ext cx="1828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Crocodilians have unusually slow rate of evolution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CA39B3-9ED6-754C-BA2D-A80EA8E848F0}"/>
              </a:ext>
            </a:extLst>
          </p:cNvPr>
          <p:cNvSpPr txBox="1"/>
          <p:nvPr/>
        </p:nvSpPr>
        <p:spPr>
          <a:xfrm>
            <a:off x="6571611" y="2298390"/>
            <a:ext cx="20384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Rodents have a high rate</a:t>
            </a:r>
          </a:p>
        </p:txBody>
      </p:sp>
    </p:spTree>
    <p:extLst>
      <p:ext uri="{BB962C8B-B14F-4D97-AF65-F5344CB8AC3E}">
        <p14:creationId xmlns:p14="http://schemas.microsoft.com/office/powerpoint/2010/main" val="12700386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ChangeArrowheads="1"/>
          </p:cNvSpPr>
          <p:nvPr/>
        </p:nvSpPr>
        <p:spPr bwMode="auto">
          <a:xfrm>
            <a:off x="228600" y="304800"/>
            <a:ext cx="8382000" cy="6186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/>
            <a:r>
              <a:rPr lang="en-US" u="sng" dirty="0"/>
              <a:t>Biological causes of faster/slower substitution rates</a:t>
            </a:r>
            <a:r>
              <a:rPr lang="en-US" dirty="0"/>
              <a:t>: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b="1" u="sng" dirty="0"/>
              <a:t>Generation Time</a:t>
            </a:r>
            <a:r>
              <a:rPr lang="en-US" b="1" dirty="0"/>
              <a:t> </a:t>
            </a:r>
            <a:r>
              <a:rPr lang="en-US" dirty="0"/>
              <a:t>- substitution rates are expected to be related to germ line replication rates.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b="1" u="sng" dirty="0"/>
              <a:t>Metabolic Rate</a:t>
            </a:r>
            <a:r>
              <a:rPr lang="en-US" b="1" dirty="0"/>
              <a:t> </a:t>
            </a:r>
            <a:r>
              <a:rPr lang="en-US" dirty="0"/>
              <a:t>- is thought to be an important factor (can be highly correlated with body size and generation time).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/>
            <a:r>
              <a:rPr lang="en-US" dirty="0"/>
              <a:t>	e.g., rodents are small, have a high metabolic rate, and have short generation time/rodent substitution rates are ~2X humans and apes.</a:t>
            </a:r>
          </a:p>
          <a:p>
            <a:pPr marL="457200" indent="-457200"/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In addition to variation within and among genes, rates vary widely among taxonomic groups.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u="sng" dirty="0"/>
              <a:t>Other sources of variation</a:t>
            </a:r>
            <a:r>
              <a:rPr lang="en-US" dirty="0"/>
              <a:t>: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1028700" lvl="1" indent="-457200">
              <a:buFontTx/>
              <a:buChar char="•"/>
            </a:pPr>
            <a:r>
              <a:rPr lang="en-US" dirty="0"/>
              <a:t>DNA repair mechanisms/efficiency</a:t>
            </a:r>
          </a:p>
          <a:p>
            <a:pPr marL="1028700" lvl="1" indent="-457200">
              <a:buFontTx/>
              <a:buChar char="•"/>
            </a:pPr>
            <a:endParaRPr lang="en-US" dirty="0"/>
          </a:p>
          <a:p>
            <a:pPr marL="1028700" lvl="1" indent="-457200">
              <a:buFontTx/>
              <a:buChar char="•"/>
            </a:pPr>
            <a:r>
              <a:rPr lang="en-US" dirty="0"/>
              <a:t>Exposure to mutagens that alter DNA base pairing</a:t>
            </a:r>
          </a:p>
          <a:p>
            <a:pPr marL="1028700" lvl="1" indent="-457200">
              <a:buFontTx/>
              <a:buChar char="•"/>
            </a:pPr>
            <a:endParaRPr lang="en-US" dirty="0"/>
          </a:p>
          <a:p>
            <a:pPr marL="1028700" lvl="1" indent="-457200">
              <a:buFontTx/>
              <a:buChar char="•"/>
            </a:pPr>
            <a:r>
              <a:rPr lang="en-US" dirty="0"/>
              <a:t>Opportunities to adapt to new environments, may lead to bursts of rapid evolution and possibly influence substitution rates.</a:t>
            </a:r>
          </a:p>
        </p:txBody>
      </p:sp>
    </p:spTree>
    <p:extLst>
      <p:ext uri="{BB962C8B-B14F-4D97-AF65-F5344CB8AC3E}">
        <p14:creationId xmlns:p14="http://schemas.microsoft.com/office/powerpoint/2010/main" val="1719144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71" y="529389"/>
            <a:ext cx="8330593" cy="471199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60976" y="5456154"/>
            <a:ext cx="64454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/>
              <a:t>Whales are 1000 times less likely to develop cancer than human</a:t>
            </a:r>
          </a:p>
          <a:p>
            <a:r>
              <a:rPr lang="en-US" sz="1200" dirty="0"/>
              <a:t>Posted on </a:t>
            </a:r>
            <a:r>
              <a:rPr lang="en-US" sz="1200" dirty="0">
                <a:hlinkClick r:id="rId3" tooltip="4:25 pm"/>
              </a:rPr>
              <a:t>January 29, 2018</a:t>
            </a:r>
            <a:r>
              <a:rPr lang="en-US" sz="1200" dirty="0"/>
              <a:t> by </a:t>
            </a:r>
            <a:r>
              <a:rPr lang="en-US" sz="1200" dirty="0">
                <a:hlinkClick r:id="rId4" tooltip="View all posts by huanxin zhang"/>
              </a:rPr>
              <a:t>huanxin zhang</a:t>
            </a:r>
            <a:r>
              <a:rPr lang="en-US" sz="1200" dirty="0"/>
              <a:t> | </a:t>
            </a:r>
            <a:r>
              <a:rPr lang="en-US" sz="1200" dirty="0">
                <a:hlinkClick r:id="rId5"/>
              </a:rPr>
              <a:t>2 Comments</a:t>
            </a:r>
            <a:r>
              <a:rPr lang="en-US" sz="1200" dirty="0"/>
              <a:t> </a:t>
            </a:r>
          </a:p>
          <a:p>
            <a:r>
              <a:rPr lang="en-US" sz="1200" dirty="0"/>
              <a:t>https://</a:t>
            </a:r>
            <a:r>
              <a:rPr lang="en-US" sz="1200" dirty="0" err="1"/>
              <a:t>blogs.ubc.ca</a:t>
            </a:r>
            <a:r>
              <a:rPr lang="en-US" sz="1200" dirty="0"/>
              <a:t>/communicatingscience2017w211/2018/01/29/why-whales-rarely-have-cancer/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067" y="1058526"/>
            <a:ext cx="1512541" cy="1008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1966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52FB7F5-01FE-A743-9EC4-8FAE2A5EEC58}"/>
              </a:ext>
            </a:extLst>
          </p:cNvPr>
          <p:cNvSpPr/>
          <p:nvPr/>
        </p:nvSpPr>
        <p:spPr>
          <a:xfrm>
            <a:off x="512431" y="416192"/>
            <a:ext cx="7373501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About 40 years ago Richard </a:t>
            </a:r>
            <a:r>
              <a:rPr lang="en-US" dirty="0" err="1"/>
              <a:t>Peto</a:t>
            </a:r>
            <a:r>
              <a:rPr lang="en-US" dirty="0"/>
              <a:t> surmised that if every living cell has a theoretically equal probability of getting </a:t>
            </a:r>
            <a:r>
              <a:rPr lang="en-US" b="1" dirty="0"/>
              <a:t>cancer</a:t>
            </a:r>
            <a:r>
              <a:rPr lang="en-US" dirty="0"/>
              <a:t>, then </a:t>
            </a:r>
            <a:r>
              <a:rPr lang="en-US" b="1" dirty="0"/>
              <a:t>large animals</a:t>
            </a:r>
            <a:r>
              <a:rPr lang="en-US" dirty="0"/>
              <a:t> should have higher rates of </a:t>
            </a:r>
            <a:r>
              <a:rPr lang="en-US" b="1" dirty="0"/>
              <a:t>cancer</a:t>
            </a:r>
            <a:r>
              <a:rPr lang="en-US" dirty="0"/>
              <a:t> than small </a:t>
            </a:r>
            <a:r>
              <a:rPr lang="en-US" b="1" dirty="0"/>
              <a:t>animals</a:t>
            </a:r>
            <a:r>
              <a:rPr lang="en-US" dirty="0"/>
              <a:t> because they have many </a:t>
            </a:r>
            <a:r>
              <a:rPr lang="en-US" b="1" dirty="0"/>
              <a:t>more</a:t>
            </a:r>
            <a:r>
              <a:rPr lang="en-US" dirty="0"/>
              <a:t> cells and typically live </a:t>
            </a:r>
            <a:r>
              <a:rPr lang="en-US" b="1" dirty="0"/>
              <a:t>longer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sz="1400" dirty="0">
                <a:hlinkClick r:id="rId2"/>
              </a:rPr>
              <a:t>https://www.scientificamerican.com/article/how-big-animals-deter-cancer/</a:t>
            </a:r>
            <a:endParaRPr lang="en-US" sz="1400" dirty="0"/>
          </a:p>
          <a:p>
            <a:endParaRPr lang="en-US" sz="1400" dirty="0"/>
          </a:p>
          <a:p>
            <a:r>
              <a:rPr lang="en-US" dirty="0"/>
              <a:t>So larger animals need to make themselves more cancer proof.</a:t>
            </a:r>
          </a:p>
          <a:p>
            <a:endParaRPr lang="en-US" sz="1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B7F753-D458-4D4B-A65F-498B8B6C35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581" y="2816849"/>
            <a:ext cx="2419989" cy="362998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8AC5BFB-3577-BD49-9735-287258663540}"/>
              </a:ext>
            </a:extLst>
          </p:cNvPr>
          <p:cNvSpPr/>
          <p:nvPr/>
        </p:nvSpPr>
        <p:spPr>
          <a:xfrm>
            <a:off x="3169585" y="6134031"/>
            <a:ext cx="30387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en.wikipedia.org</a:t>
            </a:r>
            <a:r>
              <a:rPr lang="en-US" sz="1400" dirty="0"/>
              <a:t>/wiki/Elephant</a:t>
            </a:r>
          </a:p>
        </p:txBody>
      </p:sp>
    </p:spTree>
    <p:extLst>
      <p:ext uri="{BB962C8B-B14F-4D97-AF65-F5344CB8AC3E}">
        <p14:creationId xmlns:p14="http://schemas.microsoft.com/office/powerpoint/2010/main" val="1257949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titled co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575" y="0"/>
            <a:ext cx="5026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267074" y="3877606"/>
            <a:ext cx="167067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With 20 copies of the </a:t>
            </a:r>
            <a:r>
              <a:rPr lang="en-US" sz="3200" i="1" dirty="0"/>
              <a:t>p53</a:t>
            </a:r>
            <a:r>
              <a:rPr lang="en-US" sz="3200" dirty="0"/>
              <a:t> gene </a:t>
            </a:r>
          </a:p>
        </p:txBody>
      </p:sp>
    </p:spTree>
    <p:extLst>
      <p:ext uri="{BB962C8B-B14F-4D97-AF65-F5344CB8AC3E}">
        <p14:creationId xmlns:p14="http://schemas.microsoft.com/office/powerpoint/2010/main" val="6358449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" y="1752600"/>
            <a:ext cx="7112000" cy="428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5" name="Rectangle 2"/>
          <p:cNvSpPr>
            <a:spLocks noChangeArrowheads="1"/>
          </p:cNvSpPr>
          <p:nvPr/>
        </p:nvSpPr>
        <p:spPr bwMode="auto">
          <a:xfrm>
            <a:off x="228600" y="381000"/>
            <a:ext cx="85344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/>
            <a:endParaRPr lang="en-US" dirty="0"/>
          </a:p>
          <a:p>
            <a:pPr marL="457200" indent="-457200"/>
            <a:r>
              <a:rPr lang="en-US" u="sng" dirty="0"/>
              <a:t>Irreversible mutation</a:t>
            </a:r>
            <a:r>
              <a:rPr lang="en-US" dirty="0"/>
              <a:t> </a:t>
            </a:r>
            <a:r>
              <a:rPr lang="en-US" dirty="0">
                <a:sym typeface="Wingdings"/>
              </a:rPr>
              <a:t> the new mutation eventually becomes fixed in the population</a:t>
            </a:r>
            <a:r>
              <a:rPr lang="en-US" dirty="0"/>
              <a:t>  </a:t>
            </a:r>
          </a:p>
          <a:p>
            <a:pPr marL="457200" indent="-457200"/>
            <a:endParaRPr lang="en-US" dirty="0"/>
          </a:p>
          <a:p>
            <a:pPr marL="457200" indent="-457200"/>
            <a:r>
              <a:rPr lang="en-US" dirty="0"/>
              <a:t>Allele A is fixed (p =1.0) and mutates A </a:t>
            </a:r>
            <a:r>
              <a:rPr lang="en-US" dirty="0">
                <a:sym typeface="Symbol" charset="0"/>
              </a:rPr>
              <a:t></a:t>
            </a:r>
            <a:r>
              <a:rPr lang="en-US" dirty="0"/>
              <a:t> a at rate of </a:t>
            </a:r>
            <a:r>
              <a:rPr lang="en-US" sz="2000" dirty="0">
                <a:sym typeface="Symbol" charset="0"/>
              </a:rPr>
              <a:t></a:t>
            </a:r>
            <a:r>
              <a:rPr lang="en-US" dirty="0">
                <a:sym typeface="Symbol" charset="0"/>
              </a:rPr>
              <a:t> = </a:t>
            </a:r>
            <a:r>
              <a:rPr lang="en-US" dirty="0"/>
              <a:t>10</a:t>
            </a:r>
            <a:r>
              <a:rPr lang="en-US" baseline="30000" dirty="0"/>
              <a:t>-4</a:t>
            </a:r>
            <a:r>
              <a:rPr lang="en-US" dirty="0"/>
              <a:t>: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endParaRPr lang="en-US" dirty="0"/>
          </a:p>
        </p:txBody>
      </p:sp>
      <p:sp>
        <p:nvSpPr>
          <p:cNvPr id="16387" name="Text Box 6"/>
          <p:cNvSpPr txBox="1">
            <a:spLocks noChangeArrowheads="1"/>
          </p:cNvSpPr>
          <p:nvPr/>
        </p:nvSpPr>
        <p:spPr bwMode="auto">
          <a:xfrm>
            <a:off x="1752600" y="6046788"/>
            <a:ext cx="42894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200" b="0"/>
              <a:t>Hartl &amp; Clark (1997) Principles of Population Genetics</a:t>
            </a:r>
          </a:p>
        </p:txBody>
      </p:sp>
    </p:spTree>
    <p:extLst>
      <p:ext uri="{BB962C8B-B14F-4D97-AF65-F5344CB8AC3E}">
        <p14:creationId xmlns:p14="http://schemas.microsoft.com/office/powerpoint/2010/main" val="1375215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057400"/>
            <a:ext cx="7459663" cy="391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09" name="Rectangle 3"/>
          <p:cNvSpPr>
            <a:spLocks noChangeArrowheads="1"/>
          </p:cNvSpPr>
          <p:nvPr/>
        </p:nvSpPr>
        <p:spPr bwMode="auto">
          <a:xfrm>
            <a:off x="228600" y="381000"/>
            <a:ext cx="85344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/>
            <a:endParaRPr lang="en-US" dirty="0"/>
          </a:p>
          <a:p>
            <a:pPr marL="457200" indent="-457200"/>
            <a:r>
              <a:rPr lang="en-US" u="sng" dirty="0"/>
              <a:t>Reversible mutation</a:t>
            </a:r>
            <a:r>
              <a:rPr lang="en-US" dirty="0"/>
              <a:t> </a:t>
            </a:r>
            <a:r>
              <a:rPr lang="en-US" dirty="0">
                <a:sym typeface="Wingdings"/>
              </a:rPr>
              <a:t> fixation does not occur, but equilibrium is achieved</a:t>
            </a:r>
            <a:r>
              <a:rPr lang="en-US" dirty="0"/>
              <a:t>  </a:t>
            </a:r>
          </a:p>
          <a:p>
            <a:pPr marL="457200" indent="-457200"/>
            <a:endParaRPr lang="en-US" u="sng" dirty="0"/>
          </a:p>
          <a:p>
            <a:pPr marL="457200" indent="-457200"/>
            <a:r>
              <a:rPr lang="en-US" dirty="0"/>
              <a:t>Allele A is fixed (p =1.0) and mutates A </a:t>
            </a:r>
            <a:r>
              <a:rPr lang="en-US" dirty="0">
                <a:sym typeface="Symbol" charset="0"/>
              </a:rPr>
              <a:t> </a:t>
            </a:r>
            <a:r>
              <a:rPr lang="en-US" dirty="0"/>
              <a:t>a at rate of </a:t>
            </a:r>
            <a:r>
              <a:rPr lang="en-US" sz="2000" dirty="0">
                <a:sym typeface="Symbol" charset="0"/>
              </a:rPr>
              <a:t></a:t>
            </a:r>
            <a:r>
              <a:rPr lang="en-US" dirty="0">
                <a:sym typeface="Symbol" charset="0"/>
              </a:rPr>
              <a:t> = </a:t>
            </a:r>
            <a:r>
              <a:rPr lang="en-US" dirty="0"/>
              <a:t>10</a:t>
            </a:r>
            <a:r>
              <a:rPr lang="en-US" baseline="30000" dirty="0"/>
              <a:t>-4</a:t>
            </a:r>
            <a:r>
              <a:rPr lang="en-US" dirty="0"/>
              <a:t>; but allele a mutates a </a:t>
            </a:r>
            <a:r>
              <a:rPr lang="en-US" dirty="0">
                <a:sym typeface="Symbol" charset="0"/>
              </a:rPr>
              <a:t> A at a rate of </a:t>
            </a:r>
            <a:r>
              <a:rPr lang="en-US" sz="2000" dirty="0">
                <a:sym typeface="Symbol" charset="0"/>
              </a:rPr>
              <a:t></a:t>
            </a:r>
            <a:r>
              <a:rPr lang="en-US" dirty="0"/>
              <a:t> = 10</a:t>
            </a:r>
            <a:r>
              <a:rPr lang="en-US" baseline="30000" dirty="0"/>
              <a:t>-5</a:t>
            </a:r>
            <a:r>
              <a:rPr lang="en-US" dirty="0"/>
              <a:t>.</a:t>
            </a:r>
          </a:p>
          <a:p>
            <a:pPr marL="457200" indent="-457200">
              <a:buFontTx/>
              <a:buChar char="•"/>
            </a:pPr>
            <a:endParaRPr lang="en-US" dirty="0"/>
          </a:p>
        </p:txBody>
      </p:sp>
      <p:sp>
        <p:nvSpPr>
          <p:cNvPr id="17411" name="Text Box 6"/>
          <p:cNvSpPr txBox="1">
            <a:spLocks noChangeArrowheads="1"/>
          </p:cNvSpPr>
          <p:nvPr/>
        </p:nvSpPr>
        <p:spPr bwMode="auto">
          <a:xfrm>
            <a:off x="1752600" y="6046788"/>
            <a:ext cx="42894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200" b="0"/>
              <a:t>Hartl &amp; Clark (1997) Principles of Population Genetics</a:t>
            </a:r>
          </a:p>
        </p:txBody>
      </p:sp>
    </p:spTree>
    <p:extLst>
      <p:ext uri="{BB962C8B-B14F-4D97-AF65-F5344CB8AC3E}">
        <p14:creationId xmlns:p14="http://schemas.microsoft.com/office/powerpoint/2010/main" val="14658377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9587" y="477001"/>
            <a:ext cx="88896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/>
                <a:cs typeface="Calibri"/>
              </a:rPr>
              <a:t>More Examples of Changes in Allele Frequencies Resulting from </a:t>
            </a:r>
          </a:p>
          <a:p>
            <a:pPr algn="ctr"/>
            <a:r>
              <a:rPr lang="en-US" sz="2400" dirty="0">
                <a:latin typeface="Calibri"/>
                <a:cs typeface="Calibri"/>
              </a:rPr>
              <a:t>Forward and Reverse Mutation Equilibrium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90600" y="3319007"/>
            <a:ext cx="1784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10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-5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10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-5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810000" y="1598535"/>
            <a:ext cx="2362200" cy="808363"/>
            <a:chOff x="2133600" y="1473421"/>
            <a:chExt cx="2362200" cy="808363"/>
          </a:xfrm>
        </p:grpSpPr>
        <p:sp>
          <p:nvSpPr>
            <p:cNvPr id="6" name="Rectangle 5"/>
            <p:cNvSpPr/>
            <p:nvPr/>
          </p:nvSpPr>
          <p:spPr>
            <a:xfrm>
              <a:off x="2133600" y="1473421"/>
              <a:ext cx="2362200" cy="8083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</a:t>
              </a:r>
              <a:r>
                <a:rPr lang="en-US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>
                <a:lnSpc>
                  <a:spcPts val="1800"/>
                </a:lnSpc>
              </a:pP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2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en-US" sz="24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A</a:t>
              </a:r>
              <a:r>
                <a:rPr lang="en-US" sz="2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24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ts val="1800"/>
                </a:lnSpc>
              </a:pP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</a:t>
              </a:r>
              <a:r>
                <a:rPr lang="en-US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u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</a:p>
          </p:txBody>
        </p:sp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484120" y="1694401"/>
              <a:ext cx="640080" cy="3200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24100" y="2450982"/>
            <a:ext cx="4800600" cy="5715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264057" y="3319007"/>
            <a:ext cx="2015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10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-5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2*10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-5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5754" y="3791209"/>
            <a:ext cx="2764697" cy="21031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2908" y="3783589"/>
            <a:ext cx="2764697" cy="21031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" y="3784482"/>
            <a:ext cx="2764697" cy="210312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627328" y="3319007"/>
            <a:ext cx="1784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10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-5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10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-6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918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08D0B-088F-684E-9A4C-95DA4BB06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J. Hey 2011 – Q. Rev. Biol.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AF612C-2CEA-3244-A423-5925E8D68A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33363" indent="-233363">
              <a:buNone/>
            </a:pPr>
            <a:r>
              <a:rPr lang="en-US" dirty="0"/>
              <a:t>“Population thinking rejects a focus on a central representative type, and emphasizes the variation among individuals.”</a:t>
            </a:r>
          </a:p>
          <a:p>
            <a:pPr marL="233363" indent="-233363"/>
            <a:endParaRPr lang="en-US" dirty="0"/>
          </a:p>
          <a:p>
            <a:pPr marL="233363" indent="-233363">
              <a:buNone/>
            </a:pPr>
            <a:r>
              <a:rPr lang="en-US" dirty="0"/>
              <a:t>“… emphasizes variation at the expense of dwelling on entities…” </a:t>
            </a:r>
          </a:p>
        </p:txBody>
      </p:sp>
    </p:spTree>
    <p:extLst>
      <p:ext uri="{BB962C8B-B14F-4D97-AF65-F5344CB8AC3E}">
        <p14:creationId xmlns:p14="http://schemas.microsoft.com/office/powerpoint/2010/main" val="832013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16672" y="1662795"/>
            <a:ext cx="8441473" cy="1143000"/>
          </a:xfrm>
        </p:spPr>
        <p:txBody>
          <a:bodyPr>
            <a:noAutofit/>
          </a:bodyPr>
          <a:lstStyle/>
          <a:p>
            <a:pPr algn="l"/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The 2</a:t>
            </a:r>
            <a:r>
              <a:rPr lang="en-US" baseline="30000" dirty="0">
                <a:latin typeface="Comic Sans MS" charset="0"/>
                <a:ea typeface="Comic Sans MS" charset="0"/>
                <a:cs typeface="Comic Sans MS" charset="0"/>
              </a:rPr>
              <a:t>nd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 evolutionary force is,</a:t>
            </a:r>
            <a:br>
              <a:rPr lang="en-US" dirty="0">
                <a:latin typeface="Comic Sans MS" charset="0"/>
                <a:ea typeface="Comic Sans MS" charset="0"/>
                <a:cs typeface="Comic Sans MS" charset="0"/>
              </a:rPr>
            </a:br>
            <a:r>
              <a:rPr lang="en-US" u="sng" dirty="0">
                <a:latin typeface="Comic Sans MS" charset="0"/>
                <a:ea typeface="Comic Sans MS" charset="0"/>
                <a:cs typeface="Comic Sans MS" charset="0"/>
              </a:rPr>
              <a:t>genetic drift</a:t>
            </a:r>
          </a:p>
        </p:txBody>
      </p:sp>
    </p:spTree>
    <p:extLst>
      <p:ext uri="{BB962C8B-B14F-4D97-AF65-F5344CB8AC3E}">
        <p14:creationId xmlns:p14="http://schemas.microsoft.com/office/powerpoint/2010/main" val="1444164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8349" y="505360"/>
            <a:ext cx="798739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Genetic Drift – What does the term mean?</a:t>
            </a:r>
          </a:p>
          <a:p>
            <a:endParaRPr lang="en-US" sz="2800" b="1" dirty="0"/>
          </a:p>
          <a:p>
            <a:r>
              <a:rPr lang="en-US" sz="2200" dirty="0">
                <a:latin typeface="Calibri"/>
                <a:cs typeface="Calibri"/>
              </a:rPr>
              <a:t>Genetic drift = random fluctuations in allele frequencies resulting from the random sampling of gametes.</a:t>
            </a:r>
          </a:p>
          <a:p>
            <a:endParaRPr lang="en-US" sz="2200" dirty="0">
              <a:latin typeface="Calibri"/>
              <a:cs typeface="Calibri"/>
            </a:endParaRPr>
          </a:p>
          <a:p>
            <a:pPr marL="923925" indent="-457200">
              <a:buFont typeface="+mj-lt"/>
              <a:buAutoNum type="arabicPeriod"/>
            </a:pPr>
            <a:r>
              <a:rPr lang="en-US" sz="2000" dirty="0">
                <a:latin typeface="Calibri"/>
                <a:cs typeface="Calibri"/>
              </a:rPr>
              <a:t>The direction of genetic drift is always unpredictable.</a:t>
            </a:r>
          </a:p>
          <a:p>
            <a:pPr marL="923925" indent="-457200">
              <a:buFont typeface="+mj-lt"/>
              <a:buAutoNum type="arabicPeriod"/>
            </a:pPr>
            <a:r>
              <a:rPr lang="en-US" sz="2000" dirty="0">
                <a:latin typeface="Calibri"/>
                <a:cs typeface="Calibri"/>
              </a:rPr>
              <a:t>The magnitude of genetic drift depends on population size (N).</a:t>
            </a:r>
          </a:p>
          <a:p>
            <a:pPr marL="923925" indent="-457200">
              <a:buFont typeface="+mj-lt"/>
              <a:buAutoNum type="arabicPeriod"/>
            </a:pPr>
            <a:r>
              <a:rPr lang="en-US" sz="2000" dirty="0">
                <a:latin typeface="Calibri"/>
                <a:cs typeface="Calibri"/>
              </a:rPr>
              <a:t>Genetic drift reduces genetic variation over the long-term.</a:t>
            </a:r>
          </a:p>
          <a:p>
            <a:pPr marL="923925" indent="-457200">
              <a:buFont typeface="+mj-lt"/>
              <a:buAutoNum type="arabicPeriod"/>
            </a:pPr>
            <a:r>
              <a:rPr lang="en-US" sz="2000" dirty="0">
                <a:latin typeface="Calibri"/>
                <a:cs typeface="Calibri"/>
              </a:rPr>
              <a:t>Genetic drift causes populations to diverge.</a:t>
            </a:r>
          </a:p>
          <a:p>
            <a:pPr>
              <a:defRPr/>
            </a:pPr>
            <a:endParaRPr lang="en-US" sz="2000" dirty="0"/>
          </a:p>
          <a:p>
            <a:pPr>
              <a:defRPr/>
            </a:pPr>
            <a:r>
              <a:rPr lang="en-US" sz="2000" dirty="0"/>
              <a:t>This type of “random sampling of gametes” occurs naturally:</a:t>
            </a:r>
          </a:p>
          <a:p>
            <a:pPr marL="457200" indent="-457200">
              <a:buFontTx/>
              <a:buChar char="•"/>
              <a:defRPr/>
            </a:pPr>
            <a:endParaRPr lang="en-US" sz="2000" dirty="0"/>
          </a:p>
          <a:p>
            <a:pPr marL="1028700" lvl="1" indent="-457200">
              <a:buFontTx/>
              <a:buChar char="•"/>
              <a:defRPr/>
            </a:pPr>
            <a:r>
              <a:rPr lang="en-US" sz="2000" dirty="0"/>
              <a:t>Which gametes fertilizes the egg?</a:t>
            </a:r>
          </a:p>
          <a:p>
            <a:pPr marL="1028700" lvl="1" indent="-457200">
              <a:buFontTx/>
              <a:buChar char="•"/>
              <a:defRPr/>
            </a:pPr>
            <a:r>
              <a:rPr lang="en-US" sz="2000" dirty="0"/>
              <a:t>What proportion of offspring survive?</a:t>
            </a:r>
          </a:p>
          <a:p>
            <a:pPr marL="1028700" lvl="1" indent="-457200">
              <a:buFontTx/>
              <a:buChar char="•"/>
              <a:defRPr/>
            </a:pPr>
            <a:r>
              <a:rPr lang="en-US" sz="2000" dirty="0"/>
              <a:t>What proportion of offspring contribute gametes to the next generation?</a:t>
            </a:r>
            <a:endParaRPr lang="en-US" sz="22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5376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20" y="246743"/>
            <a:ext cx="5177009" cy="2362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20" y="3850245"/>
            <a:ext cx="5961743" cy="16343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83921" y="1262744"/>
            <a:ext cx="15971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/>
              <a:t>Sample Size </a:t>
            </a:r>
          </a:p>
          <a:p>
            <a:pPr algn="ctr"/>
            <a:r>
              <a:rPr lang="en-US" sz="2200" dirty="0"/>
              <a:t>Effect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96505" y="3410856"/>
            <a:ext cx="184133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/>
              <a:t>Bottleneck</a:t>
            </a:r>
          </a:p>
          <a:p>
            <a:pPr algn="ctr"/>
            <a:r>
              <a:rPr lang="en-US" sz="2200" dirty="0"/>
              <a:t>or</a:t>
            </a:r>
          </a:p>
          <a:p>
            <a:pPr algn="ctr"/>
            <a:r>
              <a:rPr lang="en-US" sz="2200" dirty="0"/>
              <a:t>Founder Event</a:t>
            </a:r>
          </a:p>
        </p:txBody>
      </p:sp>
      <p:sp>
        <p:nvSpPr>
          <p:cNvPr id="6" name="Rectangle 5"/>
          <p:cNvSpPr/>
          <p:nvPr/>
        </p:nvSpPr>
        <p:spPr>
          <a:xfrm>
            <a:off x="587829" y="5725663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evolution.berkeley.edu</a:t>
            </a:r>
            <a:r>
              <a:rPr lang="en-US" sz="1200" dirty="0"/>
              <a:t>/evo101/IIID3Bottlenecks.shtml</a:t>
            </a:r>
          </a:p>
        </p:txBody>
      </p:sp>
      <p:sp>
        <p:nvSpPr>
          <p:cNvPr id="7" name="Down Arrow 6"/>
          <p:cNvSpPr/>
          <p:nvPr/>
        </p:nvSpPr>
        <p:spPr>
          <a:xfrm rot="20208709">
            <a:off x="7112965" y="2351405"/>
            <a:ext cx="377371" cy="740229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9049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3756" y="444787"/>
            <a:ext cx="796866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Calibri"/>
                <a:cs typeface="Calibri"/>
              </a:rPr>
              <a:t>Wright-Fisher Model, characterizes changes in allele frequency mathematically.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03960" y="1907541"/>
            <a:ext cx="7239000" cy="4524316"/>
            <a:chOff x="838200" y="4191000"/>
            <a:chExt cx="7239000" cy="4524316"/>
          </a:xfrm>
        </p:grpSpPr>
        <p:sp>
          <p:nvSpPr>
            <p:cNvPr id="6" name="TextBox 5"/>
            <p:cNvSpPr txBox="1"/>
            <p:nvPr/>
          </p:nvSpPr>
          <p:spPr>
            <a:xfrm>
              <a:off x="838200" y="4191000"/>
              <a:ext cx="7239000" cy="4524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The expected (E) allele frequency (</a:t>
              </a:r>
              <a:r>
                <a: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 in the next generation (</a:t>
              </a:r>
              <a:r>
                <a: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 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+ 1) is equal to the frequency in the current generation (</a:t>
              </a:r>
              <a:r>
                <a: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):</a:t>
              </a: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The direction of drift is unpredictable, but the variance is a function of 1/2N.</a:t>
              </a: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454025" indent="-285750">
                <a:buFont typeface="Arial"/>
                <a:buChar char="•"/>
              </a:pP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	Variance is large when N is small.</a:t>
              </a:r>
            </a:p>
            <a:p>
              <a:pPr marL="454025" indent="-285750">
                <a:buFont typeface="Arial"/>
                <a:buChar char="•"/>
              </a:pP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	Variance is small when N is large.  </a:t>
              </a:r>
            </a:p>
          </p:txBody>
        </p:sp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886199" y="4876800"/>
              <a:ext cx="1360170" cy="320040"/>
            </a:xfrm>
            <a:prstGeom prst="rect">
              <a:avLst/>
            </a:prstGeom>
            <a:noFill/>
          </p:spPr>
        </p:pic>
      </p:grp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80160" y="2974341"/>
            <a:ext cx="7239000" cy="1036320"/>
            <a:chOff x="914400" y="5013960"/>
            <a:chExt cx="7239000" cy="1036320"/>
          </a:xfrm>
        </p:grpSpPr>
        <p:sp>
          <p:nvSpPr>
            <p:cNvPr id="11" name="TextBox 10"/>
            <p:cNvSpPr txBox="1"/>
            <p:nvPr/>
          </p:nvSpPr>
          <p:spPr>
            <a:xfrm>
              <a:off x="914400" y="5013960"/>
              <a:ext cx="7239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The variance (V) of (</a:t>
              </a:r>
              <a:r>
                <a: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en-US" i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+1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 is:</a:t>
              </a:r>
            </a:p>
          </p:txBody>
        </p:sp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296920" y="5410200"/>
              <a:ext cx="2418080" cy="640080"/>
            </a:xfrm>
            <a:prstGeom prst="rect">
              <a:avLst/>
            </a:prstGeom>
            <a:noFill/>
          </p:spPr>
        </p:pic>
      </p:grp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80160" y="3934461"/>
            <a:ext cx="7239000" cy="846126"/>
            <a:chOff x="914400" y="5593080"/>
            <a:chExt cx="7239000" cy="846126"/>
          </a:xfrm>
        </p:grpSpPr>
        <p:sp>
          <p:nvSpPr>
            <p:cNvPr id="16" name="TextBox 15"/>
            <p:cNvSpPr txBox="1"/>
            <p:nvPr/>
          </p:nvSpPr>
          <p:spPr>
            <a:xfrm>
              <a:off x="914400" y="5593080"/>
              <a:ext cx="7239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95% confidence interval (CI) is between:</a:t>
              </a:r>
            </a:p>
          </p:txBody>
        </p:sp>
        <p:pic>
          <p:nvPicPr>
            <p:cNvPr id="17" name="Picture 7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724400" y="6096000"/>
              <a:ext cx="1360170" cy="320040"/>
            </a:xfrm>
            <a:prstGeom prst="rect">
              <a:avLst/>
            </a:prstGeom>
            <a:noFill/>
          </p:spPr>
        </p:pic>
        <p:pic>
          <p:nvPicPr>
            <p:cNvPr id="18" name="Picture 9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133600" y="6096000"/>
              <a:ext cx="1360170" cy="320040"/>
            </a:xfrm>
            <a:prstGeom prst="rect">
              <a:avLst/>
            </a:prstGeom>
            <a:noFill/>
          </p:spPr>
        </p:pic>
        <p:sp>
          <p:nvSpPr>
            <p:cNvPr id="19" name="TextBox 18"/>
            <p:cNvSpPr txBox="1"/>
            <p:nvPr/>
          </p:nvSpPr>
          <p:spPr>
            <a:xfrm>
              <a:off x="3810000" y="6069874"/>
              <a:ext cx="5180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D6A34B7-FA74-EE4E-9819-E669FAAD9EB8}"/>
              </a:ext>
            </a:extLst>
          </p:cNvPr>
          <p:cNvSpPr txBox="1"/>
          <p:nvPr/>
        </p:nvSpPr>
        <p:spPr>
          <a:xfrm>
            <a:off x="4157327" y="5683933"/>
            <a:ext cx="59343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400" dirty="0">
                <a:solidFill>
                  <a:srgbClr val="FFC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601246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/>
        </p:nvSpPr>
        <p:spPr>
          <a:xfrm>
            <a:off x="285093" y="4936983"/>
            <a:ext cx="8630510" cy="17214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1642607" y="5019338"/>
            <a:ext cx="3569970" cy="369332"/>
            <a:chOff x="1642607" y="4876800"/>
            <a:chExt cx="3569970" cy="369332"/>
          </a:xfrm>
        </p:grpSpPr>
        <p:pic>
          <p:nvPicPr>
            <p:cNvPr id="25" name="Picture 7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852407" y="4902926"/>
              <a:ext cx="1360170" cy="320040"/>
            </a:xfrm>
            <a:prstGeom prst="rect">
              <a:avLst/>
            </a:prstGeom>
            <a:noFill/>
          </p:spPr>
        </p:pic>
        <p:pic>
          <p:nvPicPr>
            <p:cNvPr id="26" name="Picture 9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642607" y="4902926"/>
              <a:ext cx="1360170" cy="320040"/>
            </a:xfrm>
            <a:prstGeom prst="rect">
              <a:avLst/>
            </a:prstGeom>
            <a:noFill/>
          </p:spPr>
        </p:pic>
        <p:sp>
          <p:nvSpPr>
            <p:cNvPr id="27" name="TextBox 26"/>
            <p:cNvSpPr txBox="1"/>
            <p:nvPr/>
          </p:nvSpPr>
          <p:spPr>
            <a:xfrm>
              <a:off x="3166607" y="4876800"/>
              <a:ext cx="5180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457200" y="381000"/>
            <a:ext cx="8305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Calibri"/>
                <a:cs typeface="Calibri"/>
              </a:rPr>
              <a:t>We can’t predict the allele frequency, but we can predict it with confidence intervals?</a:t>
            </a:r>
            <a:endParaRPr lang="en-US" sz="32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4083" y="1515686"/>
            <a:ext cx="80806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0.5 in a population of 10 individuals (small number), what is the expected allele frequency in generation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+1?  What is the variance and 95% CI?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95400" y="2428538"/>
            <a:ext cx="1360170" cy="320040"/>
          </a:xfrm>
          <a:prstGeom prst="rect">
            <a:avLst/>
          </a:prstGeom>
          <a:noFill/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95400" y="2885738"/>
            <a:ext cx="1456182" cy="320040"/>
          </a:xfrm>
          <a:prstGeom prst="rect">
            <a:avLst/>
          </a:prstGeom>
          <a:noFill/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67200" y="2352338"/>
            <a:ext cx="2072640" cy="548640"/>
          </a:xfrm>
          <a:prstGeom prst="rect">
            <a:avLst/>
          </a:prstGeom>
          <a:noFill/>
        </p:spPr>
      </p:pic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0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1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67200" y="3038138"/>
            <a:ext cx="2255520" cy="548640"/>
          </a:xfrm>
          <a:prstGeom prst="rect">
            <a:avLst/>
          </a:prstGeom>
          <a:noFill/>
        </p:spPr>
      </p:pic>
      <p:sp>
        <p:nvSpPr>
          <p:cNvPr id="19" name="Rectangle 14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3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67200" y="3723938"/>
            <a:ext cx="1508760" cy="548640"/>
          </a:xfrm>
          <a:prstGeom prst="rect">
            <a:avLst/>
          </a:prstGeom>
          <a:noFill/>
        </p:spPr>
      </p:pic>
      <p:sp>
        <p:nvSpPr>
          <p:cNvPr id="21" name="Rectangle 16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18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17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67200" y="4485938"/>
            <a:ext cx="1787652" cy="310896"/>
          </a:xfrm>
          <a:prstGeom prst="rect">
            <a:avLst/>
          </a:prstGeom>
          <a:noFill/>
        </p:spPr>
      </p:pic>
      <p:sp>
        <p:nvSpPr>
          <p:cNvPr id="29" name="Rectangle 20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1671951" y="5475143"/>
            <a:ext cx="3585849" cy="369332"/>
            <a:chOff x="1671951" y="5332605"/>
            <a:chExt cx="3585849" cy="369332"/>
          </a:xfrm>
        </p:grpSpPr>
        <p:pic>
          <p:nvPicPr>
            <p:cNvPr id="32" name="Picture 19"/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852407" y="5360126"/>
              <a:ext cx="1405393" cy="320040"/>
            </a:xfrm>
            <a:prstGeom prst="rect">
              <a:avLst/>
            </a:prstGeom>
            <a:noFill/>
          </p:spPr>
        </p:pic>
        <p:sp>
          <p:nvSpPr>
            <p:cNvPr id="33" name="TextBox 32"/>
            <p:cNvSpPr txBox="1"/>
            <p:nvPr/>
          </p:nvSpPr>
          <p:spPr>
            <a:xfrm>
              <a:off x="3198088" y="5332605"/>
              <a:ext cx="5180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</a:t>
              </a:r>
            </a:p>
          </p:txBody>
        </p:sp>
        <p:pic>
          <p:nvPicPr>
            <p:cNvPr id="34" name="Picture 21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671951" y="5360126"/>
              <a:ext cx="1405393" cy="320040"/>
            </a:xfrm>
            <a:prstGeom prst="rect">
              <a:avLst/>
            </a:prstGeom>
            <a:noFill/>
          </p:spPr>
        </p:pic>
      </p:grpSp>
      <p:sp>
        <p:nvSpPr>
          <p:cNvPr id="35" name="Rectangle 24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26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1674720" y="5895332"/>
            <a:ext cx="3232513" cy="369332"/>
            <a:chOff x="1674720" y="5752794"/>
            <a:chExt cx="3232513" cy="369332"/>
          </a:xfrm>
        </p:grpSpPr>
        <p:pic>
          <p:nvPicPr>
            <p:cNvPr id="38" name="Picture 23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674720" y="5821680"/>
              <a:ext cx="1028700" cy="274320"/>
            </a:xfrm>
            <a:prstGeom prst="rect">
              <a:avLst/>
            </a:prstGeom>
            <a:noFill/>
          </p:spPr>
        </p:pic>
        <p:sp>
          <p:nvSpPr>
            <p:cNvPr id="39" name="TextBox 38"/>
            <p:cNvSpPr txBox="1"/>
            <p:nvPr/>
          </p:nvSpPr>
          <p:spPr>
            <a:xfrm>
              <a:off x="3192733" y="5752794"/>
              <a:ext cx="5180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</a:t>
              </a:r>
            </a:p>
          </p:txBody>
        </p:sp>
        <p:pic>
          <p:nvPicPr>
            <p:cNvPr id="40" name="Picture 25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878533" y="5817326"/>
              <a:ext cx="1028700" cy="274320"/>
            </a:xfrm>
            <a:prstGeom prst="rect">
              <a:avLst/>
            </a:prstGeom>
            <a:noFill/>
          </p:spPr>
        </p:pic>
      </p:grpSp>
      <p:sp>
        <p:nvSpPr>
          <p:cNvPr id="41" name="Rectangle 28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30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1703566" y="6250206"/>
            <a:ext cx="2668090" cy="369332"/>
            <a:chOff x="1703566" y="6107668"/>
            <a:chExt cx="2668090" cy="369332"/>
          </a:xfrm>
        </p:grpSpPr>
        <p:pic>
          <p:nvPicPr>
            <p:cNvPr id="44" name="Picture 27"/>
            <p:cNvPicPr>
              <a:picLocks noChangeAspect="1" noChangeArrowheads="1"/>
            </p:cNvPicPr>
            <p:nvPr/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891596" y="6176554"/>
              <a:ext cx="480060" cy="274320"/>
            </a:xfrm>
            <a:prstGeom prst="rect">
              <a:avLst/>
            </a:prstGeom>
            <a:noFill/>
          </p:spPr>
        </p:pic>
        <p:sp>
          <p:nvSpPr>
            <p:cNvPr id="45" name="TextBox 44"/>
            <p:cNvSpPr txBox="1"/>
            <p:nvPr/>
          </p:nvSpPr>
          <p:spPr>
            <a:xfrm>
              <a:off x="3201440" y="6107668"/>
              <a:ext cx="5180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</a:t>
              </a:r>
            </a:p>
          </p:txBody>
        </p:sp>
        <p:pic>
          <p:nvPicPr>
            <p:cNvPr id="46" name="Picture 29"/>
            <p:cNvPicPr>
              <a:picLocks noChangeAspect="1" noChangeArrowheads="1"/>
            </p:cNvPicPr>
            <p:nvPr/>
          </p:nvPicPr>
          <p:blipFill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703566" y="6200504"/>
              <a:ext cx="480060" cy="274320"/>
            </a:xfrm>
            <a:prstGeom prst="rect">
              <a:avLst/>
            </a:prstGeom>
            <a:noFill/>
          </p:spPr>
        </p:pic>
      </p:grpSp>
      <p:sp>
        <p:nvSpPr>
          <p:cNvPr id="47" name="TextBox 46"/>
          <p:cNvSpPr txBox="1"/>
          <p:nvPr/>
        </p:nvSpPr>
        <p:spPr>
          <a:xfrm>
            <a:off x="5638800" y="5143699"/>
            <a:ext cx="3124200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are 95% confident that the allele frequency will be between 0.276 and 0.724 in the next generation. 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76173" y="5020689"/>
            <a:ext cx="11321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95% CI:</a:t>
            </a:r>
          </a:p>
        </p:txBody>
      </p:sp>
    </p:spTree>
    <p:extLst>
      <p:ext uri="{BB962C8B-B14F-4D97-AF65-F5344CB8AC3E}">
        <p14:creationId xmlns:p14="http://schemas.microsoft.com/office/powerpoint/2010/main" val="3056581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5819" y="514349"/>
            <a:ext cx="7458075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Comic Sans MS" charset="0"/>
                <a:ea typeface="Comic Sans MS" charset="0"/>
                <a:cs typeface="Comic Sans MS" charset="0"/>
              </a:rPr>
              <a:t>Some similarity to Quantum Mechanics:</a:t>
            </a:r>
          </a:p>
          <a:p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We can predict the confidence interval on the allele frequency, but not the frequency itself.</a:t>
            </a:r>
          </a:p>
          <a:p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  <a:p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  <a:p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  <a:p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  <a:p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  <a:p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  <a:p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  <a:p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Heisenberg uncertainty principle states that we can't know both the energy and </a:t>
            </a:r>
            <a:r>
              <a:rPr lang="en-US" i="1" dirty="0">
                <a:latin typeface="Comic Sans MS" charset="0"/>
                <a:ea typeface="Comic Sans MS" charset="0"/>
                <a:cs typeface="Comic Sans MS" charset="0"/>
              </a:rPr>
              <a:t>position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 of an </a:t>
            </a:r>
            <a:r>
              <a:rPr lang="en-US" i="1" dirty="0">
                <a:latin typeface="Comic Sans MS" charset="0"/>
                <a:ea typeface="Comic Sans MS" charset="0"/>
                <a:cs typeface="Comic Sans MS" charset="0"/>
              </a:rPr>
              <a:t>electron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70" y="1832138"/>
            <a:ext cx="3378994" cy="20168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158" y="4765674"/>
            <a:ext cx="2786062" cy="156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9207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ndom_genetic_drift_char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913" y="401697"/>
            <a:ext cx="3704413" cy="6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838200" y="6553200"/>
            <a:ext cx="73914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000" b="0"/>
              <a:t>https://www.boundless.com/biology/textbooks/boundless-biology-textbook/the-evolution-of-populations-19/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01063" y="84197"/>
            <a:ext cx="6764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Wright-Fisher Model for populations of N = 20, 200, &amp; 2000 individuals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55507" y="972386"/>
            <a:ext cx="2590283" cy="1152719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Small</a:t>
            </a:r>
            <a:r>
              <a:rPr kumimoji="0" lang="en-US" sz="20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 N = large effect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aseline="0" dirty="0">
              <a:latin typeface="Calibri"/>
              <a:ea typeface="+mj-ea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Large N = </a:t>
            </a:r>
            <a:r>
              <a:rPr kumimoji="0" lang="en-US" sz="200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sma</a:t>
            </a:r>
            <a:r>
              <a:rPr lang="en-US" sz="2000" dirty="0" err="1">
                <a:latin typeface="Calibri"/>
                <a:ea typeface="+mj-ea"/>
                <a:cs typeface="Calibri"/>
              </a:rPr>
              <a:t>ll</a:t>
            </a:r>
            <a:r>
              <a:rPr lang="en-US" sz="2000" dirty="0">
                <a:latin typeface="Calibri"/>
                <a:ea typeface="+mj-ea"/>
                <a:cs typeface="Calibri"/>
              </a:rPr>
              <a:t> effect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j-ea"/>
              <a:cs typeface="Calibri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398367" y="4597519"/>
            <a:ext cx="2413565" cy="1700050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latin typeface="Calibri"/>
                <a:ea typeface="+mj-ea"/>
                <a:cs typeface="Calibri"/>
              </a:rPr>
              <a:t>for N = 7 x 10</a:t>
            </a:r>
            <a:r>
              <a:rPr lang="en-US" sz="2000" baseline="30000" dirty="0">
                <a:latin typeface="Calibri"/>
                <a:ea typeface="+mj-ea"/>
                <a:cs typeface="Calibri"/>
              </a:rPr>
              <a:t>9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latin typeface="Calibri"/>
                <a:ea typeface="+mj-ea"/>
                <a:cs typeface="Calibri"/>
              </a:rPr>
              <a:t>(human population)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latin typeface="Calibri"/>
                <a:ea typeface="+mj-ea"/>
                <a:cs typeface="Calibri"/>
              </a:rPr>
              <a:t>p = q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 = 0.5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latin typeface="Calibri"/>
                <a:ea typeface="+mj-ea"/>
                <a:cs typeface="Calibri"/>
              </a:rPr>
              <a:t>95% CI = 0.499991-0.500009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j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6523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8349" y="505360"/>
            <a:ext cx="7987390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Genetic variation is always lost.</a:t>
            </a:r>
          </a:p>
          <a:p>
            <a:endParaRPr lang="en-US" sz="2800" b="1" dirty="0"/>
          </a:p>
          <a:p>
            <a:r>
              <a:rPr lang="en-US" sz="2200" dirty="0">
                <a:latin typeface="Calibri"/>
                <a:cs typeface="Calibri"/>
              </a:rPr>
              <a:t>All loci eventually go to fixation; fixation of p implies loss of q.</a:t>
            </a:r>
          </a:p>
          <a:p>
            <a:endParaRPr lang="en-US" sz="2200" dirty="0">
              <a:latin typeface="Calibri"/>
              <a:cs typeface="Calibri"/>
            </a:endParaRPr>
          </a:p>
          <a:p>
            <a:r>
              <a:rPr lang="en-US" sz="2200" dirty="0" err="1">
                <a:latin typeface="Calibri"/>
                <a:cs typeface="Calibri"/>
              </a:rPr>
              <a:t>Heterozygosity</a:t>
            </a:r>
            <a:r>
              <a:rPr lang="en-US" sz="2200" dirty="0">
                <a:latin typeface="Calibri"/>
                <a:cs typeface="Calibri"/>
              </a:rPr>
              <a:t> is always reduced.</a:t>
            </a:r>
          </a:p>
          <a:p>
            <a:endParaRPr lang="en-US" sz="2200" dirty="0">
              <a:latin typeface="Calibri"/>
              <a:cs typeface="Calibri"/>
            </a:endParaRPr>
          </a:p>
          <a:p>
            <a:r>
              <a:rPr lang="en-US" sz="2200" dirty="0">
                <a:latin typeface="Calibri"/>
                <a:cs typeface="Calibri"/>
              </a:rPr>
              <a:t>Consider the </a:t>
            </a:r>
            <a:r>
              <a:rPr lang="en-US" sz="2200" u="sng" dirty="0">
                <a:latin typeface="Calibri"/>
                <a:cs typeface="Calibri"/>
              </a:rPr>
              <a:t>Inbreeding Coefficient</a:t>
            </a:r>
            <a:r>
              <a:rPr lang="en-US" sz="2200" dirty="0">
                <a:latin typeface="Calibri"/>
                <a:cs typeface="Calibri"/>
              </a:rPr>
              <a:t> = probability that two copies of a gene are </a:t>
            </a:r>
            <a:r>
              <a:rPr lang="en-US" sz="2200" u="sng" dirty="0">
                <a:latin typeface="Calibri"/>
                <a:cs typeface="Calibri"/>
              </a:rPr>
              <a:t>identical by descent (IBD)</a:t>
            </a:r>
            <a:r>
              <a:rPr lang="en-US" sz="2200" dirty="0">
                <a:latin typeface="Calibri"/>
                <a:cs typeface="Calibri"/>
              </a:rPr>
              <a:t>.</a:t>
            </a:r>
          </a:p>
          <a:p>
            <a:endParaRPr lang="en-US" sz="2200" dirty="0">
              <a:latin typeface="Calibri"/>
              <a:cs typeface="Calibri"/>
            </a:endParaRPr>
          </a:p>
          <a:p>
            <a:endParaRPr lang="en-US" sz="2200" dirty="0">
              <a:latin typeface="Calibri"/>
              <a:cs typeface="Calibri"/>
            </a:endParaRPr>
          </a:p>
          <a:p>
            <a:endParaRPr lang="en-US" sz="2200" dirty="0">
              <a:latin typeface="Calibri"/>
              <a:cs typeface="Calibri"/>
            </a:endParaRPr>
          </a:p>
          <a:p>
            <a:endParaRPr lang="en-US" sz="2200" dirty="0">
              <a:latin typeface="Calibri"/>
              <a:cs typeface="Calibri"/>
            </a:endParaRPr>
          </a:p>
          <a:p>
            <a:endParaRPr lang="en-US" sz="2200" dirty="0">
              <a:latin typeface="Calibri"/>
              <a:cs typeface="Calibri"/>
            </a:endParaRPr>
          </a:p>
          <a:p>
            <a:endParaRPr lang="en-US" sz="2200" dirty="0">
              <a:latin typeface="Calibri"/>
              <a:cs typeface="Calibri"/>
            </a:endParaRPr>
          </a:p>
          <a:p>
            <a:endParaRPr lang="en-US" sz="2200" dirty="0">
              <a:latin typeface="Calibri"/>
              <a:cs typeface="Calibri"/>
            </a:endParaRPr>
          </a:p>
          <a:p>
            <a:endParaRPr lang="en-US" sz="2200" dirty="0">
              <a:latin typeface="Calibri"/>
              <a:cs typeface="Calibri"/>
            </a:endParaRPr>
          </a:p>
          <a:p>
            <a:r>
              <a:rPr lang="en-US" dirty="0">
                <a:cs typeface="Calibri"/>
              </a:rPr>
              <a:t>Understand the difference: identical by descent (IBD) vs. identical by state</a:t>
            </a:r>
            <a:endParaRPr lang="en-US" dirty="0">
              <a:latin typeface="Calibri"/>
              <a:cs typeface="Calibri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859309" y="4730992"/>
            <a:ext cx="2703775" cy="808700"/>
            <a:chOff x="2664216" y="3352800"/>
            <a:chExt cx="2703775" cy="808700"/>
          </a:xfrm>
        </p:grpSpPr>
        <p:sp>
          <p:nvSpPr>
            <p:cNvPr id="4" name="Oval 3"/>
            <p:cNvSpPr/>
            <p:nvPr/>
          </p:nvSpPr>
          <p:spPr>
            <a:xfrm>
              <a:off x="2665840" y="3886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2970640" y="3886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3275440" y="3886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3580240" y="3886200"/>
              <a:ext cx="152400" cy="152400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826672" y="3792168"/>
              <a:ext cx="13704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Generation t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2664216" y="3429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969016" y="3429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3273816" y="3429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3578616" y="3429000"/>
              <a:ext cx="152400" cy="152400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810000" y="3352800"/>
              <a:ext cx="15579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Generation t-1</a:t>
              </a:r>
            </a:p>
          </p:txBody>
        </p:sp>
        <p:cxnSp>
          <p:nvCxnSpPr>
            <p:cNvPr id="14" name="Straight Arrow Connector 13"/>
            <p:cNvCxnSpPr>
              <a:stCxn id="9" idx="4"/>
              <a:endCxn id="4" idx="0"/>
            </p:cNvCxnSpPr>
            <p:nvPr/>
          </p:nvCxnSpPr>
          <p:spPr>
            <a:xfrm rot="16200000" flipH="1">
              <a:off x="2588828" y="3732988"/>
              <a:ext cx="304800" cy="162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9" idx="4"/>
              <a:endCxn id="5" idx="0"/>
            </p:cNvCxnSpPr>
            <p:nvPr/>
          </p:nvCxnSpPr>
          <p:spPr>
            <a:xfrm rot="16200000" flipH="1">
              <a:off x="2741228" y="3580588"/>
              <a:ext cx="304800" cy="30642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12" idx="4"/>
              <a:endCxn id="7" idx="0"/>
            </p:cNvCxnSpPr>
            <p:nvPr/>
          </p:nvCxnSpPr>
          <p:spPr>
            <a:xfrm rot="16200000" flipH="1">
              <a:off x="3503228" y="3732988"/>
              <a:ext cx="304800" cy="162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rot="16200000" flipH="1">
              <a:off x="3021274" y="3618688"/>
              <a:ext cx="327118" cy="25254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106709" y="5330864"/>
            <a:ext cx="2225041" cy="307777"/>
            <a:chOff x="990600" y="3952672"/>
            <a:chExt cx="2225041" cy="30777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2682241" y="4114800"/>
              <a:ext cx="5334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990600" y="3952672"/>
              <a:ext cx="165694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Identical by descent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859309" y="5492992"/>
            <a:ext cx="2235926" cy="307777"/>
            <a:chOff x="2743200" y="4114800"/>
            <a:chExt cx="2235926" cy="307777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2743200" y="4267200"/>
              <a:ext cx="8382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3531326" y="4114800"/>
              <a:ext cx="1447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Identical by state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566267" y="4718800"/>
            <a:ext cx="4456376" cy="1069777"/>
            <a:chOff x="4566267" y="3112008"/>
            <a:chExt cx="4456376" cy="1069777"/>
          </a:xfrm>
        </p:grpSpPr>
        <p:grpSp>
          <p:nvGrpSpPr>
            <p:cNvPr id="25" name="Group 24"/>
            <p:cNvGrpSpPr/>
            <p:nvPr/>
          </p:nvGrpSpPr>
          <p:grpSpPr>
            <a:xfrm>
              <a:off x="6318867" y="3112008"/>
              <a:ext cx="2703776" cy="808700"/>
              <a:chOff x="2664216" y="3352800"/>
              <a:chExt cx="2703775" cy="808700"/>
            </a:xfrm>
          </p:grpSpPr>
          <p:sp>
            <p:nvSpPr>
              <p:cNvPr id="32" name="Oval 31"/>
              <p:cNvSpPr/>
              <p:nvPr/>
            </p:nvSpPr>
            <p:spPr>
              <a:xfrm>
                <a:off x="2665840" y="3886200"/>
                <a:ext cx="152400" cy="152400"/>
              </a:xfrm>
              <a:prstGeom prst="ellipse">
                <a:avLst/>
              </a:prstGeom>
              <a:solidFill>
                <a:srgbClr val="00B05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2970640" y="38862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3275440" y="38862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3580240" y="3886200"/>
                <a:ext cx="152400" cy="152400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3826672" y="3792168"/>
                <a:ext cx="13704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Generation t</a:t>
                </a:r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2664216" y="3429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2969016" y="3429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3273816" y="3429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3578616" y="3429000"/>
                <a:ext cx="152400" cy="152400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3810000" y="3352800"/>
                <a:ext cx="155799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Generation t-1</a:t>
                </a:r>
              </a:p>
            </p:txBody>
          </p:sp>
          <p:cxnSp>
            <p:nvCxnSpPr>
              <p:cNvPr id="42" name="Straight Arrow Connector 41"/>
              <p:cNvCxnSpPr>
                <a:stCxn id="37" idx="4"/>
                <a:endCxn id="32" idx="0"/>
              </p:cNvCxnSpPr>
              <p:nvPr/>
            </p:nvCxnSpPr>
            <p:spPr>
              <a:xfrm rot="16200000" flipH="1">
                <a:off x="2588828" y="3732988"/>
                <a:ext cx="304800" cy="1624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" name="Straight Arrow Connector 42"/>
              <p:cNvCxnSpPr>
                <a:stCxn id="37" idx="4"/>
                <a:endCxn id="33" idx="0"/>
              </p:cNvCxnSpPr>
              <p:nvPr/>
            </p:nvCxnSpPr>
            <p:spPr>
              <a:xfrm rot="16200000" flipH="1">
                <a:off x="2741228" y="3580588"/>
                <a:ext cx="304800" cy="306424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43"/>
              <p:cNvCxnSpPr>
                <a:stCxn id="40" idx="4"/>
                <a:endCxn id="35" idx="0"/>
              </p:cNvCxnSpPr>
              <p:nvPr/>
            </p:nvCxnSpPr>
            <p:spPr>
              <a:xfrm rot="16200000" flipH="1">
                <a:off x="3503228" y="3732988"/>
                <a:ext cx="304800" cy="1624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/>
              <p:cNvCxnSpPr/>
              <p:nvPr/>
            </p:nvCxnSpPr>
            <p:spPr>
              <a:xfrm rot="16200000" flipH="1">
                <a:off x="3021274" y="3618688"/>
                <a:ext cx="327118" cy="252542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oup 25"/>
            <p:cNvGrpSpPr/>
            <p:nvPr/>
          </p:nvGrpSpPr>
          <p:grpSpPr>
            <a:xfrm>
              <a:off x="4566267" y="3711880"/>
              <a:ext cx="2225042" cy="307777"/>
              <a:chOff x="990600" y="3952672"/>
              <a:chExt cx="2225041" cy="307777"/>
            </a:xfrm>
          </p:grpSpPr>
          <p:cxnSp>
            <p:nvCxnSpPr>
              <p:cNvPr id="30" name="Straight Connector 29"/>
              <p:cNvCxnSpPr/>
              <p:nvPr/>
            </p:nvCxnSpPr>
            <p:spPr>
              <a:xfrm>
                <a:off x="2682241" y="4114800"/>
                <a:ext cx="533400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1" name="TextBox 30"/>
              <p:cNvSpPr txBox="1"/>
              <p:nvPr/>
            </p:nvSpPr>
            <p:spPr>
              <a:xfrm>
                <a:off x="990600" y="3952672"/>
                <a:ext cx="165694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Identical by descent</a:t>
                </a: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6701491" y="3874008"/>
              <a:ext cx="1853303" cy="307777"/>
              <a:chOff x="3125823" y="4114800"/>
              <a:chExt cx="1853303" cy="307777"/>
            </a:xfrm>
          </p:grpSpPr>
          <p:cxnSp>
            <p:nvCxnSpPr>
              <p:cNvPr id="28" name="Straight Connector 27"/>
              <p:cNvCxnSpPr/>
              <p:nvPr/>
            </p:nvCxnSpPr>
            <p:spPr>
              <a:xfrm>
                <a:off x="3125823" y="4267200"/>
                <a:ext cx="455577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9" name="TextBox 28"/>
              <p:cNvSpPr txBox="1"/>
              <p:nvPr/>
            </p:nvSpPr>
            <p:spPr>
              <a:xfrm>
                <a:off x="3531326" y="4114800"/>
                <a:ext cx="14478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Identical by state</a:t>
                </a:r>
              </a:p>
            </p:txBody>
          </p:sp>
        </p:grpSp>
      </p:grpSp>
      <p:pic>
        <p:nvPicPr>
          <p:cNvPr id="46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1339" y="3715781"/>
            <a:ext cx="866775" cy="6191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0192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5345626"/>
            <a:ext cx="2133600" cy="365125"/>
          </a:xfrm>
        </p:spPr>
        <p:txBody>
          <a:bodyPr/>
          <a:lstStyle/>
          <a:p>
            <a:fld id="{7AF37CEE-AC58-4D02-BBE9-3C9970498F68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38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19375" y="1757301"/>
            <a:ext cx="2638425" cy="619125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465497" y="1235311"/>
            <a:ext cx="7676140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inbreeding coefficient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will increase between generations due to genetic drift.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 inbreeding occurs naturally without the tendency to inbreed.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71600" y="2443101"/>
            <a:ext cx="7467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i.e., the probability that two copies are identical by descent will increase the more generations you go back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7200" y="3180276"/>
            <a:ext cx="33661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a population of 100 individuals,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1/(2*100) = 0.005</a:t>
            </a: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3400" y="3989901"/>
            <a:ext cx="3409950" cy="561975"/>
          </a:xfrm>
          <a:prstGeom prst="rect">
            <a:avLst/>
          </a:prstGeom>
          <a:noFill/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3400" y="4625627"/>
            <a:ext cx="3009900" cy="304800"/>
          </a:xfrm>
          <a:prstGeom prst="rect">
            <a:avLst/>
          </a:prstGeom>
          <a:noFill/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3400" y="5009076"/>
            <a:ext cx="1295400" cy="304800"/>
          </a:xfrm>
          <a:prstGeom prst="rect">
            <a:avLst/>
          </a:prstGeom>
          <a:noFill/>
        </p:spPr>
      </p:pic>
      <p:sp>
        <p:nvSpPr>
          <p:cNvPr id="21" name="Rectangle 11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10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24400" y="3408876"/>
            <a:ext cx="3667125" cy="561975"/>
          </a:xfrm>
          <a:prstGeom prst="rect">
            <a:avLst/>
          </a:prstGeom>
          <a:noFill/>
        </p:spPr>
      </p:pic>
      <p:sp>
        <p:nvSpPr>
          <p:cNvPr id="23" name="Rectangle 13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12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13515" y="4018476"/>
            <a:ext cx="1171575" cy="304800"/>
          </a:xfrm>
          <a:prstGeom prst="rect">
            <a:avLst/>
          </a:prstGeom>
          <a:noFill/>
        </p:spPr>
      </p:pic>
      <p:pic>
        <p:nvPicPr>
          <p:cNvPr id="25" name="Picture 16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48200" y="4551876"/>
            <a:ext cx="1171575" cy="304800"/>
          </a:xfrm>
          <a:prstGeom prst="rect">
            <a:avLst/>
          </a:prstGeom>
          <a:noFill/>
        </p:spPr>
      </p:pic>
      <p:pic>
        <p:nvPicPr>
          <p:cNvPr id="26" name="Picture 15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48200" y="4856676"/>
            <a:ext cx="1162050" cy="304800"/>
          </a:xfrm>
          <a:prstGeom prst="rect">
            <a:avLst/>
          </a:prstGeom>
          <a:noFill/>
        </p:spPr>
      </p:pic>
      <p:pic>
        <p:nvPicPr>
          <p:cNvPr id="27" name="Picture 14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48200" y="5137528"/>
            <a:ext cx="1171575" cy="304800"/>
          </a:xfrm>
          <a:prstGeom prst="rect">
            <a:avLst/>
          </a:prstGeom>
          <a:noFill/>
        </p:spPr>
      </p:pic>
      <p:sp>
        <p:nvSpPr>
          <p:cNvPr id="32" name="TextBox 31"/>
          <p:cNvSpPr txBox="1"/>
          <p:nvPr/>
        </p:nvSpPr>
        <p:spPr>
          <a:xfrm>
            <a:off x="6172200" y="4247076"/>
            <a:ext cx="2743200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is a 3.5% probability that two random copies are identical by descent from 5 generations ago. </a:t>
            </a:r>
          </a:p>
        </p:txBody>
      </p:sp>
    </p:spTree>
    <p:extLst>
      <p:ext uri="{BB962C8B-B14F-4D97-AF65-F5344CB8AC3E}">
        <p14:creationId xmlns:p14="http://schemas.microsoft.com/office/powerpoint/2010/main" val="3381382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4" name="Text Box 10"/>
          <p:cNvSpPr txBox="1">
            <a:spLocks noChangeArrowheads="1"/>
          </p:cNvSpPr>
          <p:nvPr/>
        </p:nvSpPr>
        <p:spPr bwMode="auto">
          <a:xfrm>
            <a:off x="6019800" y="4876800"/>
            <a:ext cx="243528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Population Size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4</a:t>
            </a:r>
          </a:p>
          <a:p>
            <a:pPr lvl="1"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8</a:t>
            </a:r>
          </a:p>
        </p:txBody>
      </p:sp>
      <p:sp>
        <p:nvSpPr>
          <p:cNvPr id="21515" name="Text Box 11"/>
          <p:cNvSpPr txBox="1">
            <a:spLocks noChangeArrowheads="1"/>
          </p:cNvSpPr>
          <p:nvPr/>
        </p:nvSpPr>
        <p:spPr bwMode="auto">
          <a:xfrm>
            <a:off x="6324600" y="838200"/>
            <a:ext cx="12105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Generation</a:t>
            </a:r>
          </a:p>
        </p:txBody>
      </p:sp>
      <p:sp>
        <p:nvSpPr>
          <p:cNvPr id="21516" name="Text Box 12"/>
          <p:cNvSpPr txBox="1">
            <a:spLocks noChangeArrowheads="1"/>
          </p:cNvSpPr>
          <p:nvPr/>
        </p:nvSpPr>
        <p:spPr bwMode="auto">
          <a:xfrm>
            <a:off x="1358900" y="507274"/>
            <a:ext cx="55839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120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Wright - Fisher Population Model of Genetic Drift</a:t>
            </a:r>
          </a:p>
        </p:txBody>
      </p:sp>
      <p:sp>
        <p:nvSpPr>
          <p:cNvPr id="21517" name="Slide Number Placeholder 1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96401BF-19A0-4142-B04A-6B22A6E0AE87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39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Box 36"/>
          <p:cNvSpPr txBox="1">
            <a:spLocks noChangeArrowheads="1"/>
          </p:cNvSpPr>
          <p:nvPr/>
        </p:nvSpPr>
        <p:spPr bwMode="auto">
          <a:xfrm>
            <a:off x="5676900" y="50758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7" name="Oval 51"/>
          <p:cNvSpPr>
            <a:spLocks noChangeArrowheads="1"/>
          </p:cNvSpPr>
          <p:nvPr/>
        </p:nvSpPr>
        <p:spPr bwMode="auto">
          <a:xfrm>
            <a:off x="45704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val 52"/>
          <p:cNvSpPr>
            <a:spLocks noChangeArrowheads="1"/>
          </p:cNvSpPr>
          <p:nvPr/>
        </p:nvSpPr>
        <p:spPr bwMode="auto">
          <a:xfrm>
            <a:off x="52022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val 59"/>
          <p:cNvSpPr>
            <a:spLocks noChangeArrowheads="1"/>
          </p:cNvSpPr>
          <p:nvPr/>
        </p:nvSpPr>
        <p:spPr bwMode="auto">
          <a:xfrm>
            <a:off x="39401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Oval 60"/>
          <p:cNvSpPr>
            <a:spLocks noChangeArrowheads="1"/>
          </p:cNvSpPr>
          <p:nvPr/>
        </p:nvSpPr>
        <p:spPr bwMode="auto">
          <a:xfrm>
            <a:off x="33099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Oval 63"/>
          <p:cNvSpPr>
            <a:spLocks noChangeArrowheads="1"/>
          </p:cNvSpPr>
          <p:nvPr/>
        </p:nvSpPr>
        <p:spPr bwMode="auto">
          <a:xfrm>
            <a:off x="26781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Oval 65"/>
          <p:cNvSpPr>
            <a:spLocks noChangeArrowheads="1"/>
          </p:cNvSpPr>
          <p:nvPr/>
        </p:nvSpPr>
        <p:spPr bwMode="auto">
          <a:xfrm>
            <a:off x="20478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Oval 66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Oval 65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Oval 2"/>
          <p:cNvSpPr>
            <a:spLocks noChangeArrowheads="1"/>
          </p:cNvSpPr>
          <p:nvPr/>
        </p:nvSpPr>
        <p:spPr bwMode="auto">
          <a:xfrm>
            <a:off x="838200" y="51520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8055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16672" y="1662795"/>
            <a:ext cx="8441473" cy="1143000"/>
          </a:xfrm>
        </p:spPr>
        <p:txBody>
          <a:bodyPr>
            <a:noAutofit/>
          </a:bodyPr>
          <a:lstStyle/>
          <a:p>
            <a:pPr algn="l"/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Let’s start with our 1</a:t>
            </a:r>
            <a:r>
              <a:rPr lang="en-US" baseline="30000" dirty="0">
                <a:latin typeface="Comic Sans MS" charset="0"/>
                <a:ea typeface="Comic Sans MS" charset="0"/>
                <a:cs typeface="Comic Sans MS" charset="0"/>
              </a:rPr>
              <a:t>st</a:t>
            </a:r>
            <a:br>
              <a:rPr lang="en-US" dirty="0">
                <a:latin typeface="Comic Sans MS" charset="0"/>
                <a:ea typeface="Comic Sans MS" charset="0"/>
                <a:cs typeface="Comic Sans MS" charset="0"/>
              </a:rPr>
            </a:b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 evolutionary force,</a:t>
            </a:r>
            <a:br>
              <a:rPr lang="en-US" dirty="0">
                <a:latin typeface="Comic Sans MS" charset="0"/>
                <a:ea typeface="Comic Sans MS" charset="0"/>
                <a:cs typeface="Comic Sans MS" charset="0"/>
              </a:rPr>
            </a:br>
            <a:r>
              <a:rPr lang="en-US" u="sng" dirty="0">
                <a:latin typeface="Comic Sans MS" charset="0"/>
                <a:ea typeface="Comic Sans MS" charset="0"/>
                <a:cs typeface="Comic Sans MS" charset="0"/>
              </a:rPr>
              <a:t>mutation</a:t>
            </a:r>
          </a:p>
        </p:txBody>
      </p:sp>
    </p:spTree>
    <p:extLst>
      <p:ext uri="{BB962C8B-B14F-4D97-AF65-F5344CB8AC3E}">
        <p14:creationId xmlns:p14="http://schemas.microsoft.com/office/powerpoint/2010/main" val="9608011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46" name="Text Box 18"/>
          <p:cNvSpPr txBox="1">
            <a:spLocks noChangeArrowheads="1"/>
          </p:cNvSpPr>
          <p:nvPr/>
        </p:nvSpPr>
        <p:spPr bwMode="auto">
          <a:xfrm>
            <a:off x="6400800" y="4495800"/>
            <a:ext cx="202651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constant over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evolutionary time</a:t>
            </a:r>
          </a:p>
        </p:txBody>
      </p:sp>
      <p:sp>
        <p:nvSpPr>
          <p:cNvPr id="22547" name="Text Box 19"/>
          <p:cNvSpPr txBox="1">
            <a:spLocks noChangeArrowheads="1"/>
          </p:cNvSpPr>
          <p:nvPr/>
        </p:nvSpPr>
        <p:spPr bwMode="auto">
          <a:xfrm>
            <a:off x="6334351" y="838200"/>
            <a:ext cx="17428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Generations Ago</a:t>
            </a:r>
          </a:p>
        </p:txBody>
      </p:sp>
      <p:sp>
        <p:nvSpPr>
          <p:cNvPr id="22549" name="Slide Number Placeholder 20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811E7E8-61BE-407B-BD35-4EB09C8F04C3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40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Box 12"/>
          <p:cNvSpPr txBox="1">
            <a:spLocks noChangeArrowheads="1"/>
          </p:cNvSpPr>
          <p:nvPr/>
        </p:nvSpPr>
        <p:spPr bwMode="auto">
          <a:xfrm>
            <a:off x="1358900" y="507274"/>
            <a:ext cx="55839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120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Wright - Fisher Population Model of Genetic Drift</a:t>
            </a:r>
          </a:p>
        </p:txBody>
      </p:sp>
      <p:sp>
        <p:nvSpPr>
          <p:cNvPr id="26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Oval 13"/>
          <p:cNvSpPr>
            <a:spLocks noChangeArrowheads="1"/>
          </p:cNvSpPr>
          <p:nvPr/>
        </p:nvSpPr>
        <p:spPr bwMode="auto">
          <a:xfrm>
            <a:off x="33099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Line 30"/>
          <p:cNvSpPr>
            <a:spLocks noChangeShapeType="1"/>
          </p:cNvSpPr>
          <p:nvPr/>
        </p:nvSpPr>
        <p:spPr bwMode="auto">
          <a:xfrm flipH="1">
            <a:off x="2209800" y="46186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Line 31"/>
          <p:cNvSpPr>
            <a:spLocks noChangeShapeType="1"/>
          </p:cNvSpPr>
          <p:nvPr/>
        </p:nvSpPr>
        <p:spPr bwMode="auto">
          <a:xfrm flipH="1">
            <a:off x="2792413" y="4694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 Box 36"/>
          <p:cNvSpPr txBox="1">
            <a:spLocks noChangeArrowheads="1"/>
          </p:cNvSpPr>
          <p:nvPr/>
        </p:nvSpPr>
        <p:spPr bwMode="auto">
          <a:xfrm>
            <a:off x="5676900" y="50758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1" name="Text Box 37"/>
          <p:cNvSpPr txBox="1">
            <a:spLocks noChangeArrowheads="1"/>
          </p:cNvSpPr>
          <p:nvPr/>
        </p:nvSpPr>
        <p:spPr bwMode="auto">
          <a:xfrm>
            <a:off x="5676900" y="43900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2" name="Oval 51"/>
          <p:cNvSpPr>
            <a:spLocks noChangeArrowheads="1"/>
          </p:cNvSpPr>
          <p:nvPr/>
        </p:nvSpPr>
        <p:spPr bwMode="auto">
          <a:xfrm>
            <a:off x="45704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Oval 52"/>
          <p:cNvSpPr>
            <a:spLocks noChangeArrowheads="1"/>
          </p:cNvSpPr>
          <p:nvPr/>
        </p:nvSpPr>
        <p:spPr bwMode="auto">
          <a:xfrm>
            <a:off x="52022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Oval 53"/>
          <p:cNvSpPr>
            <a:spLocks noChangeArrowheads="1"/>
          </p:cNvSpPr>
          <p:nvPr/>
        </p:nvSpPr>
        <p:spPr bwMode="auto">
          <a:xfrm>
            <a:off x="52022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Oval 58"/>
          <p:cNvSpPr>
            <a:spLocks noChangeArrowheads="1"/>
          </p:cNvSpPr>
          <p:nvPr/>
        </p:nvSpPr>
        <p:spPr bwMode="auto">
          <a:xfrm>
            <a:off x="39401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Oval 59"/>
          <p:cNvSpPr>
            <a:spLocks noChangeArrowheads="1"/>
          </p:cNvSpPr>
          <p:nvPr/>
        </p:nvSpPr>
        <p:spPr bwMode="auto">
          <a:xfrm>
            <a:off x="39401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Oval 60"/>
          <p:cNvSpPr>
            <a:spLocks noChangeArrowheads="1"/>
          </p:cNvSpPr>
          <p:nvPr/>
        </p:nvSpPr>
        <p:spPr bwMode="auto">
          <a:xfrm>
            <a:off x="33099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Oval 62"/>
          <p:cNvSpPr>
            <a:spLocks noChangeArrowheads="1"/>
          </p:cNvSpPr>
          <p:nvPr/>
        </p:nvSpPr>
        <p:spPr bwMode="auto">
          <a:xfrm>
            <a:off x="26781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Oval 63"/>
          <p:cNvSpPr>
            <a:spLocks noChangeArrowheads="1"/>
          </p:cNvSpPr>
          <p:nvPr/>
        </p:nvSpPr>
        <p:spPr bwMode="auto">
          <a:xfrm>
            <a:off x="26781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Oval 64"/>
          <p:cNvSpPr>
            <a:spLocks noChangeArrowheads="1"/>
          </p:cNvSpPr>
          <p:nvPr/>
        </p:nvSpPr>
        <p:spPr bwMode="auto">
          <a:xfrm>
            <a:off x="20478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Oval 65"/>
          <p:cNvSpPr>
            <a:spLocks noChangeArrowheads="1"/>
          </p:cNvSpPr>
          <p:nvPr/>
        </p:nvSpPr>
        <p:spPr bwMode="auto">
          <a:xfrm>
            <a:off x="20478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Oval 66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Oval 68"/>
          <p:cNvSpPr>
            <a:spLocks noChangeArrowheads="1"/>
          </p:cNvSpPr>
          <p:nvPr/>
        </p:nvSpPr>
        <p:spPr bwMode="auto">
          <a:xfrm>
            <a:off x="45704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Oval 65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Oval 2"/>
          <p:cNvSpPr>
            <a:spLocks noChangeArrowheads="1"/>
          </p:cNvSpPr>
          <p:nvPr/>
        </p:nvSpPr>
        <p:spPr bwMode="auto">
          <a:xfrm>
            <a:off x="838200" y="51520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Oval 2"/>
          <p:cNvSpPr>
            <a:spLocks noChangeArrowheads="1"/>
          </p:cNvSpPr>
          <p:nvPr/>
        </p:nvSpPr>
        <p:spPr bwMode="auto">
          <a:xfrm>
            <a:off x="838200" y="44662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80406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77" name="Text Box 31"/>
          <p:cNvSpPr txBox="1">
            <a:spLocks noChangeArrowheads="1"/>
          </p:cNvSpPr>
          <p:nvPr/>
        </p:nvSpPr>
        <p:spPr bwMode="auto">
          <a:xfrm>
            <a:off x="381000" y="5562600"/>
            <a:ext cx="6400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is a probability of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1/2N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that two random copies will share the same parent in the preceding generation</a:t>
            </a:r>
          </a:p>
        </p:txBody>
      </p:sp>
      <p:sp>
        <p:nvSpPr>
          <p:cNvPr id="23578" name="Slide Number Placeholder 2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8655198-7361-4886-9CA5-0898C6EBF08C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41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 Box 12"/>
          <p:cNvSpPr txBox="1">
            <a:spLocks noChangeArrowheads="1"/>
          </p:cNvSpPr>
          <p:nvPr/>
        </p:nvSpPr>
        <p:spPr bwMode="auto">
          <a:xfrm>
            <a:off x="1358900" y="507274"/>
            <a:ext cx="55839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120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Wright - Fisher Population Model of Genetic Drift</a:t>
            </a:r>
          </a:p>
        </p:txBody>
      </p:sp>
      <p:sp>
        <p:nvSpPr>
          <p:cNvPr id="31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Oval 13"/>
          <p:cNvSpPr>
            <a:spLocks noChangeArrowheads="1"/>
          </p:cNvSpPr>
          <p:nvPr/>
        </p:nvSpPr>
        <p:spPr bwMode="auto">
          <a:xfrm>
            <a:off x="33099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Line 30"/>
          <p:cNvSpPr>
            <a:spLocks noChangeShapeType="1"/>
          </p:cNvSpPr>
          <p:nvPr/>
        </p:nvSpPr>
        <p:spPr bwMode="auto">
          <a:xfrm flipH="1">
            <a:off x="2209800" y="46186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Line 31"/>
          <p:cNvSpPr>
            <a:spLocks noChangeShapeType="1"/>
          </p:cNvSpPr>
          <p:nvPr/>
        </p:nvSpPr>
        <p:spPr bwMode="auto">
          <a:xfrm flipH="1">
            <a:off x="2792413" y="4694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 Box 36"/>
          <p:cNvSpPr txBox="1">
            <a:spLocks noChangeArrowheads="1"/>
          </p:cNvSpPr>
          <p:nvPr/>
        </p:nvSpPr>
        <p:spPr bwMode="auto">
          <a:xfrm>
            <a:off x="5676900" y="50758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1" name="Text Box 37"/>
          <p:cNvSpPr txBox="1">
            <a:spLocks noChangeArrowheads="1"/>
          </p:cNvSpPr>
          <p:nvPr/>
        </p:nvSpPr>
        <p:spPr bwMode="auto">
          <a:xfrm>
            <a:off x="5676900" y="43900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2" name="Oval 51"/>
          <p:cNvSpPr>
            <a:spLocks noChangeArrowheads="1"/>
          </p:cNvSpPr>
          <p:nvPr/>
        </p:nvSpPr>
        <p:spPr bwMode="auto">
          <a:xfrm>
            <a:off x="45704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Oval 52"/>
          <p:cNvSpPr>
            <a:spLocks noChangeArrowheads="1"/>
          </p:cNvSpPr>
          <p:nvPr/>
        </p:nvSpPr>
        <p:spPr bwMode="auto">
          <a:xfrm>
            <a:off x="52022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Oval 53"/>
          <p:cNvSpPr>
            <a:spLocks noChangeArrowheads="1"/>
          </p:cNvSpPr>
          <p:nvPr/>
        </p:nvSpPr>
        <p:spPr bwMode="auto">
          <a:xfrm>
            <a:off x="52022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Oval 58"/>
          <p:cNvSpPr>
            <a:spLocks noChangeArrowheads="1"/>
          </p:cNvSpPr>
          <p:nvPr/>
        </p:nvSpPr>
        <p:spPr bwMode="auto">
          <a:xfrm>
            <a:off x="39401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Oval 59"/>
          <p:cNvSpPr>
            <a:spLocks noChangeArrowheads="1"/>
          </p:cNvSpPr>
          <p:nvPr/>
        </p:nvSpPr>
        <p:spPr bwMode="auto">
          <a:xfrm>
            <a:off x="39401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Oval 60"/>
          <p:cNvSpPr>
            <a:spLocks noChangeArrowheads="1"/>
          </p:cNvSpPr>
          <p:nvPr/>
        </p:nvSpPr>
        <p:spPr bwMode="auto">
          <a:xfrm>
            <a:off x="33099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Oval 62"/>
          <p:cNvSpPr>
            <a:spLocks noChangeArrowheads="1"/>
          </p:cNvSpPr>
          <p:nvPr/>
        </p:nvSpPr>
        <p:spPr bwMode="auto">
          <a:xfrm>
            <a:off x="26781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Oval 63"/>
          <p:cNvSpPr>
            <a:spLocks noChangeArrowheads="1"/>
          </p:cNvSpPr>
          <p:nvPr/>
        </p:nvSpPr>
        <p:spPr bwMode="auto">
          <a:xfrm>
            <a:off x="26781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Oval 64"/>
          <p:cNvSpPr>
            <a:spLocks noChangeArrowheads="1"/>
          </p:cNvSpPr>
          <p:nvPr/>
        </p:nvSpPr>
        <p:spPr bwMode="auto">
          <a:xfrm>
            <a:off x="20478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Oval 65"/>
          <p:cNvSpPr>
            <a:spLocks noChangeArrowheads="1"/>
          </p:cNvSpPr>
          <p:nvPr/>
        </p:nvSpPr>
        <p:spPr bwMode="auto">
          <a:xfrm>
            <a:off x="20478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Oval 66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Oval 68"/>
          <p:cNvSpPr>
            <a:spLocks noChangeArrowheads="1"/>
          </p:cNvSpPr>
          <p:nvPr/>
        </p:nvSpPr>
        <p:spPr bwMode="auto">
          <a:xfrm>
            <a:off x="45704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Oval 65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Oval 2"/>
          <p:cNvSpPr>
            <a:spLocks noChangeArrowheads="1"/>
          </p:cNvSpPr>
          <p:nvPr/>
        </p:nvSpPr>
        <p:spPr bwMode="auto">
          <a:xfrm>
            <a:off x="838200" y="51520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Oval 2"/>
          <p:cNvSpPr>
            <a:spLocks noChangeArrowheads="1"/>
          </p:cNvSpPr>
          <p:nvPr/>
        </p:nvSpPr>
        <p:spPr bwMode="auto">
          <a:xfrm>
            <a:off x="838200" y="44662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 Box 2"/>
          <p:cNvSpPr txBox="1">
            <a:spLocks noChangeArrowheads="1"/>
          </p:cNvSpPr>
          <p:nvPr/>
        </p:nvSpPr>
        <p:spPr bwMode="auto">
          <a:xfrm>
            <a:off x="6629400" y="5075872"/>
            <a:ext cx="8643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Present</a:t>
            </a:r>
          </a:p>
        </p:txBody>
      </p:sp>
      <p:sp>
        <p:nvSpPr>
          <p:cNvPr id="30" name="Text Box 3"/>
          <p:cNvSpPr txBox="1">
            <a:spLocks noChangeArrowheads="1"/>
          </p:cNvSpPr>
          <p:nvPr/>
        </p:nvSpPr>
        <p:spPr bwMode="auto">
          <a:xfrm>
            <a:off x="6181951" y="1066800"/>
            <a:ext cx="17428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Generations Ago</a:t>
            </a:r>
          </a:p>
        </p:txBody>
      </p:sp>
      <p:sp>
        <p:nvSpPr>
          <p:cNvPr id="33" name="Line 49"/>
          <p:cNvSpPr>
            <a:spLocks noChangeShapeType="1"/>
          </p:cNvSpPr>
          <p:nvPr/>
        </p:nvSpPr>
        <p:spPr bwMode="auto">
          <a:xfrm flipV="1">
            <a:off x="7010400" y="1447800"/>
            <a:ext cx="0" cy="362807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1864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6629400" y="5075872"/>
            <a:ext cx="8643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Present</a:t>
            </a: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6181951" y="1066800"/>
            <a:ext cx="17428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Generations Ago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6324600" y="2485072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9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5" name="Oval 13"/>
          <p:cNvSpPr>
            <a:spLocks noChangeArrowheads="1"/>
          </p:cNvSpPr>
          <p:nvPr/>
        </p:nvSpPr>
        <p:spPr bwMode="auto">
          <a:xfrm>
            <a:off x="33099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1" name="Line 29"/>
          <p:cNvSpPr>
            <a:spLocks noChangeShapeType="1"/>
          </p:cNvSpPr>
          <p:nvPr/>
        </p:nvSpPr>
        <p:spPr bwMode="auto">
          <a:xfrm flipH="1">
            <a:off x="1524000" y="4694872"/>
            <a:ext cx="609600" cy="533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2" name="Line 30"/>
          <p:cNvSpPr>
            <a:spLocks noChangeShapeType="1"/>
          </p:cNvSpPr>
          <p:nvPr/>
        </p:nvSpPr>
        <p:spPr bwMode="auto">
          <a:xfrm flipH="1">
            <a:off x="2209800" y="46186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3" name="Line 31"/>
          <p:cNvSpPr>
            <a:spLocks noChangeShapeType="1"/>
          </p:cNvSpPr>
          <p:nvPr/>
        </p:nvSpPr>
        <p:spPr bwMode="auto">
          <a:xfrm flipH="1">
            <a:off x="2792413" y="4694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4" name="Line 32"/>
          <p:cNvSpPr>
            <a:spLocks noChangeShapeType="1"/>
          </p:cNvSpPr>
          <p:nvPr/>
        </p:nvSpPr>
        <p:spPr bwMode="auto">
          <a:xfrm flipH="1">
            <a:off x="3429000" y="46186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5" name="Line 33"/>
          <p:cNvSpPr>
            <a:spLocks noChangeShapeType="1"/>
          </p:cNvSpPr>
          <p:nvPr/>
        </p:nvSpPr>
        <p:spPr bwMode="auto">
          <a:xfrm flipH="1">
            <a:off x="4054475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6" name="Line 34"/>
          <p:cNvSpPr>
            <a:spLocks noChangeShapeType="1"/>
          </p:cNvSpPr>
          <p:nvPr/>
        </p:nvSpPr>
        <p:spPr bwMode="auto">
          <a:xfrm flipH="1">
            <a:off x="4684713" y="46186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7" name="Line 35"/>
          <p:cNvSpPr>
            <a:spLocks noChangeShapeType="1"/>
          </p:cNvSpPr>
          <p:nvPr/>
        </p:nvSpPr>
        <p:spPr bwMode="auto">
          <a:xfrm>
            <a:off x="5316538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8" name="Text Box 36"/>
          <p:cNvSpPr txBox="1">
            <a:spLocks noChangeArrowheads="1"/>
          </p:cNvSpPr>
          <p:nvPr/>
        </p:nvSpPr>
        <p:spPr bwMode="auto">
          <a:xfrm>
            <a:off x="5676900" y="50758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8709" name="Text Box 37"/>
          <p:cNvSpPr txBox="1">
            <a:spLocks noChangeArrowheads="1"/>
          </p:cNvSpPr>
          <p:nvPr/>
        </p:nvSpPr>
        <p:spPr bwMode="auto">
          <a:xfrm>
            <a:off x="5676900" y="43900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8721" name="Line 49"/>
          <p:cNvSpPr>
            <a:spLocks noChangeShapeType="1"/>
          </p:cNvSpPr>
          <p:nvPr/>
        </p:nvSpPr>
        <p:spPr bwMode="auto">
          <a:xfrm flipV="1">
            <a:off x="7010400" y="1447800"/>
            <a:ext cx="0" cy="362807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3" name="Oval 51"/>
          <p:cNvSpPr>
            <a:spLocks noChangeArrowheads="1"/>
          </p:cNvSpPr>
          <p:nvPr/>
        </p:nvSpPr>
        <p:spPr bwMode="auto">
          <a:xfrm>
            <a:off x="45704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4" name="Oval 52"/>
          <p:cNvSpPr>
            <a:spLocks noChangeArrowheads="1"/>
          </p:cNvSpPr>
          <p:nvPr/>
        </p:nvSpPr>
        <p:spPr bwMode="auto">
          <a:xfrm>
            <a:off x="52022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5" name="Oval 53"/>
          <p:cNvSpPr>
            <a:spLocks noChangeArrowheads="1"/>
          </p:cNvSpPr>
          <p:nvPr/>
        </p:nvSpPr>
        <p:spPr bwMode="auto">
          <a:xfrm>
            <a:off x="52022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0" name="Oval 58"/>
          <p:cNvSpPr>
            <a:spLocks noChangeArrowheads="1"/>
          </p:cNvSpPr>
          <p:nvPr/>
        </p:nvSpPr>
        <p:spPr bwMode="auto">
          <a:xfrm>
            <a:off x="39401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1" name="Oval 59"/>
          <p:cNvSpPr>
            <a:spLocks noChangeArrowheads="1"/>
          </p:cNvSpPr>
          <p:nvPr/>
        </p:nvSpPr>
        <p:spPr bwMode="auto">
          <a:xfrm>
            <a:off x="39401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2" name="Oval 60"/>
          <p:cNvSpPr>
            <a:spLocks noChangeArrowheads="1"/>
          </p:cNvSpPr>
          <p:nvPr/>
        </p:nvSpPr>
        <p:spPr bwMode="auto">
          <a:xfrm>
            <a:off x="33099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4" name="Oval 62"/>
          <p:cNvSpPr>
            <a:spLocks noChangeArrowheads="1"/>
          </p:cNvSpPr>
          <p:nvPr/>
        </p:nvSpPr>
        <p:spPr bwMode="auto">
          <a:xfrm>
            <a:off x="26781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5" name="Oval 63"/>
          <p:cNvSpPr>
            <a:spLocks noChangeArrowheads="1"/>
          </p:cNvSpPr>
          <p:nvPr/>
        </p:nvSpPr>
        <p:spPr bwMode="auto">
          <a:xfrm>
            <a:off x="26781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6" name="Oval 64"/>
          <p:cNvSpPr>
            <a:spLocks noChangeArrowheads="1"/>
          </p:cNvSpPr>
          <p:nvPr/>
        </p:nvSpPr>
        <p:spPr bwMode="auto">
          <a:xfrm>
            <a:off x="20478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7" name="Oval 65"/>
          <p:cNvSpPr>
            <a:spLocks noChangeArrowheads="1"/>
          </p:cNvSpPr>
          <p:nvPr/>
        </p:nvSpPr>
        <p:spPr bwMode="auto">
          <a:xfrm>
            <a:off x="20478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8" name="Oval 66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0" name="Oval 68"/>
          <p:cNvSpPr>
            <a:spLocks noChangeArrowheads="1"/>
          </p:cNvSpPr>
          <p:nvPr/>
        </p:nvSpPr>
        <p:spPr bwMode="auto">
          <a:xfrm>
            <a:off x="45704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5" name="Slide Number Placeholder 8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59FAA66-0272-41D9-957B-AD8A801B07A1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42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Text Box 12"/>
          <p:cNvSpPr txBox="1">
            <a:spLocks noChangeArrowheads="1"/>
          </p:cNvSpPr>
          <p:nvPr/>
        </p:nvSpPr>
        <p:spPr bwMode="auto">
          <a:xfrm>
            <a:off x="1358900" y="507274"/>
            <a:ext cx="55839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120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Wright - Fisher Population Model of Genetic Drift</a:t>
            </a:r>
          </a:p>
        </p:txBody>
      </p:sp>
      <p:sp>
        <p:nvSpPr>
          <p:cNvPr id="88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Oval 65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Oval 2"/>
          <p:cNvSpPr>
            <a:spLocks noChangeArrowheads="1"/>
          </p:cNvSpPr>
          <p:nvPr/>
        </p:nvSpPr>
        <p:spPr bwMode="auto">
          <a:xfrm>
            <a:off x="838200" y="51520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Oval 2"/>
          <p:cNvSpPr>
            <a:spLocks noChangeArrowheads="1"/>
          </p:cNvSpPr>
          <p:nvPr/>
        </p:nvSpPr>
        <p:spPr bwMode="auto">
          <a:xfrm>
            <a:off x="838200" y="44662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3" name="Straight Connector 92"/>
          <p:cNvCxnSpPr>
            <a:stCxn id="91" idx="0"/>
            <a:endCxn id="92" idx="4"/>
          </p:cNvCxnSpPr>
          <p:nvPr/>
        </p:nvCxnSpPr>
        <p:spPr>
          <a:xfrm flipV="1">
            <a:off x="952500" y="4694872"/>
            <a:ext cx="0" cy="457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473434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6629400" y="5075872"/>
            <a:ext cx="8643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Present</a:t>
            </a: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6096000" y="1066800"/>
            <a:ext cx="17428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Generations Ago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6324600" y="2485072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9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5" name="Oval 13"/>
          <p:cNvSpPr>
            <a:spLocks noChangeArrowheads="1"/>
          </p:cNvSpPr>
          <p:nvPr/>
        </p:nvSpPr>
        <p:spPr bwMode="auto">
          <a:xfrm>
            <a:off x="33099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1" name="Line 29"/>
          <p:cNvSpPr>
            <a:spLocks noChangeShapeType="1"/>
          </p:cNvSpPr>
          <p:nvPr/>
        </p:nvSpPr>
        <p:spPr bwMode="auto">
          <a:xfrm flipH="1">
            <a:off x="1524000" y="4694872"/>
            <a:ext cx="609600" cy="533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2" name="Line 30"/>
          <p:cNvSpPr>
            <a:spLocks noChangeShapeType="1"/>
          </p:cNvSpPr>
          <p:nvPr/>
        </p:nvSpPr>
        <p:spPr bwMode="auto">
          <a:xfrm flipH="1">
            <a:off x="2209800" y="46186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3" name="Line 31"/>
          <p:cNvSpPr>
            <a:spLocks noChangeShapeType="1"/>
          </p:cNvSpPr>
          <p:nvPr/>
        </p:nvSpPr>
        <p:spPr bwMode="auto">
          <a:xfrm flipH="1">
            <a:off x="2792413" y="4694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4" name="Line 32"/>
          <p:cNvSpPr>
            <a:spLocks noChangeShapeType="1"/>
          </p:cNvSpPr>
          <p:nvPr/>
        </p:nvSpPr>
        <p:spPr bwMode="auto">
          <a:xfrm flipH="1">
            <a:off x="3429000" y="46186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5" name="Line 33"/>
          <p:cNvSpPr>
            <a:spLocks noChangeShapeType="1"/>
          </p:cNvSpPr>
          <p:nvPr/>
        </p:nvSpPr>
        <p:spPr bwMode="auto">
          <a:xfrm flipH="1">
            <a:off x="4054475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6" name="Line 34"/>
          <p:cNvSpPr>
            <a:spLocks noChangeShapeType="1"/>
          </p:cNvSpPr>
          <p:nvPr/>
        </p:nvSpPr>
        <p:spPr bwMode="auto">
          <a:xfrm flipH="1">
            <a:off x="4684713" y="46186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7" name="Line 35"/>
          <p:cNvSpPr>
            <a:spLocks noChangeShapeType="1"/>
          </p:cNvSpPr>
          <p:nvPr/>
        </p:nvSpPr>
        <p:spPr bwMode="auto">
          <a:xfrm>
            <a:off x="5316538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8" name="Text Box 36"/>
          <p:cNvSpPr txBox="1">
            <a:spLocks noChangeArrowheads="1"/>
          </p:cNvSpPr>
          <p:nvPr/>
        </p:nvSpPr>
        <p:spPr bwMode="auto">
          <a:xfrm>
            <a:off x="5676900" y="50758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8709" name="Text Box 37"/>
          <p:cNvSpPr txBox="1">
            <a:spLocks noChangeArrowheads="1"/>
          </p:cNvSpPr>
          <p:nvPr/>
        </p:nvSpPr>
        <p:spPr bwMode="auto">
          <a:xfrm>
            <a:off x="5676900" y="43900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8721" name="Line 49"/>
          <p:cNvSpPr>
            <a:spLocks noChangeShapeType="1"/>
          </p:cNvSpPr>
          <p:nvPr/>
        </p:nvSpPr>
        <p:spPr bwMode="auto">
          <a:xfrm flipV="1">
            <a:off x="7010400" y="1447800"/>
            <a:ext cx="0" cy="362807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2" name="Text Box 50"/>
          <p:cNvSpPr txBox="1">
            <a:spLocks noChangeArrowheads="1"/>
          </p:cNvSpPr>
          <p:nvPr/>
        </p:nvSpPr>
        <p:spPr bwMode="auto">
          <a:xfrm>
            <a:off x="6172200" y="5609272"/>
            <a:ext cx="2667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# of ancestral copies stays the same or decreases with time</a:t>
            </a:r>
          </a:p>
        </p:txBody>
      </p:sp>
      <p:sp>
        <p:nvSpPr>
          <p:cNvPr id="28723" name="Oval 51"/>
          <p:cNvSpPr>
            <a:spLocks noChangeArrowheads="1"/>
          </p:cNvSpPr>
          <p:nvPr/>
        </p:nvSpPr>
        <p:spPr bwMode="auto">
          <a:xfrm>
            <a:off x="45704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4" name="Oval 52"/>
          <p:cNvSpPr>
            <a:spLocks noChangeArrowheads="1"/>
          </p:cNvSpPr>
          <p:nvPr/>
        </p:nvSpPr>
        <p:spPr bwMode="auto">
          <a:xfrm>
            <a:off x="52022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5" name="Oval 53"/>
          <p:cNvSpPr>
            <a:spLocks noChangeArrowheads="1"/>
          </p:cNvSpPr>
          <p:nvPr/>
        </p:nvSpPr>
        <p:spPr bwMode="auto">
          <a:xfrm>
            <a:off x="52022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0" name="Oval 58"/>
          <p:cNvSpPr>
            <a:spLocks noChangeArrowheads="1"/>
          </p:cNvSpPr>
          <p:nvPr/>
        </p:nvSpPr>
        <p:spPr bwMode="auto">
          <a:xfrm>
            <a:off x="39401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1" name="Oval 59"/>
          <p:cNvSpPr>
            <a:spLocks noChangeArrowheads="1"/>
          </p:cNvSpPr>
          <p:nvPr/>
        </p:nvSpPr>
        <p:spPr bwMode="auto">
          <a:xfrm>
            <a:off x="39401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2" name="Oval 60"/>
          <p:cNvSpPr>
            <a:spLocks noChangeArrowheads="1"/>
          </p:cNvSpPr>
          <p:nvPr/>
        </p:nvSpPr>
        <p:spPr bwMode="auto">
          <a:xfrm>
            <a:off x="33099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4" name="Oval 62"/>
          <p:cNvSpPr>
            <a:spLocks noChangeArrowheads="1"/>
          </p:cNvSpPr>
          <p:nvPr/>
        </p:nvSpPr>
        <p:spPr bwMode="auto">
          <a:xfrm>
            <a:off x="26781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5" name="Oval 63"/>
          <p:cNvSpPr>
            <a:spLocks noChangeArrowheads="1"/>
          </p:cNvSpPr>
          <p:nvPr/>
        </p:nvSpPr>
        <p:spPr bwMode="auto">
          <a:xfrm>
            <a:off x="26781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6" name="Oval 64"/>
          <p:cNvSpPr>
            <a:spLocks noChangeArrowheads="1"/>
          </p:cNvSpPr>
          <p:nvPr/>
        </p:nvSpPr>
        <p:spPr bwMode="auto">
          <a:xfrm>
            <a:off x="20478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7" name="Oval 65"/>
          <p:cNvSpPr>
            <a:spLocks noChangeArrowheads="1"/>
          </p:cNvSpPr>
          <p:nvPr/>
        </p:nvSpPr>
        <p:spPr bwMode="auto">
          <a:xfrm>
            <a:off x="20478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8" name="Oval 66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0" name="Oval 68"/>
          <p:cNvSpPr>
            <a:spLocks noChangeArrowheads="1"/>
          </p:cNvSpPr>
          <p:nvPr/>
        </p:nvSpPr>
        <p:spPr bwMode="auto">
          <a:xfrm>
            <a:off x="45704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5" name="Slide Number Placeholder 8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59FAA66-0272-41D9-957B-AD8A801B07A1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43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Text Box 12"/>
          <p:cNvSpPr txBox="1">
            <a:spLocks noChangeArrowheads="1"/>
          </p:cNvSpPr>
          <p:nvPr/>
        </p:nvSpPr>
        <p:spPr bwMode="auto">
          <a:xfrm>
            <a:off x="1358900" y="507274"/>
            <a:ext cx="55839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120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Wright - Fisher Population Model of Genetic Drift</a:t>
            </a:r>
          </a:p>
        </p:txBody>
      </p:sp>
      <p:sp>
        <p:nvSpPr>
          <p:cNvPr id="88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Oval 65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Oval 2"/>
          <p:cNvSpPr>
            <a:spLocks noChangeArrowheads="1"/>
          </p:cNvSpPr>
          <p:nvPr/>
        </p:nvSpPr>
        <p:spPr bwMode="auto">
          <a:xfrm>
            <a:off x="838200" y="51520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Oval 2"/>
          <p:cNvSpPr>
            <a:spLocks noChangeArrowheads="1"/>
          </p:cNvSpPr>
          <p:nvPr/>
        </p:nvSpPr>
        <p:spPr bwMode="auto">
          <a:xfrm>
            <a:off x="838200" y="44662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3" name="Straight Connector 92"/>
          <p:cNvCxnSpPr>
            <a:stCxn id="91" idx="0"/>
            <a:endCxn id="92" idx="4"/>
          </p:cNvCxnSpPr>
          <p:nvPr/>
        </p:nvCxnSpPr>
        <p:spPr>
          <a:xfrm flipV="1">
            <a:off x="952500" y="4694872"/>
            <a:ext cx="0" cy="457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Text Box 26"/>
          <p:cNvSpPr txBox="1">
            <a:spLocks noChangeArrowheads="1"/>
          </p:cNvSpPr>
          <p:nvPr/>
        </p:nvSpPr>
        <p:spPr bwMode="auto">
          <a:xfrm>
            <a:off x="685800" y="3276600"/>
            <a:ext cx="475162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These gene copies did not leave descendents</a:t>
            </a:r>
          </a:p>
        </p:txBody>
      </p:sp>
      <p:sp>
        <p:nvSpPr>
          <p:cNvPr id="136" name="Line 27"/>
          <p:cNvSpPr>
            <a:spLocks noChangeShapeType="1"/>
          </p:cNvSpPr>
          <p:nvPr/>
        </p:nvSpPr>
        <p:spPr bwMode="auto">
          <a:xfrm flipH="1">
            <a:off x="1600200" y="3752910"/>
            <a:ext cx="6858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7" name="Line 28"/>
          <p:cNvSpPr>
            <a:spLocks noChangeShapeType="1"/>
          </p:cNvSpPr>
          <p:nvPr/>
        </p:nvSpPr>
        <p:spPr bwMode="auto">
          <a:xfrm>
            <a:off x="3352800" y="367671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07401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6629400" y="5075872"/>
            <a:ext cx="8643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Present</a:t>
            </a: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6181951" y="1066800"/>
            <a:ext cx="17428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Generations Ago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6324600" y="2485072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8" name="Oval 6"/>
          <p:cNvSpPr>
            <a:spLocks noChangeArrowheads="1"/>
          </p:cNvSpPr>
          <p:nvPr/>
        </p:nvSpPr>
        <p:spPr bwMode="auto">
          <a:xfrm>
            <a:off x="14176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9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1" name="Oval 9"/>
          <p:cNvSpPr>
            <a:spLocks noChangeArrowheads="1"/>
          </p:cNvSpPr>
          <p:nvPr/>
        </p:nvSpPr>
        <p:spPr bwMode="auto">
          <a:xfrm>
            <a:off x="2047875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3" name="Oval 11"/>
          <p:cNvSpPr>
            <a:spLocks noChangeArrowheads="1"/>
          </p:cNvSpPr>
          <p:nvPr/>
        </p:nvSpPr>
        <p:spPr bwMode="auto">
          <a:xfrm>
            <a:off x="267811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5" name="Oval 13"/>
          <p:cNvSpPr>
            <a:spLocks noChangeArrowheads="1"/>
          </p:cNvSpPr>
          <p:nvPr/>
        </p:nvSpPr>
        <p:spPr bwMode="auto">
          <a:xfrm>
            <a:off x="33099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4" name="Line 22"/>
          <p:cNvSpPr>
            <a:spLocks noChangeShapeType="1"/>
          </p:cNvSpPr>
          <p:nvPr/>
        </p:nvSpPr>
        <p:spPr bwMode="auto">
          <a:xfrm flipH="1">
            <a:off x="1524000" y="3932872"/>
            <a:ext cx="1295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5" name="Line 23"/>
          <p:cNvSpPr>
            <a:spLocks noChangeShapeType="1"/>
          </p:cNvSpPr>
          <p:nvPr/>
        </p:nvSpPr>
        <p:spPr bwMode="auto">
          <a:xfrm flipH="1">
            <a:off x="2133600" y="3932872"/>
            <a:ext cx="1295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6" name="Line 24"/>
          <p:cNvSpPr>
            <a:spLocks noChangeShapeType="1"/>
          </p:cNvSpPr>
          <p:nvPr/>
        </p:nvSpPr>
        <p:spPr bwMode="auto">
          <a:xfrm flipH="1">
            <a:off x="3429000" y="39328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7" name="Line 25"/>
          <p:cNvSpPr>
            <a:spLocks noChangeShapeType="1"/>
          </p:cNvSpPr>
          <p:nvPr/>
        </p:nvSpPr>
        <p:spPr bwMode="auto">
          <a:xfrm flipH="1">
            <a:off x="4054475" y="3932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8" name="Line 26"/>
          <p:cNvSpPr>
            <a:spLocks noChangeShapeType="1"/>
          </p:cNvSpPr>
          <p:nvPr/>
        </p:nvSpPr>
        <p:spPr bwMode="auto">
          <a:xfrm flipH="1">
            <a:off x="4684713" y="3932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9" name="Line 27"/>
          <p:cNvSpPr>
            <a:spLocks noChangeShapeType="1"/>
          </p:cNvSpPr>
          <p:nvPr/>
        </p:nvSpPr>
        <p:spPr bwMode="auto">
          <a:xfrm flipH="1">
            <a:off x="5318125" y="40090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0" name="Line 28"/>
          <p:cNvSpPr>
            <a:spLocks noChangeShapeType="1"/>
          </p:cNvSpPr>
          <p:nvPr/>
        </p:nvSpPr>
        <p:spPr bwMode="auto">
          <a:xfrm flipH="1">
            <a:off x="2819400" y="39328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1" name="Line 29"/>
          <p:cNvSpPr>
            <a:spLocks noChangeShapeType="1"/>
          </p:cNvSpPr>
          <p:nvPr/>
        </p:nvSpPr>
        <p:spPr bwMode="auto">
          <a:xfrm flipH="1">
            <a:off x="1524000" y="4694872"/>
            <a:ext cx="609600" cy="533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2" name="Line 30"/>
          <p:cNvSpPr>
            <a:spLocks noChangeShapeType="1"/>
          </p:cNvSpPr>
          <p:nvPr/>
        </p:nvSpPr>
        <p:spPr bwMode="auto">
          <a:xfrm flipH="1">
            <a:off x="2209800" y="46186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3" name="Line 31"/>
          <p:cNvSpPr>
            <a:spLocks noChangeShapeType="1"/>
          </p:cNvSpPr>
          <p:nvPr/>
        </p:nvSpPr>
        <p:spPr bwMode="auto">
          <a:xfrm flipH="1">
            <a:off x="2792413" y="4694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4" name="Line 32"/>
          <p:cNvSpPr>
            <a:spLocks noChangeShapeType="1"/>
          </p:cNvSpPr>
          <p:nvPr/>
        </p:nvSpPr>
        <p:spPr bwMode="auto">
          <a:xfrm flipH="1">
            <a:off x="3429000" y="46186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5" name="Line 33"/>
          <p:cNvSpPr>
            <a:spLocks noChangeShapeType="1"/>
          </p:cNvSpPr>
          <p:nvPr/>
        </p:nvSpPr>
        <p:spPr bwMode="auto">
          <a:xfrm flipH="1">
            <a:off x="4054475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6" name="Line 34"/>
          <p:cNvSpPr>
            <a:spLocks noChangeShapeType="1"/>
          </p:cNvSpPr>
          <p:nvPr/>
        </p:nvSpPr>
        <p:spPr bwMode="auto">
          <a:xfrm flipH="1">
            <a:off x="4684713" y="46186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7" name="Line 35"/>
          <p:cNvSpPr>
            <a:spLocks noChangeShapeType="1"/>
          </p:cNvSpPr>
          <p:nvPr/>
        </p:nvSpPr>
        <p:spPr bwMode="auto">
          <a:xfrm>
            <a:off x="5316538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8" name="Text Box 36"/>
          <p:cNvSpPr txBox="1">
            <a:spLocks noChangeArrowheads="1"/>
          </p:cNvSpPr>
          <p:nvPr/>
        </p:nvSpPr>
        <p:spPr bwMode="auto">
          <a:xfrm>
            <a:off x="5676900" y="50758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8709" name="Text Box 37"/>
          <p:cNvSpPr txBox="1">
            <a:spLocks noChangeArrowheads="1"/>
          </p:cNvSpPr>
          <p:nvPr/>
        </p:nvSpPr>
        <p:spPr bwMode="auto">
          <a:xfrm>
            <a:off x="5676900" y="43900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8710" name="Text Box 38"/>
          <p:cNvSpPr txBox="1">
            <a:spLocks noChangeArrowheads="1"/>
          </p:cNvSpPr>
          <p:nvPr/>
        </p:nvSpPr>
        <p:spPr bwMode="auto">
          <a:xfrm>
            <a:off x="5676900" y="37042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8721" name="Line 49"/>
          <p:cNvSpPr>
            <a:spLocks noChangeShapeType="1"/>
          </p:cNvSpPr>
          <p:nvPr/>
        </p:nvSpPr>
        <p:spPr bwMode="auto">
          <a:xfrm flipV="1">
            <a:off x="7010400" y="1447800"/>
            <a:ext cx="0" cy="362807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2" name="Text Box 50"/>
          <p:cNvSpPr txBox="1">
            <a:spLocks noChangeArrowheads="1"/>
          </p:cNvSpPr>
          <p:nvPr/>
        </p:nvSpPr>
        <p:spPr bwMode="auto">
          <a:xfrm>
            <a:off x="6172200" y="5609272"/>
            <a:ext cx="2667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# of ancestral copies stays the same or decreases with time</a:t>
            </a:r>
          </a:p>
        </p:txBody>
      </p:sp>
      <p:sp>
        <p:nvSpPr>
          <p:cNvPr id="28723" name="Oval 51"/>
          <p:cNvSpPr>
            <a:spLocks noChangeArrowheads="1"/>
          </p:cNvSpPr>
          <p:nvPr/>
        </p:nvSpPr>
        <p:spPr bwMode="auto">
          <a:xfrm>
            <a:off x="45704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4" name="Oval 52"/>
          <p:cNvSpPr>
            <a:spLocks noChangeArrowheads="1"/>
          </p:cNvSpPr>
          <p:nvPr/>
        </p:nvSpPr>
        <p:spPr bwMode="auto">
          <a:xfrm>
            <a:off x="52022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5" name="Oval 53"/>
          <p:cNvSpPr>
            <a:spLocks noChangeArrowheads="1"/>
          </p:cNvSpPr>
          <p:nvPr/>
        </p:nvSpPr>
        <p:spPr bwMode="auto">
          <a:xfrm>
            <a:off x="52022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6" name="Oval 54"/>
          <p:cNvSpPr>
            <a:spLocks noChangeArrowheads="1"/>
          </p:cNvSpPr>
          <p:nvPr/>
        </p:nvSpPr>
        <p:spPr bwMode="auto">
          <a:xfrm>
            <a:off x="519906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9" name="Oval 57"/>
          <p:cNvSpPr>
            <a:spLocks noChangeArrowheads="1"/>
          </p:cNvSpPr>
          <p:nvPr/>
        </p:nvSpPr>
        <p:spPr bwMode="auto">
          <a:xfrm>
            <a:off x="3940175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0" name="Oval 58"/>
          <p:cNvSpPr>
            <a:spLocks noChangeArrowheads="1"/>
          </p:cNvSpPr>
          <p:nvPr/>
        </p:nvSpPr>
        <p:spPr bwMode="auto">
          <a:xfrm>
            <a:off x="39401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1" name="Oval 59"/>
          <p:cNvSpPr>
            <a:spLocks noChangeArrowheads="1"/>
          </p:cNvSpPr>
          <p:nvPr/>
        </p:nvSpPr>
        <p:spPr bwMode="auto">
          <a:xfrm>
            <a:off x="39401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2" name="Oval 60"/>
          <p:cNvSpPr>
            <a:spLocks noChangeArrowheads="1"/>
          </p:cNvSpPr>
          <p:nvPr/>
        </p:nvSpPr>
        <p:spPr bwMode="auto">
          <a:xfrm>
            <a:off x="33099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3" name="Oval 61"/>
          <p:cNvSpPr>
            <a:spLocks noChangeArrowheads="1"/>
          </p:cNvSpPr>
          <p:nvPr/>
        </p:nvSpPr>
        <p:spPr bwMode="auto">
          <a:xfrm>
            <a:off x="33099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4" name="Oval 62"/>
          <p:cNvSpPr>
            <a:spLocks noChangeArrowheads="1"/>
          </p:cNvSpPr>
          <p:nvPr/>
        </p:nvSpPr>
        <p:spPr bwMode="auto">
          <a:xfrm>
            <a:off x="26781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5" name="Oval 63"/>
          <p:cNvSpPr>
            <a:spLocks noChangeArrowheads="1"/>
          </p:cNvSpPr>
          <p:nvPr/>
        </p:nvSpPr>
        <p:spPr bwMode="auto">
          <a:xfrm>
            <a:off x="26781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6" name="Oval 64"/>
          <p:cNvSpPr>
            <a:spLocks noChangeArrowheads="1"/>
          </p:cNvSpPr>
          <p:nvPr/>
        </p:nvSpPr>
        <p:spPr bwMode="auto">
          <a:xfrm>
            <a:off x="20478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7" name="Oval 65"/>
          <p:cNvSpPr>
            <a:spLocks noChangeArrowheads="1"/>
          </p:cNvSpPr>
          <p:nvPr/>
        </p:nvSpPr>
        <p:spPr bwMode="auto">
          <a:xfrm>
            <a:off x="20478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8" name="Oval 66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9" name="Oval 67"/>
          <p:cNvSpPr>
            <a:spLocks noChangeArrowheads="1"/>
          </p:cNvSpPr>
          <p:nvPr/>
        </p:nvSpPr>
        <p:spPr bwMode="auto">
          <a:xfrm>
            <a:off x="457041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0" name="Oval 68"/>
          <p:cNvSpPr>
            <a:spLocks noChangeArrowheads="1"/>
          </p:cNvSpPr>
          <p:nvPr/>
        </p:nvSpPr>
        <p:spPr bwMode="auto">
          <a:xfrm>
            <a:off x="45704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5" name="Slide Number Placeholder 8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59FAA66-0272-41D9-957B-AD8A801B07A1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44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Text Box 12"/>
          <p:cNvSpPr txBox="1">
            <a:spLocks noChangeArrowheads="1"/>
          </p:cNvSpPr>
          <p:nvPr/>
        </p:nvSpPr>
        <p:spPr bwMode="auto">
          <a:xfrm>
            <a:off x="1358900" y="507274"/>
            <a:ext cx="55839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120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Wright - Fisher Population Model of Genetic Drift</a:t>
            </a:r>
          </a:p>
        </p:txBody>
      </p:sp>
      <p:sp>
        <p:nvSpPr>
          <p:cNvPr id="87" name="Oval 6"/>
          <p:cNvSpPr>
            <a:spLocks noChangeArrowheads="1"/>
          </p:cNvSpPr>
          <p:nvPr/>
        </p:nvSpPr>
        <p:spPr bwMode="auto">
          <a:xfrm>
            <a:off x="14176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Oval 65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Oval 2"/>
          <p:cNvSpPr>
            <a:spLocks noChangeArrowheads="1"/>
          </p:cNvSpPr>
          <p:nvPr/>
        </p:nvSpPr>
        <p:spPr bwMode="auto">
          <a:xfrm>
            <a:off x="838200" y="51520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Oval 2"/>
          <p:cNvSpPr>
            <a:spLocks noChangeArrowheads="1"/>
          </p:cNvSpPr>
          <p:nvPr/>
        </p:nvSpPr>
        <p:spPr bwMode="auto">
          <a:xfrm>
            <a:off x="838200" y="44662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3" name="Straight Connector 92"/>
          <p:cNvCxnSpPr>
            <a:stCxn id="91" idx="0"/>
            <a:endCxn id="92" idx="4"/>
          </p:cNvCxnSpPr>
          <p:nvPr/>
        </p:nvCxnSpPr>
        <p:spPr>
          <a:xfrm flipV="1">
            <a:off x="952500" y="4694872"/>
            <a:ext cx="0" cy="457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Oval 5"/>
          <p:cNvSpPr>
            <a:spLocks noChangeArrowheads="1"/>
          </p:cNvSpPr>
          <p:nvPr/>
        </p:nvSpPr>
        <p:spPr bwMode="auto">
          <a:xfrm>
            <a:off x="862148" y="37804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Line 12"/>
          <p:cNvSpPr>
            <a:spLocks noChangeShapeType="1"/>
          </p:cNvSpPr>
          <p:nvPr/>
        </p:nvSpPr>
        <p:spPr bwMode="auto">
          <a:xfrm flipH="1">
            <a:off x="914400" y="3856672"/>
            <a:ext cx="60960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4" name="Text Box 68"/>
          <p:cNvSpPr txBox="1">
            <a:spLocks noChangeArrowheads="1"/>
          </p:cNvSpPr>
          <p:nvPr/>
        </p:nvSpPr>
        <p:spPr bwMode="auto">
          <a:xfrm>
            <a:off x="7162800" y="2971800"/>
            <a:ext cx="135806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Process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continues...</a:t>
            </a:r>
          </a:p>
        </p:txBody>
      </p:sp>
    </p:spTree>
    <p:extLst>
      <p:ext uri="{BB962C8B-B14F-4D97-AF65-F5344CB8AC3E}">
        <p14:creationId xmlns:p14="http://schemas.microsoft.com/office/powerpoint/2010/main" val="37353340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6629400" y="5075872"/>
            <a:ext cx="8643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Present</a:t>
            </a: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6172200" y="1066800"/>
            <a:ext cx="17428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Generations Ago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6324600" y="2485072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7" name="Oval 5"/>
          <p:cNvSpPr>
            <a:spLocks noChangeArrowheads="1"/>
          </p:cNvSpPr>
          <p:nvPr/>
        </p:nvSpPr>
        <p:spPr bwMode="auto">
          <a:xfrm>
            <a:off x="14192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8" name="Oval 6"/>
          <p:cNvSpPr>
            <a:spLocks noChangeArrowheads="1"/>
          </p:cNvSpPr>
          <p:nvPr/>
        </p:nvSpPr>
        <p:spPr bwMode="auto">
          <a:xfrm>
            <a:off x="14176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9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0" name="Oval 8"/>
          <p:cNvSpPr>
            <a:spLocks noChangeArrowheads="1"/>
          </p:cNvSpPr>
          <p:nvPr/>
        </p:nvSpPr>
        <p:spPr bwMode="auto">
          <a:xfrm>
            <a:off x="2049463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1" name="Oval 9"/>
          <p:cNvSpPr>
            <a:spLocks noChangeArrowheads="1"/>
          </p:cNvSpPr>
          <p:nvPr/>
        </p:nvSpPr>
        <p:spPr bwMode="auto">
          <a:xfrm>
            <a:off x="2047875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2" name="Oval 10"/>
          <p:cNvSpPr>
            <a:spLocks noChangeArrowheads="1"/>
          </p:cNvSpPr>
          <p:nvPr/>
        </p:nvSpPr>
        <p:spPr bwMode="auto">
          <a:xfrm>
            <a:off x="2679700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3" name="Oval 11"/>
          <p:cNvSpPr>
            <a:spLocks noChangeArrowheads="1"/>
          </p:cNvSpPr>
          <p:nvPr/>
        </p:nvSpPr>
        <p:spPr bwMode="auto">
          <a:xfrm>
            <a:off x="267811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4" name="Oval 12"/>
          <p:cNvSpPr>
            <a:spLocks noChangeArrowheads="1"/>
          </p:cNvSpPr>
          <p:nvPr/>
        </p:nvSpPr>
        <p:spPr bwMode="auto">
          <a:xfrm>
            <a:off x="33115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5" name="Oval 13"/>
          <p:cNvSpPr>
            <a:spLocks noChangeArrowheads="1"/>
          </p:cNvSpPr>
          <p:nvPr/>
        </p:nvSpPr>
        <p:spPr bwMode="auto">
          <a:xfrm>
            <a:off x="33099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6" name="Oval 14"/>
          <p:cNvSpPr>
            <a:spLocks noChangeArrowheads="1"/>
          </p:cNvSpPr>
          <p:nvPr/>
        </p:nvSpPr>
        <p:spPr bwMode="auto">
          <a:xfrm>
            <a:off x="52038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7" name="Line 15"/>
          <p:cNvSpPr>
            <a:spLocks noChangeShapeType="1"/>
          </p:cNvSpPr>
          <p:nvPr/>
        </p:nvSpPr>
        <p:spPr bwMode="auto">
          <a:xfrm>
            <a:off x="2146663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8" name="Line 16"/>
          <p:cNvSpPr>
            <a:spLocks noChangeShapeType="1"/>
          </p:cNvSpPr>
          <p:nvPr/>
        </p:nvSpPr>
        <p:spPr bwMode="auto">
          <a:xfrm flipH="1">
            <a:off x="1524000" y="32470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9" name="Line 17"/>
          <p:cNvSpPr>
            <a:spLocks noChangeShapeType="1"/>
          </p:cNvSpPr>
          <p:nvPr/>
        </p:nvSpPr>
        <p:spPr bwMode="auto">
          <a:xfrm>
            <a:off x="2794000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0" name="Line 18"/>
          <p:cNvSpPr>
            <a:spLocks noChangeShapeType="1"/>
          </p:cNvSpPr>
          <p:nvPr/>
        </p:nvSpPr>
        <p:spPr bwMode="auto">
          <a:xfrm>
            <a:off x="4054475" y="31708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1" name="Line 19"/>
          <p:cNvSpPr>
            <a:spLocks noChangeShapeType="1"/>
          </p:cNvSpPr>
          <p:nvPr/>
        </p:nvSpPr>
        <p:spPr bwMode="auto">
          <a:xfrm>
            <a:off x="4686300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2" name="Line 20"/>
          <p:cNvSpPr>
            <a:spLocks noChangeShapeType="1"/>
          </p:cNvSpPr>
          <p:nvPr/>
        </p:nvSpPr>
        <p:spPr bwMode="auto">
          <a:xfrm>
            <a:off x="4724400" y="3247072"/>
            <a:ext cx="6096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3" name="Line 21"/>
          <p:cNvSpPr>
            <a:spLocks noChangeShapeType="1"/>
          </p:cNvSpPr>
          <p:nvPr/>
        </p:nvSpPr>
        <p:spPr bwMode="auto">
          <a:xfrm flipH="1">
            <a:off x="3429000" y="3247072"/>
            <a:ext cx="6096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4" name="Line 22"/>
          <p:cNvSpPr>
            <a:spLocks noChangeShapeType="1"/>
          </p:cNvSpPr>
          <p:nvPr/>
        </p:nvSpPr>
        <p:spPr bwMode="auto">
          <a:xfrm flipH="1">
            <a:off x="1524000" y="3932872"/>
            <a:ext cx="1295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5" name="Line 23"/>
          <p:cNvSpPr>
            <a:spLocks noChangeShapeType="1"/>
          </p:cNvSpPr>
          <p:nvPr/>
        </p:nvSpPr>
        <p:spPr bwMode="auto">
          <a:xfrm flipH="1">
            <a:off x="2133600" y="3932872"/>
            <a:ext cx="1295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6" name="Line 24"/>
          <p:cNvSpPr>
            <a:spLocks noChangeShapeType="1"/>
          </p:cNvSpPr>
          <p:nvPr/>
        </p:nvSpPr>
        <p:spPr bwMode="auto">
          <a:xfrm flipH="1">
            <a:off x="3429000" y="39328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7" name="Line 25"/>
          <p:cNvSpPr>
            <a:spLocks noChangeShapeType="1"/>
          </p:cNvSpPr>
          <p:nvPr/>
        </p:nvSpPr>
        <p:spPr bwMode="auto">
          <a:xfrm flipH="1">
            <a:off x="4054475" y="3932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8" name="Line 26"/>
          <p:cNvSpPr>
            <a:spLocks noChangeShapeType="1"/>
          </p:cNvSpPr>
          <p:nvPr/>
        </p:nvSpPr>
        <p:spPr bwMode="auto">
          <a:xfrm flipH="1">
            <a:off x="4684713" y="3932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9" name="Line 27"/>
          <p:cNvSpPr>
            <a:spLocks noChangeShapeType="1"/>
          </p:cNvSpPr>
          <p:nvPr/>
        </p:nvSpPr>
        <p:spPr bwMode="auto">
          <a:xfrm flipH="1">
            <a:off x="5318125" y="40090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0" name="Line 28"/>
          <p:cNvSpPr>
            <a:spLocks noChangeShapeType="1"/>
          </p:cNvSpPr>
          <p:nvPr/>
        </p:nvSpPr>
        <p:spPr bwMode="auto">
          <a:xfrm flipH="1">
            <a:off x="2819400" y="39328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1" name="Line 29"/>
          <p:cNvSpPr>
            <a:spLocks noChangeShapeType="1"/>
          </p:cNvSpPr>
          <p:nvPr/>
        </p:nvSpPr>
        <p:spPr bwMode="auto">
          <a:xfrm flipH="1">
            <a:off x="1524000" y="4694872"/>
            <a:ext cx="609600" cy="533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2" name="Line 30"/>
          <p:cNvSpPr>
            <a:spLocks noChangeShapeType="1"/>
          </p:cNvSpPr>
          <p:nvPr/>
        </p:nvSpPr>
        <p:spPr bwMode="auto">
          <a:xfrm flipH="1">
            <a:off x="2209800" y="46186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3" name="Line 31"/>
          <p:cNvSpPr>
            <a:spLocks noChangeShapeType="1"/>
          </p:cNvSpPr>
          <p:nvPr/>
        </p:nvSpPr>
        <p:spPr bwMode="auto">
          <a:xfrm flipH="1">
            <a:off x="2792413" y="4694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4" name="Line 32"/>
          <p:cNvSpPr>
            <a:spLocks noChangeShapeType="1"/>
          </p:cNvSpPr>
          <p:nvPr/>
        </p:nvSpPr>
        <p:spPr bwMode="auto">
          <a:xfrm flipH="1">
            <a:off x="3429000" y="46186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5" name="Line 33"/>
          <p:cNvSpPr>
            <a:spLocks noChangeShapeType="1"/>
          </p:cNvSpPr>
          <p:nvPr/>
        </p:nvSpPr>
        <p:spPr bwMode="auto">
          <a:xfrm flipH="1">
            <a:off x="4054475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6" name="Line 34"/>
          <p:cNvSpPr>
            <a:spLocks noChangeShapeType="1"/>
          </p:cNvSpPr>
          <p:nvPr/>
        </p:nvSpPr>
        <p:spPr bwMode="auto">
          <a:xfrm flipH="1">
            <a:off x="4684713" y="46186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7" name="Line 35"/>
          <p:cNvSpPr>
            <a:spLocks noChangeShapeType="1"/>
          </p:cNvSpPr>
          <p:nvPr/>
        </p:nvSpPr>
        <p:spPr bwMode="auto">
          <a:xfrm>
            <a:off x="5316538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8" name="Text Box 36"/>
          <p:cNvSpPr txBox="1">
            <a:spLocks noChangeArrowheads="1"/>
          </p:cNvSpPr>
          <p:nvPr/>
        </p:nvSpPr>
        <p:spPr bwMode="auto">
          <a:xfrm>
            <a:off x="5676900" y="50758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8709" name="Text Box 37"/>
          <p:cNvSpPr txBox="1">
            <a:spLocks noChangeArrowheads="1"/>
          </p:cNvSpPr>
          <p:nvPr/>
        </p:nvSpPr>
        <p:spPr bwMode="auto">
          <a:xfrm>
            <a:off x="5676900" y="43900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8710" name="Text Box 38"/>
          <p:cNvSpPr txBox="1">
            <a:spLocks noChangeArrowheads="1"/>
          </p:cNvSpPr>
          <p:nvPr/>
        </p:nvSpPr>
        <p:spPr bwMode="auto">
          <a:xfrm>
            <a:off x="5676900" y="37042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8711" name="Text Box 39"/>
          <p:cNvSpPr txBox="1">
            <a:spLocks noChangeArrowheads="1"/>
          </p:cNvSpPr>
          <p:nvPr/>
        </p:nvSpPr>
        <p:spPr bwMode="auto">
          <a:xfrm>
            <a:off x="5676900" y="30184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8721" name="Line 49"/>
          <p:cNvSpPr>
            <a:spLocks noChangeShapeType="1"/>
          </p:cNvSpPr>
          <p:nvPr/>
        </p:nvSpPr>
        <p:spPr bwMode="auto">
          <a:xfrm flipV="1">
            <a:off x="7010400" y="1447800"/>
            <a:ext cx="0" cy="362807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2" name="Text Box 50"/>
          <p:cNvSpPr txBox="1">
            <a:spLocks noChangeArrowheads="1"/>
          </p:cNvSpPr>
          <p:nvPr/>
        </p:nvSpPr>
        <p:spPr bwMode="auto">
          <a:xfrm>
            <a:off x="6172200" y="5609272"/>
            <a:ext cx="2667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# of ancestral copies stays the same or decreases with time</a:t>
            </a:r>
          </a:p>
        </p:txBody>
      </p:sp>
      <p:sp>
        <p:nvSpPr>
          <p:cNvPr id="28723" name="Oval 51"/>
          <p:cNvSpPr>
            <a:spLocks noChangeArrowheads="1"/>
          </p:cNvSpPr>
          <p:nvPr/>
        </p:nvSpPr>
        <p:spPr bwMode="auto">
          <a:xfrm>
            <a:off x="45704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4" name="Oval 52"/>
          <p:cNvSpPr>
            <a:spLocks noChangeArrowheads="1"/>
          </p:cNvSpPr>
          <p:nvPr/>
        </p:nvSpPr>
        <p:spPr bwMode="auto">
          <a:xfrm>
            <a:off x="52022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5" name="Oval 53"/>
          <p:cNvSpPr>
            <a:spLocks noChangeArrowheads="1"/>
          </p:cNvSpPr>
          <p:nvPr/>
        </p:nvSpPr>
        <p:spPr bwMode="auto">
          <a:xfrm>
            <a:off x="52022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6" name="Oval 54"/>
          <p:cNvSpPr>
            <a:spLocks noChangeArrowheads="1"/>
          </p:cNvSpPr>
          <p:nvPr/>
        </p:nvSpPr>
        <p:spPr bwMode="auto">
          <a:xfrm>
            <a:off x="519906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7" name="Oval 55"/>
          <p:cNvSpPr>
            <a:spLocks noChangeArrowheads="1"/>
          </p:cNvSpPr>
          <p:nvPr/>
        </p:nvSpPr>
        <p:spPr bwMode="auto">
          <a:xfrm>
            <a:off x="4572000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8" name="Oval 56"/>
          <p:cNvSpPr>
            <a:spLocks noChangeArrowheads="1"/>
          </p:cNvSpPr>
          <p:nvPr/>
        </p:nvSpPr>
        <p:spPr bwMode="auto">
          <a:xfrm>
            <a:off x="3941763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9" name="Oval 57"/>
          <p:cNvSpPr>
            <a:spLocks noChangeArrowheads="1"/>
          </p:cNvSpPr>
          <p:nvPr/>
        </p:nvSpPr>
        <p:spPr bwMode="auto">
          <a:xfrm>
            <a:off x="3940175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0" name="Oval 58"/>
          <p:cNvSpPr>
            <a:spLocks noChangeArrowheads="1"/>
          </p:cNvSpPr>
          <p:nvPr/>
        </p:nvSpPr>
        <p:spPr bwMode="auto">
          <a:xfrm>
            <a:off x="39401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1" name="Oval 59"/>
          <p:cNvSpPr>
            <a:spLocks noChangeArrowheads="1"/>
          </p:cNvSpPr>
          <p:nvPr/>
        </p:nvSpPr>
        <p:spPr bwMode="auto">
          <a:xfrm>
            <a:off x="39401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2" name="Oval 60"/>
          <p:cNvSpPr>
            <a:spLocks noChangeArrowheads="1"/>
          </p:cNvSpPr>
          <p:nvPr/>
        </p:nvSpPr>
        <p:spPr bwMode="auto">
          <a:xfrm>
            <a:off x="33099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3" name="Oval 61"/>
          <p:cNvSpPr>
            <a:spLocks noChangeArrowheads="1"/>
          </p:cNvSpPr>
          <p:nvPr/>
        </p:nvSpPr>
        <p:spPr bwMode="auto">
          <a:xfrm>
            <a:off x="33099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4" name="Oval 62"/>
          <p:cNvSpPr>
            <a:spLocks noChangeArrowheads="1"/>
          </p:cNvSpPr>
          <p:nvPr/>
        </p:nvSpPr>
        <p:spPr bwMode="auto">
          <a:xfrm>
            <a:off x="26781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5" name="Oval 63"/>
          <p:cNvSpPr>
            <a:spLocks noChangeArrowheads="1"/>
          </p:cNvSpPr>
          <p:nvPr/>
        </p:nvSpPr>
        <p:spPr bwMode="auto">
          <a:xfrm>
            <a:off x="26781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6" name="Oval 64"/>
          <p:cNvSpPr>
            <a:spLocks noChangeArrowheads="1"/>
          </p:cNvSpPr>
          <p:nvPr/>
        </p:nvSpPr>
        <p:spPr bwMode="auto">
          <a:xfrm>
            <a:off x="20478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7" name="Oval 65"/>
          <p:cNvSpPr>
            <a:spLocks noChangeArrowheads="1"/>
          </p:cNvSpPr>
          <p:nvPr/>
        </p:nvSpPr>
        <p:spPr bwMode="auto">
          <a:xfrm>
            <a:off x="20478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8" name="Oval 66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9" name="Oval 67"/>
          <p:cNvSpPr>
            <a:spLocks noChangeArrowheads="1"/>
          </p:cNvSpPr>
          <p:nvPr/>
        </p:nvSpPr>
        <p:spPr bwMode="auto">
          <a:xfrm>
            <a:off x="457041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0" name="Oval 68"/>
          <p:cNvSpPr>
            <a:spLocks noChangeArrowheads="1"/>
          </p:cNvSpPr>
          <p:nvPr/>
        </p:nvSpPr>
        <p:spPr bwMode="auto">
          <a:xfrm>
            <a:off x="45704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5" name="Slide Number Placeholder 8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59FAA66-0272-41D9-957B-AD8A801B07A1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45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Text Box 12"/>
          <p:cNvSpPr txBox="1">
            <a:spLocks noChangeArrowheads="1"/>
          </p:cNvSpPr>
          <p:nvPr/>
        </p:nvSpPr>
        <p:spPr bwMode="auto">
          <a:xfrm>
            <a:off x="1358900" y="507274"/>
            <a:ext cx="55839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120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Wright - Fisher Population Model of Genetic Drift</a:t>
            </a:r>
          </a:p>
        </p:txBody>
      </p:sp>
      <p:sp>
        <p:nvSpPr>
          <p:cNvPr id="86" name="Oval 5"/>
          <p:cNvSpPr>
            <a:spLocks noChangeArrowheads="1"/>
          </p:cNvSpPr>
          <p:nvPr/>
        </p:nvSpPr>
        <p:spPr bwMode="auto">
          <a:xfrm>
            <a:off x="14192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Oval 6"/>
          <p:cNvSpPr>
            <a:spLocks noChangeArrowheads="1"/>
          </p:cNvSpPr>
          <p:nvPr/>
        </p:nvSpPr>
        <p:spPr bwMode="auto">
          <a:xfrm>
            <a:off x="14176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Line 16"/>
          <p:cNvSpPr>
            <a:spLocks noChangeShapeType="1"/>
          </p:cNvSpPr>
          <p:nvPr/>
        </p:nvSpPr>
        <p:spPr bwMode="auto">
          <a:xfrm flipH="1">
            <a:off x="990600" y="32470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Oval 65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Oval 2"/>
          <p:cNvSpPr>
            <a:spLocks noChangeArrowheads="1"/>
          </p:cNvSpPr>
          <p:nvPr/>
        </p:nvSpPr>
        <p:spPr bwMode="auto">
          <a:xfrm>
            <a:off x="838200" y="51520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Oval 2"/>
          <p:cNvSpPr>
            <a:spLocks noChangeArrowheads="1"/>
          </p:cNvSpPr>
          <p:nvPr/>
        </p:nvSpPr>
        <p:spPr bwMode="auto">
          <a:xfrm>
            <a:off x="838200" y="44662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3" name="Straight Connector 92"/>
          <p:cNvCxnSpPr>
            <a:stCxn id="91" idx="0"/>
            <a:endCxn id="92" idx="4"/>
          </p:cNvCxnSpPr>
          <p:nvPr/>
        </p:nvCxnSpPr>
        <p:spPr>
          <a:xfrm flipV="1">
            <a:off x="952500" y="4694872"/>
            <a:ext cx="0" cy="457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Oval 5"/>
          <p:cNvSpPr>
            <a:spLocks noChangeArrowheads="1"/>
          </p:cNvSpPr>
          <p:nvPr/>
        </p:nvSpPr>
        <p:spPr bwMode="auto">
          <a:xfrm>
            <a:off x="862148" y="37804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Line 12"/>
          <p:cNvSpPr>
            <a:spLocks noChangeShapeType="1"/>
          </p:cNvSpPr>
          <p:nvPr/>
        </p:nvSpPr>
        <p:spPr bwMode="auto">
          <a:xfrm flipH="1">
            <a:off x="914400" y="3856672"/>
            <a:ext cx="60960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Oval 5"/>
          <p:cNvSpPr>
            <a:spLocks noChangeArrowheads="1"/>
          </p:cNvSpPr>
          <p:nvPr/>
        </p:nvSpPr>
        <p:spPr bwMode="auto">
          <a:xfrm>
            <a:off x="851263" y="3107735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4" name="Text Box 68"/>
          <p:cNvSpPr txBox="1">
            <a:spLocks noChangeArrowheads="1"/>
          </p:cNvSpPr>
          <p:nvPr/>
        </p:nvSpPr>
        <p:spPr bwMode="auto">
          <a:xfrm>
            <a:off x="7162800" y="2971800"/>
            <a:ext cx="135806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Process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continues...</a:t>
            </a:r>
          </a:p>
        </p:txBody>
      </p:sp>
    </p:spTree>
    <p:extLst>
      <p:ext uri="{BB962C8B-B14F-4D97-AF65-F5344CB8AC3E}">
        <p14:creationId xmlns:p14="http://schemas.microsoft.com/office/powerpoint/2010/main" val="301795039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6629400" y="5075872"/>
            <a:ext cx="8643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Present</a:t>
            </a: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6181951" y="1066800"/>
            <a:ext cx="17428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Generations Ago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6324600" y="2485072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7" name="Oval 5"/>
          <p:cNvSpPr>
            <a:spLocks noChangeArrowheads="1"/>
          </p:cNvSpPr>
          <p:nvPr/>
        </p:nvSpPr>
        <p:spPr bwMode="auto">
          <a:xfrm>
            <a:off x="14192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8" name="Oval 6"/>
          <p:cNvSpPr>
            <a:spLocks noChangeArrowheads="1"/>
          </p:cNvSpPr>
          <p:nvPr/>
        </p:nvSpPr>
        <p:spPr bwMode="auto">
          <a:xfrm>
            <a:off x="14176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9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0" name="Oval 8"/>
          <p:cNvSpPr>
            <a:spLocks noChangeArrowheads="1"/>
          </p:cNvSpPr>
          <p:nvPr/>
        </p:nvSpPr>
        <p:spPr bwMode="auto">
          <a:xfrm>
            <a:off x="2049463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1" name="Oval 9"/>
          <p:cNvSpPr>
            <a:spLocks noChangeArrowheads="1"/>
          </p:cNvSpPr>
          <p:nvPr/>
        </p:nvSpPr>
        <p:spPr bwMode="auto">
          <a:xfrm>
            <a:off x="2047875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2" name="Oval 10"/>
          <p:cNvSpPr>
            <a:spLocks noChangeArrowheads="1"/>
          </p:cNvSpPr>
          <p:nvPr/>
        </p:nvSpPr>
        <p:spPr bwMode="auto">
          <a:xfrm>
            <a:off x="2679700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3" name="Oval 11"/>
          <p:cNvSpPr>
            <a:spLocks noChangeArrowheads="1"/>
          </p:cNvSpPr>
          <p:nvPr/>
        </p:nvSpPr>
        <p:spPr bwMode="auto">
          <a:xfrm>
            <a:off x="267811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4" name="Oval 12"/>
          <p:cNvSpPr>
            <a:spLocks noChangeArrowheads="1"/>
          </p:cNvSpPr>
          <p:nvPr/>
        </p:nvSpPr>
        <p:spPr bwMode="auto">
          <a:xfrm>
            <a:off x="33115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5" name="Oval 13"/>
          <p:cNvSpPr>
            <a:spLocks noChangeArrowheads="1"/>
          </p:cNvSpPr>
          <p:nvPr/>
        </p:nvSpPr>
        <p:spPr bwMode="auto">
          <a:xfrm>
            <a:off x="33099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6" name="Oval 14"/>
          <p:cNvSpPr>
            <a:spLocks noChangeArrowheads="1"/>
          </p:cNvSpPr>
          <p:nvPr/>
        </p:nvSpPr>
        <p:spPr bwMode="auto">
          <a:xfrm>
            <a:off x="52038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7" name="Line 15"/>
          <p:cNvSpPr>
            <a:spLocks noChangeShapeType="1"/>
          </p:cNvSpPr>
          <p:nvPr/>
        </p:nvSpPr>
        <p:spPr bwMode="auto">
          <a:xfrm>
            <a:off x="2146663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8" name="Line 16"/>
          <p:cNvSpPr>
            <a:spLocks noChangeShapeType="1"/>
          </p:cNvSpPr>
          <p:nvPr/>
        </p:nvSpPr>
        <p:spPr bwMode="auto">
          <a:xfrm flipH="1">
            <a:off x="1524000" y="32470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9" name="Line 17"/>
          <p:cNvSpPr>
            <a:spLocks noChangeShapeType="1"/>
          </p:cNvSpPr>
          <p:nvPr/>
        </p:nvSpPr>
        <p:spPr bwMode="auto">
          <a:xfrm>
            <a:off x="2794000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0" name="Line 18"/>
          <p:cNvSpPr>
            <a:spLocks noChangeShapeType="1"/>
          </p:cNvSpPr>
          <p:nvPr/>
        </p:nvSpPr>
        <p:spPr bwMode="auto">
          <a:xfrm>
            <a:off x="4054475" y="31708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1" name="Line 19"/>
          <p:cNvSpPr>
            <a:spLocks noChangeShapeType="1"/>
          </p:cNvSpPr>
          <p:nvPr/>
        </p:nvSpPr>
        <p:spPr bwMode="auto">
          <a:xfrm>
            <a:off x="4686300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2" name="Line 20"/>
          <p:cNvSpPr>
            <a:spLocks noChangeShapeType="1"/>
          </p:cNvSpPr>
          <p:nvPr/>
        </p:nvSpPr>
        <p:spPr bwMode="auto">
          <a:xfrm>
            <a:off x="4724400" y="3247072"/>
            <a:ext cx="6096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3" name="Line 21"/>
          <p:cNvSpPr>
            <a:spLocks noChangeShapeType="1"/>
          </p:cNvSpPr>
          <p:nvPr/>
        </p:nvSpPr>
        <p:spPr bwMode="auto">
          <a:xfrm flipH="1">
            <a:off x="3429000" y="3247072"/>
            <a:ext cx="6096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4" name="Line 22"/>
          <p:cNvSpPr>
            <a:spLocks noChangeShapeType="1"/>
          </p:cNvSpPr>
          <p:nvPr/>
        </p:nvSpPr>
        <p:spPr bwMode="auto">
          <a:xfrm flipH="1">
            <a:off x="1524000" y="3932872"/>
            <a:ext cx="1295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5" name="Line 23"/>
          <p:cNvSpPr>
            <a:spLocks noChangeShapeType="1"/>
          </p:cNvSpPr>
          <p:nvPr/>
        </p:nvSpPr>
        <p:spPr bwMode="auto">
          <a:xfrm flipH="1">
            <a:off x="2133600" y="3932872"/>
            <a:ext cx="1295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6" name="Line 24"/>
          <p:cNvSpPr>
            <a:spLocks noChangeShapeType="1"/>
          </p:cNvSpPr>
          <p:nvPr/>
        </p:nvSpPr>
        <p:spPr bwMode="auto">
          <a:xfrm flipH="1">
            <a:off x="3429000" y="39328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7" name="Line 25"/>
          <p:cNvSpPr>
            <a:spLocks noChangeShapeType="1"/>
          </p:cNvSpPr>
          <p:nvPr/>
        </p:nvSpPr>
        <p:spPr bwMode="auto">
          <a:xfrm flipH="1">
            <a:off x="4054475" y="3932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8" name="Line 26"/>
          <p:cNvSpPr>
            <a:spLocks noChangeShapeType="1"/>
          </p:cNvSpPr>
          <p:nvPr/>
        </p:nvSpPr>
        <p:spPr bwMode="auto">
          <a:xfrm flipH="1">
            <a:off x="4684713" y="3932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9" name="Line 27"/>
          <p:cNvSpPr>
            <a:spLocks noChangeShapeType="1"/>
          </p:cNvSpPr>
          <p:nvPr/>
        </p:nvSpPr>
        <p:spPr bwMode="auto">
          <a:xfrm flipH="1">
            <a:off x="5318125" y="40090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0" name="Line 28"/>
          <p:cNvSpPr>
            <a:spLocks noChangeShapeType="1"/>
          </p:cNvSpPr>
          <p:nvPr/>
        </p:nvSpPr>
        <p:spPr bwMode="auto">
          <a:xfrm flipH="1">
            <a:off x="2819400" y="39328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1" name="Line 29"/>
          <p:cNvSpPr>
            <a:spLocks noChangeShapeType="1"/>
          </p:cNvSpPr>
          <p:nvPr/>
        </p:nvSpPr>
        <p:spPr bwMode="auto">
          <a:xfrm flipH="1">
            <a:off x="1524000" y="4694872"/>
            <a:ext cx="609600" cy="533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2" name="Line 30"/>
          <p:cNvSpPr>
            <a:spLocks noChangeShapeType="1"/>
          </p:cNvSpPr>
          <p:nvPr/>
        </p:nvSpPr>
        <p:spPr bwMode="auto">
          <a:xfrm flipH="1">
            <a:off x="2209800" y="46186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3" name="Line 31"/>
          <p:cNvSpPr>
            <a:spLocks noChangeShapeType="1"/>
          </p:cNvSpPr>
          <p:nvPr/>
        </p:nvSpPr>
        <p:spPr bwMode="auto">
          <a:xfrm flipH="1">
            <a:off x="2792413" y="4694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4" name="Line 32"/>
          <p:cNvSpPr>
            <a:spLocks noChangeShapeType="1"/>
          </p:cNvSpPr>
          <p:nvPr/>
        </p:nvSpPr>
        <p:spPr bwMode="auto">
          <a:xfrm flipH="1">
            <a:off x="3429000" y="46186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5" name="Line 33"/>
          <p:cNvSpPr>
            <a:spLocks noChangeShapeType="1"/>
          </p:cNvSpPr>
          <p:nvPr/>
        </p:nvSpPr>
        <p:spPr bwMode="auto">
          <a:xfrm flipH="1">
            <a:off x="4054475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6" name="Line 34"/>
          <p:cNvSpPr>
            <a:spLocks noChangeShapeType="1"/>
          </p:cNvSpPr>
          <p:nvPr/>
        </p:nvSpPr>
        <p:spPr bwMode="auto">
          <a:xfrm flipH="1">
            <a:off x="4684713" y="46186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7" name="Line 35"/>
          <p:cNvSpPr>
            <a:spLocks noChangeShapeType="1"/>
          </p:cNvSpPr>
          <p:nvPr/>
        </p:nvSpPr>
        <p:spPr bwMode="auto">
          <a:xfrm>
            <a:off x="5316538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8" name="Text Box 36"/>
          <p:cNvSpPr txBox="1">
            <a:spLocks noChangeArrowheads="1"/>
          </p:cNvSpPr>
          <p:nvPr/>
        </p:nvSpPr>
        <p:spPr bwMode="auto">
          <a:xfrm>
            <a:off x="5676900" y="50758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8709" name="Text Box 37"/>
          <p:cNvSpPr txBox="1">
            <a:spLocks noChangeArrowheads="1"/>
          </p:cNvSpPr>
          <p:nvPr/>
        </p:nvSpPr>
        <p:spPr bwMode="auto">
          <a:xfrm>
            <a:off x="5676900" y="43900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8710" name="Text Box 38"/>
          <p:cNvSpPr txBox="1">
            <a:spLocks noChangeArrowheads="1"/>
          </p:cNvSpPr>
          <p:nvPr/>
        </p:nvSpPr>
        <p:spPr bwMode="auto">
          <a:xfrm>
            <a:off x="5676900" y="37042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8711" name="Text Box 39"/>
          <p:cNvSpPr txBox="1">
            <a:spLocks noChangeArrowheads="1"/>
          </p:cNvSpPr>
          <p:nvPr/>
        </p:nvSpPr>
        <p:spPr bwMode="auto">
          <a:xfrm>
            <a:off x="5676900" y="30184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8712" name="Text Box 40"/>
          <p:cNvSpPr txBox="1">
            <a:spLocks noChangeArrowheads="1"/>
          </p:cNvSpPr>
          <p:nvPr/>
        </p:nvSpPr>
        <p:spPr bwMode="auto">
          <a:xfrm>
            <a:off x="5676900" y="23326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8721" name="Line 49"/>
          <p:cNvSpPr>
            <a:spLocks noChangeShapeType="1"/>
          </p:cNvSpPr>
          <p:nvPr/>
        </p:nvSpPr>
        <p:spPr bwMode="auto">
          <a:xfrm flipV="1">
            <a:off x="7010400" y="1447800"/>
            <a:ext cx="0" cy="362807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2" name="Text Box 50"/>
          <p:cNvSpPr txBox="1">
            <a:spLocks noChangeArrowheads="1"/>
          </p:cNvSpPr>
          <p:nvPr/>
        </p:nvSpPr>
        <p:spPr bwMode="auto">
          <a:xfrm>
            <a:off x="6172200" y="5609272"/>
            <a:ext cx="2667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# of ancestral copies stays the same or decreases with time</a:t>
            </a:r>
          </a:p>
        </p:txBody>
      </p:sp>
      <p:sp>
        <p:nvSpPr>
          <p:cNvPr id="28723" name="Oval 51"/>
          <p:cNvSpPr>
            <a:spLocks noChangeArrowheads="1"/>
          </p:cNvSpPr>
          <p:nvPr/>
        </p:nvSpPr>
        <p:spPr bwMode="auto">
          <a:xfrm>
            <a:off x="45704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4" name="Oval 52"/>
          <p:cNvSpPr>
            <a:spLocks noChangeArrowheads="1"/>
          </p:cNvSpPr>
          <p:nvPr/>
        </p:nvSpPr>
        <p:spPr bwMode="auto">
          <a:xfrm>
            <a:off x="52022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5" name="Oval 53"/>
          <p:cNvSpPr>
            <a:spLocks noChangeArrowheads="1"/>
          </p:cNvSpPr>
          <p:nvPr/>
        </p:nvSpPr>
        <p:spPr bwMode="auto">
          <a:xfrm>
            <a:off x="52022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6" name="Oval 54"/>
          <p:cNvSpPr>
            <a:spLocks noChangeArrowheads="1"/>
          </p:cNvSpPr>
          <p:nvPr/>
        </p:nvSpPr>
        <p:spPr bwMode="auto">
          <a:xfrm>
            <a:off x="519906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7" name="Oval 55"/>
          <p:cNvSpPr>
            <a:spLocks noChangeArrowheads="1"/>
          </p:cNvSpPr>
          <p:nvPr/>
        </p:nvSpPr>
        <p:spPr bwMode="auto">
          <a:xfrm>
            <a:off x="4572000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8" name="Oval 56"/>
          <p:cNvSpPr>
            <a:spLocks noChangeArrowheads="1"/>
          </p:cNvSpPr>
          <p:nvPr/>
        </p:nvSpPr>
        <p:spPr bwMode="auto">
          <a:xfrm>
            <a:off x="3941763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9" name="Oval 57"/>
          <p:cNvSpPr>
            <a:spLocks noChangeArrowheads="1"/>
          </p:cNvSpPr>
          <p:nvPr/>
        </p:nvSpPr>
        <p:spPr bwMode="auto">
          <a:xfrm>
            <a:off x="3940175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0" name="Oval 58"/>
          <p:cNvSpPr>
            <a:spLocks noChangeArrowheads="1"/>
          </p:cNvSpPr>
          <p:nvPr/>
        </p:nvSpPr>
        <p:spPr bwMode="auto">
          <a:xfrm>
            <a:off x="39401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1" name="Oval 59"/>
          <p:cNvSpPr>
            <a:spLocks noChangeArrowheads="1"/>
          </p:cNvSpPr>
          <p:nvPr/>
        </p:nvSpPr>
        <p:spPr bwMode="auto">
          <a:xfrm>
            <a:off x="39401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2" name="Oval 60"/>
          <p:cNvSpPr>
            <a:spLocks noChangeArrowheads="1"/>
          </p:cNvSpPr>
          <p:nvPr/>
        </p:nvSpPr>
        <p:spPr bwMode="auto">
          <a:xfrm>
            <a:off x="33099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3" name="Oval 61"/>
          <p:cNvSpPr>
            <a:spLocks noChangeArrowheads="1"/>
          </p:cNvSpPr>
          <p:nvPr/>
        </p:nvSpPr>
        <p:spPr bwMode="auto">
          <a:xfrm>
            <a:off x="33099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4" name="Oval 62"/>
          <p:cNvSpPr>
            <a:spLocks noChangeArrowheads="1"/>
          </p:cNvSpPr>
          <p:nvPr/>
        </p:nvSpPr>
        <p:spPr bwMode="auto">
          <a:xfrm>
            <a:off x="26781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5" name="Oval 63"/>
          <p:cNvSpPr>
            <a:spLocks noChangeArrowheads="1"/>
          </p:cNvSpPr>
          <p:nvPr/>
        </p:nvSpPr>
        <p:spPr bwMode="auto">
          <a:xfrm>
            <a:off x="26781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6" name="Oval 64"/>
          <p:cNvSpPr>
            <a:spLocks noChangeArrowheads="1"/>
          </p:cNvSpPr>
          <p:nvPr/>
        </p:nvSpPr>
        <p:spPr bwMode="auto">
          <a:xfrm>
            <a:off x="20478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7" name="Oval 65"/>
          <p:cNvSpPr>
            <a:spLocks noChangeArrowheads="1"/>
          </p:cNvSpPr>
          <p:nvPr/>
        </p:nvSpPr>
        <p:spPr bwMode="auto">
          <a:xfrm>
            <a:off x="20478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8" name="Oval 66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9" name="Oval 67"/>
          <p:cNvSpPr>
            <a:spLocks noChangeArrowheads="1"/>
          </p:cNvSpPr>
          <p:nvPr/>
        </p:nvSpPr>
        <p:spPr bwMode="auto">
          <a:xfrm>
            <a:off x="457041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0" name="Oval 68"/>
          <p:cNvSpPr>
            <a:spLocks noChangeArrowheads="1"/>
          </p:cNvSpPr>
          <p:nvPr/>
        </p:nvSpPr>
        <p:spPr bwMode="auto">
          <a:xfrm>
            <a:off x="45704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1" name="Line 69"/>
          <p:cNvSpPr>
            <a:spLocks noChangeShapeType="1"/>
          </p:cNvSpPr>
          <p:nvPr/>
        </p:nvSpPr>
        <p:spPr bwMode="auto">
          <a:xfrm flipH="1">
            <a:off x="4103688" y="25612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2" name="Line 70"/>
          <p:cNvSpPr>
            <a:spLocks noChangeShapeType="1"/>
          </p:cNvSpPr>
          <p:nvPr/>
        </p:nvSpPr>
        <p:spPr bwMode="auto">
          <a:xfrm>
            <a:off x="4681538" y="26374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3" name="Oval 71"/>
          <p:cNvSpPr>
            <a:spLocks noChangeArrowheads="1"/>
          </p:cNvSpPr>
          <p:nvPr/>
        </p:nvSpPr>
        <p:spPr bwMode="auto">
          <a:xfrm>
            <a:off x="1414463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4" name="Oval 72"/>
          <p:cNvSpPr>
            <a:spLocks noChangeArrowheads="1"/>
          </p:cNvSpPr>
          <p:nvPr/>
        </p:nvSpPr>
        <p:spPr bwMode="auto">
          <a:xfrm>
            <a:off x="2044700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5" name="Oval 73"/>
          <p:cNvSpPr>
            <a:spLocks noChangeArrowheads="1"/>
          </p:cNvSpPr>
          <p:nvPr/>
        </p:nvSpPr>
        <p:spPr bwMode="auto">
          <a:xfrm>
            <a:off x="2674938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6" name="Oval 74"/>
          <p:cNvSpPr>
            <a:spLocks noChangeArrowheads="1"/>
          </p:cNvSpPr>
          <p:nvPr/>
        </p:nvSpPr>
        <p:spPr bwMode="auto">
          <a:xfrm>
            <a:off x="3306763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7" name="Oval 75"/>
          <p:cNvSpPr>
            <a:spLocks noChangeArrowheads="1"/>
          </p:cNvSpPr>
          <p:nvPr/>
        </p:nvSpPr>
        <p:spPr bwMode="auto">
          <a:xfrm>
            <a:off x="5199063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8" name="Oval 76"/>
          <p:cNvSpPr>
            <a:spLocks noChangeArrowheads="1"/>
          </p:cNvSpPr>
          <p:nvPr/>
        </p:nvSpPr>
        <p:spPr bwMode="auto">
          <a:xfrm>
            <a:off x="3937000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9" name="Oval 77"/>
          <p:cNvSpPr>
            <a:spLocks noChangeArrowheads="1"/>
          </p:cNvSpPr>
          <p:nvPr/>
        </p:nvSpPr>
        <p:spPr bwMode="auto">
          <a:xfrm>
            <a:off x="4572000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0" name="Line 78"/>
          <p:cNvSpPr>
            <a:spLocks noChangeShapeType="1"/>
          </p:cNvSpPr>
          <p:nvPr/>
        </p:nvSpPr>
        <p:spPr bwMode="auto">
          <a:xfrm>
            <a:off x="2790825" y="26374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1" name="Line 79"/>
          <p:cNvSpPr>
            <a:spLocks noChangeShapeType="1"/>
          </p:cNvSpPr>
          <p:nvPr/>
        </p:nvSpPr>
        <p:spPr bwMode="auto">
          <a:xfrm>
            <a:off x="5319713" y="26374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2" name="Line 80"/>
          <p:cNvSpPr>
            <a:spLocks noChangeShapeType="1"/>
          </p:cNvSpPr>
          <p:nvPr/>
        </p:nvSpPr>
        <p:spPr bwMode="auto">
          <a:xfrm flipH="1">
            <a:off x="1524000" y="25612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3" name="Line 81"/>
          <p:cNvSpPr>
            <a:spLocks noChangeShapeType="1"/>
          </p:cNvSpPr>
          <p:nvPr/>
        </p:nvSpPr>
        <p:spPr bwMode="auto">
          <a:xfrm flipH="1">
            <a:off x="2209800" y="25612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4" name="Line 82"/>
          <p:cNvSpPr>
            <a:spLocks noChangeShapeType="1"/>
          </p:cNvSpPr>
          <p:nvPr/>
        </p:nvSpPr>
        <p:spPr bwMode="auto">
          <a:xfrm>
            <a:off x="3429000" y="25612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5" name="Slide Number Placeholder 8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59FAA66-0272-41D9-957B-AD8A801B07A1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46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Text Box 12"/>
          <p:cNvSpPr txBox="1">
            <a:spLocks noChangeArrowheads="1"/>
          </p:cNvSpPr>
          <p:nvPr/>
        </p:nvSpPr>
        <p:spPr bwMode="auto">
          <a:xfrm>
            <a:off x="1358900" y="507274"/>
            <a:ext cx="55839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120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Wright - Fisher Population Model of Genetic Drift</a:t>
            </a:r>
          </a:p>
        </p:txBody>
      </p:sp>
      <p:sp>
        <p:nvSpPr>
          <p:cNvPr id="86" name="Oval 5"/>
          <p:cNvSpPr>
            <a:spLocks noChangeArrowheads="1"/>
          </p:cNvSpPr>
          <p:nvPr/>
        </p:nvSpPr>
        <p:spPr bwMode="auto">
          <a:xfrm>
            <a:off x="14192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Oval 6"/>
          <p:cNvSpPr>
            <a:spLocks noChangeArrowheads="1"/>
          </p:cNvSpPr>
          <p:nvPr/>
        </p:nvSpPr>
        <p:spPr bwMode="auto">
          <a:xfrm>
            <a:off x="14176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Line 16"/>
          <p:cNvSpPr>
            <a:spLocks noChangeShapeType="1"/>
          </p:cNvSpPr>
          <p:nvPr/>
        </p:nvSpPr>
        <p:spPr bwMode="auto">
          <a:xfrm flipH="1">
            <a:off x="990600" y="32470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Oval 65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Oval 2"/>
          <p:cNvSpPr>
            <a:spLocks noChangeArrowheads="1"/>
          </p:cNvSpPr>
          <p:nvPr/>
        </p:nvSpPr>
        <p:spPr bwMode="auto">
          <a:xfrm>
            <a:off x="838200" y="51520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Oval 2"/>
          <p:cNvSpPr>
            <a:spLocks noChangeArrowheads="1"/>
          </p:cNvSpPr>
          <p:nvPr/>
        </p:nvSpPr>
        <p:spPr bwMode="auto">
          <a:xfrm>
            <a:off x="838200" y="44662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3" name="Straight Connector 92"/>
          <p:cNvCxnSpPr>
            <a:stCxn id="91" idx="0"/>
            <a:endCxn id="92" idx="4"/>
          </p:cNvCxnSpPr>
          <p:nvPr/>
        </p:nvCxnSpPr>
        <p:spPr>
          <a:xfrm flipV="1">
            <a:off x="952500" y="4694872"/>
            <a:ext cx="0" cy="457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Oval 5"/>
          <p:cNvSpPr>
            <a:spLocks noChangeArrowheads="1"/>
          </p:cNvSpPr>
          <p:nvPr/>
        </p:nvSpPr>
        <p:spPr bwMode="auto">
          <a:xfrm>
            <a:off x="862148" y="37804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Line 12"/>
          <p:cNvSpPr>
            <a:spLocks noChangeShapeType="1"/>
          </p:cNvSpPr>
          <p:nvPr/>
        </p:nvSpPr>
        <p:spPr bwMode="auto">
          <a:xfrm flipH="1">
            <a:off x="914400" y="3856672"/>
            <a:ext cx="60960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Oval 5"/>
          <p:cNvSpPr>
            <a:spLocks noChangeArrowheads="1"/>
          </p:cNvSpPr>
          <p:nvPr/>
        </p:nvSpPr>
        <p:spPr bwMode="auto">
          <a:xfrm>
            <a:off x="851263" y="3107735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7" name="Oval 72"/>
          <p:cNvSpPr>
            <a:spLocks noChangeArrowheads="1"/>
          </p:cNvSpPr>
          <p:nvPr/>
        </p:nvSpPr>
        <p:spPr bwMode="auto">
          <a:xfrm>
            <a:off x="875211" y="2458946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8" name="Line 81"/>
          <p:cNvSpPr>
            <a:spLocks noChangeShapeType="1"/>
          </p:cNvSpPr>
          <p:nvPr/>
        </p:nvSpPr>
        <p:spPr bwMode="auto">
          <a:xfrm>
            <a:off x="978399" y="2692308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" name="Text Box 68"/>
          <p:cNvSpPr txBox="1">
            <a:spLocks noChangeArrowheads="1"/>
          </p:cNvSpPr>
          <p:nvPr/>
        </p:nvSpPr>
        <p:spPr bwMode="auto">
          <a:xfrm>
            <a:off x="7162800" y="2971800"/>
            <a:ext cx="135806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Process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continues...</a:t>
            </a:r>
          </a:p>
        </p:txBody>
      </p:sp>
    </p:spTree>
    <p:extLst>
      <p:ext uri="{BB962C8B-B14F-4D97-AF65-F5344CB8AC3E}">
        <p14:creationId xmlns:p14="http://schemas.microsoft.com/office/powerpoint/2010/main" val="306343025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6629400" y="5075872"/>
            <a:ext cx="8643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Present</a:t>
            </a: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6172200" y="1066800"/>
            <a:ext cx="17428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Generations Ago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6324600" y="2485072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7" name="Oval 5"/>
          <p:cNvSpPr>
            <a:spLocks noChangeArrowheads="1"/>
          </p:cNvSpPr>
          <p:nvPr/>
        </p:nvSpPr>
        <p:spPr bwMode="auto">
          <a:xfrm>
            <a:off x="14192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8" name="Oval 6"/>
          <p:cNvSpPr>
            <a:spLocks noChangeArrowheads="1"/>
          </p:cNvSpPr>
          <p:nvPr/>
        </p:nvSpPr>
        <p:spPr bwMode="auto">
          <a:xfrm>
            <a:off x="14176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9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0" name="Oval 8"/>
          <p:cNvSpPr>
            <a:spLocks noChangeArrowheads="1"/>
          </p:cNvSpPr>
          <p:nvPr/>
        </p:nvSpPr>
        <p:spPr bwMode="auto">
          <a:xfrm>
            <a:off x="2049463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1" name="Oval 9"/>
          <p:cNvSpPr>
            <a:spLocks noChangeArrowheads="1"/>
          </p:cNvSpPr>
          <p:nvPr/>
        </p:nvSpPr>
        <p:spPr bwMode="auto">
          <a:xfrm>
            <a:off x="2047875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2" name="Oval 10"/>
          <p:cNvSpPr>
            <a:spLocks noChangeArrowheads="1"/>
          </p:cNvSpPr>
          <p:nvPr/>
        </p:nvSpPr>
        <p:spPr bwMode="auto">
          <a:xfrm>
            <a:off x="2679700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3" name="Oval 11"/>
          <p:cNvSpPr>
            <a:spLocks noChangeArrowheads="1"/>
          </p:cNvSpPr>
          <p:nvPr/>
        </p:nvSpPr>
        <p:spPr bwMode="auto">
          <a:xfrm>
            <a:off x="267811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4" name="Oval 12"/>
          <p:cNvSpPr>
            <a:spLocks noChangeArrowheads="1"/>
          </p:cNvSpPr>
          <p:nvPr/>
        </p:nvSpPr>
        <p:spPr bwMode="auto">
          <a:xfrm>
            <a:off x="33115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5" name="Oval 13"/>
          <p:cNvSpPr>
            <a:spLocks noChangeArrowheads="1"/>
          </p:cNvSpPr>
          <p:nvPr/>
        </p:nvSpPr>
        <p:spPr bwMode="auto">
          <a:xfrm>
            <a:off x="33099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6" name="Oval 14"/>
          <p:cNvSpPr>
            <a:spLocks noChangeArrowheads="1"/>
          </p:cNvSpPr>
          <p:nvPr/>
        </p:nvSpPr>
        <p:spPr bwMode="auto">
          <a:xfrm>
            <a:off x="52038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7" name="Line 15"/>
          <p:cNvSpPr>
            <a:spLocks noChangeShapeType="1"/>
          </p:cNvSpPr>
          <p:nvPr/>
        </p:nvSpPr>
        <p:spPr bwMode="auto">
          <a:xfrm>
            <a:off x="2146663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8" name="Line 16"/>
          <p:cNvSpPr>
            <a:spLocks noChangeShapeType="1"/>
          </p:cNvSpPr>
          <p:nvPr/>
        </p:nvSpPr>
        <p:spPr bwMode="auto">
          <a:xfrm flipH="1">
            <a:off x="1524000" y="32470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9" name="Line 17"/>
          <p:cNvSpPr>
            <a:spLocks noChangeShapeType="1"/>
          </p:cNvSpPr>
          <p:nvPr/>
        </p:nvSpPr>
        <p:spPr bwMode="auto">
          <a:xfrm>
            <a:off x="2794000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0" name="Line 18"/>
          <p:cNvSpPr>
            <a:spLocks noChangeShapeType="1"/>
          </p:cNvSpPr>
          <p:nvPr/>
        </p:nvSpPr>
        <p:spPr bwMode="auto">
          <a:xfrm>
            <a:off x="4054475" y="31708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1" name="Line 19"/>
          <p:cNvSpPr>
            <a:spLocks noChangeShapeType="1"/>
          </p:cNvSpPr>
          <p:nvPr/>
        </p:nvSpPr>
        <p:spPr bwMode="auto">
          <a:xfrm>
            <a:off x="4686300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2" name="Line 20"/>
          <p:cNvSpPr>
            <a:spLocks noChangeShapeType="1"/>
          </p:cNvSpPr>
          <p:nvPr/>
        </p:nvSpPr>
        <p:spPr bwMode="auto">
          <a:xfrm>
            <a:off x="4724400" y="3247072"/>
            <a:ext cx="6096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3" name="Line 21"/>
          <p:cNvSpPr>
            <a:spLocks noChangeShapeType="1"/>
          </p:cNvSpPr>
          <p:nvPr/>
        </p:nvSpPr>
        <p:spPr bwMode="auto">
          <a:xfrm flipH="1">
            <a:off x="3429000" y="3247072"/>
            <a:ext cx="6096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4" name="Line 22"/>
          <p:cNvSpPr>
            <a:spLocks noChangeShapeType="1"/>
          </p:cNvSpPr>
          <p:nvPr/>
        </p:nvSpPr>
        <p:spPr bwMode="auto">
          <a:xfrm flipH="1">
            <a:off x="1524000" y="3932872"/>
            <a:ext cx="1295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5" name="Line 23"/>
          <p:cNvSpPr>
            <a:spLocks noChangeShapeType="1"/>
          </p:cNvSpPr>
          <p:nvPr/>
        </p:nvSpPr>
        <p:spPr bwMode="auto">
          <a:xfrm flipH="1">
            <a:off x="2133600" y="3932872"/>
            <a:ext cx="1295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6" name="Line 24"/>
          <p:cNvSpPr>
            <a:spLocks noChangeShapeType="1"/>
          </p:cNvSpPr>
          <p:nvPr/>
        </p:nvSpPr>
        <p:spPr bwMode="auto">
          <a:xfrm flipH="1">
            <a:off x="3429000" y="39328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7" name="Line 25"/>
          <p:cNvSpPr>
            <a:spLocks noChangeShapeType="1"/>
          </p:cNvSpPr>
          <p:nvPr/>
        </p:nvSpPr>
        <p:spPr bwMode="auto">
          <a:xfrm flipH="1">
            <a:off x="4054475" y="3932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8" name="Line 26"/>
          <p:cNvSpPr>
            <a:spLocks noChangeShapeType="1"/>
          </p:cNvSpPr>
          <p:nvPr/>
        </p:nvSpPr>
        <p:spPr bwMode="auto">
          <a:xfrm flipH="1">
            <a:off x="4684713" y="3932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9" name="Line 27"/>
          <p:cNvSpPr>
            <a:spLocks noChangeShapeType="1"/>
          </p:cNvSpPr>
          <p:nvPr/>
        </p:nvSpPr>
        <p:spPr bwMode="auto">
          <a:xfrm flipH="1">
            <a:off x="5318125" y="40090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0" name="Line 28"/>
          <p:cNvSpPr>
            <a:spLocks noChangeShapeType="1"/>
          </p:cNvSpPr>
          <p:nvPr/>
        </p:nvSpPr>
        <p:spPr bwMode="auto">
          <a:xfrm flipH="1">
            <a:off x="2819400" y="39328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1" name="Line 29"/>
          <p:cNvSpPr>
            <a:spLocks noChangeShapeType="1"/>
          </p:cNvSpPr>
          <p:nvPr/>
        </p:nvSpPr>
        <p:spPr bwMode="auto">
          <a:xfrm flipH="1">
            <a:off x="1524000" y="4694872"/>
            <a:ext cx="609600" cy="533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2" name="Line 30"/>
          <p:cNvSpPr>
            <a:spLocks noChangeShapeType="1"/>
          </p:cNvSpPr>
          <p:nvPr/>
        </p:nvSpPr>
        <p:spPr bwMode="auto">
          <a:xfrm flipH="1">
            <a:off x="2209800" y="46186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3" name="Line 31"/>
          <p:cNvSpPr>
            <a:spLocks noChangeShapeType="1"/>
          </p:cNvSpPr>
          <p:nvPr/>
        </p:nvSpPr>
        <p:spPr bwMode="auto">
          <a:xfrm flipH="1">
            <a:off x="2792413" y="4694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4" name="Line 32"/>
          <p:cNvSpPr>
            <a:spLocks noChangeShapeType="1"/>
          </p:cNvSpPr>
          <p:nvPr/>
        </p:nvSpPr>
        <p:spPr bwMode="auto">
          <a:xfrm flipH="1">
            <a:off x="3429000" y="46186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5" name="Line 33"/>
          <p:cNvSpPr>
            <a:spLocks noChangeShapeType="1"/>
          </p:cNvSpPr>
          <p:nvPr/>
        </p:nvSpPr>
        <p:spPr bwMode="auto">
          <a:xfrm flipH="1">
            <a:off x="4054475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6" name="Line 34"/>
          <p:cNvSpPr>
            <a:spLocks noChangeShapeType="1"/>
          </p:cNvSpPr>
          <p:nvPr/>
        </p:nvSpPr>
        <p:spPr bwMode="auto">
          <a:xfrm flipH="1">
            <a:off x="4684713" y="46186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7" name="Line 35"/>
          <p:cNvSpPr>
            <a:spLocks noChangeShapeType="1"/>
          </p:cNvSpPr>
          <p:nvPr/>
        </p:nvSpPr>
        <p:spPr bwMode="auto">
          <a:xfrm>
            <a:off x="5316538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8" name="Text Box 36"/>
          <p:cNvSpPr txBox="1">
            <a:spLocks noChangeArrowheads="1"/>
          </p:cNvSpPr>
          <p:nvPr/>
        </p:nvSpPr>
        <p:spPr bwMode="auto">
          <a:xfrm>
            <a:off x="5676900" y="50758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8709" name="Text Box 37"/>
          <p:cNvSpPr txBox="1">
            <a:spLocks noChangeArrowheads="1"/>
          </p:cNvSpPr>
          <p:nvPr/>
        </p:nvSpPr>
        <p:spPr bwMode="auto">
          <a:xfrm>
            <a:off x="5676900" y="43900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8710" name="Text Box 38"/>
          <p:cNvSpPr txBox="1">
            <a:spLocks noChangeArrowheads="1"/>
          </p:cNvSpPr>
          <p:nvPr/>
        </p:nvSpPr>
        <p:spPr bwMode="auto">
          <a:xfrm>
            <a:off x="5676900" y="37042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8711" name="Text Box 39"/>
          <p:cNvSpPr txBox="1">
            <a:spLocks noChangeArrowheads="1"/>
          </p:cNvSpPr>
          <p:nvPr/>
        </p:nvSpPr>
        <p:spPr bwMode="auto">
          <a:xfrm>
            <a:off x="5676900" y="30184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8712" name="Text Box 40"/>
          <p:cNvSpPr txBox="1">
            <a:spLocks noChangeArrowheads="1"/>
          </p:cNvSpPr>
          <p:nvPr/>
        </p:nvSpPr>
        <p:spPr bwMode="auto">
          <a:xfrm>
            <a:off x="5676900" y="23326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8721" name="Line 49"/>
          <p:cNvSpPr>
            <a:spLocks noChangeShapeType="1"/>
          </p:cNvSpPr>
          <p:nvPr/>
        </p:nvSpPr>
        <p:spPr bwMode="auto">
          <a:xfrm flipV="1">
            <a:off x="7010400" y="1447800"/>
            <a:ext cx="0" cy="362807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2" name="Text Box 50"/>
          <p:cNvSpPr txBox="1">
            <a:spLocks noChangeArrowheads="1"/>
          </p:cNvSpPr>
          <p:nvPr/>
        </p:nvSpPr>
        <p:spPr bwMode="auto">
          <a:xfrm>
            <a:off x="6172200" y="5609272"/>
            <a:ext cx="2667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# of ancestral copies stays the same or decreases with time</a:t>
            </a:r>
          </a:p>
        </p:txBody>
      </p:sp>
      <p:sp>
        <p:nvSpPr>
          <p:cNvPr id="28723" name="Oval 51"/>
          <p:cNvSpPr>
            <a:spLocks noChangeArrowheads="1"/>
          </p:cNvSpPr>
          <p:nvPr/>
        </p:nvSpPr>
        <p:spPr bwMode="auto">
          <a:xfrm>
            <a:off x="45704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4" name="Oval 52"/>
          <p:cNvSpPr>
            <a:spLocks noChangeArrowheads="1"/>
          </p:cNvSpPr>
          <p:nvPr/>
        </p:nvSpPr>
        <p:spPr bwMode="auto">
          <a:xfrm>
            <a:off x="52022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5" name="Oval 53"/>
          <p:cNvSpPr>
            <a:spLocks noChangeArrowheads="1"/>
          </p:cNvSpPr>
          <p:nvPr/>
        </p:nvSpPr>
        <p:spPr bwMode="auto">
          <a:xfrm>
            <a:off x="52022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6" name="Oval 54"/>
          <p:cNvSpPr>
            <a:spLocks noChangeArrowheads="1"/>
          </p:cNvSpPr>
          <p:nvPr/>
        </p:nvSpPr>
        <p:spPr bwMode="auto">
          <a:xfrm>
            <a:off x="519906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7" name="Oval 55"/>
          <p:cNvSpPr>
            <a:spLocks noChangeArrowheads="1"/>
          </p:cNvSpPr>
          <p:nvPr/>
        </p:nvSpPr>
        <p:spPr bwMode="auto">
          <a:xfrm>
            <a:off x="4572000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8" name="Oval 56"/>
          <p:cNvSpPr>
            <a:spLocks noChangeArrowheads="1"/>
          </p:cNvSpPr>
          <p:nvPr/>
        </p:nvSpPr>
        <p:spPr bwMode="auto">
          <a:xfrm>
            <a:off x="3941763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9" name="Oval 57"/>
          <p:cNvSpPr>
            <a:spLocks noChangeArrowheads="1"/>
          </p:cNvSpPr>
          <p:nvPr/>
        </p:nvSpPr>
        <p:spPr bwMode="auto">
          <a:xfrm>
            <a:off x="3940175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0" name="Oval 58"/>
          <p:cNvSpPr>
            <a:spLocks noChangeArrowheads="1"/>
          </p:cNvSpPr>
          <p:nvPr/>
        </p:nvSpPr>
        <p:spPr bwMode="auto">
          <a:xfrm>
            <a:off x="39401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1" name="Oval 59"/>
          <p:cNvSpPr>
            <a:spLocks noChangeArrowheads="1"/>
          </p:cNvSpPr>
          <p:nvPr/>
        </p:nvSpPr>
        <p:spPr bwMode="auto">
          <a:xfrm>
            <a:off x="39401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2" name="Oval 60"/>
          <p:cNvSpPr>
            <a:spLocks noChangeArrowheads="1"/>
          </p:cNvSpPr>
          <p:nvPr/>
        </p:nvSpPr>
        <p:spPr bwMode="auto">
          <a:xfrm>
            <a:off x="33099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3" name="Oval 61"/>
          <p:cNvSpPr>
            <a:spLocks noChangeArrowheads="1"/>
          </p:cNvSpPr>
          <p:nvPr/>
        </p:nvSpPr>
        <p:spPr bwMode="auto">
          <a:xfrm>
            <a:off x="33099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4" name="Oval 62"/>
          <p:cNvSpPr>
            <a:spLocks noChangeArrowheads="1"/>
          </p:cNvSpPr>
          <p:nvPr/>
        </p:nvSpPr>
        <p:spPr bwMode="auto">
          <a:xfrm>
            <a:off x="26781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5" name="Oval 63"/>
          <p:cNvSpPr>
            <a:spLocks noChangeArrowheads="1"/>
          </p:cNvSpPr>
          <p:nvPr/>
        </p:nvSpPr>
        <p:spPr bwMode="auto">
          <a:xfrm>
            <a:off x="26781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6" name="Oval 64"/>
          <p:cNvSpPr>
            <a:spLocks noChangeArrowheads="1"/>
          </p:cNvSpPr>
          <p:nvPr/>
        </p:nvSpPr>
        <p:spPr bwMode="auto">
          <a:xfrm>
            <a:off x="20478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7" name="Oval 65"/>
          <p:cNvSpPr>
            <a:spLocks noChangeArrowheads="1"/>
          </p:cNvSpPr>
          <p:nvPr/>
        </p:nvSpPr>
        <p:spPr bwMode="auto">
          <a:xfrm>
            <a:off x="20478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8" name="Oval 66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9" name="Oval 67"/>
          <p:cNvSpPr>
            <a:spLocks noChangeArrowheads="1"/>
          </p:cNvSpPr>
          <p:nvPr/>
        </p:nvSpPr>
        <p:spPr bwMode="auto">
          <a:xfrm>
            <a:off x="457041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0" name="Oval 68"/>
          <p:cNvSpPr>
            <a:spLocks noChangeArrowheads="1"/>
          </p:cNvSpPr>
          <p:nvPr/>
        </p:nvSpPr>
        <p:spPr bwMode="auto">
          <a:xfrm>
            <a:off x="45704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1" name="Line 69"/>
          <p:cNvSpPr>
            <a:spLocks noChangeShapeType="1"/>
          </p:cNvSpPr>
          <p:nvPr/>
        </p:nvSpPr>
        <p:spPr bwMode="auto">
          <a:xfrm flipH="1">
            <a:off x="4103688" y="25612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2" name="Line 70"/>
          <p:cNvSpPr>
            <a:spLocks noChangeShapeType="1"/>
          </p:cNvSpPr>
          <p:nvPr/>
        </p:nvSpPr>
        <p:spPr bwMode="auto">
          <a:xfrm>
            <a:off x="4681538" y="26374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3" name="Oval 71"/>
          <p:cNvSpPr>
            <a:spLocks noChangeArrowheads="1"/>
          </p:cNvSpPr>
          <p:nvPr/>
        </p:nvSpPr>
        <p:spPr bwMode="auto">
          <a:xfrm>
            <a:off x="1414463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4" name="Oval 72"/>
          <p:cNvSpPr>
            <a:spLocks noChangeArrowheads="1"/>
          </p:cNvSpPr>
          <p:nvPr/>
        </p:nvSpPr>
        <p:spPr bwMode="auto">
          <a:xfrm>
            <a:off x="2044700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5" name="Oval 73"/>
          <p:cNvSpPr>
            <a:spLocks noChangeArrowheads="1"/>
          </p:cNvSpPr>
          <p:nvPr/>
        </p:nvSpPr>
        <p:spPr bwMode="auto">
          <a:xfrm>
            <a:off x="2674938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6" name="Oval 74"/>
          <p:cNvSpPr>
            <a:spLocks noChangeArrowheads="1"/>
          </p:cNvSpPr>
          <p:nvPr/>
        </p:nvSpPr>
        <p:spPr bwMode="auto">
          <a:xfrm>
            <a:off x="3306763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7" name="Oval 75"/>
          <p:cNvSpPr>
            <a:spLocks noChangeArrowheads="1"/>
          </p:cNvSpPr>
          <p:nvPr/>
        </p:nvSpPr>
        <p:spPr bwMode="auto">
          <a:xfrm>
            <a:off x="5199063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8" name="Oval 76"/>
          <p:cNvSpPr>
            <a:spLocks noChangeArrowheads="1"/>
          </p:cNvSpPr>
          <p:nvPr/>
        </p:nvSpPr>
        <p:spPr bwMode="auto">
          <a:xfrm>
            <a:off x="3937000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9" name="Oval 77"/>
          <p:cNvSpPr>
            <a:spLocks noChangeArrowheads="1"/>
          </p:cNvSpPr>
          <p:nvPr/>
        </p:nvSpPr>
        <p:spPr bwMode="auto">
          <a:xfrm>
            <a:off x="4572000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0" name="Line 78"/>
          <p:cNvSpPr>
            <a:spLocks noChangeShapeType="1"/>
          </p:cNvSpPr>
          <p:nvPr/>
        </p:nvSpPr>
        <p:spPr bwMode="auto">
          <a:xfrm>
            <a:off x="2790825" y="26374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1" name="Line 79"/>
          <p:cNvSpPr>
            <a:spLocks noChangeShapeType="1"/>
          </p:cNvSpPr>
          <p:nvPr/>
        </p:nvSpPr>
        <p:spPr bwMode="auto">
          <a:xfrm>
            <a:off x="5319713" y="26374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2" name="Line 80"/>
          <p:cNvSpPr>
            <a:spLocks noChangeShapeType="1"/>
          </p:cNvSpPr>
          <p:nvPr/>
        </p:nvSpPr>
        <p:spPr bwMode="auto">
          <a:xfrm flipH="1">
            <a:off x="1524000" y="25612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3" name="Line 81"/>
          <p:cNvSpPr>
            <a:spLocks noChangeShapeType="1"/>
          </p:cNvSpPr>
          <p:nvPr/>
        </p:nvSpPr>
        <p:spPr bwMode="auto">
          <a:xfrm flipH="1">
            <a:off x="2209800" y="25612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4" name="Line 82"/>
          <p:cNvSpPr>
            <a:spLocks noChangeShapeType="1"/>
          </p:cNvSpPr>
          <p:nvPr/>
        </p:nvSpPr>
        <p:spPr bwMode="auto">
          <a:xfrm>
            <a:off x="3429000" y="25612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5" name="Slide Number Placeholder 8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59FAA66-0272-41D9-957B-AD8A801B07A1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47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Text Box 12"/>
          <p:cNvSpPr txBox="1">
            <a:spLocks noChangeArrowheads="1"/>
          </p:cNvSpPr>
          <p:nvPr/>
        </p:nvSpPr>
        <p:spPr bwMode="auto">
          <a:xfrm>
            <a:off x="1358900" y="507274"/>
            <a:ext cx="55839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120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Wright - Fisher Population Model of Genetic Drift</a:t>
            </a:r>
          </a:p>
        </p:txBody>
      </p:sp>
      <p:sp>
        <p:nvSpPr>
          <p:cNvPr id="86" name="Oval 5"/>
          <p:cNvSpPr>
            <a:spLocks noChangeArrowheads="1"/>
          </p:cNvSpPr>
          <p:nvPr/>
        </p:nvSpPr>
        <p:spPr bwMode="auto">
          <a:xfrm>
            <a:off x="14192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Oval 6"/>
          <p:cNvSpPr>
            <a:spLocks noChangeArrowheads="1"/>
          </p:cNvSpPr>
          <p:nvPr/>
        </p:nvSpPr>
        <p:spPr bwMode="auto">
          <a:xfrm>
            <a:off x="14176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Line 16"/>
          <p:cNvSpPr>
            <a:spLocks noChangeShapeType="1"/>
          </p:cNvSpPr>
          <p:nvPr/>
        </p:nvSpPr>
        <p:spPr bwMode="auto">
          <a:xfrm flipH="1">
            <a:off x="990600" y="32470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Oval 65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Oval 2"/>
          <p:cNvSpPr>
            <a:spLocks noChangeArrowheads="1"/>
          </p:cNvSpPr>
          <p:nvPr/>
        </p:nvSpPr>
        <p:spPr bwMode="auto">
          <a:xfrm>
            <a:off x="838200" y="51520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Oval 2"/>
          <p:cNvSpPr>
            <a:spLocks noChangeArrowheads="1"/>
          </p:cNvSpPr>
          <p:nvPr/>
        </p:nvSpPr>
        <p:spPr bwMode="auto">
          <a:xfrm>
            <a:off x="838200" y="44662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3" name="Straight Connector 92"/>
          <p:cNvCxnSpPr>
            <a:stCxn id="91" idx="0"/>
            <a:endCxn id="92" idx="4"/>
          </p:cNvCxnSpPr>
          <p:nvPr/>
        </p:nvCxnSpPr>
        <p:spPr>
          <a:xfrm flipV="1">
            <a:off x="952500" y="4694872"/>
            <a:ext cx="0" cy="457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Oval 5"/>
          <p:cNvSpPr>
            <a:spLocks noChangeArrowheads="1"/>
          </p:cNvSpPr>
          <p:nvPr/>
        </p:nvSpPr>
        <p:spPr bwMode="auto">
          <a:xfrm>
            <a:off x="862148" y="37804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Line 12"/>
          <p:cNvSpPr>
            <a:spLocks noChangeShapeType="1"/>
          </p:cNvSpPr>
          <p:nvPr/>
        </p:nvSpPr>
        <p:spPr bwMode="auto">
          <a:xfrm flipH="1">
            <a:off x="914400" y="3856672"/>
            <a:ext cx="60960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Oval 5"/>
          <p:cNvSpPr>
            <a:spLocks noChangeArrowheads="1"/>
          </p:cNvSpPr>
          <p:nvPr/>
        </p:nvSpPr>
        <p:spPr bwMode="auto">
          <a:xfrm>
            <a:off x="851263" y="3107735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7" name="Oval 72"/>
          <p:cNvSpPr>
            <a:spLocks noChangeArrowheads="1"/>
          </p:cNvSpPr>
          <p:nvPr/>
        </p:nvSpPr>
        <p:spPr bwMode="auto">
          <a:xfrm>
            <a:off x="875211" y="2458946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8" name="Line 81"/>
          <p:cNvSpPr>
            <a:spLocks noChangeShapeType="1"/>
          </p:cNvSpPr>
          <p:nvPr/>
        </p:nvSpPr>
        <p:spPr bwMode="auto">
          <a:xfrm>
            <a:off x="978399" y="2692308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" name="Text Box 40"/>
          <p:cNvSpPr txBox="1">
            <a:spLocks noChangeArrowheads="1"/>
          </p:cNvSpPr>
          <p:nvPr/>
        </p:nvSpPr>
        <p:spPr bwMode="auto">
          <a:xfrm>
            <a:off x="5669461" y="17230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00" name="Oval 71"/>
          <p:cNvSpPr>
            <a:spLocks noChangeArrowheads="1"/>
          </p:cNvSpPr>
          <p:nvPr/>
        </p:nvSpPr>
        <p:spPr bwMode="auto">
          <a:xfrm>
            <a:off x="1407024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" name="Oval 72"/>
          <p:cNvSpPr>
            <a:spLocks noChangeArrowheads="1"/>
          </p:cNvSpPr>
          <p:nvPr/>
        </p:nvSpPr>
        <p:spPr bwMode="auto">
          <a:xfrm>
            <a:off x="2037261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" name="Oval 73"/>
          <p:cNvSpPr>
            <a:spLocks noChangeArrowheads="1"/>
          </p:cNvSpPr>
          <p:nvPr/>
        </p:nvSpPr>
        <p:spPr bwMode="auto">
          <a:xfrm>
            <a:off x="2667499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" name="Oval 74"/>
          <p:cNvSpPr>
            <a:spLocks noChangeArrowheads="1"/>
          </p:cNvSpPr>
          <p:nvPr/>
        </p:nvSpPr>
        <p:spPr bwMode="auto">
          <a:xfrm>
            <a:off x="3299324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" name="Oval 75"/>
          <p:cNvSpPr>
            <a:spLocks noChangeArrowheads="1"/>
          </p:cNvSpPr>
          <p:nvPr/>
        </p:nvSpPr>
        <p:spPr bwMode="auto">
          <a:xfrm>
            <a:off x="5191624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Oval 76"/>
          <p:cNvSpPr>
            <a:spLocks noChangeArrowheads="1"/>
          </p:cNvSpPr>
          <p:nvPr/>
        </p:nvSpPr>
        <p:spPr bwMode="auto">
          <a:xfrm>
            <a:off x="3929561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Oval 77"/>
          <p:cNvSpPr>
            <a:spLocks noChangeArrowheads="1"/>
          </p:cNvSpPr>
          <p:nvPr/>
        </p:nvSpPr>
        <p:spPr bwMode="auto">
          <a:xfrm>
            <a:off x="4564561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7" name="Oval 72"/>
          <p:cNvSpPr>
            <a:spLocks noChangeArrowheads="1"/>
          </p:cNvSpPr>
          <p:nvPr/>
        </p:nvSpPr>
        <p:spPr bwMode="auto">
          <a:xfrm>
            <a:off x="867772" y="1849346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8" name="Line 20"/>
          <p:cNvSpPr>
            <a:spLocks noChangeShapeType="1"/>
          </p:cNvSpPr>
          <p:nvPr/>
        </p:nvSpPr>
        <p:spPr bwMode="auto">
          <a:xfrm>
            <a:off x="4038600" y="1888172"/>
            <a:ext cx="6858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" name="Line 23"/>
          <p:cNvSpPr>
            <a:spLocks noChangeShapeType="1"/>
          </p:cNvSpPr>
          <p:nvPr/>
        </p:nvSpPr>
        <p:spPr bwMode="auto">
          <a:xfrm flipH="1">
            <a:off x="2743200" y="1964372"/>
            <a:ext cx="6858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Line 81"/>
          <p:cNvSpPr>
            <a:spLocks noChangeShapeType="1"/>
          </p:cNvSpPr>
          <p:nvPr/>
        </p:nvSpPr>
        <p:spPr bwMode="auto">
          <a:xfrm>
            <a:off x="990600" y="20405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Line 80"/>
          <p:cNvSpPr>
            <a:spLocks noChangeShapeType="1"/>
          </p:cNvSpPr>
          <p:nvPr/>
        </p:nvSpPr>
        <p:spPr bwMode="auto">
          <a:xfrm flipH="1">
            <a:off x="1524000" y="19643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" name="Line 80"/>
          <p:cNvSpPr>
            <a:spLocks noChangeShapeType="1"/>
          </p:cNvSpPr>
          <p:nvPr/>
        </p:nvSpPr>
        <p:spPr bwMode="auto">
          <a:xfrm flipH="1">
            <a:off x="2209800" y="18881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3" name="Line 82"/>
          <p:cNvSpPr>
            <a:spLocks noChangeShapeType="1"/>
          </p:cNvSpPr>
          <p:nvPr/>
        </p:nvSpPr>
        <p:spPr bwMode="auto">
          <a:xfrm>
            <a:off x="3429000" y="18881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Line 82"/>
          <p:cNvSpPr>
            <a:spLocks noChangeShapeType="1"/>
          </p:cNvSpPr>
          <p:nvPr/>
        </p:nvSpPr>
        <p:spPr bwMode="auto">
          <a:xfrm>
            <a:off x="4038600" y="19643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5" name="Line 20"/>
          <p:cNvSpPr>
            <a:spLocks noChangeShapeType="1"/>
          </p:cNvSpPr>
          <p:nvPr/>
        </p:nvSpPr>
        <p:spPr bwMode="auto">
          <a:xfrm>
            <a:off x="4648200" y="1888172"/>
            <a:ext cx="6858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" name="Text Box 68"/>
          <p:cNvSpPr txBox="1">
            <a:spLocks noChangeArrowheads="1"/>
          </p:cNvSpPr>
          <p:nvPr/>
        </p:nvSpPr>
        <p:spPr bwMode="auto">
          <a:xfrm>
            <a:off x="7162800" y="2971800"/>
            <a:ext cx="135806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Process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continues...</a:t>
            </a:r>
          </a:p>
        </p:txBody>
      </p:sp>
    </p:spTree>
    <p:extLst>
      <p:ext uri="{BB962C8B-B14F-4D97-AF65-F5344CB8AC3E}">
        <p14:creationId xmlns:p14="http://schemas.microsoft.com/office/powerpoint/2010/main" val="391753977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6629400" y="5075872"/>
            <a:ext cx="8643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Present</a:t>
            </a: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6172200" y="1066800"/>
            <a:ext cx="17428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Generations Ago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6324600" y="2485072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7" name="Oval 5"/>
          <p:cNvSpPr>
            <a:spLocks noChangeArrowheads="1"/>
          </p:cNvSpPr>
          <p:nvPr/>
        </p:nvSpPr>
        <p:spPr bwMode="auto">
          <a:xfrm>
            <a:off x="14192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8" name="Oval 6"/>
          <p:cNvSpPr>
            <a:spLocks noChangeArrowheads="1"/>
          </p:cNvSpPr>
          <p:nvPr/>
        </p:nvSpPr>
        <p:spPr bwMode="auto">
          <a:xfrm>
            <a:off x="14176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9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0" name="Oval 8"/>
          <p:cNvSpPr>
            <a:spLocks noChangeArrowheads="1"/>
          </p:cNvSpPr>
          <p:nvPr/>
        </p:nvSpPr>
        <p:spPr bwMode="auto">
          <a:xfrm>
            <a:off x="2049463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1" name="Oval 9"/>
          <p:cNvSpPr>
            <a:spLocks noChangeArrowheads="1"/>
          </p:cNvSpPr>
          <p:nvPr/>
        </p:nvSpPr>
        <p:spPr bwMode="auto">
          <a:xfrm>
            <a:off x="2047875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2" name="Oval 10"/>
          <p:cNvSpPr>
            <a:spLocks noChangeArrowheads="1"/>
          </p:cNvSpPr>
          <p:nvPr/>
        </p:nvSpPr>
        <p:spPr bwMode="auto">
          <a:xfrm>
            <a:off x="2679700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3" name="Oval 11"/>
          <p:cNvSpPr>
            <a:spLocks noChangeArrowheads="1"/>
          </p:cNvSpPr>
          <p:nvPr/>
        </p:nvSpPr>
        <p:spPr bwMode="auto">
          <a:xfrm>
            <a:off x="267811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4" name="Oval 12"/>
          <p:cNvSpPr>
            <a:spLocks noChangeArrowheads="1"/>
          </p:cNvSpPr>
          <p:nvPr/>
        </p:nvSpPr>
        <p:spPr bwMode="auto">
          <a:xfrm>
            <a:off x="33115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5" name="Oval 13"/>
          <p:cNvSpPr>
            <a:spLocks noChangeArrowheads="1"/>
          </p:cNvSpPr>
          <p:nvPr/>
        </p:nvSpPr>
        <p:spPr bwMode="auto">
          <a:xfrm>
            <a:off x="33099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6" name="Oval 14"/>
          <p:cNvSpPr>
            <a:spLocks noChangeArrowheads="1"/>
          </p:cNvSpPr>
          <p:nvPr/>
        </p:nvSpPr>
        <p:spPr bwMode="auto">
          <a:xfrm>
            <a:off x="52038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7" name="Line 15"/>
          <p:cNvSpPr>
            <a:spLocks noChangeShapeType="1"/>
          </p:cNvSpPr>
          <p:nvPr/>
        </p:nvSpPr>
        <p:spPr bwMode="auto">
          <a:xfrm>
            <a:off x="2146663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8" name="Line 16"/>
          <p:cNvSpPr>
            <a:spLocks noChangeShapeType="1"/>
          </p:cNvSpPr>
          <p:nvPr/>
        </p:nvSpPr>
        <p:spPr bwMode="auto">
          <a:xfrm flipH="1">
            <a:off x="1524000" y="32470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9" name="Line 17"/>
          <p:cNvSpPr>
            <a:spLocks noChangeShapeType="1"/>
          </p:cNvSpPr>
          <p:nvPr/>
        </p:nvSpPr>
        <p:spPr bwMode="auto">
          <a:xfrm>
            <a:off x="2794000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0" name="Line 18"/>
          <p:cNvSpPr>
            <a:spLocks noChangeShapeType="1"/>
          </p:cNvSpPr>
          <p:nvPr/>
        </p:nvSpPr>
        <p:spPr bwMode="auto">
          <a:xfrm>
            <a:off x="4054475" y="31708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1" name="Line 19"/>
          <p:cNvSpPr>
            <a:spLocks noChangeShapeType="1"/>
          </p:cNvSpPr>
          <p:nvPr/>
        </p:nvSpPr>
        <p:spPr bwMode="auto">
          <a:xfrm>
            <a:off x="4686300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2" name="Line 20"/>
          <p:cNvSpPr>
            <a:spLocks noChangeShapeType="1"/>
          </p:cNvSpPr>
          <p:nvPr/>
        </p:nvSpPr>
        <p:spPr bwMode="auto">
          <a:xfrm>
            <a:off x="4724400" y="3247072"/>
            <a:ext cx="6096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3" name="Line 21"/>
          <p:cNvSpPr>
            <a:spLocks noChangeShapeType="1"/>
          </p:cNvSpPr>
          <p:nvPr/>
        </p:nvSpPr>
        <p:spPr bwMode="auto">
          <a:xfrm flipH="1">
            <a:off x="3429000" y="3247072"/>
            <a:ext cx="6096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4" name="Line 22"/>
          <p:cNvSpPr>
            <a:spLocks noChangeShapeType="1"/>
          </p:cNvSpPr>
          <p:nvPr/>
        </p:nvSpPr>
        <p:spPr bwMode="auto">
          <a:xfrm flipH="1">
            <a:off x="1524000" y="3932872"/>
            <a:ext cx="1295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5" name="Line 23"/>
          <p:cNvSpPr>
            <a:spLocks noChangeShapeType="1"/>
          </p:cNvSpPr>
          <p:nvPr/>
        </p:nvSpPr>
        <p:spPr bwMode="auto">
          <a:xfrm flipH="1">
            <a:off x="2133600" y="3932872"/>
            <a:ext cx="1295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6" name="Line 24"/>
          <p:cNvSpPr>
            <a:spLocks noChangeShapeType="1"/>
          </p:cNvSpPr>
          <p:nvPr/>
        </p:nvSpPr>
        <p:spPr bwMode="auto">
          <a:xfrm flipH="1">
            <a:off x="3429000" y="39328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7" name="Line 25"/>
          <p:cNvSpPr>
            <a:spLocks noChangeShapeType="1"/>
          </p:cNvSpPr>
          <p:nvPr/>
        </p:nvSpPr>
        <p:spPr bwMode="auto">
          <a:xfrm flipH="1">
            <a:off x="4054475" y="3932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8" name="Line 26"/>
          <p:cNvSpPr>
            <a:spLocks noChangeShapeType="1"/>
          </p:cNvSpPr>
          <p:nvPr/>
        </p:nvSpPr>
        <p:spPr bwMode="auto">
          <a:xfrm flipH="1">
            <a:off x="4684713" y="3932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9" name="Line 27"/>
          <p:cNvSpPr>
            <a:spLocks noChangeShapeType="1"/>
          </p:cNvSpPr>
          <p:nvPr/>
        </p:nvSpPr>
        <p:spPr bwMode="auto">
          <a:xfrm flipH="1">
            <a:off x="5318125" y="40090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0" name="Line 28"/>
          <p:cNvSpPr>
            <a:spLocks noChangeShapeType="1"/>
          </p:cNvSpPr>
          <p:nvPr/>
        </p:nvSpPr>
        <p:spPr bwMode="auto">
          <a:xfrm flipH="1">
            <a:off x="2819400" y="39328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1" name="Line 29"/>
          <p:cNvSpPr>
            <a:spLocks noChangeShapeType="1"/>
          </p:cNvSpPr>
          <p:nvPr/>
        </p:nvSpPr>
        <p:spPr bwMode="auto">
          <a:xfrm flipH="1">
            <a:off x="1524000" y="4694872"/>
            <a:ext cx="609600" cy="533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2" name="Line 30"/>
          <p:cNvSpPr>
            <a:spLocks noChangeShapeType="1"/>
          </p:cNvSpPr>
          <p:nvPr/>
        </p:nvSpPr>
        <p:spPr bwMode="auto">
          <a:xfrm flipH="1">
            <a:off x="2209800" y="46186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3" name="Line 31"/>
          <p:cNvSpPr>
            <a:spLocks noChangeShapeType="1"/>
          </p:cNvSpPr>
          <p:nvPr/>
        </p:nvSpPr>
        <p:spPr bwMode="auto">
          <a:xfrm flipH="1">
            <a:off x="2792413" y="4694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4" name="Line 32"/>
          <p:cNvSpPr>
            <a:spLocks noChangeShapeType="1"/>
          </p:cNvSpPr>
          <p:nvPr/>
        </p:nvSpPr>
        <p:spPr bwMode="auto">
          <a:xfrm flipH="1">
            <a:off x="3429000" y="46186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5" name="Line 33"/>
          <p:cNvSpPr>
            <a:spLocks noChangeShapeType="1"/>
          </p:cNvSpPr>
          <p:nvPr/>
        </p:nvSpPr>
        <p:spPr bwMode="auto">
          <a:xfrm flipH="1">
            <a:off x="4054475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6" name="Line 34"/>
          <p:cNvSpPr>
            <a:spLocks noChangeShapeType="1"/>
          </p:cNvSpPr>
          <p:nvPr/>
        </p:nvSpPr>
        <p:spPr bwMode="auto">
          <a:xfrm flipH="1">
            <a:off x="4684713" y="46186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7" name="Line 35"/>
          <p:cNvSpPr>
            <a:spLocks noChangeShapeType="1"/>
          </p:cNvSpPr>
          <p:nvPr/>
        </p:nvSpPr>
        <p:spPr bwMode="auto">
          <a:xfrm>
            <a:off x="5316538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8" name="Text Box 36"/>
          <p:cNvSpPr txBox="1">
            <a:spLocks noChangeArrowheads="1"/>
          </p:cNvSpPr>
          <p:nvPr/>
        </p:nvSpPr>
        <p:spPr bwMode="auto">
          <a:xfrm>
            <a:off x="5676900" y="50758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8709" name="Text Box 37"/>
          <p:cNvSpPr txBox="1">
            <a:spLocks noChangeArrowheads="1"/>
          </p:cNvSpPr>
          <p:nvPr/>
        </p:nvSpPr>
        <p:spPr bwMode="auto">
          <a:xfrm>
            <a:off x="5676900" y="43900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8710" name="Text Box 38"/>
          <p:cNvSpPr txBox="1">
            <a:spLocks noChangeArrowheads="1"/>
          </p:cNvSpPr>
          <p:nvPr/>
        </p:nvSpPr>
        <p:spPr bwMode="auto">
          <a:xfrm>
            <a:off x="5676900" y="37042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8711" name="Text Box 39"/>
          <p:cNvSpPr txBox="1">
            <a:spLocks noChangeArrowheads="1"/>
          </p:cNvSpPr>
          <p:nvPr/>
        </p:nvSpPr>
        <p:spPr bwMode="auto">
          <a:xfrm>
            <a:off x="5676900" y="30184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8712" name="Text Box 40"/>
          <p:cNvSpPr txBox="1">
            <a:spLocks noChangeArrowheads="1"/>
          </p:cNvSpPr>
          <p:nvPr/>
        </p:nvSpPr>
        <p:spPr bwMode="auto">
          <a:xfrm>
            <a:off x="5676900" y="23326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8721" name="Line 49"/>
          <p:cNvSpPr>
            <a:spLocks noChangeShapeType="1"/>
          </p:cNvSpPr>
          <p:nvPr/>
        </p:nvSpPr>
        <p:spPr bwMode="auto">
          <a:xfrm flipV="1">
            <a:off x="7010400" y="1447800"/>
            <a:ext cx="0" cy="362807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2" name="Text Box 50"/>
          <p:cNvSpPr txBox="1">
            <a:spLocks noChangeArrowheads="1"/>
          </p:cNvSpPr>
          <p:nvPr/>
        </p:nvSpPr>
        <p:spPr bwMode="auto">
          <a:xfrm>
            <a:off x="6172200" y="5609272"/>
            <a:ext cx="2667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# of ancestral copies stays the same or decreases with time</a:t>
            </a:r>
          </a:p>
        </p:txBody>
      </p:sp>
      <p:sp>
        <p:nvSpPr>
          <p:cNvPr id="28723" name="Oval 51"/>
          <p:cNvSpPr>
            <a:spLocks noChangeArrowheads="1"/>
          </p:cNvSpPr>
          <p:nvPr/>
        </p:nvSpPr>
        <p:spPr bwMode="auto">
          <a:xfrm>
            <a:off x="45704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4" name="Oval 52"/>
          <p:cNvSpPr>
            <a:spLocks noChangeArrowheads="1"/>
          </p:cNvSpPr>
          <p:nvPr/>
        </p:nvSpPr>
        <p:spPr bwMode="auto">
          <a:xfrm>
            <a:off x="52022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5" name="Oval 53"/>
          <p:cNvSpPr>
            <a:spLocks noChangeArrowheads="1"/>
          </p:cNvSpPr>
          <p:nvPr/>
        </p:nvSpPr>
        <p:spPr bwMode="auto">
          <a:xfrm>
            <a:off x="52022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6" name="Oval 54"/>
          <p:cNvSpPr>
            <a:spLocks noChangeArrowheads="1"/>
          </p:cNvSpPr>
          <p:nvPr/>
        </p:nvSpPr>
        <p:spPr bwMode="auto">
          <a:xfrm>
            <a:off x="519906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7" name="Oval 55"/>
          <p:cNvSpPr>
            <a:spLocks noChangeArrowheads="1"/>
          </p:cNvSpPr>
          <p:nvPr/>
        </p:nvSpPr>
        <p:spPr bwMode="auto">
          <a:xfrm>
            <a:off x="4572000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8" name="Oval 56"/>
          <p:cNvSpPr>
            <a:spLocks noChangeArrowheads="1"/>
          </p:cNvSpPr>
          <p:nvPr/>
        </p:nvSpPr>
        <p:spPr bwMode="auto">
          <a:xfrm>
            <a:off x="3941763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9" name="Oval 57"/>
          <p:cNvSpPr>
            <a:spLocks noChangeArrowheads="1"/>
          </p:cNvSpPr>
          <p:nvPr/>
        </p:nvSpPr>
        <p:spPr bwMode="auto">
          <a:xfrm>
            <a:off x="3940175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0" name="Oval 58"/>
          <p:cNvSpPr>
            <a:spLocks noChangeArrowheads="1"/>
          </p:cNvSpPr>
          <p:nvPr/>
        </p:nvSpPr>
        <p:spPr bwMode="auto">
          <a:xfrm>
            <a:off x="39401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1" name="Oval 59"/>
          <p:cNvSpPr>
            <a:spLocks noChangeArrowheads="1"/>
          </p:cNvSpPr>
          <p:nvPr/>
        </p:nvSpPr>
        <p:spPr bwMode="auto">
          <a:xfrm>
            <a:off x="39401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2" name="Oval 60"/>
          <p:cNvSpPr>
            <a:spLocks noChangeArrowheads="1"/>
          </p:cNvSpPr>
          <p:nvPr/>
        </p:nvSpPr>
        <p:spPr bwMode="auto">
          <a:xfrm>
            <a:off x="33099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3" name="Oval 61"/>
          <p:cNvSpPr>
            <a:spLocks noChangeArrowheads="1"/>
          </p:cNvSpPr>
          <p:nvPr/>
        </p:nvSpPr>
        <p:spPr bwMode="auto">
          <a:xfrm>
            <a:off x="33099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4" name="Oval 62"/>
          <p:cNvSpPr>
            <a:spLocks noChangeArrowheads="1"/>
          </p:cNvSpPr>
          <p:nvPr/>
        </p:nvSpPr>
        <p:spPr bwMode="auto">
          <a:xfrm>
            <a:off x="26781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5" name="Oval 63"/>
          <p:cNvSpPr>
            <a:spLocks noChangeArrowheads="1"/>
          </p:cNvSpPr>
          <p:nvPr/>
        </p:nvSpPr>
        <p:spPr bwMode="auto">
          <a:xfrm>
            <a:off x="26781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6" name="Oval 64"/>
          <p:cNvSpPr>
            <a:spLocks noChangeArrowheads="1"/>
          </p:cNvSpPr>
          <p:nvPr/>
        </p:nvSpPr>
        <p:spPr bwMode="auto">
          <a:xfrm>
            <a:off x="20478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7" name="Oval 65"/>
          <p:cNvSpPr>
            <a:spLocks noChangeArrowheads="1"/>
          </p:cNvSpPr>
          <p:nvPr/>
        </p:nvSpPr>
        <p:spPr bwMode="auto">
          <a:xfrm>
            <a:off x="20478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8" name="Oval 66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9" name="Oval 67"/>
          <p:cNvSpPr>
            <a:spLocks noChangeArrowheads="1"/>
          </p:cNvSpPr>
          <p:nvPr/>
        </p:nvSpPr>
        <p:spPr bwMode="auto">
          <a:xfrm>
            <a:off x="457041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0" name="Oval 68"/>
          <p:cNvSpPr>
            <a:spLocks noChangeArrowheads="1"/>
          </p:cNvSpPr>
          <p:nvPr/>
        </p:nvSpPr>
        <p:spPr bwMode="auto">
          <a:xfrm>
            <a:off x="45704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1" name="Line 69"/>
          <p:cNvSpPr>
            <a:spLocks noChangeShapeType="1"/>
          </p:cNvSpPr>
          <p:nvPr/>
        </p:nvSpPr>
        <p:spPr bwMode="auto">
          <a:xfrm flipH="1">
            <a:off x="4103688" y="25612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2" name="Line 70"/>
          <p:cNvSpPr>
            <a:spLocks noChangeShapeType="1"/>
          </p:cNvSpPr>
          <p:nvPr/>
        </p:nvSpPr>
        <p:spPr bwMode="auto">
          <a:xfrm>
            <a:off x="4681538" y="26374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3" name="Oval 71"/>
          <p:cNvSpPr>
            <a:spLocks noChangeArrowheads="1"/>
          </p:cNvSpPr>
          <p:nvPr/>
        </p:nvSpPr>
        <p:spPr bwMode="auto">
          <a:xfrm>
            <a:off x="1414463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4" name="Oval 72"/>
          <p:cNvSpPr>
            <a:spLocks noChangeArrowheads="1"/>
          </p:cNvSpPr>
          <p:nvPr/>
        </p:nvSpPr>
        <p:spPr bwMode="auto">
          <a:xfrm>
            <a:off x="2044700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5" name="Oval 73"/>
          <p:cNvSpPr>
            <a:spLocks noChangeArrowheads="1"/>
          </p:cNvSpPr>
          <p:nvPr/>
        </p:nvSpPr>
        <p:spPr bwMode="auto">
          <a:xfrm>
            <a:off x="2674938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6" name="Oval 74"/>
          <p:cNvSpPr>
            <a:spLocks noChangeArrowheads="1"/>
          </p:cNvSpPr>
          <p:nvPr/>
        </p:nvSpPr>
        <p:spPr bwMode="auto">
          <a:xfrm>
            <a:off x="3306763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7" name="Oval 75"/>
          <p:cNvSpPr>
            <a:spLocks noChangeArrowheads="1"/>
          </p:cNvSpPr>
          <p:nvPr/>
        </p:nvSpPr>
        <p:spPr bwMode="auto">
          <a:xfrm>
            <a:off x="5199063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8" name="Oval 76"/>
          <p:cNvSpPr>
            <a:spLocks noChangeArrowheads="1"/>
          </p:cNvSpPr>
          <p:nvPr/>
        </p:nvSpPr>
        <p:spPr bwMode="auto">
          <a:xfrm>
            <a:off x="3937000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9" name="Oval 77"/>
          <p:cNvSpPr>
            <a:spLocks noChangeArrowheads="1"/>
          </p:cNvSpPr>
          <p:nvPr/>
        </p:nvSpPr>
        <p:spPr bwMode="auto">
          <a:xfrm>
            <a:off x="4572000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0" name="Line 78"/>
          <p:cNvSpPr>
            <a:spLocks noChangeShapeType="1"/>
          </p:cNvSpPr>
          <p:nvPr/>
        </p:nvSpPr>
        <p:spPr bwMode="auto">
          <a:xfrm>
            <a:off x="2790825" y="26374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1" name="Line 79"/>
          <p:cNvSpPr>
            <a:spLocks noChangeShapeType="1"/>
          </p:cNvSpPr>
          <p:nvPr/>
        </p:nvSpPr>
        <p:spPr bwMode="auto">
          <a:xfrm>
            <a:off x="5319713" y="26374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2" name="Line 80"/>
          <p:cNvSpPr>
            <a:spLocks noChangeShapeType="1"/>
          </p:cNvSpPr>
          <p:nvPr/>
        </p:nvSpPr>
        <p:spPr bwMode="auto">
          <a:xfrm flipH="1">
            <a:off x="1524000" y="25612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3" name="Line 81"/>
          <p:cNvSpPr>
            <a:spLocks noChangeShapeType="1"/>
          </p:cNvSpPr>
          <p:nvPr/>
        </p:nvSpPr>
        <p:spPr bwMode="auto">
          <a:xfrm flipH="1">
            <a:off x="2209800" y="25612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4" name="Line 82"/>
          <p:cNvSpPr>
            <a:spLocks noChangeShapeType="1"/>
          </p:cNvSpPr>
          <p:nvPr/>
        </p:nvSpPr>
        <p:spPr bwMode="auto">
          <a:xfrm>
            <a:off x="3429000" y="25612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5" name="Slide Number Placeholder 8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59FAA66-0272-41D9-957B-AD8A801B07A1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48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Text Box 12"/>
          <p:cNvSpPr txBox="1">
            <a:spLocks noChangeArrowheads="1"/>
          </p:cNvSpPr>
          <p:nvPr/>
        </p:nvSpPr>
        <p:spPr bwMode="auto">
          <a:xfrm>
            <a:off x="1358900" y="507274"/>
            <a:ext cx="55839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120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Wright - Fisher Population Model of Genetic Drift</a:t>
            </a:r>
          </a:p>
        </p:txBody>
      </p:sp>
      <p:sp>
        <p:nvSpPr>
          <p:cNvPr id="86" name="Oval 5"/>
          <p:cNvSpPr>
            <a:spLocks noChangeArrowheads="1"/>
          </p:cNvSpPr>
          <p:nvPr/>
        </p:nvSpPr>
        <p:spPr bwMode="auto">
          <a:xfrm>
            <a:off x="14192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Oval 6"/>
          <p:cNvSpPr>
            <a:spLocks noChangeArrowheads="1"/>
          </p:cNvSpPr>
          <p:nvPr/>
        </p:nvSpPr>
        <p:spPr bwMode="auto">
          <a:xfrm>
            <a:off x="14176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Line 16"/>
          <p:cNvSpPr>
            <a:spLocks noChangeShapeType="1"/>
          </p:cNvSpPr>
          <p:nvPr/>
        </p:nvSpPr>
        <p:spPr bwMode="auto">
          <a:xfrm flipH="1">
            <a:off x="990600" y="32470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Oval 65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Oval 2"/>
          <p:cNvSpPr>
            <a:spLocks noChangeArrowheads="1"/>
          </p:cNvSpPr>
          <p:nvPr/>
        </p:nvSpPr>
        <p:spPr bwMode="auto">
          <a:xfrm>
            <a:off x="838200" y="51520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Oval 2"/>
          <p:cNvSpPr>
            <a:spLocks noChangeArrowheads="1"/>
          </p:cNvSpPr>
          <p:nvPr/>
        </p:nvSpPr>
        <p:spPr bwMode="auto">
          <a:xfrm>
            <a:off x="838200" y="44662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3" name="Straight Connector 92"/>
          <p:cNvCxnSpPr>
            <a:stCxn id="91" idx="0"/>
            <a:endCxn id="92" idx="4"/>
          </p:cNvCxnSpPr>
          <p:nvPr/>
        </p:nvCxnSpPr>
        <p:spPr>
          <a:xfrm flipV="1">
            <a:off x="952500" y="4694872"/>
            <a:ext cx="0" cy="457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Oval 5"/>
          <p:cNvSpPr>
            <a:spLocks noChangeArrowheads="1"/>
          </p:cNvSpPr>
          <p:nvPr/>
        </p:nvSpPr>
        <p:spPr bwMode="auto">
          <a:xfrm>
            <a:off x="862148" y="37804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Line 12"/>
          <p:cNvSpPr>
            <a:spLocks noChangeShapeType="1"/>
          </p:cNvSpPr>
          <p:nvPr/>
        </p:nvSpPr>
        <p:spPr bwMode="auto">
          <a:xfrm flipH="1">
            <a:off x="914400" y="3856672"/>
            <a:ext cx="60960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Oval 5"/>
          <p:cNvSpPr>
            <a:spLocks noChangeArrowheads="1"/>
          </p:cNvSpPr>
          <p:nvPr/>
        </p:nvSpPr>
        <p:spPr bwMode="auto">
          <a:xfrm>
            <a:off x="851263" y="3107735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7" name="Oval 72"/>
          <p:cNvSpPr>
            <a:spLocks noChangeArrowheads="1"/>
          </p:cNvSpPr>
          <p:nvPr/>
        </p:nvSpPr>
        <p:spPr bwMode="auto">
          <a:xfrm>
            <a:off x="875211" y="2458946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8" name="Line 81"/>
          <p:cNvSpPr>
            <a:spLocks noChangeShapeType="1"/>
          </p:cNvSpPr>
          <p:nvPr/>
        </p:nvSpPr>
        <p:spPr bwMode="auto">
          <a:xfrm>
            <a:off x="978399" y="2692308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" name="Text Box 40"/>
          <p:cNvSpPr txBox="1">
            <a:spLocks noChangeArrowheads="1"/>
          </p:cNvSpPr>
          <p:nvPr/>
        </p:nvSpPr>
        <p:spPr bwMode="auto">
          <a:xfrm>
            <a:off x="5669461" y="17230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00" name="Oval 71"/>
          <p:cNvSpPr>
            <a:spLocks noChangeArrowheads="1"/>
          </p:cNvSpPr>
          <p:nvPr/>
        </p:nvSpPr>
        <p:spPr bwMode="auto">
          <a:xfrm>
            <a:off x="1407024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" name="Oval 72"/>
          <p:cNvSpPr>
            <a:spLocks noChangeArrowheads="1"/>
          </p:cNvSpPr>
          <p:nvPr/>
        </p:nvSpPr>
        <p:spPr bwMode="auto">
          <a:xfrm>
            <a:off x="2037261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" name="Oval 73"/>
          <p:cNvSpPr>
            <a:spLocks noChangeArrowheads="1"/>
          </p:cNvSpPr>
          <p:nvPr/>
        </p:nvSpPr>
        <p:spPr bwMode="auto">
          <a:xfrm>
            <a:off x="2667499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" name="Oval 74"/>
          <p:cNvSpPr>
            <a:spLocks noChangeArrowheads="1"/>
          </p:cNvSpPr>
          <p:nvPr/>
        </p:nvSpPr>
        <p:spPr bwMode="auto">
          <a:xfrm>
            <a:off x="3299324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" name="Oval 75"/>
          <p:cNvSpPr>
            <a:spLocks noChangeArrowheads="1"/>
          </p:cNvSpPr>
          <p:nvPr/>
        </p:nvSpPr>
        <p:spPr bwMode="auto">
          <a:xfrm>
            <a:off x="5191624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Oval 76"/>
          <p:cNvSpPr>
            <a:spLocks noChangeArrowheads="1"/>
          </p:cNvSpPr>
          <p:nvPr/>
        </p:nvSpPr>
        <p:spPr bwMode="auto">
          <a:xfrm>
            <a:off x="3929561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Oval 77"/>
          <p:cNvSpPr>
            <a:spLocks noChangeArrowheads="1"/>
          </p:cNvSpPr>
          <p:nvPr/>
        </p:nvSpPr>
        <p:spPr bwMode="auto">
          <a:xfrm>
            <a:off x="4564561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7" name="Oval 72"/>
          <p:cNvSpPr>
            <a:spLocks noChangeArrowheads="1"/>
          </p:cNvSpPr>
          <p:nvPr/>
        </p:nvSpPr>
        <p:spPr bwMode="auto">
          <a:xfrm>
            <a:off x="867772" y="1849346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8" name="Line 20"/>
          <p:cNvSpPr>
            <a:spLocks noChangeShapeType="1"/>
          </p:cNvSpPr>
          <p:nvPr/>
        </p:nvSpPr>
        <p:spPr bwMode="auto">
          <a:xfrm>
            <a:off x="4038600" y="1888172"/>
            <a:ext cx="6858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" name="Line 23"/>
          <p:cNvSpPr>
            <a:spLocks noChangeShapeType="1"/>
          </p:cNvSpPr>
          <p:nvPr/>
        </p:nvSpPr>
        <p:spPr bwMode="auto">
          <a:xfrm flipH="1">
            <a:off x="2743200" y="1964372"/>
            <a:ext cx="6858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Line 81"/>
          <p:cNvSpPr>
            <a:spLocks noChangeShapeType="1"/>
          </p:cNvSpPr>
          <p:nvPr/>
        </p:nvSpPr>
        <p:spPr bwMode="auto">
          <a:xfrm>
            <a:off x="990600" y="20405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Line 80"/>
          <p:cNvSpPr>
            <a:spLocks noChangeShapeType="1"/>
          </p:cNvSpPr>
          <p:nvPr/>
        </p:nvSpPr>
        <p:spPr bwMode="auto">
          <a:xfrm flipH="1">
            <a:off x="1524000" y="19643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" name="Line 80"/>
          <p:cNvSpPr>
            <a:spLocks noChangeShapeType="1"/>
          </p:cNvSpPr>
          <p:nvPr/>
        </p:nvSpPr>
        <p:spPr bwMode="auto">
          <a:xfrm flipH="1">
            <a:off x="2209800" y="18881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3" name="Line 82"/>
          <p:cNvSpPr>
            <a:spLocks noChangeShapeType="1"/>
          </p:cNvSpPr>
          <p:nvPr/>
        </p:nvSpPr>
        <p:spPr bwMode="auto">
          <a:xfrm>
            <a:off x="3429000" y="18881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Line 82"/>
          <p:cNvSpPr>
            <a:spLocks noChangeShapeType="1"/>
          </p:cNvSpPr>
          <p:nvPr/>
        </p:nvSpPr>
        <p:spPr bwMode="auto">
          <a:xfrm>
            <a:off x="4038600" y="19643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5" name="Line 20"/>
          <p:cNvSpPr>
            <a:spLocks noChangeShapeType="1"/>
          </p:cNvSpPr>
          <p:nvPr/>
        </p:nvSpPr>
        <p:spPr bwMode="auto">
          <a:xfrm>
            <a:off x="4648200" y="1888172"/>
            <a:ext cx="6858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" name="Text Box 40"/>
          <p:cNvSpPr txBox="1">
            <a:spLocks noChangeArrowheads="1"/>
          </p:cNvSpPr>
          <p:nvPr/>
        </p:nvSpPr>
        <p:spPr bwMode="auto">
          <a:xfrm>
            <a:off x="5666015" y="10668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17" name="Oval 71"/>
          <p:cNvSpPr>
            <a:spLocks noChangeArrowheads="1"/>
          </p:cNvSpPr>
          <p:nvPr/>
        </p:nvSpPr>
        <p:spPr bwMode="auto">
          <a:xfrm>
            <a:off x="1403578" y="1157288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8" name="Oval 72"/>
          <p:cNvSpPr>
            <a:spLocks noChangeArrowheads="1"/>
          </p:cNvSpPr>
          <p:nvPr/>
        </p:nvSpPr>
        <p:spPr bwMode="auto">
          <a:xfrm>
            <a:off x="2033815" y="1157288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9" name="Oval 73"/>
          <p:cNvSpPr>
            <a:spLocks noChangeArrowheads="1"/>
          </p:cNvSpPr>
          <p:nvPr/>
        </p:nvSpPr>
        <p:spPr bwMode="auto">
          <a:xfrm>
            <a:off x="2664053" y="1157288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0" name="Oval 74"/>
          <p:cNvSpPr>
            <a:spLocks noChangeArrowheads="1"/>
          </p:cNvSpPr>
          <p:nvPr/>
        </p:nvSpPr>
        <p:spPr bwMode="auto">
          <a:xfrm>
            <a:off x="3295878" y="1157288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1" name="Oval 75"/>
          <p:cNvSpPr>
            <a:spLocks noChangeArrowheads="1"/>
          </p:cNvSpPr>
          <p:nvPr/>
        </p:nvSpPr>
        <p:spPr bwMode="auto">
          <a:xfrm>
            <a:off x="5188178" y="1157288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" name="Oval 76"/>
          <p:cNvSpPr>
            <a:spLocks noChangeArrowheads="1"/>
          </p:cNvSpPr>
          <p:nvPr/>
        </p:nvSpPr>
        <p:spPr bwMode="auto">
          <a:xfrm>
            <a:off x="3926115" y="1157288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" name="Oval 77"/>
          <p:cNvSpPr>
            <a:spLocks noChangeArrowheads="1"/>
          </p:cNvSpPr>
          <p:nvPr/>
        </p:nvSpPr>
        <p:spPr bwMode="auto">
          <a:xfrm>
            <a:off x="4561115" y="1157288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4" name="Oval 72"/>
          <p:cNvSpPr>
            <a:spLocks noChangeArrowheads="1"/>
          </p:cNvSpPr>
          <p:nvPr/>
        </p:nvSpPr>
        <p:spPr bwMode="auto">
          <a:xfrm>
            <a:off x="864326" y="1193074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5" name="Line 80"/>
          <p:cNvSpPr>
            <a:spLocks noChangeShapeType="1"/>
          </p:cNvSpPr>
          <p:nvPr/>
        </p:nvSpPr>
        <p:spPr bwMode="auto">
          <a:xfrm flipH="1">
            <a:off x="914400" y="1295400"/>
            <a:ext cx="6096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7" name="Line 80"/>
          <p:cNvSpPr>
            <a:spLocks noChangeShapeType="1"/>
          </p:cNvSpPr>
          <p:nvPr/>
        </p:nvSpPr>
        <p:spPr bwMode="auto">
          <a:xfrm flipH="1">
            <a:off x="1524000" y="1295400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8" name="Line 82"/>
          <p:cNvSpPr>
            <a:spLocks noChangeShapeType="1"/>
          </p:cNvSpPr>
          <p:nvPr/>
        </p:nvSpPr>
        <p:spPr bwMode="auto">
          <a:xfrm>
            <a:off x="2172789" y="1295400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9" name="Line 82"/>
          <p:cNvSpPr>
            <a:spLocks noChangeShapeType="1"/>
          </p:cNvSpPr>
          <p:nvPr/>
        </p:nvSpPr>
        <p:spPr bwMode="auto">
          <a:xfrm>
            <a:off x="2793274" y="1269274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0" name="Line 23"/>
          <p:cNvSpPr>
            <a:spLocks noChangeShapeType="1"/>
          </p:cNvSpPr>
          <p:nvPr/>
        </p:nvSpPr>
        <p:spPr bwMode="auto">
          <a:xfrm flipH="1">
            <a:off x="3429000" y="1295400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1" name="Line 82"/>
          <p:cNvSpPr>
            <a:spLocks noChangeShapeType="1"/>
          </p:cNvSpPr>
          <p:nvPr/>
        </p:nvSpPr>
        <p:spPr bwMode="auto">
          <a:xfrm>
            <a:off x="4038600" y="1219200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2" name="Line 82"/>
          <p:cNvSpPr>
            <a:spLocks noChangeShapeType="1"/>
          </p:cNvSpPr>
          <p:nvPr/>
        </p:nvSpPr>
        <p:spPr bwMode="auto">
          <a:xfrm>
            <a:off x="4687389" y="1282337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" name="Line 82"/>
          <p:cNvSpPr>
            <a:spLocks noChangeShapeType="1"/>
          </p:cNvSpPr>
          <p:nvPr/>
        </p:nvSpPr>
        <p:spPr bwMode="auto">
          <a:xfrm>
            <a:off x="5320937" y="1282337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6" name="Text Box 68"/>
          <p:cNvSpPr txBox="1">
            <a:spLocks noChangeArrowheads="1"/>
          </p:cNvSpPr>
          <p:nvPr/>
        </p:nvSpPr>
        <p:spPr bwMode="auto">
          <a:xfrm>
            <a:off x="7162800" y="2971800"/>
            <a:ext cx="135806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Process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continues...</a:t>
            </a:r>
          </a:p>
        </p:txBody>
      </p:sp>
    </p:spTree>
    <p:extLst>
      <p:ext uri="{BB962C8B-B14F-4D97-AF65-F5344CB8AC3E}">
        <p14:creationId xmlns:p14="http://schemas.microsoft.com/office/powerpoint/2010/main" val="415004747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6629400" y="5075872"/>
            <a:ext cx="8643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Present</a:t>
            </a: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6096000" y="1066800"/>
            <a:ext cx="17428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Generations Ago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6324600" y="2485072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7" name="Oval 5"/>
          <p:cNvSpPr>
            <a:spLocks noChangeArrowheads="1"/>
          </p:cNvSpPr>
          <p:nvPr/>
        </p:nvSpPr>
        <p:spPr bwMode="auto">
          <a:xfrm>
            <a:off x="14192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8" name="Oval 6"/>
          <p:cNvSpPr>
            <a:spLocks noChangeArrowheads="1"/>
          </p:cNvSpPr>
          <p:nvPr/>
        </p:nvSpPr>
        <p:spPr bwMode="auto">
          <a:xfrm>
            <a:off x="14176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9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1" name="Oval 9"/>
          <p:cNvSpPr>
            <a:spLocks noChangeArrowheads="1"/>
          </p:cNvSpPr>
          <p:nvPr/>
        </p:nvSpPr>
        <p:spPr bwMode="auto">
          <a:xfrm>
            <a:off x="2047875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2" name="Oval 10"/>
          <p:cNvSpPr>
            <a:spLocks noChangeArrowheads="1"/>
          </p:cNvSpPr>
          <p:nvPr/>
        </p:nvSpPr>
        <p:spPr bwMode="auto">
          <a:xfrm>
            <a:off x="2679700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3" name="Oval 11"/>
          <p:cNvSpPr>
            <a:spLocks noChangeArrowheads="1"/>
          </p:cNvSpPr>
          <p:nvPr/>
        </p:nvSpPr>
        <p:spPr bwMode="auto">
          <a:xfrm>
            <a:off x="267811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4" name="Oval 12"/>
          <p:cNvSpPr>
            <a:spLocks noChangeArrowheads="1"/>
          </p:cNvSpPr>
          <p:nvPr/>
        </p:nvSpPr>
        <p:spPr bwMode="auto">
          <a:xfrm>
            <a:off x="33115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5" name="Oval 13"/>
          <p:cNvSpPr>
            <a:spLocks noChangeArrowheads="1"/>
          </p:cNvSpPr>
          <p:nvPr/>
        </p:nvSpPr>
        <p:spPr bwMode="auto">
          <a:xfrm>
            <a:off x="33099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6" name="Oval 14"/>
          <p:cNvSpPr>
            <a:spLocks noChangeArrowheads="1"/>
          </p:cNvSpPr>
          <p:nvPr/>
        </p:nvSpPr>
        <p:spPr bwMode="auto">
          <a:xfrm>
            <a:off x="52038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7" name="Line 15"/>
          <p:cNvSpPr>
            <a:spLocks noChangeShapeType="1"/>
          </p:cNvSpPr>
          <p:nvPr/>
        </p:nvSpPr>
        <p:spPr bwMode="auto">
          <a:xfrm>
            <a:off x="2146663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8" name="Line 16"/>
          <p:cNvSpPr>
            <a:spLocks noChangeShapeType="1"/>
          </p:cNvSpPr>
          <p:nvPr/>
        </p:nvSpPr>
        <p:spPr bwMode="auto">
          <a:xfrm flipH="1">
            <a:off x="1524000" y="32470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9" name="Line 17"/>
          <p:cNvSpPr>
            <a:spLocks noChangeShapeType="1"/>
          </p:cNvSpPr>
          <p:nvPr/>
        </p:nvSpPr>
        <p:spPr bwMode="auto">
          <a:xfrm>
            <a:off x="2794000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0" name="Line 18"/>
          <p:cNvSpPr>
            <a:spLocks noChangeShapeType="1"/>
          </p:cNvSpPr>
          <p:nvPr/>
        </p:nvSpPr>
        <p:spPr bwMode="auto">
          <a:xfrm>
            <a:off x="4054475" y="31708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1" name="Line 19"/>
          <p:cNvSpPr>
            <a:spLocks noChangeShapeType="1"/>
          </p:cNvSpPr>
          <p:nvPr/>
        </p:nvSpPr>
        <p:spPr bwMode="auto">
          <a:xfrm>
            <a:off x="4686300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2" name="Line 20"/>
          <p:cNvSpPr>
            <a:spLocks noChangeShapeType="1"/>
          </p:cNvSpPr>
          <p:nvPr/>
        </p:nvSpPr>
        <p:spPr bwMode="auto">
          <a:xfrm>
            <a:off x="4724400" y="3247072"/>
            <a:ext cx="6096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3" name="Line 21"/>
          <p:cNvSpPr>
            <a:spLocks noChangeShapeType="1"/>
          </p:cNvSpPr>
          <p:nvPr/>
        </p:nvSpPr>
        <p:spPr bwMode="auto">
          <a:xfrm flipH="1">
            <a:off x="3429000" y="3247072"/>
            <a:ext cx="6096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4" name="Line 22"/>
          <p:cNvSpPr>
            <a:spLocks noChangeShapeType="1"/>
          </p:cNvSpPr>
          <p:nvPr/>
        </p:nvSpPr>
        <p:spPr bwMode="auto">
          <a:xfrm flipH="1">
            <a:off x="1524000" y="3932872"/>
            <a:ext cx="1295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5" name="Line 23"/>
          <p:cNvSpPr>
            <a:spLocks noChangeShapeType="1"/>
          </p:cNvSpPr>
          <p:nvPr/>
        </p:nvSpPr>
        <p:spPr bwMode="auto">
          <a:xfrm flipH="1">
            <a:off x="2133600" y="3932872"/>
            <a:ext cx="1295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6" name="Line 24"/>
          <p:cNvSpPr>
            <a:spLocks noChangeShapeType="1"/>
          </p:cNvSpPr>
          <p:nvPr/>
        </p:nvSpPr>
        <p:spPr bwMode="auto">
          <a:xfrm flipH="1">
            <a:off x="3429000" y="39328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7" name="Line 25"/>
          <p:cNvSpPr>
            <a:spLocks noChangeShapeType="1"/>
          </p:cNvSpPr>
          <p:nvPr/>
        </p:nvSpPr>
        <p:spPr bwMode="auto">
          <a:xfrm flipH="1">
            <a:off x="4054475" y="3932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8" name="Line 26"/>
          <p:cNvSpPr>
            <a:spLocks noChangeShapeType="1"/>
          </p:cNvSpPr>
          <p:nvPr/>
        </p:nvSpPr>
        <p:spPr bwMode="auto">
          <a:xfrm flipH="1">
            <a:off x="4684713" y="3932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9" name="Line 27"/>
          <p:cNvSpPr>
            <a:spLocks noChangeShapeType="1"/>
          </p:cNvSpPr>
          <p:nvPr/>
        </p:nvSpPr>
        <p:spPr bwMode="auto">
          <a:xfrm flipH="1">
            <a:off x="5318125" y="40090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0" name="Line 28"/>
          <p:cNvSpPr>
            <a:spLocks noChangeShapeType="1"/>
          </p:cNvSpPr>
          <p:nvPr/>
        </p:nvSpPr>
        <p:spPr bwMode="auto">
          <a:xfrm flipH="1">
            <a:off x="2819400" y="39328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1" name="Line 29"/>
          <p:cNvSpPr>
            <a:spLocks noChangeShapeType="1"/>
          </p:cNvSpPr>
          <p:nvPr/>
        </p:nvSpPr>
        <p:spPr bwMode="auto">
          <a:xfrm flipH="1">
            <a:off x="1524000" y="4648200"/>
            <a:ext cx="609600" cy="58007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2" name="Line 30"/>
          <p:cNvSpPr>
            <a:spLocks noChangeShapeType="1"/>
          </p:cNvSpPr>
          <p:nvPr/>
        </p:nvSpPr>
        <p:spPr bwMode="auto">
          <a:xfrm flipH="1">
            <a:off x="2209800" y="46186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3" name="Line 31"/>
          <p:cNvSpPr>
            <a:spLocks noChangeShapeType="1"/>
          </p:cNvSpPr>
          <p:nvPr/>
        </p:nvSpPr>
        <p:spPr bwMode="auto">
          <a:xfrm flipH="1">
            <a:off x="2792413" y="4694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4" name="Line 32"/>
          <p:cNvSpPr>
            <a:spLocks noChangeShapeType="1"/>
          </p:cNvSpPr>
          <p:nvPr/>
        </p:nvSpPr>
        <p:spPr bwMode="auto">
          <a:xfrm flipH="1">
            <a:off x="3429000" y="46186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5" name="Line 33"/>
          <p:cNvSpPr>
            <a:spLocks noChangeShapeType="1"/>
          </p:cNvSpPr>
          <p:nvPr/>
        </p:nvSpPr>
        <p:spPr bwMode="auto">
          <a:xfrm flipH="1">
            <a:off x="4054475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6" name="Line 34"/>
          <p:cNvSpPr>
            <a:spLocks noChangeShapeType="1"/>
          </p:cNvSpPr>
          <p:nvPr/>
        </p:nvSpPr>
        <p:spPr bwMode="auto">
          <a:xfrm flipH="1">
            <a:off x="4684713" y="46186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7" name="Line 35"/>
          <p:cNvSpPr>
            <a:spLocks noChangeShapeType="1"/>
          </p:cNvSpPr>
          <p:nvPr/>
        </p:nvSpPr>
        <p:spPr bwMode="auto">
          <a:xfrm>
            <a:off x="5316538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8" name="Text Box 36"/>
          <p:cNvSpPr txBox="1">
            <a:spLocks noChangeArrowheads="1"/>
          </p:cNvSpPr>
          <p:nvPr/>
        </p:nvSpPr>
        <p:spPr bwMode="auto">
          <a:xfrm>
            <a:off x="5676900" y="50758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8709" name="Text Box 37"/>
          <p:cNvSpPr txBox="1">
            <a:spLocks noChangeArrowheads="1"/>
          </p:cNvSpPr>
          <p:nvPr/>
        </p:nvSpPr>
        <p:spPr bwMode="auto">
          <a:xfrm>
            <a:off x="5676900" y="43900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8710" name="Text Box 38"/>
          <p:cNvSpPr txBox="1">
            <a:spLocks noChangeArrowheads="1"/>
          </p:cNvSpPr>
          <p:nvPr/>
        </p:nvSpPr>
        <p:spPr bwMode="auto">
          <a:xfrm>
            <a:off x="5676900" y="37042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8711" name="Text Box 39"/>
          <p:cNvSpPr txBox="1">
            <a:spLocks noChangeArrowheads="1"/>
          </p:cNvSpPr>
          <p:nvPr/>
        </p:nvSpPr>
        <p:spPr bwMode="auto">
          <a:xfrm>
            <a:off x="5676900" y="30184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8712" name="Text Box 40"/>
          <p:cNvSpPr txBox="1">
            <a:spLocks noChangeArrowheads="1"/>
          </p:cNvSpPr>
          <p:nvPr/>
        </p:nvSpPr>
        <p:spPr bwMode="auto">
          <a:xfrm>
            <a:off x="5676900" y="23326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8721" name="Line 49"/>
          <p:cNvSpPr>
            <a:spLocks noChangeShapeType="1"/>
          </p:cNvSpPr>
          <p:nvPr/>
        </p:nvSpPr>
        <p:spPr bwMode="auto">
          <a:xfrm flipV="1">
            <a:off x="7010400" y="1447800"/>
            <a:ext cx="0" cy="362807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2" name="Text Box 50"/>
          <p:cNvSpPr txBox="1">
            <a:spLocks noChangeArrowheads="1"/>
          </p:cNvSpPr>
          <p:nvPr/>
        </p:nvSpPr>
        <p:spPr bwMode="auto">
          <a:xfrm>
            <a:off x="6172200" y="5609272"/>
            <a:ext cx="2667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# of ancestral copies stays the same or decreases with time</a:t>
            </a:r>
          </a:p>
        </p:txBody>
      </p:sp>
      <p:sp>
        <p:nvSpPr>
          <p:cNvPr id="28726" name="Oval 54"/>
          <p:cNvSpPr>
            <a:spLocks noChangeArrowheads="1"/>
          </p:cNvSpPr>
          <p:nvPr/>
        </p:nvSpPr>
        <p:spPr bwMode="auto">
          <a:xfrm>
            <a:off x="5199063" y="3780472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7" name="Oval 55"/>
          <p:cNvSpPr>
            <a:spLocks noChangeArrowheads="1"/>
          </p:cNvSpPr>
          <p:nvPr/>
        </p:nvSpPr>
        <p:spPr bwMode="auto">
          <a:xfrm>
            <a:off x="4572000" y="3094672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9" name="Oval 67"/>
          <p:cNvSpPr>
            <a:spLocks noChangeArrowheads="1"/>
          </p:cNvSpPr>
          <p:nvPr/>
        </p:nvSpPr>
        <p:spPr bwMode="auto">
          <a:xfrm>
            <a:off x="4570413" y="3780472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1" name="Line 69"/>
          <p:cNvSpPr>
            <a:spLocks noChangeShapeType="1"/>
          </p:cNvSpPr>
          <p:nvPr/>
        </p:nvSpPr>
        <p:spPr bwMode="auto">
          <a:xfrm flipH="1">
            <a:off x="4103688" y="25612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2" name="Line 70"/>
          <p:cNvSpPr>
            <a:spLocks noChangeShapeType="1"/>
          </p:cNvSpPr>
          <p:nvPr/>
        </p:nvSpPr>
        <p:spPr bwMode="auto">
          <a:xfrm>
            <a:off x="4681538" y="26374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3" name="Oval 71"/>
          <p:cNvSpPr>
            <a:spLocks noChangeArrowheads="1"/>
          </p:cNvSpPr>
          <p:nvPr/>
        </p:nvSpPr>
        <p:spPr bwMode="auto">
          <a:xfrm>
            <a:off x="1414463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4" name="Oval 72"/>
          <p:cNvSpPr>
            <a:spLocks noChangeArrowheads="1"/>
          </p:cNvSpPr>
          <p:nvPr/>
        </p:nvSpPr>
        <p:spPr bwMode="auto">
          <a:xfrm>
            <a:off x="2044700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6" name="Oval 74"/>
          <p:cNvSpPr>
            <a:spLocks noChangeArrowheads="1"/>
          </p:cNvSpPr>
          <p:nvPr/>
        </p:nvSpPr>
        <p:spPr bwMode="auto">
          <a:xfrm>
            <a:off x="3306763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7" name="Oval 75"/>
          <p:cNvSpPr>
            <a:spLocks noChangeArrowheads="1"/>
          </p:cNvSpPr>
          <p:nvPr/>
        </p:nvSpPr>
        <p:spPr bwMode="auto">
          <a:xfrm>
            <a:off x="5199063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8" name="Oval 76"/>
          <p:cNvSpPr>
            <a:spLocks noChangeArrowheads="1"/>
          </p:cNvSpPr>
          <p:nvPr/>
        </p:nvSpPr>
        <p:spPr bwMode="auto">
          <a:xfrm>
            <a:off x="3937000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0" name="Line 78"/>
          <p:cNvSpPr>
            <a:spLocks noChangeShapeType="1"/>
          </p:cNvSpPr>
          <p:nvPr/>
        </p:nvSpPr>
        <p:spPr bwMode="auto">
          <a:xfrm>
            <a:off x="2790825" y="26374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1" name="Line 79"/>
          <p:cNvSpPr>
            <a:spLocks noChangeShapeType="1"/>
          </p:cNvSpPr>
          <p:nvPr/>
        </p:nvSpPr>
        <p:spPr bwMode="auto">
          <a:xfrm>
            <a:off x="5319713" y="26374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2" name="Line 80"/>
          <p:cNvSpPr>
            <a:spLocks noChangeShapeType="1"/>
          </p:cNvSpPr>
          <p:nvPr/>
        </p:nvSpPr>
        <p:spPr bwMode="auto">
          <a:xfrm flipH="1">
            <a:off x="1524000" y="25612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3" name="Line 81"/>
          <p:cNvSpPr>
            <a:spLocks noChangeShapeType="1"/>
          </p:cNvSpPr>
          <p:nvPr/>
        </p:nvSpPr>
        <p:spPr bwMode="auto">
          <a:xfrm flipH="1">
            <a:off x="2209800" y="25612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4" name="Line 82"/>
          <p:cNvSpPr>
            <a:spLocks noChangeShapeType="1"/>
          </p:cNvSpPr>
          <p:nvPr/>
        </p:nvSpPr>
        <p:spPr bwMode="auto">
          <a:xfrm>
            <a:off x="3429000" y="25612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5" name="Slide Number Placeholder 8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59FAA66-0272-41D9-957B-AD8A801B07A1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49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Text Box 12"/>
          <p:cNvSpPr txBox="1">
            <a:spLocks noChangeArrowheads="1"/>
          </p:cNvSpPr>
          <p:nvPr/>
        </p:nvSpPr>
        <p:spPr bwMode="auto">
          <a:xfrm>
            <a:off x="1358900" y="507274"/>
            <a:ext cx="55839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120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Wright - Fisher Population Model of Genetic Drift</a:t>
            </a:r>
          </a:p>
        </p:txBody>
      </p:sp>
      <p:sp>
        <p:nvSpPr>
          <p:cNvPr id="86" name="Oval 5"/>
          <p:cNvSpPr>
            <a:spLocks noChangeArrowheads="1"/>
          </p:cNvSpPr>
          <p:nvPr/>
        </p:nvSpPr>
        <p:spPr bwMode="auto">
          <a:xfrm>
            <a:off x="14192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Line 16"/>
          <p:cNvSpPr>
            <a:spLocks noChangeShapeType="1"/>
          </p:cNvSpPr>
          <p:nvPr/>
        </p:nvSpPr>
        <p:spPr bwMode="auto">
          <a:xfrm flipH="1">
            <a:off x="990600" y="32470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3" name="Straight Connector 92"/>
          <p:cNvCxnSpPr/>
          <p:nvPr/>
        </p:nvCxnSpPr>
        <p:spPr>
          <a:xfrm flipV="1">
            <a:off x="952500" y="4694872"/>
            <a:ext cx="0" cy="457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Oval 5"/>
          <p:cNvSpPr>
            <a:spLocks noChangeArrowheads="1"/>
          </p:cNvSpPr>
          <p:nvPr/>
        </p:nvSpPr>
        <p:spPr bwMode="auto">
          <a:xfrm>
            <a:off x="862148" y="37804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Line 12"/>
          <p:cNvSpPr>
            <a:spLocks noChangeShapeType="1"/>
          </p:cNvSpPr>
          <p:nvPr/>
        </p:nvSpPr>
        <p:spPr bwMode="auto">
          <a:xfrm flipH="1">
            <a:off x="914400" y="3856672"/>
            <a:ext cx="60960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Oval 5"/>
          <p:cNvSpPr>
            <a:spLocks noChangeArrowheads="1"/>
          </p:cNvSpPr>
          <p:nvPr/>
        </p:nvSpPr>
        <p:spPr bwMode="auto">
          <a:xfrm>
            <a:off x="851263" y="3107735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7" name="Oval 72"/>
          <p:cNvSpPr>
            <a:spLocks noChangeArrowheads="1"/>
          </p:cNvSpPr>
          <p:nvPr/>
        </p:nvSpPr>
        <p:spPr bwMode="auto">
          <a:xfrm>
            <a:off x="875211" y="2458946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8" name="Line 81"/>
          <p:cNvSpPr>
            <a:spLocks noChangeShapeType="1"/>
          </p:cNvSpPr>
          <p:nvPr/>
        </p:nvSpPr>
        <p:spPr bwMode="auto">
          <a:xfrm>
            <a:off x="978399" y="2692308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" name="Text Box 40"/>
          <p:cNvSpPr txBox="1">
            <a:spLocks noChangeArrowheads="1"/>
          </p:cNvSpPr>
          <p:nvPr/>
        </p:nvSpPr>
        <p:spPr bwMode="auto">
          <a:xfrm>
            <a:off x="5669461" y="17230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00" name="Oval 71"/>
          <p:cNvSpPr>
            <a:spLocks noChangeArrowheads="1"/>
          </p:cNvSpPr>
          <p:nvPr/>
        </p:nvSpPr>
        <p:spPr bwMode="auto">
          <a:xfrm>
            <a:off x="1407024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" name="Oval 72"/>
          <p:cNvSpPr>
            <a:spLocks noChangeArrowheads="1"/>
          </p:cNvSpPr>
          <p:nvPr/>
        </p:nvSpPr>
        <p:spPr bwMode="auto">
          <a:xfrm>
            <a:off x="2037261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" name="Oval 73"/>
          <p:cNvSpPr>
            <a:spLocks noChangeArrowheads="1"/>
          </p:cNvSpPr>
          <p:nvPr/>
        </p:nvSpPr>
        <p:spPr bwMode="auto">
          <a:xfrm>
            <a:off x="2667499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" name="Oval 75"/>
          <p:cNvSpPr>
            <a:spLocks noChangeArrowheads="1"/>
          </p:cNvSpPr>
          <p:nvPr/>
        </p:nvSpPr>
        <p:spPr bwMode="auto">
          <a:xfrm>
            <a:off x="5191624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Oval 77"/>
          <p:cNvSpPr>
            <a:spLocks noChangeArrowheads="1"/>
          </p:cNvSpPr>
          <p:nvPr/>
        </p:nvSpPr>
        <p:spPr bwMode="auto">
          <a:xfrm>
            <a:off x="4564561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7" name="Oval 72"/>
          <p:cNvSpPr>
            <a:spLocks noChangeArrowheads="1"/>
          </p:cNvSpPr>
          <p:nvPr/>
        </p:nvSpPr>
        <p:spPr bwMode="auto">
          <a:xfrm>
            <a:off x="867772" y="1849346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8" name="Line 20"/>
          <p:cNvSpPr>
            <a:spLocks noChangeShapeType="1"/>
          </p:cNvSpPr>
          <p:nvPr/>
        </p:nvSpPr>
        <p:spPr bwMode="auto">
          <a:xfrm>
            <a:off x="4038600" y="1888172"/>
            <a:ext cx="6858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" name="Line 23"/>
          <p:cNvSpPr>
            <a:spLocks noChangeShapeType="1"/>
          </p:cNvSpPr>
          <p:nvPr/>
        </p:nvSpPr>
        <p:spPr bwMode="auto">
          <a:xfrm flipH="1">
            <a:off x="2743200" y="1964372"/>
            <a:ext cx="6858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Line 81"/>
          <p:cNvSpPr>
            <a:spLocks noChangeShapeType="1"/>
          </p:cNvSpPr>
          <p:nvPr/>
        </p:nvSpPr>
        <p:spPr bwMode="auto">
          <a:xfrm>
            <a:off x="990600" y="20405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Line 80"/>
          <p:cNvSpPr>
            <a:spLocks noChangeShapeType="1"/>
          </p:cNvSpPr>
          <p:nvPr/>
        </p:nvSpPr>
        <p:spPr bwMode="auto">
          <a:xfrm flipH="1">
            <a:off x="1524000" y="19643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" name="Line 80"/>
          <p:cNvSpPr>
            <a:spLocks noChangeShapeType="1"/>
          </p:cNvSpPr>
          <p:nvPr/>
        </p:nvSpPr>
        <p:spPr bwMode="auto">
          <a:xfrm flipH="1">
            <a:off x="2209800" y="18881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3" name="Line 82"/>
          <p:cNvSpPr>
            <a:spLocks noChangeShapeType="1"/>
          </p:cNvSpPr>
          <p:nvPr/>
        </p:nvSpPr>
        <p:spPr bwMode="auto">
          <a:xfrm>
            <a:off x="3429000" y="18881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Line 82"/>
          <p:cNvSpPr>
            <a:spLocks noChangeShapeType="1"/>
          </p:cNvSpPr>
          <p:nvPr/>
        </p:nvSpPr>
        <p:spPr bwMode="auto">
          <a:xfrm>
            <a:off x="4038600" y="19643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5" name="Line 20"/>
          <p:cNvSpPr>
            <a:spLocks noChangeShapeType="1"/>
          </p:cNvSpPr>
          <p:nvPr/>
        </p:nvSpPr>
        <p:spPr bwMode="auto">
          <a:xfrm>
            <a:off x="4648200" y="1888172"/>
            <a:ext cx="6858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" name="Text Box 40"/>
          <p:cNvSpPr txBox="1">
            <a:spLocks noChangeArrowheads="1"/>
          </p:cNvSpPr>
          <p:nvPr/>
        </p:nvSpPr>
        <p:spPr bwMode="auto">
          <a:xfrm>
            <a:off x="5666015" y="10668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17" name="Oval 71"/>
          <p:cNvSpPr>
            <a:spLocks noChangeArrowheads="1"/>
          </p:cNvSpPr>
          <p:nvPr/>
        </p:nvSpPr>
        <p:spPr bwMode="auto">
          <a:xfrm>
            <a:off x="1403578" y="1157288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8" name="Oval 72"/>
          <p:cNvSpPr>
            <a:spLocks noChangeArrowheads="1"/>
          </p:cNvSpPr>
          <p:nvPr/>
        </p:nvSpPr>
        <p:spPr bwMode="auto">
          <a:xfrm>
            <a:off x="2033815" y="1157288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9" name="Oval 73"/>
          <p:cNvSpPr>
            <a:spLocks noChangeArrowheads="1"/>
          </p:cNvSpPr>
          <p:nvPr/>
        </p:nvSpPr>
        <p:spPr bwMode="auto">
          <a:xfrm>
            <a:off x="2664053" y="1157288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0" name="Oval 74"/>
          <p:cNvSpPr>
            <a:spLocks noChangeArrowheads="1"/>
          </p:cNvSpPr>
          <p:nvPr/>
        </p:nvSpPr>
        <p:spPr bwMode="auto">
          <a:xfrm>
            <a:off x="3295878" y="1157288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1" name="Oval 75"/>
          <p:cNvSpPr>
            <a:spLocks noChangeArrowheads="1"/>
          </p:cNvSpPr>
          <p:nvPr/>
        </p:nvSpPr>
        <p:spPr bwMode="auto">
          <a:xfrm>
            <a:off x="5188178" y="1157288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" name="Oval 77"/>
          <p:cNvSpPr>
            <a:spLocks noChangeArrowheads="1"/>
          </p:cNvSpPr>
          <p:nvPr/>
        </p:nvSpPr>
        <p:spPr bwMode="auto">
          <a:xfrm>
            <a:off x="4561115" y="1157288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4" name="Oval 72"/>
          <p:cNvSpPr>
            <a:spLocks noChangeArrowheads="1"/>
          </p:cNvSpPr>
          <p:nvPr/>
        </p:nvSpPr>
        <p:spPr bwMode="auto">
          <a:xfrm>
            <a:off x="864326" y="1193074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5" name="Line 80"/>
          <p:cNvSpPr>
            <a:spLocks noChangeShapeType="1"/>
          </p:cNvSpPr>
          <p:nvPr/>
        </p:nvSpPr>
        <p:spPr bwMode="auto">
          <a:xfrm flipH="1">
            <a:off x="914400" y="1295400"/>
            <a:ext cx="6096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7" name="Line 80"/>
          <p:cNvSpPr>
            <a:spLocks noChangeShapeType="1"/>
          </p:cNvSpPr>
          <p:nvPr/>
        </p:nvSpPr>
        <p:spPr bwMode="auto">
          <a:xfrm flipH="1">
            <a:off x="1524000" y="1295400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8" name="Line 82"/>
          <p:cNvSpPr>
            <a:spLocks noChangeShapeType="1"/>
          </p:cNvSpPr>
          <p:nvPr/>
        </p:nvSpPr>
        <p:spPr bwMode="auto">
          <a:xfrm>
            <a:off x="2172789" y="1295400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9" name="Line 82"/>
          <p:cNvSpPr>
            <a:spLocks noChangeShapeType="1"/>
          </p:cNvSpPr>
          <p:nvPr/>
        </p:nvSpPr>
        <p:spPr bwMode="auto">
          <a:xfrm>
            <a:off x="2793274" y="1269274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0" name="Line 23"/>
          <p:cNvSpPr>
            <a:spLocks noChangeShapeType="1"/>
          </p:cNvSpPr>
          <p:nvPr/>
        </p:nvSpPr>
        <p:spPr bwMode="auto">
          <a:xfrm flipH="1">
            <a:off x="3429000" y="1295400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1" name="Line 82"/>
          <p:cNvSpPr>
            <a:spLocks noChangeShapeType="1"/>
          </p:cNvSpPr>
          <p:nvPr/>
        </p:nvSpPr>
        <p:spPr bwMode="auto">
          <a:xfrm>
            <a:off x="4038600" y="1219200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2" name="Line 82"/>
          <p:cNvSpPr>
            <a:spLocks noChangeShapeType="1"/>
          </p:cNvSpPr>
          <p:nvPr/>
        </p:nvSpPr>
        <p:spPr bwMode="auto">
          <a:xfrm>
            <a:off x="4687389" y="1282337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" name="Line 82"/>
          <p:cNvSpPr>
            <a:spLocks noChangeShapeType="1"/>
          </p:cNvSpPr>
          <p:nvPr/>
        </p:nvSpPr>
        <p:spPr bwMode="auto">
          <a:xfrm>
            <a:off x="5320937" y="1282337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4" name="Oval 8"/>
          <p:cNvSpPr>
            <a:spLocks noChangeArrowheads="1"/>
          </p:cNvSpPr>
          <p:nvPr/>
        </p:nvSpPr>
        <p:spPr bwMode="auto">
          <a:xfrm>
            <a:off x="2049463" y="3094672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5" name="Oval 73"/>
          <p:cNvSpPr>
            <a:spLocks noChangeArrowheads="1"/>
          </p:cNvSpPr>
          <p:nvPr/>
        </p:nvSpPr>
        <p:spPr bwMode="auto">
          <a:xfrm>
            <a:off x="2674938" y="242316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6" name="Oval 6"/>
          <p:cNvSpPr>
            <a:spLocks noChangeArrowheads="1"/>
          </p:cNvSpPr>
          <p:nvPr/>
        </p:nvSpPr>
        <p:spPr bwMode="auto">
          <a:xfrm>
            <a:off x="1417638" y="3780472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7" name="Oval 2"/>
          <p:cNvSpPr>
            <a:spLocks noChangeArrowheads="1"/>
          </p:cNvSpPr>
          <p:nvPr/>
        </p:nvSpPr>
        <p:spPr bwMode="auto">
          <a:xfrm>
            <a:off x="838200" y="5152072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8" name="Oval 2"/>
          <p:cNvSpPr>
            <a:spLocks noChangeArrowheads="1"/>
          </p:cNvSpPr>
          <p:nvPr/>
        </p:nvSpPr>
        <p:spPr bwMode="auto">
          <a:xfrm>
            <a:off x="838200" y="4466272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9" name="Oval 74"/>
          <p:cNvSpPr>
            <a:spLocks noChangeArrowheads="1"/>
          </p:cNvSpPr>
          <p:nvPr/>
        </p:nvSpPr>
        <p:spPr bwMode="auto">
          <a:xfrm>
            <a:off x="3299324" y="181356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0" name="Oval 76"/>
          <p:cNvSpPr>
            <a:spLocks noChangeArrowheads="1"/>
          </p:cNvSpPr>
          <p:nvPr/>
        </p:nvSpPr>
        <p:spPr bwMode="auto">
          <a:xfrm>
            <a:off x="3929561" y="181356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1" name="Oval 76"/>
          <p:cNvSpPr>
            <a:spLocks noChangeArrowheads="1"/>
          </p:cNvSpPr>
          <p:nvPr/>
        </p:nvSpPr>
        <p:spPr bwMode="auto">
          <a:xfrm>
            <a:off x="3926115" y="1157288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2" name="Oval 51"/>
          <p:cNvSpPr>
            <a:spLocks noChangeArrowheads="1"/>
          </p:cNvSpPr>
          <p:nvPr/>
        </p:nvSpPr>
        <p:spPr bwMode="auto">
          <a:xfrm>
            <a:off x="4563564" y="51542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" name="Oval 52"/>
          <p:cNvSpPr>
            <a:spLocks noChangeArrowheads="1"/>
          </p:cNvSpPr>
          <p:nvPr/>
        </p:nvSpPr>
        <p:spPr bwMode="auto">
          <a:xfrm>
            <a:off x="5195389" y="51542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4" name="Oval 53"/>
          <p:cNvSpPr>
            <a:spLocks noChangeArrowheads="1"/>
          </p:cNvSpPr>
          <p:nvPr/>
        </p:nvSpPr>
        <p:spPr bwMode="auto">
          <a:xfrm>
            <a:off x="5195389" y="44684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5" name="Oval 56"/>
          <p:cNvSpPr>
            <a:spLocks noChangeArrowheads="1"/>
          </p:cNvSpPr>
          <p:nvPr/>
        </p:nvSpPr>
        <p:spPr bwMode="auto">
          <a:xfrm>
            <a:off x="3934914" y="30968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6" name="Oval 57"/>
          <p:cNvSpPr>
            <a:spLocks noChangeArrowheads="1"/>
          </p:cNvSpPr>
          <p:nvPr/>
        </p:nvSpPr>
        <p:spPr bwMode="auto">
          <a:xfrm>
            <a:off x="3933326" y="37826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7" name="Oval 58"/>
          <p:cNvSpPr>
            <a:spLocks noChangeArrowheads="1"/>
          </p:cNvSpPr>
          <p:nvPr/>
        </p:nvSpPr>
        <p:spPr bwMode="auto">
          <a:xfrm>
            <a:off x="3933326" y="44684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8" name="Oval 59"/>
          <p:cNvSpPr>
            <a:spLocks noChangeArrowheads="1"/>
          </p:cNvSpPr>
          <p:nvPr/>
        </p:nvSpPr>
        <p:spPr bwMode="auto">
          <a:xfrm>
            <a:off x="3933326" y="51542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9" name="Oval 60"/>
          <p:cNvSpPr>
            <a:spLocks noChangeArrowheads="1"/>
          </p:cNvSpPr>
          <p:nvPr/>
        </p:nvSpPr>
        <p:spPr bwMode="auto">
          <a:xfrm>
            <a:off x="3303089" y="51542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0" name="Oval 61"/>
          <p:cNvSpPr>
            <a:spLocks noChangeArrowheads="1"/>
          </p:cNvSpPr>
          <p:nvPr/>
        </p:nvSpPr>
        <p:spPr bwMode="auto">
          <a:xfrm>
            <a:off x="3303089" y="37826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1" name="Oval 62"/>
          <p:cNvSpPr>
            <a:spLocks noChangeArrowheads="1"/>
          </p:cNvSpPr>
          <p:nvPr/>
        </p:nvSpPr>
        <p:spPr bwMode="auto">
          <a:xfrm>
            <a:off x="2671264" y="44684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2" name="Oval 63"/>
          <p:cNvSpPr>
            <a:spLocks noChangeArrowheads="1"/>
          </p:cNvSpPr>
          <p:nvPr/>
        </p:nvSpPr>
        <p:spPr bwMode="auto">
          <a:xfrm>
            <a:off x="2671264" y="51542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" name="Oval 64"/>
          <p:cNvSpPr>
            <a:spLocks noChangeArrowheads="1"/>
          </p:cNvSpPr>
          <p:nvPr/>
        </p:nvSpPr>
        <p:spPr bwMode="auto">
          <a:xfrm>
            <a:off x="2041026" y="44684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4" name="Oval 65"/>
          <p:cNvSpPr>
            <a:spLocks noChangeArrowheads="1"/>
          </p:cNvSpPr>
          <p:nvPr/>
        </p:nvSpPr>
        <p:spPr bwMode="auto">
          <a:xfrm>
            <a:off x="2041026" y="51542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5" name="Oval 68"/>
          <p:cNvSpPr>
            <a:spLocks noChangeArrowheads="1"/>
          </p:cNvSpPr>
          <p:nvPr/>
        </p:nvSpPr>
        <p:spPr bwMode="auto">
          <a:xfrm>
            <a:off x="4563564" y="44684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6" name="Oval 77"/>
          <p:cNvSpPr>
            <a:spLocks noChangeArrowheads="1"/>
          </p:cNvSpPr>
          <p:nvPr/>
        </p:nvSpPr>
        <p:spPr bwMode="auto">
          <a:xfrm>
            <a:off x="4565151" y="2425337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7" name="Oval 65"/>
          <p:cNvSpPr>
            <a:spLocks noChangeArrowheads="1"/>
          </p:cNvSpPr>
          <p:nvPr/>
        </p:nvSpPr>
        <p:spPr bwMode="auto">
          <a:xfrm>
            <a:off x="1410789" y="51054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17064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ChangeArrowheads="1"/>
          </p:cNvSpPr>
          <p:nvPr/>
        </p:nvSpPr>
        <p:spPr bwMode="auto">
          <a:xfrm>
            <a:off x="228600" y="381000"/>
            <a:ext cx="8534400" cy="563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/>
            <a:endParaRPr lang="en-US" u="sng" dirty="0"/>
          </a:p>
          <a:p>
            <a:pPr marL="457200" indent="-457200"/>
            <a:r>
              <a:rPr lang="en-US" u="sng" dirty="0"/>
              <a:t>Mutation</a:t>
            </a:r>
            <a:r>
              <a:rPr lang="en-US" dirty="0"/>
              <a:t>: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Heritable changes within DNA 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Source of all new genetic variation.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Raw material for evolution.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/>
            <a:r>
              <a:rPr lang="en-US" u="sng" dirty="0"/>
              <a:t>Mutation rate varies between loci and among species</a:t>
            </a:r>
            <a:r>
              <a:rPr lang="en-US" dirty="0"/>
              <a:t>:</a:t>
            </a:r>
          </a:p>
          <a:p>
            <a:pPr marL="1028700" lvl="1" indent="-457200"/>
            <a:r>
              <a:rPr lang="en-US" dirty="0"/>
              <a:t> </a:t>
            </a:r>
          </a:p>
          <a:p>
            <a:pPr marL="1028700" lvl="1" indent="-457200">
              <a:buFontTx/>
              <a:buChar char="•"/>
            </a:pPr>
            <a:r>
              <a:rPr lang="en-US" dirty="0"/>
              <a:t>On average 10</a:t>
            </a:r>
            <a:r>
              <a:rPr lang="en-US" baseline="30000" dirty="0"/>
              <a:t>-4</a:t>
            </a:r>
            <a:r>
              <a:rPr lang="en-US" dirty="0"/>
              <a:t> to 10</a:t>
            </a:r>
            <a:r>
              <a:rPr lang="en-US" baseline="30000" dirty="0"/>
              <a:t>-9</a:t>
            </a:r>
            <a:r>
              <a:rPr lang="en-US" dirty="0"/>
              <a:t> mutations/gene/generation</a:t>
            </a:r>
          </a:p>
          <a:p>
            <a:pPr marL="571500" lvl="1"/>
            <a:r>
              <a:rPr lang="en-US" dirty="0"/>
              <a:t> </a:t>
            </a:r>
          </a:p>
          <a:p>
            <a:pPr marL="1943100" lvl="3" indent="-457200">
              <a:buFontTx/>
              <a:buChar char="•"/>
            </a:pPr>
            <a:r>
              <a:rPr lang="en-US" dirty="0"/>
              <a:t>10</a:t>
            </a:r>
            <a:r>
              <a:rPr lang="en-US" baseline="30000" dirty="0"/>
              <a:t>-7</a:t>
            </a:r>
            <a:r>
              <a:rPr lang="en-US" dirty="0"/>
              <a:t> to 10</a:t>
            </a:r>
            <a:r>
              <a:rPr lang="en-US" baseline="30000" dirty="0"/>
              <a:t>-9 </a:t>
            </a:r>
            <a:r>
              <a:rPr lang="en-US" dirty="0"/>
              <a:t>for higher organisms (i.e., vertebrates)</a:t>
            </a:r>
          </a:p>
          <a:p>
            <a:pPr marL="1943100" lvl="3" indent="-457200">
              <a:buFontTx/>
              <a:buChar char="•"/>
            </a:pPr>
            <a:endParaRPr lang="en-US" dirty="0"/>
          </a:p>
          <a:p>
            <a:pPr marL="1943100" lvl="3" indent="-457200">
              <a:buFontTx/>
              <a:buChar char="•"/>
            </a:pPr>
            <a:r>
              <a:rPr lang="en-US" dirty="0"/>
              <a:t>10</a:t>
            </a:r>
            <a:r>
              <a:rPr lang="en-US" baseline="30000" dirty="0"/>
              <a:t>-9 </a:t>
            </a:r>
            <a:r>
              <a:rPr lang="en-US" dirty="0"/>
              <a:t>for humans = 3 new mutations per DNA replication cycle</a:t>
            </a:r>
          </a:p>
          <a:p>
            <a:pPr marL="1943100" lvl="3" indent="-457200">
              <a:buFontTx/>
              <a:buChar char="•"/>
            </a:pPr>
            <a:endParaRPr lang="en-US" dirty="0"/>
          </a:p>
          <a:p>
            <a:pPr marL="1943100" lvl="3" indent="-457200">
              <a:buFontTx/>
              <a:buChar char="•"/>
            </a:pPr>
            <a:r>
              <a:rPr lang="en-US" dirty="0"/>
              <a:t>DNA viruses = 10</a:t>
            </a:r>
            <a:r>
              <a:rPr lang="en-US" baseline="30000" dirty="0"/>
              <a:t>-6 </a:t>
            </a:r>
            <a:r>
              <a:rPr lang="en-US" dirty="0"/>
              <a:t>to 10</a:t>
            </a:r>
            <a:r>
              <a:rPr lang="en-US" baseline="30000" dirty="0"/>
              <a:t>-8</a:t>
            </a:r>
            <a:r>
              <a:rPr lang="en-US" dirty="0"/>
              <a:t>/RNA viruses = 10</a:t>
            </a:r>
            <a:r>
              <a:rPr lang="en-US" baseline="30000" dirty="0"/>
              <a:t>-3 </a:t>
            </a:r>
            <a:r>
              <a:rPr lang="en-US" dirty="0"/>
              <a:t>to 10</a:t>
            </a:r>
            <a:r>
              <a:rPr lang="en-US" baseline="30000" dirty="0"/>
              <a:t>-5</a:t>
            </a:r>
          </a:p>
          <a:p>
            <a:pPr marL="1943100" lvl="3" indent="-457200">
              <a:buFontTx/>
              <a:buChar char="•"/>
            </a:pPr>
            <a:endParaRPr lang="en-US" dirty="0"/>
          </a:p>
          <a:p>
            <a:pPr marL="1943100" lvl="3" indent="-457200">
              <a:buFontTx/>
              <a:buChar char="•"/>
            </a:pPr>
            <a:r>
              <a:rPr lang="en-US" dirty="0"/>
              <a:t>Human mtDNA = 3 x 10</a:t>
            </a:r>
            <a:r>
              <a:rPr lang="en-US" baseline="30000" dirty="0"/>
              <a:t>-5</a:t>
            </a:r>
          </a:p>
        </p:txBody>
      </p:sp>
      <p:pic>
        <p:nvPicPr>
          <p:cNvPr id="15362" name="Picture 1" descr="Unknown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150" y="374650"/>
            <a:ext cx="2438400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422923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6629400" y="5075872"/>
            <a:ext cx="8643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Present</a:t>
            </a: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6181951" y="1066800"/>
            <a:ext cx="17428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Generations Ago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6324600" y="2485072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8" name="Oval 6"/>
          <p:cNvSpPr>
            <a:spLocks noChangeArrowheads="1"/>
          </p:cNvSpPr>
          <p:nvPr/>
        </p:nvSpPr>
        <p:spPr bwMode="auto">
          <a:xfrm>
            <a:off x="14176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7" name="Line 15"/>
          <p:cNvSpPr>
            <a:spLocks noChangeShapeType="1"/>
          </p:cNvSpPr>
          <p:nvPr/>
        </p:nvSpPr>
        <p:spPr bwMode="auto">
          <a:xfrm>
            <a:off x="2146663" y="3323272"/>
            <a:ext cx="0" cy="4572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8" name="Line 16"/>
          <p:cNvSpPr>
            <a:spLocks noChangeShapeType="1"/>
          </p:cNvSpPr>
          <p:nvPr/>
        </p:nvSpPr>
        <p:spPr bwMode="auto">
          <a:xfrm flipH="1">
            <a:off x="1524000" y="32470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9" name="Line 17"/>
          <p:cNvSpPr>
            <a:spLocks noChangeShapeType="1"/>
          </p:cNvSpPr>
          <p:nvPr/>
        </p:nvSpPr>
        <p:spPr bwMode="auto">
          <a:xfrm>
            <a:off x="2794000" y="3323272"/>
            <a:ext cx="0" cy="4572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0" name="Line 18"/>
          <p:cNvSpPr>
            <a:spLocks noChangeShapeType="1"/>
          </p:cNvSpPr>
          <p:nvPr/>
        </p:nvSpPr>
        <p:spPr bwMode="auto">
          <a:xfrm>
            <a:off x="4054475" y="31708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1" name="Line 19"/>
          <p:cNvSpPr>
            <a:spLocks noChangeShapeType="1"/>
          </p:cNvSpPr>
          <p:nvPr/>
        </p:nvSpPr>
        <p:spPr bwMode="auto">
          <a:xfrm>
            <a:off x="4686300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2" name="Line 20"/>
          <p:cNvSpPr>
            <a:spLocks noChangeShapeType="1"/>
          </p:cNvSpPr>
          <p:nvPr/>
        </p:nvSpPr>
        <p:spPr bwMode="auto">
          <a:xfrm>
            <a:off x="4724400" y="3247072"/>
            <a:ext cx="6096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3" name="Line 21"/>
          <p:cNvSpPr>
            <a:spLocks noChangeShapeType="1"/>
          </p:cNvSpPr>
          <p:nvPr/>
        </p:nvSpPr>
        <p:spPr bwMode="auto">
          <a:xfrm flipH="1">
            <a:off x="3429000" y="3247072"/>
            <a:ext cx="6096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4" name="Line 22"/>
          <p:cNvSpPr>
            <a:spLocks noChangeShapeType="1"/>
          </p:cNvSpPr>
          <p:nvPr/>
        </p:nvSpPr>
        <p:spPr bwMode="auto">
          <a:xfrm flipH="1">
            <a:off x="1524000" y="3932872"/>
            <a:ext cx="1295400" cy="715328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5" name="Line 23"/>
          <p:cNvSpPr>
            <a:spLocks noChangeShapeType="1"/>
          </p:cNvSpPr>
          <p:nvPr/>
        </p:nvSpPr>
        <p:spPr bwMode="auto">
          <a:xfrm flipH="1">
            <a:off x="2133600" y="3932872"/>
            <a:ext cx="1295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6" name="Line 24"/>
          <p:cNvSpPr>
            <a:spLocks noChangeShapeType="1"/>
          </p:cNvSpPr>
          <p:nvPr/>
        </p:nvSpPr>
        <p:spPr bwMode="auto">
          <a:xfrm flipH="1">
            <a:off x="3429000" y="3932872"/>
            <a:ext cx="609600" cy="6096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7" name="Line 25"/>
          <p:cNvSpPr>
            <a:spLocks noChangeShapeType="1"/>
          </p:cNvSpPr>
          <p:nvPr/>
        </p:nvSpPr>
        <p:spPr bwMode="auto">
          <a:xfrm flipH="1">
            <a:off x="4054475" y="3932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8" name="Line 26"/>
          <p:cNvSpPr>
            <a:spLocks noChangeShapeType="1"/>
          </p:cNvSpPr>
          <p:nvPr/>
        </p:nvSpPr>
        <p:spPr bwMode="auto">
          <a:xfrm flipH="1">
            <a:off x="4684713" y="3932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9" name="Line 27"/>
          <p:cNvSpPr>
            <a:spLocks noChangeShapeType="1"/>
          </p:cNvSpPr>
          <p:nvPr/>
        </p:nvSpPr>
        <p:spPr bwMode="auto">
          <a:xfrm flipH="1">
            <a:off x="5318125" y="40090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0" name="Line 28"/>
          <p:cNvSpPr>
            <a:spLocks noChangeShapeType="1"/>
          </p:cNvSpPr>
          <p:nvPr/>
        </p:nvSpPr>
        <p:spPr bwMode="auto">
          <a:xfrm flipH="1">
            <a:off x="2819400" y="39328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1" name="Line 29"/>
          <p:cNvSpPr>
            <a:spLocks noChangeShapeType="1"/>
          </p:cNvSpPr>
          <p:nvPr/>
        </p:nvSpPr>
        <p:spPr bwMode="auto">
          <a:xfrm flipH="1">
            <a:off x="1524000" y="4648200"/>
            <a:ext cx="609600" cy="58007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2" name="Line 30"/>
          <p:cNvSpPr>
            <a:spLocks noChangeShapeType="1"/>
          </p:cNvSpPr>
          <p:nvPr/>
        </p:nvSpPr>
        <p:spPr bwMode="auto">
          <a:xfrm flipH="1">
            <a:off x="2209800" y="46186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3" name="Line 31"/>
          <p:cNvSpPr>
            <a:spLocks noChangeShapeType="1"/>
          </p:cNvSpPr>
          <p:nvPr/>
        </p:nvSpPr>
        <p:spPr bwMode="auto">
          <a:xfrm flipH="1">
            <a:off x="2792413" y="4694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4" name="Line 32"/>
          <p:cNvSpPr>
            <a:spLocks noChangeShapeType="1"/>
          </p:cNvSpPr>
          <p:nvPr/>
        </p:nvSpPr>
        <p:spPr bwMode="auto">
          <a:xfrm flipH="1">
            <a:off x="3429000" y="46186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5" name="Line 33"/>
          <p:cNvSpPr>
            <a:spLocks noChangeShapeType="1"/>
          </p:cNvSpPr>
          <p:nvPr/>
        </p:nvSpPr>
        <p:spPr bwMode="auto">
          <a:xfrm flipH="1">
            <a:off x="4054475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6" name="Line 34"/>
          <p:cNvSpPr>
            <a:spLocks noChangeShapeType="1"/>
          </p:cNvSpPr>
          <p:nvPr/>
        </p:nvSpPr>
        <p:spPr bwMode="auto">
          <a:xfrm flipH="1">
            <a:off x="4684713" y="46186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7" name="Line 35"/>
          <p:cNvSpPr>
            <a:spLocks noChangeShapeType="1"/>
          </p:cNvSpPr>
          <p:nvPr/>
        </p:nvSpPr>
        <p:spPr bwMode="auto">
          <a:xfrm>
            <a:off x="5316538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8" name="Text Box 36"/>
          <p:cNvSpPr txBox="1">
            <a:spLocks noChangeArrowheads="1"/>
          </p:cNvSpPr>
          <p:nvPr/>
        </p:nvSpPr>
        <p:spPr bwMode="auto">
          <a:xfrm>
            <a:off x="5676900" y="50758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8709" name="Text Box 37"/>
          <p:cNvSpPr txBox="1">
            <a:spLocks noChangeArrowheads="1"/>
          </p:cNvSpPr>
          <p:nvPr/>
        </p:nvSpPr>
        <p:spPr bwMode="auto">
          <a:xfrm>
            <a:off x="5676900" y="43900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8710" name="Text Box 38"/>
          <p:cNvSpPr txBox="1">
            <a:spLocks noChangeArrowheads="1"/>
          </p:cNvSpPr>
          <p:nvPr/>
        </p:nvSpPr>
        <p:spPr bwMode="auto">
          <a:xfrm>
            <a:off x="5676900" y="37042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8711" name="Text Box 39"/>
          <p:cNvSpPr txBox="1">
            <a:spLocks noChangeArrowheads="1"/>
          </p:cNvSpPr>
          <p:nvPr/>
        </p:nvSpPr>
        <p:spPr bwMode="auto">
          <a:xfrm>
            <a:off x="5676900" y="30184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8712" name="Text Box 40"/>
          <p:cNvSpPr txBox="1">
            <a:spLocks noChangeArrowheads="1"/>
          </p:cNvSpPr>
          <p:nvPr/>
        </p:nvSpPr>
        <p:spPr bwMode="auto">
          <a:xfrm>
            <a:off x="5676900" y="23326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8721" name="Line 49"/>
          <p:cNvSpPr>
            <a:spLocks noChangeShapeType="1"/>
          </p:cNvSpPr>
          <p:nvPr/>
        </p:nvSpPr>
        <p:spPr bwMode="auto">
          <a:xfrm flipV="1">
            <a:off x="7010400" y="1447800"/>
            <a:ext cx="0" cy="362807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2" name="Text Box 50"/>
          <p:cNvSpPr txBox="1">
            <a:spLocks noChangeArrowheads="1"/>
          </p:cNvSpPr>
          <p:nvPr/>
        </p:nvSpPr>
        <p:spPr bwMode="auto">
          <a:xfrm>
            <a:off x="6172200" y="5609272"/>
            <a:ext cx="2667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# of ancestral copies stays the same or decreases with time</a:t>
            </a:r>
          </a:p>
        </p:txBody>
      </p:sp>
      <p:sp>
        <p:nvSpPr>
          <p:cNvPr id="28726" name="Oval 54"/>
          <p:cNvSpPr>
            <a:spLocks noChangeArrowheads="1"/>
          </p:cNvSpPr>
          <p:nvPr/>
        </p:nvSpPr>
        <p:spPr bwMode="auto">
          <a:xfrm>
            <a:off x="5199063" y="3780472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7" name="Oval 55"/>
          <p:cNvSpPr>
            <a:spLocks noChangeArrowheads="1"/>
          </p:cNvSpPr>
          <p:nvPr/>
        </p:nvSpPr>
        <p:spPr bwMode="auto">
          <a:xfrm>
            <a:off x="4572000" y="3094672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9" name="Oval 67"/>
          <p:cNvSpPr>
            <a:spLocks noChangeArrowheads="1"/>
          </p:cNvSpPr>
          <p:nvPr/>
        </p:nvSpPr>
        <p:spPr bwMode="auto">
          <a:xfrm>
            <a:off x="4570413" y="3780472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1" name="Line 69"/>
          <p:cNvSpPr>
            <a:spLocks noChangeShapeType="1"/>
          </p:cNvSpPr>
          <p:nvPr/>
        </p:nvSpPr>
        <p:spPr bwMode="auto">
          <a:xfrm flipH="1">
            <a:off x="4103688" y="25612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2" name="Line 70"/>
          <p:cNvSpPr>
            <a:spLocks noChangeShapeType="1"/>
          </p:cNvSpPr>
          <p:nvPr/>
        </p:nvSpPr>
        <p:spPr bwMode="auto">
          <a:xfrm>
            <a:off x="4681538" y="26374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0" name="Line 78"/>
          <p:cNvSpPr>
            <a:spLocks noChangeShapeType="1"/>
          </p:cNvSpPr>
          <p:nvPr/>
        </p:nvSpPr>
        <p:spPr bwMode="auto">
          <a:xfrm>
            <a:off x="2790825" y="2637472"/>
            <a:ext cx="0" cy="4572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1" name="Line 79"/>
          <p:cNvSpPr>
            <a:spLocks noChangeShapeType="1"/>
          </p:cNvSpPr>
          <p:nvPr/>
        </p:nvSpPr>
        <p:spPr bwMode="auto">
          <a:xfrm>
            <a:off x="5319713" y="2637472"/>
            <a:ext cx="0" cy="4572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2" name="Line 80"/>
          <p:cNvSpPr>
            <a:spLocks noChangeShapeType="1"/>
          </p:cNvSpPr>
          <p:nvPr/>
        </p:nvSpPr>
        <p:spPr bwMode="auto">
          <a:xfrm flipH="1">
            <a:off x="1524000" y="2561272"/>
            <a:ext cx="609600" cy="6096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3" name="Line 81"/>
          <p:cNvSpPr>
            <a:spLocks noChangeShapeType="1"/>
          </p:cNvSpPr>
          <p:nvPr/>
        </p:nvSpPr>
        <p:spPr bwMode="auto">
          <a:xfrm flipH="1">
            <a:off x="2209800" y="25612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4" name="Line 82"/>
          <p:cNvSpPr>
            <a:spLocks noChangeShapeType="1"/>
          </p:cNvSpPr>
          <p:nvPr/>
        </p:nvSpPr>
        <p:spPr bwMode="auto">
          <a:xfrm>
            <a:off x="3429000" y="2561272"/>
            <a:ext cx="0" cy="6858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5" name="Slide Number Placeholder 8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59FAA66-0272-41D9-957B-AD8A801B07A1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50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Text Box 12"/>
          <p:cNvSpPr txBox="1">
            <a:spLocks noChangeArrowheads="1"/>
          </p:cNvSpPr>
          <p:nvPr/>
        </p:nvSpPr>
        <p:spPr bwMode="auto">
          <a:xfrm>
            <a:off x="1358900" y="507274"/>
            <a:ext cx="55839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120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Wright - Fisher Population Model of Genetic Drift</a:t>
            </a:r>
          </a:p>
        </p:txBody>
      </p:sp>
      <p:sp>
        <p:nvSpPr>
          <p:cNvPr id="89" name="Line 16"/>
          <p:cNvSpPr>
            <a:spLocks noChangeShapeType="1"/>
          </p:cNvSpPr>
          <p:nvPr/>
        </p:nvSpPr>
        <p:spPr bwMode="auto">
          <a:xfrm flipH="1">
            <a:off x="990600" y="3247072"/>
            <a:ext cx="533400" cy="6096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3" name="Straight Connector 92"/>
          <p:cNvCxnSpPr/>
          <p:nvPr/>
        </p:nvCxnSpPr>
        <p:spPr>
          <a:xfrm flipV="1">
            <a:off x="952500" y="4694872"/>
            <a:ext cx="0" cy="457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Line 12"/>
          <p:cNvSpPr>
            <a:spLocks noChangeShapeType="1"/>
          </p:cNvSpPr>
          <p:nvPr/>
        </p:nvSpPr>
        <p:spPr bwMode="auto">
          <a:xfrm flipH="1">
            <a:off x="914400" y="3856672"/>
            <a:ext cx="60960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8" name="Line 81"/>
          <p:cNvSpPr>
            <a:spLocks noChangeShapeType="1"/>
          </p:cNvSpPr>
          <p:nvPr/>
        </p:nvSpPr>
        <p:spPr bwMode="auto">
          <a:xfrm>
            <a:off x="978399" y="2692308"/>
            <a:ext cx="0" cy="4572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" name="Text Box 40"/>
          <p:cNvSpPr txBox="1">
            <a:spLocks noChangeArrowheads="1"/>
          </p:cNvSpPr>
          <p:nvPr/>
        </p:nvSpPr>
        <p:spPr bwMode="auto">
          <a:xfrm>
            <a:off x="5669461" y="17230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08" name="Line 20"/>
          <p:cNvSpPr>
            <a:spLocks noChangeShapeType="1"/>
          </p:cNvSpPr>
          <p:nvPr/>
        </p:nvSpPr>
        <p:spPr bwMode="auto">
          <a:xfrm>
            <a:off x="4038600" y="1888172"/>
            <a:ext cx="6858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" name="Line 23"/>
          <p:cNvSpPr>
            <a:spLocks noChangeShapeType="1"/>
          </p:cNvSpPr>
          <p:nvPr/>
        </p:nvSpPr>
        <p:spPr bwMode="auto">
          <a:xfrm flipH="1">
            <a:off x="2743200" y="1964372"/>
            <a:ext cx="6858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Line 81"/>
          <p:cNvSpPr>
            <a:spLocks noChangeShapeType="1"/>
          </p:cNvSpPr>
          <p:nvPr/>
        </p:nvSpPr>
        <p:spPr bwMode="auto">
          <a:xfrm>
            <a:off x="990600" y="2040572"/>
            <a:ext cx="0" cy="4572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Line 80"/>
          <p:cNvSpPr>
            <a:spLocks noChangeShapeType="1"/>
          </p:cNvSpPr>
          <p:nvPr/>
        </p:nvSpPr>
        <p:spPr bwMode="auto">
          <a:xfrm flipH="1">
            <a:off x="1524000" y="1964372"/>
            <a:ext cx="609600" cy="6096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" name="Line 80"/>
          <p:cNvSpPr>
            <a:spLocks noChangeShapeType="1"/>
          </p:cNvSpPr>
          <p:nvPr/>
        </p:nvSpPr>
        <p:spPr bwMode="auto">
          <a:xfrm flipH="1">
            <a:off x="2209800" y="1888172"/>
            <a:ext cx="609600" cy="6096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3" name="Line 82"/>
          <p:cNvSpPr>
            <a:spLocks noChangeShapeType="1"/>
          </p:cNvSpPr>
          <p:nvPr/>
        </p:nvSpPr>
        <p:spPr bwMode="auto">
          <a:xfrm>
            <a:off x="3429000" y="1888172"/>
            <a:ext cx="0" cy="6858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Line 82"/>
          <p:cNvSpPr>
            <a:spLocks noChangeShapeType="1"/>
          </p:cNvSpPr>
          <p:nvPr/>
        </p:nvSpPr>
        <p:spPr bwMode="auto">
          <a:xfrm>
            <a:off x="4038600" y="1964372"/>
            <a:ext cx="0" cy="6858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5" name="Line 20"/>
          <p:cNvSpPr>
            <a:spLocks noChangeShapeType="1"/>
          </p:cNvSpPr>
          <p:nvPr/>
        </p:nvSpPr>
        <p:spPr bwMode="auto">
          <a:xfrm>
            <a:off x="4648200" y="1888172"/>
            <a:ext cx="685800" cy="6858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" name="Text Box 40"/>
          <p:cNvSpPr txBox="1">
            <a:spLocks noChangeArrowheads="1"/>
          </p:cNvSpPr>
          <p:nvPr/>
        </p:nvSpPr>
        <p:spPr bwMode="auto">
          <a:xfrm>
            <a:off x="5666015" y="10668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25" name="Line 80"/>
          <p:cNvSpPr>
            <a:spLocks noChangeShapeType="1"/>
          </p:cNvSpPr>
          <p:nvPr/>
        </p:nvSpPr>
        <p:spPr bwMode="auto">
          <a:xfrm flipH="1">
            <a:off x="914400" y="1295400"/>
            <a:ext cx="609600" cy="6858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7" name="Line 80"/>
          <p:cNvSpPr>
            <a:spLocks noChangeShapeType="1"/>
          </p:cNvSpPr>
          <p:nvPr/>
        </p:nvSpPr>
        <p:spPr bwMode="auto">
          <a:xfrm flipH="1">
            <a:off x="1524000" y="1295400"/>
            <a:ext cx="609600" cy="6096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8" name="Line 82"/>
          <p:cNvSpPr>
            <a:spLocks noChangeShapeType="1"/>
          </p:cNvSpPr>
          <p:nvPr/>
        </p:nvSpPr>
        <p:spPr bwMode="auto">
          <a:xfrm>
            <a:off x="2172789" y="1295400"/>
            <a:ext cx="0" cy="6858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9" name="Line 82"/>
          <p:cNvSpPr>
            <a:spLocks noChangeShapeType="1"/>
          </p:cNvSpPr>
          <p:nvPr/>
        </p:nvSpPr>
        <p:spPr bwMode="auto">
          <a:xfrm>
            <a:off x="2793274" y="1269274"/>
            <a:ext cx="0" cy="6858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0" name="Line 23"/>
          <p:cNvSpPr>
            <a:spLocks noChangeShapeType="1"/>
          </p:cNvSpPr>
          <p:nvPr/>
        </p:nvSpPr>
        <p:spPr bwMode="auto">
          <a:xfrm flipH="1">
            <a:off x="3429000" y="1295400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1" name="Line 82"/>
          <p:cNvSpPr>
            <a:spLocks noChangeShapeType="1"/>
          </p:cNvSpPr>
          <p:nvPr/>
        </p:nvSpPr>
        <p:spPr bwMode="auto">
          <a:xfrm>
            <a:off x="4038600" y="1219200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2" name="Line 82"/>
          <p:cNvSpPr>
            <a:spLocks noChangeShapeType="1"/>
          </p:cNvSpPr>
          <p:nvPr/>
        </p:nvSpPr>
        <p:spPr bwMode="auto">
          <a:xfrm>
            <a:off x="4687389" y="1282337"/>
            <a:ext cx="0" cy="6858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" name="Line 82"/>
          <p:cNvSpPr>
            <a:spLocks noChangeShapeType="1"/>
          </p:cNvSpPr>
          <p:nvPr/>
        </p:nvSpPr>
        <p:spPr bwMode="auto">
          <a:xfrm>
            <a:off x="5320937" y="1282337"/>
            <a:ext cx="0" cy="6858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4" name="Oval 8"/>
          <p:cNvSpPr>
            <a:spLocks noChangeArrowheads="1"/>
          </p:cNvSpPr>
          <p:nvPr/>
        </p:nvSpPr>
        <p:spPr bwMode="auto">
          <a:xfrm>
            <a:off x="2049463" y="3094672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5" name="Oval 73"/>
          <p:cNvSpPr>
            <a:spLocks noChangeArrowheads="1"/>
          </p:cNvSpPr>
          <p:nvPr/>
        </p:nvSpPr>
        <p:spPr bwMode="auto">
          <a:xfrm>
            <a:off x="2674938" y="242316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6" name="Oval 6"/>
          <p:cNvSpPr>
            <a:spLocks noChangeArrowheads="1"/>
          </p:cNvSpPr>
          <p:nvPr/>
        </p:nvSpPr>
        <p:spPr bwMode="auto">
          <a:xfrm>
            <a:off x="1417638" y="3780472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7" name="Oval 2"/>
          <p:cNvSpPr>
            <a:spLocks noChangeArrowheads="1"/>
          </p:cNvSpPr>
          <p:nvPr/>
        </p:nvSpPr>
        <p:spPr bwMode="auto">
          <a:xfrm>
            <a:off x="838200" y="5152072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8" name="Oval 2"/>
          <p:cNvSpPr>
            <a:spLocks noChangeArrowheads="1"/>
          </p:cNvSpPr>
          <p:nvPr/>
        </p:nvSpPr>
        <p:spPr bwMode="auto">
          <a:xfrm>
            <a:off x="838200" y="4466272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9" name="Oval 74"/>
          <p:cNvSpPr>
            <a:spLocks noChangeArrowheads="1"/>
          </p:cNvSpPr>
          <p:nvPr/>
        </p:nvSpPr>
        <p:spPr bwMode="auto">
          <a:xfrm>
            <a:off x="3299324" y="181356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0" name="Oval 76"/>
          <p:cNvSpPr>
            <a:spLocks noChangeArrowheads="1"/>
          </p:cNvSpPr>
          <p:nvPr/>
        </p:nvSpPr>
        <p:spPr bwMode="auto">
          <a:xfrm>
            <a:off x="3929561" y="181356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1" name="Oval 76"/>
          <p:cNvSpPr>
            <a:spLocks noChangeArrowheads="1"/>
          </p:cNvSpPr>
          <p:nvPr/>
        </p:nvSpPr>
        <p:spPr bwMode="auto">
          <a:xfrm>
            <a:off x="3926115" y="1157288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2" name="Oval 51"/>
          <p:cNvSpPr>
            <a:spLocks noChangeArrowheads="1"/>
          </p:cNvSpPr>
          <p:nvPr/>
        </p:nvSpPr>
        <p:spPr bwMode="auto">
          <a:xfrm>
            <a:off x="4563564" y="51542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" name="Oval 52"/>
          <p:cNvSpPr>
            <a:spLocks noChangeArrowheads="1"/>
          </p:cNvSpPr>
          <p:nvPr/>
        </p:nvSpPr>
        <p:spPr bwMode="auto">
          <a:xfrm>
            <a:off x="5195389" y="51542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4" name="Oval 53"/>
          <p:cNvSpPr>
            <a:spLocks noChangeArrowheads="1"/>
          </p:cNvSpPr>
          <p:nvPr/>
        </p:nvSpPr>
        <p:spPr bwMode="auto">
          <a:xfrm>
            <a:off x="5195389" y="44684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5" name="Oval 56"/>
          <p:cNvSpPr>
            <a:spLocks noChangeArrowheads="1"/>
          </p:cNvSpPr>
          <p:nvPr/>
        </p:nvSpPr>
        <p:spPr bwMode="auto">
          <a:xfrm>
            <a:off x="3934914" y="30968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6" name="Oval 57"/>
          <p:cNvSpPr>
            <a:spLocks noChangeArrowheads="1"/>
          </p:cNvSpPr>
          <p:nvPr/>
        </p:nvSpPr>
        <p:spPr bwMode="auto">
          <a:xfrm>
            <a:off x="3933326" y="37826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7" name="Oval 58"/>
          <p:cNvSpPr>
            <a:spLocks noChangeArrowheads="1"/>
          </p:cNvSpPr>
          <p:nvPr/>
        </p:nvSpPr>
        <p:spPr bwMode="auto">
          <a:xfrm>
            <a:off x="3933326" y="44684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8" name="Oval 59"/>
          <p:cNvSpPr>
            <a:spLocks noChangeArrowheads="1"/>
          </p:cNvSpPr>
          <p:nvPr/>
        </p:nvSpPr>
        <p:spPr bwMode="auto">
          <a:xfrm>
            <a:off x="3933326" y="51542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9" name="Oval 60"/>
          <p:cNvSpPr>
            <a:spLocks noChangeArrowheads="1"/>
          </p:cNvSpPr>
          <p:nvPr/>
        </p:nvSpPr>
        <p:spPr bwMode="auto">
          <a:xfrm>
            <a:off x="3303089" y="51542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0" name="Oval 61"/>
          <p:cNvSpPr>
            <a:spLocks noChangeArrowheads="1"/>
          </p:cNvSpPr>
          <p:nvPr/>
        </p:nvSpPr>
        <p:spPr bwMode="auto">
          <a:xfrm>
            <a:off x="3303089" y="37826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1" name="Oval 62"/>
          <p:cNvSpPr>
            <a:spLocks noChangeArrowheads="1"/>
          </p:cNvSpPr>
          <p:nvPr/>
        </p:nvSpPr>
        <p:spPr bwMode="auto">
          <a:xfrm>
            <a:off x="2671264" y="44684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2" name="Oval 63"/>
          <p:cNvSpPr>
            <a:spLocks noChangeArrowheads="1"/>
          </p:cNvSpPr>
          <p:nvPr/>
        </p:nvSpPr>
        <p:spPr bwMode="auto">
          <a:xfrm>
            <a:off x="2671264" y="51542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" name="Oval 64"/>
          <p:cNvSpPr>
            <a:spLocks noChangeArrowheads="1"/>
          </p:cNvSpPr>
          <p:nvPr/>
        </p:nvSpPr>
        <p:spPr bwMode="auto">
          <a:xfrm>
            <a:off x="2041026" y="44684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4" name="Oval 65"/>
          <p:cNvSpPr>
            <a:spLocks noChangeArrowheads="1"/>
          </p:cNvSpPr>
          <p:nvPr/>
        </p:nvSpPr>
        <p:spPr bwMode="auto">
          <a:xfrm>
            <a:off x="2041026" y="51542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5" name="Oval 68"/>
          <p:cNvSpPr>
            <a:spLocks noChangeArrowheads="1"/>
          </p:cNvSpPr>
          <p:nvPr/>
        </p:nvSpPr>
        <p:spPr bwMode="auto">
          <a:xfrm>
            <a:off x="4563564" y="44684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6" name="Oval 77"/>
          <p:cNvSpPr>
            <a:spLocks noChangeArrowheads="1"/>
          </p:cNvSpPr>
          <p:nvPr/>
        </p:nvSpPr>
        <p:spPr bwMode="auto">
          <a:xfrm>
            <a:off x="4565151" y="2425337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7" name="Oval 65"/>
          <p:cNvSpPr>
            <a:spLocks noChangeArrowheads="1"/>
          </p:cNvSpPr>
          <p:nvPr/>
        </p:nvSpPr>
        <p:spPr bwMode="auto">
          <a:xfrm>
            <a:off x="1410789" y="51054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6" name="Oval 5"/>
          <p:cNvSpPr>
            <a:spLocks noChangeArrowheads="1"/>
          </p:cNvSpPr>
          <p:nvPr/>
        </p:nvSpPr>
        <p:spPr bwMode="auto">
          <a:xfrm>
            <a:off x="533400" y="6285411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8" name="TextBox 157"/>
          <p:cNvSpPr txBox="1"/>
          <p:nvPr/>
        </p:nvSpPr>
        <p:spPr>
          <a:xfrm>
            <a:off x="785948" y="6198326"/>
            <a:ext cx="4532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copies went extinct = genetic variation lost</a:t>
            </a:r>
          </a:p>
        </p:txBody>
      </p:sp>
      <p:sp>
        <p:nvSpPr>
          <p:cNvPr id="159" name="Oval 71"/>
          <p:cNvSpPr>
            <a:spLocks noChangeArrowheads="1"/>
          </p:cNvSpPr>
          <p:nvPr/>
        </p:nvSpPr>
        <p:spPr bwMode="auto">
          <a:xfrm>
            <a:off x="1414463" y="2423160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0" name="Oval 72"/>
          <p:cNvSpPr>
            <a:spLocks noChangeArrowheads="1"/>
          </p:cNvSpPr>
          <p:nvPr/>
        </p:nvSpPr>
        <p:spPr bwMode="auto">
          <a:xfrm>
            <a:off x="2044700" y="2423160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1" name="Oval 5"/>
          <p:cNvSpPr>
            <a:spLocks noChangeArrowheads="1"/>
          </p:cNvSpPr>
          <p:nvPr/>
        </p:nvSpPr>
        <p:spPr bwMode="auto">
          <a:xfrm>
            <a:off x="1419225" y="3124200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2" name="Oval 5"/>
          <p:cNvSpPr>
            <a:spLocks noChangeArrowheads="1"/>
          </p:cNvSpPr>
          <p:nvPr/>
        </p:nvSpPr>
        <p:spPr bwMode="auto">
          <a:xfrm>
            <a:off x="862148" y="3780472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" name="Oval 5"/>
          <p:cNvSpPr>
            <a:spLocks noChangeArrowheads="1"/>
          </p:cNvSpPr>
          <p:nvPr/>
        </p:nvSpPr>
        <p:spPr bwMode="auto">
          <a:xfrm>
            <a:off x="851263" y="3107735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4" name="Oval 72"/>
          <p:cNvSpPr>
            <a:spLocks noChangeArrowheads="1"/>
          </p:cNvSpPr>
          <p:nvPr/>
        </p:nvSpPr>
        <p:spPr bwMode="auto">
          <a:xfrm>
            <a:off x="875211" y="2458946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5" name="Oval 71"/>
          <p:cNvSpPr>
            <a:spLocks noChangeArrowheads="1"/>
          </p:cNvSpPr>
          <p:nvPr/>
        </p:nvSpPr>
        <p:spPr bwMode="auto">
          <a:xfrm>
            <a:off x="1407024" y="1813560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6" name="Oval 72"/>
          <p:cNvSpPr>
            <a:spLocks noChangeArrowheads="1"/>
          </p:cNvSpPr>
          <p:nvPr/>
        </p:nvSpPr>
        <p:spPr bwMode="auto">
          <a:xfrm>
            <a:off x="2037261" y="1813560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7" name="Oval 73"/>
          <p:cNvSpPr>
            <a:spLocks noChangeArrowheads="1"/>
          </p:cNvSpPr>
          <p:nvPr/>
        </p:nvSpPr>
        <p:spPr bwMode="auto">
          <a:xfrm>
            <a:off x="2667499" y="1813560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8" name="Oval 72"/>
          <p:cNvSpPr>
            <a:spLocks noChangeArrowheads="1"/>
          </p:cNvSpPr>
          <p:nvPr/>
        </p:nvSpPr>
        <p:spPr bwMode="auto">
          <a:xfrm>
            <a:off x="867772" y="1849346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9" name="Oval 71"/>
          <p:cNvSpPr>
            <a:spLocks noChangeArrowheads="1"/>
          </p:cNvSpPr>
          <p:nvPr/>
        </p:nvSpPr>
        <p:spPr bwMode="auto">
          <a:xfrm>
            <a:off x="1403578" y="1157288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0" name="Oval 72"/>
          <p:cNvSpPr>
            <a:spLocks noChangeArrowheads="1"/>
          </p:cNvSpPr>
          <p:nvPr/>
        </p:nvSpPr>
        <p:spPr bwMode="auto">
          <a:xfrm>
            <a:off x="2033815" y="1157288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1" name="Oval 73"/>
          <p:cNvSpPr>
            <a:spLocks noChangeArrowheads="1"/>
          </p:cNvSpPr>
          <p:nvPr/>
        </p:nvSpPr>
        <p:spPr bwMode="auto">
          <a:xfrm>
            <a:off x="2664053" y="1157288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2" name="Oval 74"/>
          <p:cNvSpPr>
            <a:spLocks noChangeArrowheads="1"/>
          </p:cNvSpPr>
          <p:nvPr/>
        </p:nvSpPr>
        <p:spPr bwMode="auto">
          <a:xfrm>
            <a:off x="3295878" y="1157288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3" name="Oval 72"/>
          <p:cNvSpPr>
            <a:spLocks noChangeArrowheads="1"/>
          </p:cNvSpPr>
          <p:nvPr/>
        </p:nvSpPr>
        <p:spPr bwMode="auto">
          <a:xfrm>
            <a:off x="864326" y="1193074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" name="Oval 14"/>
          <p:cNvSpPr>
            <a:spLocks noChangeArrowheads="1"/>
          </p:cNvSpPr>
          <p:nvPr/>
        </p:nvSpPr>
        <p:spPr bwMode="auto">
          <a:xfrm>
            <a:off x="5203825" y="3094672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5" name="Oval 75"/>
          <p:cNvSpPr>
            <a:spLocks noChangeArrowheads="1"/>
          </p:cNvSpPr>
          <p:nvPr/>
        </p:nvSpPr>
        <p:spPr bwMode="auto">
          <a:xfrm>
            <a:off x="5199063" y="2423160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6" name="Oval 75"/>
          <p:cNvSpPr>
            <a:spLocks noChangeArrowheads="1"/>
          </p:cNvSpPr>
          <p:nvPr/>
        </p:nvSpPr>
        <p:spPr bwMode="auto">
          <a:xfrm>
            <a:off x="5191624" y="1813560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7" name="Oval 77"/>
          <p:cNvSpPr>
            <a:spLocks noChangeArrowheads="1"/>
          </p:cNvSpPr>
          <p:nvPr/>
        </p:nvSpPr>
        <p:spPr bwMode="auto">
          <a:xfrm>
            <a:off x="4564561" y="1813560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8" name="Oval 75"/>
          <p:cNvSpPr>
            <a:spLocks noChangeArrowheads="1"/>
          </p:cNvSpPr>
          <p:nvPr/>
        </p:nvSpPr>
        <p:spPr bwMode="auto">
          <a:xfrm>
            <a:off x="5188178" y="1157288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9" name="Oval 77"/>
          <p:cNvSpPr>
            <a:spLocks noChangeArrowheads="1"/>
          </p:cNvSpPr>
          <p:nvPr/>
        </p:nvSpPr>
        <p:spPr bwMode="auto">
          <a:xfrm>
            <a:off x="4561115" y="1157288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0" name="Oval 9"/>
          <p:cNvSpPr>
            <a:spLocks noChangeArrowheads="1"/>
          </p:cNvSpPr>
          <p:nvPr/>
        </p:nvSpPr>
        <p:spPr bwMode="auto">
          <a:xfrm>
            <a:off x="2047875" y="3780472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1" name="Oval 10"/>
          <p:cNvSpPr>
            <a:spLocks noChangeArrowheads="1"/>
          </p:cNvSpPr>
          <p:nvPr/>
        </p:nvSpPr>
        <p:spPr bwMode="auto">
          <a:xfrm>
            <a:off x="2679700" y="3094672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2" name="Oval 11"/>
          <p:cNvSpPr>
            <a:spLocks noChangeArrowheads="1"/>
          </p:cNvSpPr>
          <p:nvPr/>
        </p:nvSpPr>
        <p:spPr bwMode="auto">
          <a:xfrm>
            <a:off x="2678113" y="3780472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3" name="Oval 12"/>
          <p:cNvSpPr>
            <a:spLocks noChangeArrowheads="1"/>
          </p:cNvSpPr>
          <p:nvPr/>
        </p:nvSpPr>
        <p:spPr bwMode="auto">
          <a:xfrm>
            <a:off x="3311525" y="3094672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" name="Oval 13"/>
          <p:cNvSpPr>
            <a:spLocks noChangeArrowheads="1"/>
          </p:cNvSpPr>
          <p:nvPr/>
        </p:nvSpPr>
        <p:spPr bwMode="auto">
          <a:xfrm>
            <a:off x="3309938" y="4466272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5" name="Oval 74"/>
          <p:cNvSpPr>
            <a:spLocks noChangeArrowheads="1"/>
          </p:cNvSpPr>
          <p:nvPr/>
        </p:nvSpPr>
        <p:spPr bwMode="auto">
          <a:xfrm>
            <a:off x="3306763" y="2423160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6" name="Oval 76"/>
          <p:cNvSpPr>
            <a:spLocks noChangeArrowheads="1"/>
          </p:cNvSpPr>
          <p:nvPr/>
        </p:nvSpPr>
        <p:spPr bwMode="auto">
          <a:xfrm>
            <a:off x="3937000" y="2423160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7" name="Oval 7"/>
          <p:cNvSpPr>
            <a:spLocks noChangeArrowheads="1"/>
          </p:cNvSpPr>
          <p:nvPr/>
        </p:nvSpPr>
        <p:spPr bwMode="auto">
          <a:xfrm>
            <a:off x="1417638" y="4495800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73484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37CEE-AC58-4D02-BBE9-3C9970498F68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51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800" y="553124"/>
            <a:ext cx="769619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probability that two copies of a gene are 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identical by state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homozygosity (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or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Genetics drift: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reduces heterozygosity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increases homozygosity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always!!!</a:t>
            </a:r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2000" y="1467524"/>
            <a:ext cx="341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Loss of </a:t>
            </a:r>
            <a:r>
              <a:rPr lang="en-US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heterozygosity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due to drift </a:t>
            </a:r>
          </a:p>
        </p:txBody>
      </p:sp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534" name="Rectangle 6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00400" y="2000924"/>
            <a:ext cx="1971675" cy="619125"/>
          </a:xfrm>
          <a:prstGeom prst="rect">
            <a:avLst/>
          </a:prstGeom>
          <a:noFill/>
        </p:spPr>
      </p:pic>
      <p:sp>
        <p:nvSpPr>
          <p:cNvPr id="22536" name="Rectangle 8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257800" y="2162849"/>
            <a:ext cx="1649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generations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90600" y="2839124"/>
            <a:ext cx="739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Where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the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heterozygosity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at time 0 (initial), and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the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heterozygosity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at generation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304800" y="152400"/>
            <a:ext cx="8534400" cy="76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24" name="Char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6469645"/>
              </p:ext>
            </p:extLst>
          </p:nvPr>
        </p:nvGraphicFramePr>
        <p:xfrm>
          <a:off x="3429000" y="3581400"/>
          <a:ext cx="5105400" cy="29937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26361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1" grpId="0"/>
      <p:bldP spid="22" grpId="0"/>
      <p:bldGraphic spid="24" grpId="0">
        <p:bldAsOne/>
      </p:bldGraphic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37CEE-AC58-4D02-BBE9-3C9970498F68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52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30962"/>
            <a:ext cx="54006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251388"/>
            <a:ext cx="255270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5" name="Picture 9" descr="http://www.chickendancetrail.com/images/PrairieChicken1_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1897837"/>
            <a:ext cx="2651760" cy="1766072"/>
          </a:xfrm>
          <a:prstGeom prst="rect">
            <a:avLst/>
          </a:prstGeom>
          <a:noFill/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304800" y="228600"/>
            <a:ext cx="8534400" cy="76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09414" y="1006442"/>
            <a:ext cx="3376922" cy="556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29164" y="6081494"/>
            <a:ext cx="5035748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15888" indent="-115888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*Loss of variation does not require a bottleneck; it occurs stochastically in small populations.</a:t>
            </a:r>
          </a:p>
        </p:txBody>
      </p:sp>
      <p:pic>
        <p:nvPicPr>
          <p:cNvPr id="10" name="Picture 1" descr="78e4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39" y="3869787"/>
            <a:ext cx="2651760" cy="1870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996837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58"/>
          <a:stretch>
            <a:fillRect/>
          </a:stretch>
        </p:blipFill>
        <p:spPr bwMode="auto">
          <a:xfrm>
            <a:off x="457200" y="152400"/>
            <a:ext cx="424815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Text Box 3"/>
          <p:cNvSpPr txBox="1">
            <a:spLocks noChangeArrowheads="1"/>
          </p:cNvSpPr>
          <p:nvPr/>
        </p:nvSpPr>
        <p:spPr bwMode="auto">
          <a:xfrm>
            <a:off x="3870325" y="282575"/>
            <a:ext cx="4892675" cy="2800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b="0" dirty="0"/>
              <a:t>Peter </a:t>
            </a:r>
            <a:r>
              <a:rPr lang="en-US" b="0" dirty="0" err="1"/>
              <a:t>Buri</a:t>
            </a:r>
            <a:r>
              <a:rPr lang="ja-JP" altLang="en-US" b="0" dirty="0"/>
              <a:t>’</a:t>
            </a:r>
            <a:r>
              <a:rPr lang="en-US" altLang="ja-JP" b="0" dirty="0"/>
              <a:t>s study of genetic drift in </a:t>
            </a:r>
            <a:r>
              <a:rPr lang="en-US" altLang="ja-JP" b="0" i="1" dirty="0"/>
              <a:t>Drosophila.</a:t>
            </a:r>
            <a:endParaRPr lang="en-US" altLang="ja-JP" b="0" u="sng" dirty="0"/>
          </a:p>
          <a:p>
            <a:endParaRPr lang="en-US" b="0" dirty="0"/>
          </a:p>
          <a:p>
            <a:pPr>
              <a:buFontTx/>
              <a:buChar char="•"/>
            </a:pPr>
            <a:r>
              <a:rPr lang="en-US" b="0" dirty="0"/>
              <a:t>107 experimental populations.</a:t>
            </a:r>
          </a:p>
          <a:p>
            <a:pPr>
              <a:buFontTx/>
              <a:buChar char="•"/>
            </a:pPr>
            <a:endParaRPr lang="en-US" b="0" dirty="0"/>
          </a:p>
          <a:p>
            <a:pPr>
              <a:buFontTx/>
              <a:buChar char="•"/>
            </a:pPr>
            <a:r>
              <a:rPr lang="en-US" b="0" dirty="0"/>
              <a:t>Randomly selected 8 males and 8 females from each population for the next generation for 20 generations.</a:t>
            </a:r>
          </a:p>
          <a:p>
            <a:pPr>
              <a:buFontTx/>
              <a:buChar char="•"/>
            </a:pPr>
            <a:endParaRPr lang="en-US" b="0" dirty="0"/>
          </a:p>
          <a:p>
            <a:pPr>
              <a:buFontTx/>
              <a:buChar char="•"/>
            </a:pPr>
            <a:r>
              <a:rPr lang="en-US" b="0" dirty="0"/>
              <a:t>Sequential Bottleneck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3897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 descr="Fig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85800"/>
            <a:ext cx="7315200" cy="499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457200" y="5867400"/>
            <a:ext cx="8305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200" b="0"/>
              <a:t>http://wallace.genetics.uga.edu/groups/evol3000/wiki/fb221/Bottlenecks_and_Founder_Effects.html</a:t>
            </a:r>
          </a:p>
        </p:txBody>
      </p:sp>
      <p:sp>
        <p:nvSpPr>
          <p:cNvPr id="26627" name="TextBox 1"/>
          <p:cNvSpPr txBox="1">
            <a:spLocks noChangeArrowheads="1"/>
          </p:cNvSpPr>
          <p:nvPr/>
        </p:nvSpPr>
        <p:spPr bwMode="auto">
          <a:xfrm>
            <a:off x="838200" y="381000"/>
            <a:ext cx="425218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u="sng" dirty="0">
                <a:sym typeface="Symbol" charset="0"/>
              </a:rPr>
              <a:t>Founder Effect – similar to </a:t>
            </a:r>
            <a:r>
              <a:rPr lang="en-US" u="sng" dirty="0" err="1">
                <a:sym typeface="Symbol" charset="0"/>
              </a:rPr>
              <a:t>bottleck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711092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 descr="alaska [Converted]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6838"/>
            <a:ext cx="9144000" cy="444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0" name="Picture 3" descr="aleut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267200"/>
            <a:ext cx="2819400" cy="241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7651" name="Straight Arrow Connector 5"/>
          <p:cNvCxnSpPr>
            <a:cxnSpLocks noChangeShapeType="1"/>
          </p:cNvCxnSpPr>
          <p:nvPr/>
        </p:nvCxnSpPr>
        <p:spPr bwMode="auto">
          <a:xfrm rot="10800000">
            <a:off x="381000" y="3962400"/>
            <a:ext cx="41910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7652" name="Straight Arrow Connector 7"/>
          <p:cNvCxnSpPr>
            <a:cxnSpLocks noChangeShapeType="1"/>
          </p:cNvCxnSpPr>
          <p:nvPr/>
        </p:nvCxnSpPr>
        <p:spPr bwMode="auto">
          <a:xfrm rot="10800000">
            <a:off x="2438400" y="3962400"/>
            <a:ext cx="2514600" cy="7620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7653" name="Straight Arrow Connector 9"/>
          <p:cNvCxnSpPr>
            <a:cxnSpLocks noChangeShapeType="1"/>
          </p:cNvCxnSpPr>
          <p:nvPr/>
        </p:nvCxnSpPr>
        <p:spPr bwMode="auto">
          <a:xfrm rot="16200000" flipV="1">
            <a:off x="4229100" y="3619500"/>
            <a:ext cx="1143000" cy="914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7654" name="Straight Arrow Connector 11"/>
          <p:cNvCxnSpPr>
            <a:cxnSpLocks noChangeShapeType="1"/>
          </p:cNvCxnSpPr>
          <p:nvPr/>
        </p:nvCxnSpPr>
        <p:spPr bwMode="auto">
          <a:xfrm rot="16200000" flipV="1">
            <a:off x="4800600" y="3810000"/>
            <a:ext cx="13716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7655" name="Straight Arrow Connector 14"/>
          <p:cNvCxnSpPr>
            <a:cxnSpLocks noChangeShapeType="1"/>
          </p:cNvCxnSpPr>
          <p:nvPr/>
        </p:nvCxnSpPr>
        <p:spPr bwMode="auto">
          <a:xfrm rot="5400000" flipH="1" flipV="1">
            <a:off x="5295900" y="3314700"/>
            <a:ext cx="1676400" cy="3810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7656" name="Straight Arrow Connector 16"/>
          <p:cNvCxnSpPr>
            <a:cxnSpLocks noChangeShapeType="1"/>
          </p:cNvCxnSpPr>
          <p:nvPr/>
        </p:nvCxnSpPr>
        <p:spPr bwMode="auto">
          <a:xfrm flipV="1">
            <a:off x="6324600" y="3124200"/>
            <a:ext cx="1524000" cy="11430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7657" name="Straight Arrow Connector 19"/>
          <p:cNvCxnSpPr>
            <a:cxnSpLocks noChangeShapeType="1"/>
          </p:cNvCxnSpPr>
          <p:nvPr/>
        </p:nvCxnSpPr>
        <p:spPr bwMode="auto">
          <a:xfrm flipV="1">
            <a:off x="6629400" y="3657600"/>
            <a:ext cx="18288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7658" name="Straight Arrow Connector 21"/>
          <p:cNvCxnSpPr>
            <a:cxnSpLocks noChangeShapeType="1"/>
          </p:cNvCxnSpPr>
          <p:nvPr/>
        </p:nvCxnSpPr>
        <p:spPr bwMode="auto">
          <a:xfrm flipV="1">
            <a:off x="6934200" y="4267200"/>
            <a:ext cx="17526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7659" name="TextBox 24"/>
          <p:cNvSpPr txBox="1">
            <a:spLocks noChangeArrowheads="1"/>
          </p:cNvSpPr>
          <p:nvPr/>
        </p:nvSpPr>
        <p:spPr bwMode="auto">
          <a:xfrm>
            <a:off x="381000" y="5029200"/>
            <a:ext cx="3810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400" b="0"/>
              <a:t>Heterozygosity for eight populations of Song Sparrows (Pruett &amp; Winker 2005)</a:t>
            </a:r>
          </a:p>
          <a:p>
            <a:endParaRPr lang="en-US" sz="1400" b="0"/>
          </a:p>
          <a:p>
            <a:endParaRPr lang="en-US" sz="1400" b="0"/>
          </a:p>
        </p:txBody>
      </p:sp>
      <p:pic>
        <p:nvPicPr>
          <p:cNvPr id="27660" name="Picture 1" descr="song sparrow specimen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76200"/>
            <a:ext cx="3362325" cy="202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61" name="TextBox 13"/>
          <p:cNvSpPr txBox="1">
            <a:spLocks noChangeArrowheads="1"/>
          </p:cNvSpPr>
          <p:nvPr/>
        </p:nvSpPr>
        <p:spPr bwMode="auto">
          <a:xfrm>
            <a:off x="190250" y="381000"/>
            <a:ext cx="316214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u="sng" dirty="0">
                <a:sym typeface="Symbol" charset="0"/>
              </a:rPr>
              <a:t>Sequential Founder Effect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842629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aysach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74" y="622540"/>
            <a:ext cx="8072741" cy="40322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3974" y="4688028"/>
            <a:ext cx="76464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Data are consistent with a founder effect resulting from a severe bottleneck in population size between </a:t>
            </a:r>
            <a:r>
              <a:rPr lang="en-US" dirty="0" err="1"/>
              <a:t>a.d.</a:t>
            </a:r>
            <a:r>
              <a:rPr lang="en-US" dirty="0"/>
              <a:t> 1100 and </a:t>
            </a:r>
            <a:r>
              <a:rPr lang="en-US" dirty="0" err="1"/>
              <a:t>a.d.</a:t>
            </a:r>
            <a:r>
              <a:rPr lang="en-US" dirty="0"/>
              <a:t> 1400 - </a:t>
            </a:r>
            <a:r>
              <a:rPr lang="en-US" dirty="0" err="1"/>
              <a:t>Slatkin</a:t>
            </a:r>
            <a:r>
              <a:rPr lang="en-US" dirty="0"/>
              <a:t> (2004) - Am J Hum Genetics.</a:t>
            </a:r>
          </a:p>
          <a:p>
            <a:endParaRPr lang="en-US" dirty="0"/>
          </a:p>
          <a:p>
            <a:r>
              <a:rPr lang="en-US" dirty="0"/>
              <a:t>So the disease alleles are prevalent in descendant populations.</a:t>
            </a:r>
          </a:p>
        </p:txBody>
      </p:sp>
    </p:spTree>
    <p:extLst>
      <p:ext uri="{BB962C8B-B14F-4D97-AF65-F5344CB8AC3E}">
        <p14:creationId xmlns:p14="http://schemas.microsoft.com/office/powerpoint/2010/main" val="2120070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37CEE-AC58-4D02-BBE9-3C9970498F68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57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7792" y="228599"/>
            <a:ext cx="85321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Calibri"/>
                <a:cs typeface="Calibri"/>
              </a:rPr>
              <a:t>Genetic Drift Causes Populations To Diverge in Allele Frequencies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0" y="1080984"/>
            <a:ext cx="2423972" cy="5486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696912"/>
            <a:ext cx="4846320" cy="166528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85003" y="3778541"/>
            <a:ext cx="317279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/>
                <a:cs typeface="Calibri"/>
              </a:rPr>
              <a:t>New </a:t>
            </a:r>
            <a:r>
              <a:rPr lang="en-US" b="1" dirty="0">
                <a:latin typeface="Calibri"/>
                <a:cs typeface="Calibri"/>
              </a:rPr>
              <a:t>mutations</a:t>
            </a:r>
            <a:r>
              <a:rPr lang="en-US" dirty="0">
                <a:latin typeface="Calibri"/>
                <a:cs typeface="Calibri"/>
              </a:rPr>
              <a:t> arise &amp; </a:t>
            </a:r>
          </a:p>
          <a:p>
            <a:pPr algn="ctr"/>
            <a:r>
              <a:rPr lang="en-US" b="1" dirty="0">
                <a:latin typeface="Calibri"/>
                <a:cs typeface="Calibri"/>
              </a:rPr>
              <a:t>genetic drift </a:t>
            </a:r>
            <a:r>
              <a:rPr lang="en-US" dirty="0">
                <a:latin typeface="Calibri"/>
                <a:cs typeface="Calibri"/>
              </a:rPr>
              <a:t>causes ancestral variation to be lost</a:t>
            </a:r>
          </a:p>
          <a:p>
            <a:pPr algn="ctr"/>
            <a:endParaRPr lang="en-US" dirty="0">
              <a:latin typeface="Calibri"/>
              <a:cs typeface="Calibri"/>
            </a:endParaRPr>
          </a:p>
          <a:p>
            <a:pPr algn="ctr"/>
            <a:r>
              <a:rPr lang="en-US" b="1" dirty="0">
                <a:latin typeface="Calibri"/>
                <a:cs typeface="Calibri"/>
              </a:rPr>
              <a:t>Shared polymorphisms </a:t>
            </a:r>
            <a:r>
              <a:rPr lang="en-US" dirty="0">
                <a:latin typeface="Calibri"/>
                <a:cs typeface="Calibri"/>
              </a:rPr>
              <a:t>disappear with time through </a:t>
            </a:r>
            <a:r>
              <a:rPr lang="en-US" b="1" dirty="0">
                <a:latin typeface="Calibri"/>
                <a:cs typeface="Calibri"/>
              </a:rPr>
              <a:t>lineage sorting</a:t>
            </a:r>
          </a:p>
        </p:txBody>
      </p:sp>
    </p:spTree>
    <p:extLst>
      <p:ext uri="{BB962C8B-B14F-4D97-AF65-F5344CB8AC3E}">
        <p14:creationId xmlns:p14="http://schemas.microsoft.com/office/powerpoint/2010/main" val="239165375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8349" y="583108"/>
            <a:ext cx="8047368" cy="634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Summary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Genetic drift is a stochastic evolutionary force, the effects are unpredictable and can only be predicted with probability.</a:t>
            </a:r>
          </a:p>
          <a:p>
            <a:pPr marL="342900" indent="-342900">
              <a:buFont typeface="+mj-lt"/>
              <a:buAutoNum type="arabicPeriod"/>
            </a:pPr>
            <a:endParaRPr lang="en-US" sz="2000" dirty="0">
              <a:cs typeface="Calibri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cs typeface="Calibri"/>
              </a:rPr>
              <a:t>The magnitude of genetic drift depends on population size (N) because the variance is proportional to 1/2N.</a:t>
            </a:r>
          </a:p>
          <a:p>
            <a:pPr marL="342900" indent="-342900">
              <a:buFont typeface="+mj-lt"/>
              <a:buAutoNum type="arabicPeriod"/>
            </a:pPr>
            <a:endParaRPr lang="en-US" sz="2000" dirty="0">
              <a:cs typeface="Calibri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cs typeface="Calibri"/>
              </a:rPr>
              <a:t>Genetic drift always reduces genetic variation over the long-term (all loci eventually go to fixation).  Common alleles have a higher likelihood of becoming fixed sooner, and rarer alleles have a higher likelihood of being lost sooner.</a:t>
            </a:r>
          </a:p>
          <a:p>
            <a:pPr marL="342900" indent="-342900">
              <a:buFont typeface="+mj-lt"/>
              <a:buAutoNum type="arabicPeriod"/>
            </a:pPr>
            <a:endParaRPr lang="en-US" sz="2000" dirty="0">
              <a:cs typeface="Calibri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cs typeface="Calibri"/>
              </a:rPr>
              <a:t>Genetic drift causes populations to diverge because it causes allele frequencies to diverge when populations are isolated (i.e., limited gene flow).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20531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501916" y="795249"/>
            <a:ext cx="7505829" cy="1055893"/>
            <a:chOff x="825891" y="1209905"/>
            <a:chExt cx="7505829" cy="1055893"/>
          </a:xfrm>
        </p:grpSpPr>
        <p:sp>
          <p:nvSpPr>
            <p:cNvPr id="9" name="TextBox 8"/>
            <p:cNvSpPr txBox="1"/>
            <p:nvPr/>
          </p:nvSpPr>
          <p:spPr>
            <a:xfrm>
              <a:off x="2719561" y="1425873"/>
              <a:ext cx="685800" cy="723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spcAft>
                  <a:spcPts val="600"/>
                </a:spcAft>
              </a:pPr>
              <a:r>
                <a:rPr lang="en-US" dirty="0">
                  <a:latin typeface="Times New Roman" panose="02020603050405020304" pitchFamily="18" charset="0"/>
                  <a:ea typeface="Cambria Math" pitchFamily="18" charset="0"/>
                  <a:cs typeface="Times New Roman" panose="02020603050405020304" pitchFamily="18" charset="0"/>
                </a:rPr>
                <a:t>2</a:t>
              </a:r>
              <a:r>
                <a:rPr lang="en-US" i="1" dirty="0">
                  <a:latin typeface="Times New Roman" panose="02020603050405020304" pitchFamily="18" charset="0"/>
                  <a:ea typeface="Cambria Math" pitchFamily="18" charset="0"/>
                  <a:cs typeface="Times New Roman" panose="02020603050405020304" pitchFamily="18" charset="0"/>
                </a:rPr>
                <a:t>N</a:t>
              </a:r>
              <a:r>
                <a:rPr lang="en-US" i="1" baseline="-25000" dirty="0">
                  <a:latin typeface="Times New Roman" panose="02020603050405020304" pitchFamily="18" charset="0"/>
                  <a:ea typeface="Cambria Math" pitchFamily="18" charset="0"/>
                  <a:cs typeface="Times New Roman" panose="02020603050405020304" pitchFamily="18" charset="0"/>
                </a:rPr>
                <a:t>e</a:t>
              </a:r>
              <a:r>
                <a:rPr lang="el-GR" i="1" dirty="0">
                  <a:latin typeface="Times New Roman" panose="02020603050405020304" pitchFamily="18" charset="0"/>
                  <a:ea typeface="Cambria Math" pitchFamily="18" charset="0"/>
                  <a:cs typeface="Times New Roman" panose="02020603050405020304" pitchFamily="18" charset="0"/>
                </a:rPr>
                <a:t>μ</a:t>
              </a:r>
              <a:endParaRPr lang="en-US" i="1" dirty="0"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endParaRPr>
            </a:p>
            <a:p>
              <a:pPr marL="457200" indent="-457200"/>
              <a:endParaRPr lang="en-US" dirty="0"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" name="Group 79"/>
            <p:cNvGrpSpPr/>
            <p:nvPr/>
          </p:nvGrpSpPr>
          <p:grpSpPr>
            <a:xfrm>
              <a:off x="825891" y="1367347"/>
              <a:ext cx="7505829" cy="898451"/>
              <a:chOff x="4647180" y="4114800"/>
              <a:chExt cx="4442232" cy="990600"/>
            </a:xfrm>
          </p:grpSpPr>
          <p:sp>
            <p:nvSpPr>
              <p:cNvPr id="3" name="Rounded Rectangle 2"/>
              <p:cNvSpPr/>
              <p:nvPr/>
            </p:nvSpPr>
            <p:spPr>
              <a:xfrm>
                <a:off x="6172200" y="4114800"/>
                <a:ext cx="1371600" cy="990600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 w="12700" cmpd="sng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Genetic variation; Allele or genotype frequencies</a:t>
                </a:r>
              </a:p>
            </p:txBody>
          </p:sp>
          <p:sp>
            <p:nvSpPr>
              <p:cNvPr id="4" name="Rectangle 3"/>
              <p:cNvSpPr/>
              <p:nvPr/>
            </p:nvSpPr>
            <p:spPr>
              <a:xfrm>
                <a:off x="4647180" y="4397606"/>
                <a:ext cx="1066800" cy="48455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12700" cmpd="sng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Mutation</a:t>
                </a:r>
              </a:p>
            </p:txBody>
          </p:sp>
          <p:sp>
            <p:nvSpPr>
              <p:cNvPr id="5" name="Rectangle 4"/>
              <p:cNvSpPr/>
              <p:nvPr/>
            </p:nvSpPr>
            <p:spPr>
              <a:xfrm>
                <a:off x="8022612" y="4381765"/>
                <a:ext cx="1066800" cy="5334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12700" cmpd="sng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Genetic Drift</a:t>
                </a:r>
              </a:p>
            </p:txBody>
          </p:sp>
          <p:cxnSp>
            <p:nvCxnSpPr>
              <p:cNvPr id="6" name="Straight Arrow Connector 5"/>
              <p:cNvCxnSpPr/>
              <p:nvPr/>
            </p:nvCxnSpPr>
            <p:spPr>
              <a:xfrm>
                <a:off x="5755164" y="4648200"/>
                <a:ext cx="381000" cy="1588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Arrow Connector 6"/>
              <p:cNvCxnSpPr/>
              <p:nvPr/>
            </p:nvCxnSpPr>
            <p:spPr>
              <a:xfrm>
                <a:off x="7600428" y="4648200"/>
                <a:ext cx="381000" cy="1588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830698" y="1209905"/>
              <a:ext cx="373598" cy="594360"/>
            </a:xfrm>
            <a:prstGeom prst="rect">
              <a:avLst/>
            </a:prstGeom>
            <a:noFill/>
          </p:spPr>
        </p:pic>
      </p:grpSp>
      <p:sp>
        <p:nvSpPr>
          <p:cNvPr id="10" name="TextBox 9"/>
          <p:cNvSpPr txBox="1"/>
          <p:nvPr/>
        </p:nvSpPr>
        <p:spPr>
          <a:xfrm>
            <a:off x="518349" y="2280599"/>
            <a:ext cx="7648123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Mutation-Drift Equilibrium</a:t>
            </a:r>
          </a:p>
          <a:p>
            <a:endParaRPr lang="en-US" dirty="0"/>
          </a:p>
          <a:p>
            <a:r>
              <a:rPr lang="en-US" dirty="0"/>
              <a:t>Genetic drift always takes away variations, proportional to 1/2N.  Mutation always adds variation proportional to 2N.</a:t>
            </a:r>
          </a:p>
          <a:p>
            <a:endParaRPr lang="en-US" dirty="0"/>
          </a:p>
          <a:p>
            <a:r>
              <a:rPr lang="en-US" dirty="0"/>
              <a:t>Mutation and drift are in equilibrium when the number of mutations entering the population through mutation equals the number of alleles lost through genetic drift.</a:t>
            </a:r>
          </a:p>
          <a:p>
            <a:endParaRPr lang="en-US" dirty="0"/>
          </a:p>
          <a:p>
            <a:r>
              <a:rPr lang="en-US" dirty="0"/>
              <a:t>At equilibrium, genetic diversity remains the same, a function of Ne.</a:t>
            </a:r>
          </a:p>
        </p:txBody>
      </p:sp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6275" y="5524980"/>
            <a:ext cx="1714500" cy="752475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3081387" y="5421267"/>
            <a:ext cx="4512426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highlight>
                  <a:srgbClr val="FFFF00"/>
                </a:highlight>
                <a:latin typeface="Symbol" charset="2"/>
                <a:cs typeface="Symbol" charset="2"/>
              </a:rPr>
              <a:t>4</a:t>
            </a:r>
            <a:r>
              <a:rPr lang="en-US" sz="2000" dirty="0">
                <a:highlight>
                  <a:srgbClr val="FFFF00"/>
                </a:highlight>
                <a:latin typeface="Calibri"/>
                <a:cs typeface="Calibri"/>
              </a:rPr>
              <a:t>N</a:t>
            </a:r>
            <a:r>
              <a:rPr lang="en-US" sz="2000" baseline="-25000" dirty="0">
                <a:highlight>
                  <a:srgbClr val="FFFF00"/>
                </a:highlight>
                <a:latin typeface="Calibri"/>
                <a:cs typeface="Calibri"/>
              </a:rPr>
              <a:t>e</a:t>
            </a:r>
            <a:r>
              <a:rPr lang="en-US" sz="2000" dirty="0">
                <a:highlight>
                  <a:srgbClr val="FFFF00"/>
                </a:highlight>
                <a:latin typeface="Symbol" charset="2"/>
                <a:cs typeface="Symbol" charset="2"/>
              </a:rPr>
              <a:t>m</a:t>
            </a:r>
            <a:r>
              <a:rPr lang="en-US" sz="2000" dirty="0">
                <a:latin typeface="Symbol" charset="2"/>
                <a:cs typeface="Symbol" charset="2"/>
              </a:rPr>
              <a:t> </a:t>
            </a:r>
            <a:r>
              <a:rPr lang="en-US" sz="2000" dirty="0">
                <a:latin typeface="Calibri"/>
                <a:cs typeface="Calibri"/>
              </a:rPr>
              <a:t>is termed the </a:t>
            </a:r>
            <a:r>
              <a:rPr lang="en-US" sz="2000" u="sng" dirty="0">
                <a:latin typeface="Calibri"/>
                <a:cs typeface="Calibri"/>
              </a:rPr>
              <a:t>neutral parameter</a:t>
            </a:r>
            <a:r>
              <a:rPr lang="en-US" sz="2000" dirty="0">
                <a:latin typeface="Calibri"/>
                <a:cs typeface="Calibri"/>
              </a:rPr>
              <a:t>, describes balance between mutation and genetic drift  </a:t>
            </a:r>
          </a:p>
        </p:txBody>
      </p:sp>
    </p:spTree>
    <p:extLst>
      <p:ext uri="{BB962C8B-B14F-4D97-AF65-F5344CB8AC3E}">
        <p14:creationId xmlns:p14="http://schemas.microsoft.com/office/powerpoint/2010/main" val="2870774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00" y="2194860"/>
            <a:ext cx="6223000" cy="3746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82400" y="6068217"/>
            <a:ext cx="33574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viralzone.expasy.org</a:t>
            </a:r>
            <a:r>
              <a:rPr lang="en-US" dirty="0"/>
              <a:t>/4136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4868" y="224118"/>
            <a:ext cx="587359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Slowest mutation rates are in eukaryotes (10</a:t>
            </a:r>
            <a:r>
              <a:rPr lang="en-US" sz="2000" baseline="30000" dirty="0"/>
              <a:t>-11</a:t>
            </a:r>
            <a:r>
              <a:rPr lang="en-US" sz="2000" dirty="0"/>
              <a:t> to 10</a:t>
            </a:r>
            <a:r>
              <a:rPr lang="en-US" sz="2000" baseline="30000" dirty="0"/>
              <a:t>-9</a:t>
            </a:r>
            <a:r>
              <a:rPr lang="en-US" sz="2000" dirty="0"/>
              <a:t>)</a:t>
            </a:r>
          </a:p>
          <a:p>
            <a:endParaRPr lang="en-US" sz="2000" dirty="0"/>
          </a:p>
          <a:p>
            <a:r>
              <a:rPr lang="en-US" sz="2000" dirty="0"/>
              <a:t>Fasted rates are in RNA viruses (10</a:t>
            </a:r>
            <a:r>
              <a:rPr lang="en-US" sz="2000" baseline="30000" dirty="0"/>
              <a:t>-3</a:t>
            </a:r>
            <a:r>
              <a:rPr lang="en-US" sz="2000" dirty="0"/>
              <a:t>)</a:t>
            </a:r>
          </a:p>
          <a:p>
            <a:endParaRPr lang="en-US" sz="2000" dirty="0"/>
          </a:p>
          <a:p>
            <a:r>
              <a:rPr lang="en-US" sz="2000" dirty="0"/>
              <a:t>Correlated with genome size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71A988D-B33D-1D48-A198-2F70AA2A00CA}"/>
              </a:ext>
            </a:extLst>
          </p:cNvPr>
          <p:cNvCxnSpPr/>
          <p:nvPr/>
        </p:nvCxnSpPr>
        <p:spPr>
          <a:xfrm flipH="1">
            <a:off x="4866572" y="3896940"/>
            <a:ext cx="141149" cy="22706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3170CA8-793C-9843-AEAE-078DE39DCD24}"/>
              </a:ext>
            </a:extLst>
          </p:cNvPr>
          <p:cNvSpPr txBox="1"/>
          <p:nvPr/>
        </p:nvSpPr>
        <p:spPr>
          <a:xfrm>
            <a:off x="4478283" y="3589163"/>
            <a:ext cx="10588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Coronavirus</a:t>
            </a:r>
          </a:p>
        </p:txBody>
      </p:sp>
    </p:spTree>
    <p:extLst>
      <p:ext uri="{BB962C8B-B14F-4D97-AF65-F5344CB8AC3E}">
        <p14:creationId xmlns:p14="http://schemas.microsoft.com/office/powerpoint/2010/main" val="126798336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4197312353"/>
              </p:ext>
            </p:extLst>
          </p:nvPr>
        </p:nvGraphicFramePr>
        <p:xfrm>
          <a:off x="1524000" y="1748930"/>
          <a:ext cx="6086476" cy="44386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26919" y="285690"/>
            <a:ext cx="83070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At mutation-drift equilibrium H</a:t>
            </a:r>
            <a:r>
              <a:rPr lang="en-US" sz="2800" baseline="-25000" dirty="0">
                <a:latin typeface="Calibri"/>
                <a:cs typeface="Calibri"/>
              </a:rPr>
              <a:t>E</a:t>
            </a:r>
            <a:r>
              <a:rPr lang="en-US" sz="2800" dirty="0">
                <a:latin typeface="Calibri"/>
                <a:cs typeface="Calibri"/>
              </a:rPr>
              <a:t> is expected to scale to population size Ne</a:t>
            </a:r>
          </a:p>
        </p:txBody>
      </p:sp>
    </p:spTree>
    <p:extLst>
      <p:ext uri="{BB962C8B-B14F-4D97-AF65-F5344CB8AC3E}">
        <p14:creationId xmlns:p14="http://schemas.microsoft.com/office/powerpoint/2010/main" val="248064384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81" y="456983"/>
            <a:ext cx="8416219" cy="5340567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21552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2452367" y="6060862"/>
            <a:ext cx="428942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200" b="0" dirty="0" err="1"/>
              <a:t>Hartl</a:t>
            </a:r>
            <a:r>
              <a:rPr lang="en-US" sz="1200" b="0" dirty="0"/>
              <a:t> &amp; Clark (1997) Principles of Population Genetics</a:t>
            </a:r>
          </a:p>
        </p:txBody>
      </p:sp>
    </p:spTree>
    <p:extLst>
      <p:ext uri="{BB962C8B-B14F-4D97-AF65-F5344CB8AC3E}">
        <p14:creationId xmlns:p14="http://schemas.microsoft.com/office/powerpoint/2010/main" val="5235497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8892" y="1153381"/>
            <a:ext cx="7718575" cy="233910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With accounting for generation time, we should expect to see greater nucleotide diversity in larger populations, and we do.</a:t>
            </a:r>
          </a:p>
          <a:p>
            <a:endParaRPr lang="en-US" dirty="0"/>
          </a:p>
          <a:p>
            <a:r>
              <a:rPr lang="en-US" dirty="0"/>
              <a:t>But we don’t see as much as predicted by the neutral parameter </a:t>
            </a:r>
            <a:r>
              <a:rPr lang="en-US" dirty="0">
                <a:latin typeface="Symbol" charset="2"/>
                <a:cs typeface="Symbol" charset="2"/>
              </a:rPr>
              <a:t>q</a:t>
            </a:r>
            <a:r>
              <a:rPr lang="en-US" dirty="0"/>
              <a:t> = 4N</a:t>
            </a:r>
            <a:r>
              <a:rPr lang="en-US" baseline="-25000" dirty="0"/>
              <a:t>e</a:t>
            </a:r>
            <a:r>
              <a:rPr lang="en-US" dirty="0">
                <a:latin typeface="Symbol" charset="2"/>
                <a:cs typeface="Symbol" charset="2"/>
              </a:rPr>
              <a:t>m</a:t>
            </a:r>
          </a:p>
          <a:p>
            <a:endParaRPr lang="en-US" dirty="0"/>
          </a:p>
          <a:p>
            <a:r>
              <a:rPr lang="en-US" sz="2000" b="1" dirty="0"/>
              <a:t>This is </a:t>
            </a:r>
            <a:r>
              <a:rPr lang="en-US" sz="2000" b="1" dirty="0" err="1"/>
              <a:t>Lewontin’s</a:t>
            </a:r>
            <a:r>
              <a:rPr lang="en-US" sz="2000" b="1" dirty="0"/>
              <a:t> Paradox.</a:t>
            </a:r>
          </a:p>
          <a:p>
            <a:endParaRPr lang="en-US" dirty="0"/>
          </a:p>
          <a:p>
            <a:r>
              <a:rPr lang="en-US" dirty="0"/>
              <a:t>10-fold increase in N</a:t>
            </a:r>
            <a:r>
              <a:rPr lang="en-US" baseline="-25000" dirty="0"/>
              <a:t>e</a:t>
            </a:r>
            <a:r>
              <a:rPr lang="en-US" dirty="0"/>
              <a:t> results in much smaller increase in </a:t>
            </a:r>
            <a:r>
              <a:rPr lang="en-US" dirty="0">
                <a:latin typeface="Symbol" charset="2"/>
                <a:cs typeface="Symbol" charset="2"/>
              </a:rPr>
              <a:t>p</a:t>
            </a:r>
            <a:r>
              <a:rPr lang="en-US" dirty="0"/>
              <a:t>.</a:t>
            </a: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662540" y="331752"/>
            <a:ext cx="8188389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/>
              <a:t>Genetic Diversity vs. Population Size</a:t>
            </a: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73" y="3667546"/>
            <a:ext cx="2514142" cy="196713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62539" y="5733536"/>
            <a:ext cx="786659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Relationship between </a:t>
            </a:r>
            <a:r>
              <a:rPr lang="en-US" sz="1400" i="1" dirty="0"/>
              <a:t>N</a:t>
            </a:r>
            <a:r>
              <a:rPr lang="en-US" sz="1400" dirty="0"/>
              <a:t> and </a:t>
            </a:r>
            <a:r>
              <a:rPr lang="en-US" sz="1400" i="1" dirty="0"/>
              <a:t>π</a:t>
            </a:r>
            <a:r>
              <a:rPr lang="en-US" sz="1400" dirty="0"/>
              <a:t> (proportion of variable sites) at 3,200 </a:t>
            </a:r>
            <a:r>
              <a:rPr lang="en-US" sz="1400" dirty="0" err="1"/>
              <a:t>ddRAD</a:t>
            </a:r>
            <a:r>
              <a:rPr lang="en-US" sz="1400" dirty="0"/>
              <a:t> loci from 41 species of ducks (1 individual/species). The dashed lines are the relationships expected from three different mutation rates - </a:t>
            </a:r>
            <a:r>
              <a:rPr lang="en-US" sz="1400" u="sng" dirty="0"/>
              <a:t>Jeff Peters, Wright State University</a:t>
            </a:r>
            <a:r>
              <a:rPr lang="en-US" sz="14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04933558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_vs_div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0" y="1752600"/>
            <a:ext cx="6413500" cy="362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760352" y="457200"/>
            <a:ext cx="551401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/>
            <a:r>
              <a:rPr lang="en-US" sz="2200" b="0" dirty="0" err="1"/>
              <a:t>Lewontin’s</a:t>
            </a:r>
            <a:r>
              <a:rPr lang="en-US" sz="2200" b="0" dirty="0"/>
              <a:t> Paradox</a:t>
            </a:r>
          </a:p>
          <a:p>
            <a:pPr algn="ctr"/>
            <a:endParaRPr lang="en-US" b="0" dirty="0"/>
          </a:p>
          <a:p>
            <a:pPr algn="ctr"/>
            <a:r>
              <a:rPr lang="en-US" b="0" dirty="0"/>
              <a:t>Selection Constrains Variation in Larger Populations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786188" y="5867400"/>
            <a:ext cx="457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200" b="0"/>
              <a:t>http://www.trevorbedford.com/tree_topology/</a:t>
            </a:r>
          </a:p>
        </p:txBody>
      </p:sp>
      <p:pic>
        <p:nvPicPr>
          <p:cNvPr id="5" name="Picture 1" descr="Richard-Lewonti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189865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8C7E66-570F-1448-B340-0A9C83B786BF}"/>
              </a:ext>
            </a:extLst>
          </p:cNvPr>
          <p:cNvSpPr txBox="1"/>
          <p:nvPr/>
        </p:nvSpPr>
        <p:spPr>
          <a:xfrm>
            <a:off x="381000" y="5079304"/>
            <a:ext cx="264925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Finally, we find that there is not as much</a:t>
            </a:r>
          </a:p>
          <a:p>
            <a:r>
              <a:rPr lang="en-US" dirty="0"/>
              <a:t>diversity as we might expect in large Ne populations.</a:t>
            </a:r>
          </a:p>
        </p:txBody>
      </p:sp>
    </p:spTree>
    <p:extLst>
      <p:ext uri="{BB962C8B-B14F-4D97-AF65-F5344CB8AC3E}">
        <p14:creationId xmlns:p14="http://schemas.microsoft.com/office/powerpoint/2010/main" val="18173227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471668" y="808037"/>
            <a:ext cx="8382000" cy="452596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>
              <a:latin typeface="Calibri"/>
              <a:cs typeface="Calibri"/>
            </a:endParaRPr>
          </a:p>
          <a:p>
            <a:r>
              <a:rPr lang="en-US" sz="1800" dirty="0">
                <a:latin typeface="Calibri"/>
                <a:cs typeface="Calibri"/>
              </a:rPr>
              <a:t>With </a:t>
            </a:r>
            <a:r>
              <a:rPr lang="el-GR" sz="1800" dirty="0">
                <a:latin typeface="Calibri"/>
                <a:cs typeface="Calibri"/>
              </a:rPr>
              <a:t>μ</a:t>
            </a:r>
            <a:r>
              <a:rPr lang="en-US" sz="1800" dirty="0">
                <a:latin typeface="Calibri"/>
                <a:cs typeface="Calibri"/>
              </a:rPr>
              <a:t> = 1 x 10</a:t>
            </a:r>
            <a:r>
              <a:rPr lang="en-US" sz="1800" baseline="30000" dirty="0">
                <a:latin typeface="Calibri"/>
                <a:cs typeface="Calibri"/>
              </a:rPr>
              <a:t>-9</a:t>
            </a:r>
            <a:r>
              <a:rPr lang="en-US" sz="1800" dirty="0">
                <a:latin typeface="Calibri"/>
                <a:cs typeface="Calibri"/>
              </a:rPr>
              <a:t> mutations in humans per nucleotide per generation </a:t>
            </a:r>
          </a:p>
          <a:p>
            <a:pPr marL="0" indent="0">
              <a:buNone/>
            </a:pPr>
            <a:r>
              <a:rPr lang="en-US" sz="1800" dirty="0">
                <a:latin typeface="Calibri"/>
                <a:cs typeface="Calibri"/>
              </a:rPr>
              <a:t>       (or 1 mutation for every 1 billion nucleotides)…</a:t>
            </a:r>
          </a:p>
          <a:p>
            <a:pPr>
              <a:buFont typeface="Arial"/>
              <a:buNone/>
            </a:pPr>
            <a:endParaRPr lang="en-US" sz="1800" dirty="0">
              <a:latin typeface="Calibri"/>
              <a:cs typeface="Calibri"/>
            </a:endParaRPr>
          </a:p>
          <a:p>
            <a:r>
              <a:rPr lang="en-US" sz="1800" dirty="0">
                <a:latin typeface="Calibri"/>
                <a:cs typeface="Calibri"/>
              </a:rPr>
              <a:t>There are an average of 3.2 point mutations per gamete [(</a:t>
            </a:r>
            <a:r>
              <a:rPr lang="en-US" sz="1800" dirty="0">
                <a:cs typeface="Calibri"/>
              </a:rPr>
              <a:t>3.2 x 10</a:t>
            </a:r>
            <a:r>
              <a:rPr lang="en-US" sz="1800" baseline="30000" dirty="0">
                <a:cs typeface="Calibri"/>
              </a:rPr>
              <a:t>9</a:t>
            </a:r>
            <a:r>
              <a:rPr lang="en-US" sz="1800" dirty="0">
                <a:cs typeface="Calibri"/>
              </a:rPr>
              <a:t>) x (1 x 10</a:t>
            </a:r>
            <a:r>
              <a:rPr lang="en-US" sz="1800" baseline="30000" dirty="0">
                <a:cs typeface="Calibri"/>
              </a:rPr>
              <a:t>-9</a:t>
            </a:r>
            <a:r>
              <a:rPr lang="en-US" sz="1800" dirty="0">
                <a:cs typeface="Calibri"/>
              </a:rPr>
              <a:t>)].</a:t>
            </a:r>
            <a:r>
              <a:rPr lang="en-US" sz="1800" dirty="0">
                <a:latin typeface="Calibri"/>
                <a:cs typeface="Calibri"/>
              </a:rPr>
              <a:t> Each child thus contains an average of 6.4 point mutations that differ from their parents.</a:t>
            </a:r>
          </a:p>
          <a:p>
            <a:pPr>
              <a:buFont typeface="Arial"/>
              <a:buNone/>
            </a:pPr>
            <a:endParaRPr lang="en-US" sz="1800" dirty="0">
              <a:latin typeface="Calibri"/>
              <a:cs typeface="Calibri"/>
            </a:endParaRPr>
          </a:p>
          <a:p>
            <a:r>
              <a:rPr lang="en-US" sz="1800" dirty="0">
                <a:latin typeface="Calibri"/>
                <a:cs typeface="Calibri"/>
              </a:rPr>
              <a:t>With 7 x 10</a:t>
            </a:r>
            <a:r>
              <a:rPr lang="en-US" sz="1800" baseline="30000" dirty="0">
                <a:latin typeface="Calibri"/>
                <a:cs typeface="Calibri"/>
              </a:rPr>
              <a:t>9</a:t>
            </a:r>
            <a:r>
              <a:rPr lang="en-US" sz="1800" dirty="0">
                <a:latin typeface="Calibri"/>
                <a:cs typeface="Calibri"/>
              </a:rPr>
              <a:t> people and two children per couple, the total number of mutations per generation is expected to be:</a:t>
            </a:r>
          </a:p>
          <a:p>
            <a:pPr marL="457200" lvl="1" indent="0">
              <a:buNone/>
            </a:pPr>
            <a:endParaRPr lang="en-US" sz="1800" dirty="0">
              <a:latin typeface="Calibri"/>
              <a:cs typeface="Calibri"/>
            </a:endParaRPr>
          </a:p>
          <a:p>
            <a:pPr lvl="1"/>
            <a:r>
              <a:rPr lang="en-US" sz="1800" dirty="0">
                <a:latin typeface="Calibri"/>
                <a:cs typeface="Calibri"/>
              </a:rPr>
              <a:t>44.8 x 10</a:t>
            </a:r>
            <a:r>
              <a:rPr lang="en-US" sz="1800" baseline="30000" dirty="0">
                <a:latin typeface="Calibri"/>
                <a:cs typeface="Calibri"/>
              </a:rPr>
              <a:t>9</a:t>
            </a:r>
            <a:r>
              <a:rPr lang="en-US" sz="1800" dirty="0">
                <a:latin typeface="Calibri"/>
                <a:cs typeface="Calibri"/>
              </a:rPr>
              <a:t> mutations entering the population every generation!</a:t>
            </a:r>
          </a:p>
          <a:p>
            <a:pPr marL="0" indent="0">
              <a:buFont typeface="Arial"/>
              <a:buNone/>
            </a:pPr>
            <a:endParaRPr lang="en-US" sz="1800" b="1" dirty="0">
              <a:latin typeface="Calibri"/>
              <a:cs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4476" y="325170"/>
            <a:ext cx="7888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Accumulation of Mutations in the Human Population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5299A668-EEFB-49E1-AD0D-483E1390EF28}" type="slidenum">
              <a:rPr lang="en-US" smtClean="0">
                <a:latin typeface="Calibri"/>
                <a:cs typeface="Calibri"/>
              </a:rPr>
              <a:pPr/>
              <a:t>7</a:t>
            </a:fld>
            <a:endParaRPr lang="en-US" dirty="0">
              <a:latin typeface="Calibri"/>
              <a:cs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269" y="4796118"/>
            <a:ext cx="2440848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1949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690C837-82E8-9D47-AC10-99F72AE363B7}"/>
              </a:ext>
            </a:extLst>
          </p:cNvPr>
          <p:cNvSpPr txBox="1"/>
          <p:nvPr/>
        </p:nvSpPr>
        <p:spPr>
          <a:xfrm>
            <a:off x="734096" y="863612"/>
            <a:ext cx="765649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200" dirty="0"/>
              <a:t>Very large populations have </a:t>
            </a:r>
            <a:r>
              <a:rPr lang="en-US" sz="2200" u="sng" dirty="0"/>
              <a:t>more</a:t>
            </a:r>
            <a:r>
              <a:rPr lang="en-US" sz="2200" dirty="0"/>
              <a:t> genetic variation.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200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200" dirty="0"/>
              <a:t>This is good, e.g., raw material for natural selection to act upon favorable variants.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200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200" dirty="0"/>
              <a:t>If favorable mutations are rare, there are more in a large population.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200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200" dirty="0"/>
              <a:t>Selection is also more efficient in a large population (because </a:t>
            </a:r>
            <a:r>
              <a:rPr lang="en-US" sz="2200" u="sng" dirty="0"/>
              <a:t>genetic drift </a:t>
            </a:r>
            <a:r>
              <a:rPr lang="en-US" sz="2200" dirty="0"/>
              <a:t>is weaker).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200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200" dirty="0"/>
              <a:t>It can drive a mutation to </a:t>
            </a:r>
            <a:r>
              <a:rPr lang="en-US" sz="2200" u="sng" dirty="0"/>
              <a:t>fixation</a:t>
            </a:r>
            <a:r>
              <a:rPr lang="en-US" sz="2200" dirty="0"/>
              <a:t> easier.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200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200" dirty="0"/>
              <a:t>But…</a:t>
            </a:r>
          </a:p>
        </p:txBody>
      </p:sp>
    </p:spTree>
    <p:extLst>
      <p:ext uri="{BB962C8B-B14F-4D97-AF65-F5344CB8AC3E}">
        <p14:creationId xmlns:p14="http://schemas.microsoft.com/office/powerpoint/2010/main" val="34722411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3239" y="275203"/>
            <a:ext cx="8274971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>
                <a:cs typeface="Calibri"/>
              </a:rPr>
              <a:t>Muller’s Ratchet :</a:t>
            </a:r>
          </a:p>
          <a:p>
            <a:endParaRPr lang="en-US" b="1" dirty="0">
              <a:cs typeface="Calibri"/>
            </a:endParaRPr>
          </a:p>
          <a:p>
            <a:r>
              <a:rPr lang="en-US" dirty="0">
                <a:cs typeface="Calibri"/>
              </a:rPr>
              <a:t>Populations will always accumulate mildly deleterious mutations unless there is a means to get rid of them by selection (strongly deleterious mutations are eliminated anyway).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One reason why sexual reproduction may be favored over asexual reproduction.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Avoids irreversible accumulation of slightly deleterious mutations.</a:t>
            </a:r>
          </a:p>
          <a:p>
            <a:endParaRPr lang="en-US" dirty="0">
              <a:cs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255" y="3115444"/>
            <a:ext cx="5045875" cy="303309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15464" y="6305689"/>
            <a:ext cx="572721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scitechdaily.com</a:t>
            </a:r>
            <a:r>
              <a:rPr lang="en-US" sz="1200" dirty="0"/>
              <a:t>/investigating-the-evolutionary-model-of-</a:t>
            </a:r>
            <a:r>
              <a:rPr lang="en-US" sz="1200" dirty="0" err="1"/>
              <a:t>mullers</a:t>
            </a:r>
            <a:r>
              <a:rPr lang="en-US" sz="1200" dirty="0"/>
              <a:t>-ratchet/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062" y="3109996"/>
            <a:ext cx="2351148" cy="127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3713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817</TotalTime>
  <Words>2938</Words>
  <Application>Microsoft Macintosh PowerPoint</Application>
  <PresentationFormat>On-screen Show (4:3)</PresentationFormat>
  <Paragraphs>562</Paragraphs>
  <Slides>63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71" baseType="lpstr">
      <vt:lpstr>Arial</vt:lpstr>
      <vt:lpstr>Calibri</vt:lpstr>
      <vt:lpstr>Comic Sans MS</vt:lpstr>
      <vt:lpstr>Courier New</vt:lpstr>
      <vt:lpstr>Symbol</vt:lpstr>
      <vt:lpstr>Times New Roman</vt:lpstr>
      <vt:lpstr>Verdana</vt:lpstr>
      <vt:lpstr>Office Theme</vt:lpstr>
      <vt:lpstr>Mutation &amp; Genetic Drift</vt:lpstr>
      <vt:lpstr>PowerPoint Presentation</vt:lpstr>
      <vt:lpstr>J. Hey 2011 – Q. Rev. Biol.</vt:lpstr>
      <vt:lpstr>Let’s start with our 1st  evolutionary force, mutation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2nd evolutionary force is, genetic drift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Alaska Fairbanks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Giants of Population Genetics</dc:title>
  <dc:creator>Kevin McCracken</dc:creator>
  <cp:lastModifiedBy>Kevin McCracken</cp:lastModifiedBy>
  <cp:revision>169</cp:revision>
  <dcterms:created xsi:type="dcterms:W3CDTF">2017-01-09T21:19:33Z</dcterms:created>
  <dcterms:modified xsi:type="dcterms:W3CDTF">2023-01-24T15:00:48Z</dcterms:modified>
</cp:coreProperties>
</file>