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9" r:id="rId4"/>
    <p:sldId id="257" r:id="rId5"/>
    <p:sldId id="261" r:id="rId6"/>
    <p:sldId id="291" r:id="rId7"/>
    <p:sldId id="262" r:id="rId8"/>
    <p:sldId id="290" r:id="rId9"/>
    <p:sldId id="289" r:id="rId10"/>
    <p:sldId id="263" r:id="rId11"/>
    <p:sldId id="264" r:id="rId12"/>
    <p:sldId id="292" r:id="rId13"/>
    <p:sldId id="284" r:id="rId14"/>
    <p:sldId id="266" r:id="rId15"/>
    <p:sldId id="268" r:id="rId16"/>
    <p:sldId id="305" r:id="rId17"/>
    <p:sldId id="265" r:id="rId18"/>
    <p:sldId id="270" r:id="rId19"/>
    <p:sldId id="306" r:id="rId20"/>
    <p:sldId id="307" r:id="rId21"/>
    <p:sldId id="271" r:id="rId22"/>
    <p:sldId id="288" r:id="rId23"/>
    <p:sldId id="326" r:id="rId24"/>
    <p:sldId id="327" r:id="rId25"/>
    <p:sldId id="328" r:id="rId26"/>
    <p:sldId id="472" r:id="rId27"/>
    <p:sldId id="272" r:id="rId28"/>
    <p:sldId id="274" r:id="rId29"/>
    <p:sldId id="298" r:id="rId30"/>
    <p:sldId id="275" r:id="rId31"/>
    <p:sldId id="293" r:id="rId32"/>
    <p:sldId id="278" r:id="rId33"/>
    <p:sldId id="297" r:id="rId34"/>
    <p:sldId id="295" r:id="rId35"/>
    <p:sldId id="280" r:id="rId36"/>
    <p:sldId id="329" r:id="rId37"/>
    <p:sldId id="281" r:id="rId38"/>
    <p:sldId id="296" r:id="rId39"/>
    <p:sldId id="330" r:id="rId40"/>
    <p:sldId id="331" r:id="rId41"/>
    <p:sldId id="282" r:id="rId42"/>
    <p:sldId id="285" r:id="rId43"/>
    <p:sldId id="286" r:id="rId44"/>
    <p:sldId id="287" r:id="rId45"/>
    <p:sldId id="29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2" autoAdjust="0"/>
    <p:restoredTop sz="94652"/>
  </p:normalViewPr>
  <p:slideViewPr>
    <p:cSldViewPr snapToGrid="0" snapToObjects="1">
      <p:cViewPr varScale="1">
        <p:scale>
          <a:sx n="194" d="100"/>
          <a:sy n="194" d="100"/>
        </p:scale>
        <p:origin x="11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D9ACAC7-B77A-D64B-9220-F243B3B22D2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s://doi.org/10.1371/journal.pone.0034567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80575839_Altitudinal_Barrier_to_the_Spread_of_an_Invasive_Species_Could_the_Pyrenean_Chain_Slow_the_Natural_Spread_of_the_Pinewood_Nematode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s://www.researchgate.net/deref/http%3A%2F%2Fdx.doi.org%2F10.1371%2Fjournal.pone.0134126" TargetMode="External"/><Relationship Id="rId4" Type="http://schemas.openxmlformats.org/officeDocument/2006/relationships/hyperlink" Target="https://www.researchgate.net/journal/1932-6203_PLoS_ON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Population Subdivision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Core 2 – Spring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868047"/>
              </p:ext>
            </p:extLst>
          </p:nvPr>
        </p:nvGraphicFramePr>
        <p:xfrm>
          <a:off x="609600" y="1277034"/>
          <a:ext cx="3897104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2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SUBPOPS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(AA)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600" y="357832"/>
            <a:ext cx="4281528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F</a:t>
            </a:r>
            <a:r>
              <a:rPr lang="en-US" sz="3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Calculation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4620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04620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2568" y="1338486"/>
            <a:ext cx="38940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Population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= (0.80 + 0.45 + 0.50)/3 = 0.58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(T) = 1 - 0.58 = 0.42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(0.32 + 0.50 + 0.40)/3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0.407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(0.32 + 0.495 + 0.50)/3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0.438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x (0.58) x (0.42)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0.487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Pop Structure!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982324"/>
              </p:ext>
            </p:extLst>
          </p:nvPr>
        </p:nvGraphicFramePr>
        <p:xfrm>
          <a:off x="609600" y="4177665"/>
          <a:ext cx="3897103" cy="85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 x </a:t>
                      </a:r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 </a:t>
                      </a:r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09600" y="5506043"/>
            <a:ext cx="81446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(0.487 – 0.438)/0.487 = 0.10062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*This is the % reduction in heterozygosity due to genetic differentiation among pops.</a:t>
            </a:r>
          </a:p>
        </p:txBody>
      </p:sp>
    </p:spTree>
    <p:extLst>
      <p:ext uri="{BB962C8B-B14F-4D97-AF65-F5344CB8AC3E}">
        <p14:creationId xmlns:p14="http://schemas.microsoft.com/office/powerpoint/2010/main" val="56210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8605" y="147637"/>
            <a:ext cx="6544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Pairwise F</a:t>
            </a:r>
            <a:r>
              <a:rPr lang="en-US" sz="3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Three Subpopulations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415176"/>
              </p:ext>
            </p:extLst>
          </p:nvPr>
        </p:nvGraphicFramePr>
        <p:xfrm>
          <a:off x="609600" y="1137286"/>
          <a:ext cx="2251520" cy="1986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Subpop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H</a:t>
                      </a:r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00400" y="1149394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(1 - F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H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endParaRPr lang="en-US" sz="12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0.487 x (1 - F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0.4383</a:t>
            </a:r>
          </a:p>
          <a:p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-[(0.4383</a:t>
            </a:r>
            <a:r>
              <a:rPr lang="en-US" sz="2400" dirty="0"/>
              <a:t> / 0.487) -1]</a:t>
            </a:r>
          </a:p>
          <a:p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382296"/>
            <a:ext cx="809079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*Do this across subpopulations for all pair-wise comparisons: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3138" indent="-973138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A-B = (((2*((0.8+0.45)/2)*((0.2+0.55)/2))) – ((0.32+0.5)/2)) / ((2*((0.8+0.45)/2)*((0.2+0.55)/2))) =</a:t>
            </a:r>
          </a:p>
          <a:p>
            <a:pPr marL="973138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0.125</a:t>
            </a:r>
          </a:p>
          <a:p>
            <a:pPr marL="973138" indent="-973138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A-C = (((2*((0.8+0.5)/2)*((0.2+0.5)/2))) – ((0.32+0.4)/2)) / ((2*((0.8+0.5)/2)*((0.2+0.5)/2))) =</a:t>
            </a:r>
          </a:p>
          <a:p>
            <a:pPr marL="973138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0.209</a:t>
            </a:r>
          </a:p>
          <a:p>
            <a:pPr marL="973138" indent="-973138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B-C = (((2*((0.45+0.5)/2)*((0.55+0.5)/2))) – ((0.5+0.4)/2)) / ((2*((0.45+0.5)/2)*((0.55+0.5)/2))) = </a:t>
            </a:r>
          </a:p>
          <a:p>
            <a:pPr marL="973138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0.0977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944002" y="1219200"/>
            <a:ext cx="30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60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F4DCE7-0FE3-0542-B05A-48DCFE87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0" y="663880"/>
            <a:ext cx="7689699" cy="3317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4AB26-680C-2B45-940E-205B617F3D65}"/>
              </a:ext>
            </a:extLst>
          </p:cNvPr>
          <p:cNvSpPr txBox="1"/>
          <p:nvPr/>
        </p:nvSpPr>
        <p:spPr>
          <a:xfrm>
            <a:off x="250520" y="75156"/>
            <a:ext cx="85265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Pairwise F</a:t>
            </a:r>
            <a:r>
              <a:rPr lang="en-US" sz="2600" baseline="-25000" dirty="0"/>
              <a:t>ST</a:t>
            </a:r>
            <a:r>
              <a:rPr lang="en-US" sz="2600" dirty="0"/>
              <a:t> for microsatellite loci among 13 localities in China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CA282B-6849-4944-B784-E1962EEAD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180" y="4114864"/>
            <a:ext cx="3656143" cy="2616651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DBBA1C04-210B-6A40-8217-BC8136C8C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874" y="4299804"/>
            <a:ext cx="351981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Invasion Genetics of the Western Flower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Thrips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in China: Evidence for Genetic Bottleneck, Hybridization and Bridgehead Effect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Xian-Ming Yang,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Jing-Tao Sun,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Xiao-Feng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Xue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Jin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-Bo Li,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inherit"/>
              </a:rPr>
              <a:t>Xiao-Yue Hong </a:t>
            </a:r>
          </a:p>
        </p:txBody>
      </p:sp>
      <p:pic>
        <p:nvPicPr>
          <p:cNvPr id="1026" name="Picture 2" descr="PLOS">
            <a:extLst>
              <a:ext uri="{FF2B5EF4-FFF2-40B4-BE49-F238E27FC236}">
                <a16:creationId xmlns:a16="http://schemas.microsoft.com/office/drawing/2014/main" id="{A47ED309-A084-214C-B7BD-0639F56F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91" y="5566463"/>
            <a:ext cx="1635926" cy="7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91FA662-0B6C-3442-814E-CBF3E005C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2567" y="5001115"/>
            <a:ext cx="1833158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Published: April 3, 2012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https://doi.org/10.1371/journal.pone.0034567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861017-EEBC-D14F-8441-BF09FAA60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153" y="1327759"/>
            <a:ext cx="2171332" cy="14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mtD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57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Loci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819" y="1371600"/>
            <a:ext cx="862419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(1977, 1987)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i="1" cap="small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---calculate H per locus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all loci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Weir &amp;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Cocherham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		 	           = Wright’s 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	       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 the best estimator for lots of DNA sequence data.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12713" indent="-11271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*Calculating the proportion of nucleotide diversity among subpopulations, relative to the total.</a:t>
            </a:r>
          </a:p>
          <a:p>
            <a:pPr marL="112713" indent="-112713"/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12713" indent="-11271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*However we require a means to statistically test and verify differences among and between estimators. </a:t>
            </a:r>
          </a:p>
        </p:txBody>
      </p:sp>
      <p:pic>
        <p:nvPicPr>
          <p:cNvPr id="9" name="Picture 2" descr="https://o.quizlet.com/eAURJ9Lkay1Xsm7OE5JHR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80" y="2614152"/>
            <a:ext cx="2038350" cy="914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.quizlet.com/X6aPlbotF-OUmKyW5f-0F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47" y="2869175"/>
            <a:ext cx="1447800" cy="419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3" t="56076" r="51489" b="34202"/>
          <a:stretch/>
        </p:blipFill>
        <p:spPr bwMode="auto">
          <a:xfrm>
            <a:off x="1105295" y="3868601"/>
            <a:ext cx="863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827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Fisher’s Exact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Useful for small samples.</a:t>
            </a:r>
          </a:p>
          <a:p>
            <a:endParaRPr lang="en-US" sz="1300" dirty="0"/>
          </a:p>
          <a:p>
            <a:r>
              <a:rPr lang="en-US" sz="2600" dirty="0"/>
              <a:t>Significance of the deviation from a null hypothesis can be calculated exactly (instead of approximation). </a:t>
            </a:r>
          </a:p>
        </p:txBody>
      </p:sp>
      <p:pic>
        <p:nvPicPr>
          <p:cNvPr id="4" name="Picture 3" descr="cb44ee7d47f349b7494a123e532fd8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54" y="5343620"/>
            <a:ext cx="5629550" cy="123146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465536"/>
              </p:ext>
            </p:extLst>
          </p:nvPr>
        </p:nvGraphicFramePr>
        <p:xfrm>
          <a:off x="891567" y="3480906"/>
          <a:ext cx="4055564" cy="15886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01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Category</a:t>
                      </a:r>
                      <a:r>
                        <a:rPr lang="en-US" sz="1400" baseline="0" dirty="0"/>
                        <a:t>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Category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Row</a:t>
                      </a:r>
                      <a:r>
                        <a:rPr lang="en-US" sz="1400" baseline="0" dirty="0"/>
                        <a:t> Total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Group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 +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0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 +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Column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 +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9A6B281-50F1-AF45-B727-62E4520B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578" y="388306"/>
            <a:ext cx="1667222" cy="17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1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57842" y="1405315"/>
                <a:ext cx="7821738" cy="5040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𝐼𝑆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>
                    <a:cs typeface="Calibri"/>
                  </a:rPr>
                  <a:t>Deviation in heterozygosity among individuals relative to the subpopulation – this is the inbreeding coefficient and can be calculated per population.</a:t>
                </a:r>
              </a:p>
              <a:p>
                <a:pPr algn="ctr"/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𝐼𝑆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i="1" dirty="0">
                  <a:latin typeface="Calibri"/>
                  <a:cs typeface="Calibri"/>
                </a:endParaRPr>
              </a:p>
              <a:p>
                <a:pPr algn="ctr"/>
                <a:endParaRPr lang="en-US" sz="2000" dirty="0">
                  <a:latin typeface="Calibri"/>
                  <a:cs typeface="Calibri"/>
                </a:endParaRPr>
              </a:p>
              <a:p>
                <a:pPr algn="ctr"/>
                <a:r>
                  <a:rPr lang="en-US" sz="2000" dirty="0">
                    <a:cs typeface="Calibri"/>
                  </a:rPr>
                  <a:t>*</a:t>
                </a:r>
                <a:r>
                  <a:rPr lang="en-US" sz="2000" i="1" dirty="0">
                    <a:cs typeface="Calibri"/>
                  </a:rPr>
                  <a:t>H</a:t>
                </a:r>
                <a:r>
                  <a:rPr lang="en-US" sz="2000" i="1" baseline="-25000" dirty="0">
                    <a:cs typeface="Calibri"/>
                  </a:rPr>
                  <a:t>I</a:t>
                </a:r>
                <a:r>
                  <a:rPr lang="en-US" sz="2000" dirty="0">
                    <a:cs typeface="Calibri"/>
                  </a:rPr>
                  <a:t> = Observed heterozygosity (</a:t>
                </a:r>
                <a:r>
                  <a:rPr lang="en-US" sz="2000" i="1" dirty="0">
                    <a:cs typeface="Calibri"/>
                  </a:rPr>
                  <a:t>H</a:t>
                </a:r>
                <a:r>
                  <a:rPr lang="en-US" sz="2000" i="1" baseline="-25000" dirty="0">
                    <a:cs typeface="Calibri"/>
                  </a:rPr>
                  <a:t>obs</a:t>
                </a:r>
                <a:r>
                  <a:rPr lang="en-US" sz="2000" dirty="0">
                    <a:cs typeface="Calibri"/>
                  </a:rPr>
                  <a:t>)</a:t>
                </a:r>
                <a:endParaRPr lang="en-US" sz="2000" dirty="0">
                  <a:latin typeface="Calibri"/>
                  <a:cs typeface="Calibri"/>
                </a:endParaRPr>
              </a:p>
              <a:p>
                <a:pPr algn="ctr"/>
                <a:endParaRPr lang="en-US" sz="2000" dirty="0">
                  <a:latin typeface="Calibri"/>
                  <a:cs typeface="Calibri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𝐼𝑇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>
                    <a:cs typeface="Calibri"/>
                  </a:rPr>
                  <a:t>Deviation in overall heterozygosity among individuals relative to the total population</a:t>
                </a:r>
              </a:p>
              <a:p>
                <a:pPr algn="ctr"/>
                <a:endParaRPr lang="en-US" sz="2000" dirty="0">
                  <a:latin typeface="Calibri"/>
                  <a:cs typeface="Calibri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i="1" dirty="0">
                  <a:cs typeface="Calibri"/>
                </a:endParaRPr>
              </a:p>
              <a:p>
                <a:pPr algn="ctr"/>
                <a:endParaRPr lang="en-US" sz="2000" dirty="0">
                  <a:cs typeface="Calibri"/>
                </a:endParaRPr>
              </a:p>
              <a:p>
                <a:pPr algn="ctr"/>
                <a:endParaRPr lang="en-US" sz="2000" dirty="0">
                  <a:latin typeface="Calibri"/>
                  <a:cs typeface="Calibri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42" y="1405315"/>
                <a:ext cx="7821738" cy="5040739"/>
              </a:xfrm>
              <a:prstGeom prst="rect">
                <a:avLst/>
              </a:prstGeom>
              <a:blipFill>
                <a:blip r:embed="rId2"/>
                <a:stretch>
                  <a:fillRect l="-810" t="-503" r="-1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11793" y="519213"/>
            <a:ext cx="3729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Related </a:t>
            </a:r>
            <a:r>
              <a:rPr lang="en-US" sz="3200" i="1" u="sng" dirty="0"/>
              <a:t>F</a:t>
            </a:r>
            <a:r>
              <a:rPr lang="en-US" sz="3200" u="sng" dirty="0"/>
              <a:t> coefficients</a:t>
            </a:r>
          </a:p>
        </p:txBody>
      </p:sp>
    </p:spTree>
    <p:extLst>
      <p:ext uri="{BB962C8B-B14F-4D97-AF65-F5344CB8AC3E}">
        <p14:creationId xmlns:p14="http://schemas.microsoft.com/office/powerpoint/2010/main" val="234858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38200" y="228600"/>
            <a:ext cx="75324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Molecular Variance (AMOVA)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195" y="775400"/>
            <a:ext cx="86669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Tests for hierarchical population subdivision.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*Proportion of genetic diversity is partitioned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groups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subpopulations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within groups</a:t>
            </a:r>
          </a:p>
        </p:txBody>
      </p:sp>
      <p:sp>
        <p:nvSpPr>
          <p:cNvPr id="17" name="Oval 16"/>
          <p:cNvSpPr/>
          <p:nvPr/>
        </p:nvSpPr>
        <p:spPr>
          <a:xfrm>
            <a:off x="2377484" y="2777347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25484" y="2777347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38841" y="3204620"/>
            <a:ext cx="1676400" cy="677108"/>
            <a:chOff x="3400822" y="2600342"/>
            <a:chExt cx="1676400" cy="677108"/>
          </a:xfrm>
        </p:grpSpPr>
        <p:cxnSp>
          <p:nvCxnSpPr>
            <p:cNvPr id="20" name="Straight Arrow Connector 19"/>
            <p:cNvCxnSpPr>
              <a:stCxn id="17" idx="6"/>
              <a:endCxn id="18" idx="2"/>
            </p:cNvCxnSpPr>
            <p:nvPr/>
          </p:nvCxnSpPr>
          <p:spPr>
            <a:xfrm>
              <a:off x="3400822" y="2858869"/>
              <a:ext cx="16764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614410" y="2600342"/>
              <a:ext cx="126971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Among groups</a:t>
              </a:r>
            </a:p>
            <a:p>
              <a:pPr algn="ctr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  <a:r>
                <a:rPr lang="en-US" sz="2400" i="1" cap="small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2400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389628" y="2172449"/>
            <a:ext cx="135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41572" y="2172449"/>
            <a:ext cx="135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2</a:t>
            </a:r>
          </a:p>
        </p:txBody>
      </p:sp>
      <p:sp>
        <p:nvSpPr>
          <p:cNvPr id="24" name="Oval 23"/>
          <p:cNvSpPr/>
          <p:nvPr/>
        </p:nvSpPr>
        <p:spPr>
          <a:xfrm>
            <a:off x="2554761" y="308214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Oval 24"/>
          <p:cNvSpPr/>
          <p:nvPr/>
        </p:nvSpPr>
        <p:spPr>
          <a:xfrm>
            <a:off x="3240561" y="307956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Oval 25"/>
          <p:cNvSpPr/>
          <p:nvPr/>
        </p:nvSpPr>
        <p:spPr>
          <a:xfrm>
            <a:off x="2962257" y="370575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5573587" y="308214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Oval 27"/>
          <p:cNvSpPr/>
          <p:nvPr/>
        </p:nvSpPr>
        <p:spPr>
          <a:xfrm>
            <a:off x="6259387" y="307956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9" name="Oval 28"/>
          <p:cNvSpPr/>
          <p:nvPr/>
        </p:nvSpPr>
        <p:spPr>
          <a:xfrm>
            <a:off x="5994969" y="368658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cxnSp>
        <p:nvCxnSpPr>
          <p:cNvPr id="30" name="Straight Arrow Connector 29"/>
          <p:cNvCxnSpPr>
            <a:stCxn id="29" idx="1"/>
            <a:endCxn id="27" idx="5"/>
          </p:cNvCxnSpPr>
          <p:nvPr/>
        </p:nvCxnSpPr>
        <p:spPr>
          <a:xfrm flipH="1" flipV="1">
            <a:off x="5833750" y="3359988"/>
            <a:ext cx="205856" cy="353553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2"/>
          </p:cNvCxnSpPr>
          <p:nvPr/>
        </p:nvCxnSpPr>
        <p:spPr>
          <a:xfrm flipH="1" flipV="1">
            <a:off x="5878389" y="3204558"/>
            <a:ext cx="380998" cy="2610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7"/>
          </p:cNvCxnSpPr>
          <p:nvPr/>
        </p:nvCxnSpPr>
        <p:spPr>
          <a:xfrm flipV="1">
            <a:off x="6255132" y="3384090"/>
            <a:ext cx="147837" cy="33059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807981" y="3358897"/>
            <a:ext cx="205856" cy="38890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852619" y="3221207"/>
            <a:ext cx="380999" cy="2734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229363" y="3400951"/>
            <a:ext cx="147837" cy="34685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163604" y="4369961"/>
            <a:ext cx="1887065" cy="1169551"/>
            <a:chOff x="1356146" y="4582652"/>
            <a:chExt cx="1887065" cy="1169551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1878297" y="5085317"/>
              <a:ext cx="83820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356146" y="4582652"/>
              <a:ext cx="1887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Among subpopulations within regions</a:t>
              </a:r>
            </a:p>
            <a:p>
              <a:pPr algn="ctr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  <a:r>
                <a:rPr lang="en-US" sz="2400" i="1" cap="small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sc</a:t>
              </a:r>
              <a:endParaRPr lang="en-US" sz="2400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090619" y="4369961"/>
            <a:ext cx="1887065" cy="1169551"/>
            <a:chOff x="1356146" y="4582652"/>
            <a:chExt cx="1887065" cy="1169551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1878297" y="5085317"/>
              <a:ext cx="83820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356146" y="4582652"/>
              <a:ext cx="188706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Among subpopulations within regions</a:t>
              </a:r>
            </a:p>
            <a:p>
              <a:pPr algn="ctr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  <a:r>
                <a:rPr lang="en-US" sz="2400" i="1" cap="small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sc</a:t>
              </a:r>
              <a:endParaRPr lang="en-US" sz="2400" i="1" cap="small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05118" y="5766868"/>
            <a:ext cx="1812095" cy="369332"/>
            <a:chOff x="596364" y="2518614"/>
            <a:chExt cx="1812095" cy="369332"/>
          </a:xfrm>
        </p:grpSpPr>
        <p:sp>
          <p:nvSpPr>
            <p:cNvPr id="49" name="Oval 48"/>
            <p:cNvSpPr/>
            <p:nvPr/>
          </p:nvSpPr>
          <p:spPr>
            <a:xfrm>
              <a:off x="596364" y="2563853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5419" y="2518614"/>
              <a:ext cx="1503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sample sites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341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Difference between F</a:t>
            </a:r>
            <a:r>
              <a:rPr lang="en-US" baseline="-25000" dirty="0"/>
              <a:t>ST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F</a:t>
            </a:r>
            <a:r>
              <a:rPr lang="en-US" baseline="-25000" dirty="0"/>
              <a:t>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ST</a:t>
            </a:r>
            <a:r>
              <a:rPr lang="en-US" sz="2400" dirty="0"/>
              <a:t> is based on allelic frequencies.</a:t>
            </a:r>
          </a:p>
          <a:p>
            <a:endParaRPr lang="en-US" sz="2400" dirty="0"/>
          </a:p>
          <a:p>
            <a:r>
              <a:rPr lang="en-US" sz="2400" dirty="0">
                <a:latin typeface="Symbol" charset="2"/>
                <a:cs typeface="Symbol" charset="2"/>
              </a:rPr>
              <a:t>F</a:t>
            </a:r>
            <a:r>
              <a:rPr lang="en-US" sz="2400" baseline="-25000" dirty="0"/>
              <a:t>ST</a:t>
            </a:r>
            <a:r>
              <a:rPr lang="en-US" sz="2400" dirty="0"/>
              <a:t> incorporates a nucleotide substitution model that accounts for different rates for transitions (TIs) and transversions (TVs), % invariant sites, etc.</a:t>
            </a:r>
          </a:p>
          <a:p>
            <a:endParaRPr lang="en-US" sz="2400" dirty="0"/>
          </a:p>
          <a:p>
            <a:r>
              <a:rPr lang="en-US" sz="2400" dirty="0"/>
              <a:t>HKY &amp; Tamura-Nei are common.</a:t>
            </a:r>
          </a:p>
          <a:p>
            <a:endParaRPr lang="en-US" sz="2400" dirty="0"/>
          </a:p>
          <a:p>
            <a:r>
              <a:rPr lang="en-US" sz="2400" dirty="0"/>
              <a:t>Calculated using nucleotide diversity (</a:t>
            </a:r>
            <a:r>
              <a:rPr lang="en-US" sz="2400" dirty="0">
                <a:latin typeface="Symbol" pitchFamily="2" charset="2"/>
              </a:rPr>
              <a:t>p</a:t>
            </a:r>
            <a:r>
              <a:rPr lang="en-US" sz="2400" dirty="0"/>
              <a:t>), the per site heterozygosity</a:t>
            </a:r>
          </a:p>
        </p:txBody>
      </p:sp>
    </p:spTree>
    <p:extLst>
      <p:ext uri="{BB962C8B-B14F-4D97-AF65-F5344CB8AC3E}">
        <p14:creationId xmlns:p14="http://schemas.microsoft.com/office/powerpoint/2010/main" val="1797447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75" y="468454"/>
            <a:ext cx="8281047" cy="50562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Calculating </a:t>
            </a:r>
            <a:r>
              <a:rPr lang="en-US" sz="3200" dirty="0" err="1">
                <a:latin typeface="+mn-lt"/>
              </a:rPr>
              <a:t>F</a:t>
            </a:r>
            <a:r>
              <a:rPr lang="en-US" sz="3200" cap="all" baseline="-25000" dirty="0" err="1">
                <a:latin typeface="+mn-lt"/>
              </a:rPr>
              <a:t>st</a:t>
            </a:r>
            <a:r>
              <a:rPr lang="en-US" sz="3200" dirty="0">
                <a:latin typeface="+mn-lt"/>
              </a:rPr>
              <a:t> from sequence data: </a:t>
            </a:r>
            <a:r>
              <a:rPr lang="en-US" sz="3200" dirty="0">
                <a:latin typeface="Symbol" charset="2"/>
                <a:cs typeface="Symbol" charset="2"/>
              </a:rPr>
              <a:t>F</a:t>
            </a:r>
            <a:r>
              <a:rPr lang="en-US" sz="3200" baseline="-25000" dirty="0"/>
              <a:t>ST </a:t>
            </a:r>
            <a:r>
              <a:rPr lang="en-US" sz="3200" dirty="0"/>
              <a:t>(Phi-ST)</a:t>
            </a:r>
            <a:endParaRPr lang="en-US" sz="32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8650" y="1636719"/>
                <a:ext cx="1509196" cy="523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500" dirty="0">
                              <a:latin typeface="Symbol" charset="2"/>
                              <a:cs typeface="Symbol" charset="2"/>
                            </a:rPr>
                            <m:t>F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36719"/>
                <a:ext cx="1509196" cy="523798"/>
              </a:xfrm>
              <a:prstGeom prst="rect">
                <a:avLst/>
              </a:prstGeom>
              <a:blipFill>
                <a:blip r:embed="rId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28650" y="2270272"/>
                <a:ext cx="8086573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500" dirty="0"/>
                  <a:t> = the average number (or proportion) of nucleotide differences </a:t>
                </a:r>
                <a:r>
                  <a:rPr lang="en-US" sz="1500" u="sng" dirty="0"/>
                  <a:t>between</a:t>
                </a:r>
                <a:r>
                  <a:rPr lang="en-US" sz="1500" dirty="0"/>
                  <a:t> populations (divergence)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70272"/>
                <a:ext cx="8086573" cy="323165"/>
              </a:xfrm>
              <a:prstGeom prst="rect">
                <a:avLst/>
              </a:prstGeom>
              <a:blipFill>
                <a:blip r:embed="rId3"/>
                <a:stretch>
                  <a:fillRect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28650" y="2701943"/>
                <a:ext cx="7942025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sz="1500" dirty="0"/>
                  <a:t> = the average number (or proportion) of nucleotide differences </a:t>
                </a:r>
                <a:r>
                  <a:rPr lang="en-US" sz="1500" u="sng" dirty="0"/>
                  <a:t>within</a:t>
                </a:r>
                <a:r>
                  <a:rPr lang="en-US" sz="1500" dirty="0"/>
                  <a:t> subpopulations (nucleotide diversity)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701943"/>
                <a:ext cx="7942025" cy="553998"/>
              </a:xfrm>
              <a:prstGeom prst="rect">
                <a:avLst/>
              </a:prstGeom>
              <a:blipFill>
                <a:blip r:embed="rId4"/>
                <a:stretch>
                  <a:fillRect l="-319" t="-22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20954" y="3463690"/>
            <a:ext cx="6229350" cy="714460"/>
            <a:chOff x="381000" y="4400490"/>
            <a:chExt cx="8001000" cy="952613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81000" y="4400490"/>
              <a:ext cx="800100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A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81000" y="4679165"/>
              <a:ext cx="800100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B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81000" y="4952994"/>
              <a:ext cx="800100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latin typeface="Arial" pitchFamily="34" charset="0"/>
              </a:endParaRPr>
            </a:p>
          </p:txBody>
        </p:sp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999290" y="3232857"/>
            <a:ext cx="1374569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i="1" u="sng" dirty="0">
                <a:latin typeface="+mj-lt"/>
                <a:ea typeface="Calibri" pitchFamily="34" charset="0"/>
                <a:cs typeface="Courier New" pitchFamily="49" charset="0"/>
              </a:rPr>
              <a:t>Pop1</a:t>
            </a:r>
            <a:r>
              <a:rPr lang="en-US" sz="1500" b="1" i="1" dirty="0">
                <a:latin typeface="+mj-lt"/>
                <a:ea typeface="Calibri" pitchFamily="34" charset="0"/>
                <a:cs typeface="Courier New" pitchFamily="49" charset="0"/>
              </a:rPr>
              <a:t>	</a:t>
            </a:r>
            <a:r>
              <a:rPr lang="en-US" sz="1500" b="1" i="1" u="sng" dirty="0">
                <a:latin typeface="+mj-lt"/>
                <a:ea typeface="Calibri" pitchFamily="34" charset="0"/>
                <a:cs typeface="Courier New" pitchFamily="49" charset="0"/>
              </a:rPr>
              <a:t>Pop2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+mj-lt"/>
                <a:ea typeface="Calibri" pitchFamily="34" charset="0"/>
                <a:cs typeface="Courier New" pitchFamily="49" charset="0"/>
              </a:rPr>
              <a:t>28	50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+mj-lt"/>
                <a:ea typeface="Calibri" pitchFamily="34" charset="0"/>
                <a:cs typeface="Courier New" pitchFamily="49" charset="0"/>
              </a:rPr>
              <a:t>22	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3283" y="3513837"/>
            <a:ext cx="192024" cy="4039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0955" y="5368351"/>
                <a:ext cx="236731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=(22∗50∗1)/(50∗50)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55" y="5368351"/>
                <a:ext cx="2367315" cy="300082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67004" y="4197290"/>
            <a:ext cx="16794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 two populations,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0954" y="5645350"/>
                <a:ext cx="17902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=(1100)/(2500)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54" y="5645350"/>
                <a:ext cx="1790234" cy="300082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0955" y="5922349"/>
                <a:ext cx="9711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=0.44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55" y="5922349"/>
                <a:ext cx="971100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55852" y="4627945"/>
                <a:ext cx="3972327" cy="715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350" dirty="0"/>
                  <a:t> = Total number of differences between populations divided by number of pairwise comparisons (</a:t>
                </a:r>
                <a:r>
                  <a:rPr lang="en-US" sz="1350" i="1" dirty="0" err="1"/>
                  <a:t>n</a:t>
                </a:r>
                <a:r>
                  <a:rPr lang="en-US" sz="1350" i="1" baseline="-25000" dirty="0" err="1"/>
                  <a:t>i</a:t>
                </a:r>
                <a:r>
                  <a:rPr lang="en-US" sz="1350" i="1" dirty="0" err="1"/>
                  <a:t>n</a:t>
                </a:r>
                <a:r>
                  <a:rPr lang="en-US" sz="1350" i="1" baseline="-25000" dirty="0" err="1"/>
                  <a:t>j</a:t>
                </a:r>
                <a:r>
                  <a:rPr lang="en-US" sz="1350" dirty="0"/>
                  <a:t>)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52" y="4627945"/>
                <a:ext cx="3972327" cy="715581"/>
              </a:xfrm>
              <a:prstGeom prst="rect">
                <a:avLst/>
              </a:prstGeom>
              <a:blipFill>
                <a:blip r:embed="rId8"/>
                <a:stretch>
                  <a:fillRect l="-318" t="-1754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81872" y="4611991"/>
                <a:ext cx="3972327" cy="715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sz="1350" dirty="0"/>
                  <a:t> = Total number of differences within populations divided by number of pairwise comparisons (</a:t>
                </a:r>
                <a:r>
                  <a:rPr lang="en-US" sz="1350" i="1" dirty="0" err="1"/>
                  <a:t>n</a:t>
                </a:r>
                <a:r>
                  <a:rPr lang="en-US" sz="1350" i="1" baseline="-25000" dirty="0" err="1"/>
                  <a:t>i</a:t>
                </a:r>
                <a:r>
                  <a:rPr lang="en-US" sz="1350" i="1" dirty="0"/>
                  <a:t>(n</a:t>
                </a:r>
                <a:r>
                  <a:rPr lang="en-US" sz="1350" i="1" baseline="-25000" dirty="0"/>
                  <a:t>i</a:t>
                </a:r>
                <a:r>
                  <a:rPr lang="en-US" sz="1350" i="1" dirty="0"/>
                  <a:t>-1</a:t>
                </a:r>
                <a:r>
                  <a:rPr lang="en-US" sz="1350" dirty="0"/>
                  <a:t>))/2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872" y="4611991"/>
                <a:ext cx="3972327" cy="715581"/>
              </a:xfrm>
              <a:prstGeom prst="rect">
                <a:avLst/>
              </a:prstGeom>
              <a:blipFill>
                <a:blip r:embed="rId9"/>
                <a:stretch>
                  <a:fillRect l="-318" t="-1754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781872" y="5331263"/>
                <a:ext cx="2495363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350" dirty="0"/>
                  <a:t> = (28*22*1)/((50*(50-1))/2)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872" y="5331263"/>
                <a:ext cx="2495363" cy="300082"/>
              </a:xfrm>
              <a:prstGeom prst="rect">
                <a:avLst/>
              </a:prstGeom>
              <a:blipFill>
                <a:blip r:embed="rId10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781872" y="5589301"/>
                <a:ext cx="133959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350" dirty="0"/>
                  <a:t> = 588/1225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872" y="5589301"/>
                <a:ext cx="1339597" cy="300082"/>
              </a:xfrm>
              <a:prstGeom prst="rect">
                <a:avLst/>
              </a:prstGeom>
              <a:blipFill>
                <a:blip r:embed="rId11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781872" y="5858160"/>
                <a:ext cx="96289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350" dirty="0"/>
                  <a:t> = 0.48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872" y="5858160"/>
                <a:ext cx="962892" cy="300082"/>
              </a:xfrm>
              <a:prstGeom prst="rect">
                <a:avLst/>
              </a:prstGeom>
              <a:blipFill>
                <a:blip r:embed="rId12"/>
                <a:stretch>
                  <a:fillRect t="-41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781872" y="6135473"/>
                <a:ext cx="87472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350" dirty="0"/>
                  <a:t> = 0.0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872" y="6135473"/>
                <a:ext cx="874727" cy="300082"/>
              </a:xfrm>
              <a:prstGeom prst="rect">
                <a:avLst/>
              </a:prstGeom>
              <a:blipFill>
                <a:blip r:embed="rId13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410118" y="5893857"/>
                <a:ext cx="89159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350" dirty="0"/>
                  <a:t> = 0.24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118" y="5893857"/>
                <a:ext cx="891591" cy="300082"/>
              </a:xfrm>
              <a:prstGeom prst="rect">
                <a:avLst/>
              </a:prstGeom>
              <a:blipFill>
                <a:blip r:embed="rId14"/>
                <a:stretch>
                  <a:fillRect t="-4167" r="-140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393009" y="5623926"/>
                <a:ext cx="1404552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350" dirty="0"/>
                  <a:t> = (0.48 + 0)/2</a:t>
                </a:r>
              </a:p>
              <a:p>
                <a:endParaRPr lang="en-US" sz="135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009" y="5623926"/>
                <a:ext cx="1404552" cy="507831"/>
              </a:xfrm>
              <a:prstGeom prst="rect">
                <a:avLst/>
              </a:prstGeom>
              <a:blipFill>
                <a:blip r:embed="rId15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3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6" grpId="0"/>
      <p:bldP spid="17" grpId="0"/>
      <p:bldP spid="20" grpId="0"/>
      <p:bldP spid="21" grpId="0"/>
      <p:bldP spid="23" grpId="0"/>
      <p:bldP spid="24" grpId="0"/>
      <p:bldP spid="25" grpId="0"/>
      <p:bldP spid="26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749482" y="4224012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5122" y="1902686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i="1" dirty="0">
                <a:latin typeface="Cambria Math" pitchFamily="18" charset="0"/>
                <a:ea typeface="Cambria Math" pitchFamily="18" charset="0"/>
              </a:rPr>
              <a:t>μ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  <a:p>
            <a:pPr marL="457200" indent="-457200"/>
            <a:endParaRPr 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89435" y="4130749"/>
            <a:ext cx="2317531" cy="898451"/>
          </a:xfrm>
          <a:prstGeom prst="round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variation; Allele or genotype frequencies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722" y="4361120"/>
            <a:ext cx="1802524" cy="439480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3155" y="4338084"/>
            <a:ext cx="1802524" cy="483781"/>
          </a:xfrm>
          <a:prstGeom prst="rect">
            <a:avLst/>
          </a:prstGeom>
          <a:solidFill>
            <a:srgbClr val="231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Genetic Drift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9446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58181" y="4614530"/>
            <a:ext cx="643759" cy="14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953001" y="2713075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9"/>
          <p:cNvGrpSpPr/>
          <p:nvPr/>
        </p:nvGrpSpPr>
        <p:grpSpPr>
          <a:xfrm>
            <a:off x="940732" y="1818622"/>
            <a:ext cx="7414957" cy="898451"/>
            <a:chOff x="4663780" y="4114800"/>
            <a:chExt cx="4388440" cy="990600"/>
          </a:xfrm>
        </p:grpSpPr>
        <p:sp>
          <p:nvSpPr>
            <p:cNvPr id="10" name="Rounded Rectangle 9"/>
            <p:cNvSpPr/>
            <p:nvPr/>
          </p:nvSpPr>
          <p:spPr>
            <a:xfrm>
              <a:off x="6172200" y="4114800"/>
              <a:ext cx="1371600" cy="9906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variation; Allele or genotype frequencies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63780" y="4397606"/>
              <a:ext cx="1066800" cy="48455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Mutation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85420" y="4343400"/>
              <a:ext cx="10668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Genetic Drift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76089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57411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1678578"/>
            <a:ext cx="373598" cy="59436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689" y="3997590"/>
            <a:ext cx="373598" cy="59436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029200" y="2941675"/>
            <a:ext cx="461665" cy="103092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b="1" dirty="0"/>
              <a:t>Migration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603048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/>
                <a:cs typeface="Calibri"/>
              </a:rPr>
              <a:t>Population Subdivision for Two Populations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5322565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Mutation and genetic drift (and selection) act independently in each population.</a:t>
            </a:r>
          </a:p>
          <a:p>
            <a:pPr algn="ctr"/>
            <a:endParaRPr lang="en-US" sz="2000" b="1" dirty="0">
              <a:latin typeface="Calibri"/>
              <a:cs typeface="Calibri"/>
            </a:endParaRPr>
          </a:p>
          <a:p>
            <a:pPr algn="ctr"/>
            <a:r>
              <a:rPr lang="en-US" sz="2000" b="1" dirty="0">
                <a:latin typeface="Calibri"/>
                <a:cs typeface="Calibri"/>
              </a:rPr>
              <a:t>Gene flow homogenizes allele frequencies, offsets drift by increasing Ne.</a:t>
            </a:r>
          </a:p>
        </p:txBody>
      </p:sp>
    </p:spTree>
    <p:extLst>
      <p:ext uri="{BB962C8B-B14F-4D97-AF65-F5344CB8AC3E}">
        <p14:creationId xmlns:p14="http://schemas.microsoft.com/office/powerpoint/2010/main" val="41074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8650" y="1636719"/>
                <a:ext cx="1509196" cy="523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500" dirty="0">
                              <a:latin typeface="Symbol" charset="2"/>
                              <a:cs typeface="Symbol" charset="2"/>
                            </a:rPr>
                            <m:t>F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36719"/>
                <a:ext cx="1509196" cy="523798"/>
              </a:xfrm>
              <a:prstGeom prst="rect">
                <a:avLst/>
              </a:prstGeom>
              <a:blipFill>
                <a:blip r:embed="rId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28650" y="2270272"/>
                <a:ext cx="8086573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500" dirty="0"/>
                  <a:t> = the average number (or proportion) of nucleotide differences </a:t>
                </a:r>
                <a:r>
                  <a:rPr lang="en-US" sz="1500" u="sng" dirty="0"/>
                  <a:t>between</a:t>
                </a:r>
                <a:r>
                  <a:rPr lang="en-US" sz="1500" dirty="0"/>
                  <a:t> populations (divergence)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70272"/>
                <a:ext cx="8086573" cy="323165"/>
              </a:xfrm>
              <a:prstGeom prst="rect">
                <a:avLst/>
              </a:prstGeom>
              <a:blipFill>
                <a:blip r:embed="rId3"/>
                <a:stretch>
                  <a:fillRect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28650" y="2701943"/>
                <a:ext cx="7942025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sz="1500" dirty="0"/>
                  <a:t> = the average number (or proportion) of nucleotide differences </a:t>
                </a:r>
                <a:r>
                  <a:rPr lang="en-US" sz="1500" u="sng" dirty="0"/>
                  <a:t>within</a:t>
                </a:r>
                <a:r>
                  <a:rPr lang="en-US" sz="1500" dirty="0"/>
                  <a:t> subpopulations (nucleotide diversity)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701943"/>
                <a:ext cx="7942025" cy="553998"/>
              </a:xfrm>
              <a:prstGeom prst="rect">
                <a:avLst/>
              </a:prstGeom>
              <a:blipFill>
                <a:blip r:embed="rId4"/>
                <a:stretch>
                  <a:fillRect l="-319" t="-22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20954" y="3463690"/>
            <a:ext cx="6229350" cy="714460"/>
            <a:chOff x="381000" y="4400490"/>
            <a:chExt cx="8001000" cy="952613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81000" y="4400490"/>
              <a:ext cx="800100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A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81000" y="4679165"/>
              <a:ext cx="800100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B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81000" y="4952994"/>
              <a:ext cx="800100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latin typeface="Arial" pitchFamily="34" charset="0"/>
              </a:endParaRPr>
            </a:p>
          </p:txBody>
        </p:sp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999290" y="3232857"/>
            <a:ext cx="1374569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i="1" u="sng" dirty="0">
                <a:latin typeface="+mj-lt"/>
                <a:ea typeface="Calibri" pitchFamily="34" charset="0"/>
                <a:cs typeface="Courier New" pitchFamily="49" charset="0"/>
              </a:rPr>
              <a:t>Pop1</a:t>
            </a:r>
            <a:r>
              <a:rPr lang="en-US" sz="1500" b="1" i="1" dirty="0">
                <a:latin typeface="+mj-lt"/>
                <a:ea typeface="Calibri" pitchFamily="34" charset="0"/>
                <a:cs typeface="Courier New" pitchFamily="49" charset="0"/>
              </a:rPr>
              <a:t>	</a:t>
            </a:r>
            <a:r>
              <a:rPr lang="en-US" sz="1500" b="1" i="1" u="sng" dirty="0">
                <a:latin typeface="+mj-lt"/>
                <a:ea typeface="Calibri" pitchFamily="34" charset="0"/>
                <a:cs typeface="Courier New" pitchFamily="49" charset="0"/>
              </a:rPr>
              <a:t>Pop2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+mj-lt"/>
                <a:ea typeface="Calibri" pitchFamily="34" charset="0"/>
                <a:cs typeface="Courier New" pitchFamily="49" charset="0"/>
              </a:rPr>
              <a:t>28	50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+mj-lt"/>
                <a:ea typeface="Calibri" pitchFamily="34" charset="0"/>
                <a:cs typeface="Courier New" pitchFamily="49" charset="0"/>
              </a:rPr>
              <a:t>22	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3283" y="3513837"/>
            <a:ext cx="192024" cy="4039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4D4E08-43F5-D5E6-7ADE-4356837B5516}"/>
                  </a:ext>
                </a:extLst>
              </p:cNvPr>
              <p:cNvSpPr txBox="1"/>
              <p:nvPr/>
            </p:nvSpPr>
            <p:spPr>
              <a:xfrm>
                <a:off x="961272" y="4529409"/>
                <a:ext cx="1230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=0.44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4D4E08-43F5-D5E6-7ADE-4356837B5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72" y="4529409"/>
                <a:ext cx="123027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E3CE2FB-B024-4BE8-73C7-72BC424FE4CB}"/>
                  </a:ext>
                </a:extLst>
              </p:cNvPr>
              <p:cNvSpPr/>
              <p:nvPr/>
            </p:nvSpPr>
            <p:spPr>
              <a:xfrm>
                <a:off x="1011990" y="4927433"/>
                <a:ext cx="1128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= 0.24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E3CE2FB-B024-4BE8-73C7-72BC424FE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90" y="4927433"/>
                <a:ext cx="1128835" cy="369332"/>
              </a:xfrm>
              <a:prstGeom prst="rect">
                <a:avLst/>
              </a:prstGeom>
              <a:blipFill>
                <a:blip r:embed="rId6"/>
                <a:stretch>
                  <a:fillRect t="-6452" r="-3333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26FE94-F169-B2DC-701F-4DA086FCDB14}"/>
                  </a:ext>
                </a:extLst>
              </p:cNvPr>
              <p:cNvSpPr txBox="1"/>
              <p:nvPr/>
            </p:nvSpPr>
            <p:spPr>
              <a:xfrm>
                <a:off x="2785977" y="4418856"/>
                <a:ext cx="2269531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Symbol" charset="2"/>
                              <a:cs typeface="Symbol" charset="2"/>
                            </a:rPr>
                            <m:t>F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0.44−0.24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.44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26FE94-F169-B2DC-701F-4DA086FCD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977" y="4418856"/>
                <a:ext cx="2269531" cy="670568"/>
              </a:xfrm>
              <a:prstGeom prst="rect">
                <a:avLst/>
              </a:prstGeom>
              <a:blipFill>
                <a:blip r:embed="rId7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115F16-D217-75DA-D1F7-DCD789987A68}"/>
                  </a:ext>
                </a:extLst>
              </p:cNvPr>
              <p:cNvSpPr txBox="1"/>
              <p:nvPr/>
            </p:nvSpPr>
            <p:spPr>
              <a:xfrm>
                <a:off x="2990963" y="5246743"/>
                <a:ext cx="1482265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Symbol" charset="2"/>
                              <a:cs typeface="Symbol" charset="2"/>
                            </a:rPr>
                            <m:t>F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0.20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.44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115F16-D217-75DA-D1F7-DCD789987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963" y="5246743"/>
                <a:ext cx="1482265" cy="670568"/>
              </a:xfrm>
              <a:prstGeom prst="rect">
                <a:avLst/>
              </a:prstGeom>
              <a:blipFill>
                <a:blip r:embed="rId8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5D7365-8EB7-05E2-1D96-16AF756F68B0}"/>
                  </a:ext>
                </a:extLst>
              </p:cNvPr>
              <p:cNvSpPr txBox="1"/>
              <p:nvPr/>
            </p:nvSpPr>
            <p:spPr>
              <a:xfrm>
                <a:off x="2990963" y="6050489"/>
                <a:ext cx="16249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Symbol" charset="2"/>
                              <a:cs typeface="Symbol" charset="2"/>
                            </a:rPr>
                            <m:t>F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=0.455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5D7365-8EB7-05E2-1D96-16AF756F6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963" y="6050489"/>
                <a:ext cx="162493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F1BB772-4AE7-7C5D-2E95-8A4482F4B6CA}"/>
              </a:ext>
            </a:extLst>
          </p:cNvPr>
          <p:cNvSpPr txBox="1"/>
          <p:nvPr/>
        </p:nvSpPr>
        <p:spPr>
          <a:xfrm>
            <a:off x="5176604" y="4714075"/>
            <a:ext cx="3289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45.5% of the total variation is explained by differences in allele frequencies between populations.</a:t>
            </a:r>
          </a:p>
          <a:p>
            <a:endParaRPr lang="en-US" dirty="0"/>
          </a:p>
          <a:p>
            <a:r>
              <a:rPr lang="en-US" dirty="0"/>
              <a:t>Strong population structure.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62688-C1B0-5379-D275-2EF5AD89FA81}"/>
              </a:ext>
            </a:extLst>
          </p:cNvPr>
          <p:cNvSpPr txBox="1">
            <a:spLocks/>
          </p:cNvSpPr>
          <p:nvPr/>
        </p:nvSpPr>
        <p:spPr>
          <a:xfrm>
            <a:off x="434175" y="468454"/>
            <a:ext cx="8281047" cy="5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+mn-lt"/>
              </a:rPr>
              <a:t>Calculating F</a:t>
            </a:r>
            <a:r>
              <a:rPr lang="en-US" sz="3200" cap="all" baseline="-25000">
                <a:latin typeface="+mn-lt"/>
              </a:rPr>
              <a:t>st</a:t>
            </a:r>
            <a:r>
              <a:rPr lang="en-US" sz="3200">
                <a:latin typeface="+mn-lt"/>
              </a:rPr>
              <a:t> from sequence data: </a:t>
            </a:r>
            <a:r>
              <a:rPr lang="en-US" sz="3200">
                <a:latin typeface="Symbol" charset="2"/>
                <a:cs typeface="Symbol" charset="2"/>
              </a:rPr>
              <a:t>F</a:t>
            </a:r>
            <a:r>
              <a:rPr lang="en-US" sz="3200" baseline="-25000"/>
              <a:t>ST </a:t>
            </a:r>
            <a:r>
              <a:rPr lang="en-US" sz="3200"/>
              <a:t>(Phi-ST)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628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8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2100" y="157163"/>
            <a:ext cx="2635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 dirty="0"/>
              <a:t>DNA substitution models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39524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BCE97-7A36-0844-906D-84AE86180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5043487"/>
            <a:ext cx="3225800" cy="181451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How do we choose among models?</a:t>
            </a:r>
            <a:endParaRPr lang="en-US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 err="1"/>
              <a:t>Akaike</a:t>
            </a:r>
            <a:r>
              <a:rPr lang="en-US" sz="2800" b="1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b="1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0266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763564" y="975302"/>
                <a:ext cx="4831149" cy="5266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en-US" sz="1900" dirty="0"/>
                  <a:t>Describe populations diverging from a common ancestor </a:t>
                </a:r>
                <a:r>
                  <a:rPr lang="en-US" sz="1900" u="sng" dirty="0"/>
                  <a:t>without</a:t>
                </a:r>
                <a:r>
                  <a:rPr lang="en-US" sz="1900" dirty="0"/>
                  <a:t> subsequent gene flow.</a:t>
                </a:r>
              </a:p>
              <a:p>
                <a:pPr>
                  <a:spcAft>
                    <a:spcPts val="450"/>
                  </a:spcAft>
                </a:pPr>
                <a:endParaRPr lang="en-US" sz="1900" dirty="0"/>
              </a:p>
              <a:p>
                <a:pPr marL="600075" lvl="1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1900" i="1" dirty="0" err="1"/>
                  <a:t>d</a:t>
                </a:r>
                <a:r>
                  <a:rPr lang="en-US" sz="1900" i="1" baseline="-25000" dirty="0" err="1"/>
                  <a:t>XY</a:t>
                </a:r>
                <a:r>
                  <a:rPr lang="en-US" sz="1900" dirty="0"/>
                  <a:t> calculated as the average number (or proportion) of differences between all pairs of sequences between two samples (population X &amp; population Y)</a:t>
                </a:r>
              </a:p>
              <a:p>
                <a:pPr marL="600075" lvl="1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600075" lvl="1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600075" lvl="1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/>
                  <a:t> = the frequency of the </a:t>
                </a:r>
                <a:r>
                  <a:rPr lang="en-US" sz="1900" i="1" dirty="0" err="1">
                    <a:ea typeface="Cambria Math" panose="02040503050406030204" pitchFamily="18" charset="0"/>
                  </a:rPr>
                  <a:t>i</a:t>
                </a:r>
                <a:r>
                  <a:rPr lang="en-US" sz="1900" dirty="0" err="1"/>
                  <a:t>th</a:t>
                </a:r>
                <a:r>
                  <a:rPr lang="en-US" sz="1900" dirty="0"/>
                  <a:t> allele in population X.</a:t>
                </a:r>
              </a:p>
              <a:p>
                <a:pPr marL="600075" lvl="1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900" dirty="0"/>
                  <a:t> = the frequency of the </a:t>
                </a:r>
                <a:r>
                  <a:rPr lang="en-US" sz="1900" i="1" dirty="0" err="1">
                    <a:ea typeface="Cambria Math" panose="02040503050406030204" pitchFamily="18" charset="0"/>
                  </a:rPr>
                  <a:t>j</a:t>
                </a:r>
                <a:r>
                  <a:rPr lang="en-US" sz="1900" dirty="0" err="1"/>
                  <a:t>th</a:t>
                </a:r>
                <a:r>
                  <a:rPr lang="en-US" sz="1900" dirty="0"/>
                  <a:t> allele in population Y.</a:t>
                </a:r>
              </a:p>
              <a:p>
                <a:pPr marL="600075" lvl="1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900" dirty="0"/>
                  <a:t>= the number (or proportion) of nucleotide differences between the</a:t>
                </a:r>
                <a:r>
                  <a:rPr lang="en-US" sz="1900" i="1" dirty="0">
                    <a:ea typeface="Cambria Math" panose="02040503050406030204" pitchFamily="18" charset="0"/>
                  </a:rPr>
                  <a:t> </a:t>
                </a:r>
                <a:r>
                  <a:rPr lang="en-US" sz="1900" i="1" dirty="0" err="1">
                    <a:ea typeface="Cambria Math" panose="02040503050406030204" pitchFamily="18" charset="0"/>
                  </a:rPr>
                  <a:t>i</a:t>
                </a:r>
                <a:r>
                  <a:rPr lang="en-US" sz="1900" dirty="0" err="1"/>
                  <a:t>th</a:t>
                </a:r>
                <a:r>
                  <a:rPr lang="en-US" sz="1900" dirty="0"/>
                  <a:t> and </a:t>
                </a:r>
                <a:r>
                  <a:rPr lang="en-US" sz="1900" i="1" dirty="0" err="1">
                    <a:ea typeface="Cambria Math" panose="02040503050406030204" pitchFamily="18" charset="0"/>
                  </a:rPr>
                  <a:t>j</a:t>
                </a:r>
                <a:r>
                  <a:rPr lang="en-US" sz="1900" dirty="0" err="1"/>
                  <a:t>th</a:t>
                </a:r>
                <a:r>
                  <a:rPr lang="en-US" sz="1900" dirty="0"/>
                  <a:t> allele.</a:t>
                </a: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64" y="975302"/>
                <a:ext cx="4831149" cy="5266570"/>
              </a:xfrm>
              <a:prstGeom prst="rect">
                <a:avLst/>
              </a:prstGeom>
              <a:blipFill>
                <a:blip r:embed="rId2"/>
                <a:stretch>
                  <a:fillRect l="-1312" t="-481" r="-2100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887469" y="2602793"/>
            <a:ext cx="1328979" cy="2642107"/>
            <a:chOff x="8231062" y="2415860"/>
            <a:chExt cx="1771972" cy="3522809"/>
          </a:xfrm>
        </p:grpSpPr>
        <p:grpSp>
          <p:nvGrpSpPr>
            <p:cNvPr id="38" name="Group 37"/>
            <p:cNvGrpSpPr/>
            <p:nvPr/>
          </p:nvGrpSpPr>
          <p:grpSpPr>
            <a:xfrm>
              <a:off x="8367062" y="2606549"/>
              <a:ext cx="1635972" cy="3332120"/>
              <a:chOff x="7952013" y="3773380"/>
              <a:chExt cx="1635972" cy="333212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7952013" y="3958046"/>
                <a:ext cx="1071154" cy="2031657"/>
                <a:chOff x="1541417" y="4402183"/>
                <a:chExt cx="1071154" cy="2031657"/>
              </a:xfrm>
            </p:grpSpPr>
            <p:cxnSp>
              <p:nvCxnSpPr>
                <p:cNvPr id="4" name="Straight Connector 3"/>
                <p:cNvCxnSpPr/>
                <p:nvPr/>
              </p:nvCxnSpPr>
              <p:spPr>
                <a:xfrm>
                  <a:off x="1541417" y="4402183"/>
                  <a:ext cx="522514" cy="1672046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 flipH="1">
                  <a:off x="2063931" y="4402183"/>
                  <a:ext cx="548640" cy="1672046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063931" y="6074229"/>
                  <a:ext cx="0" cy="359611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1710309" y="4585063"/>
                  <a:ext cx="783770" cy="13063"/>
                </a:xfrm>
                <a:prstGeom prst="straightConnector1">
                  <a:avLst/>
                </a:prstGeom>
                <a:ln w="5715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/>
              <p:cNvSpPr txBox="1"/>
              <p:nvPr/>
            </p:nvSpPr>
            <p:spPr>
              <a:xfrm>
                <a:off x="8328284" y="3773380"/>
                <a:ext cx="42789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i="1" dirty="0"/>
                  <a:t>m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73002" y="6151392"/>
                <a:ext cx="1414983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Old common ancestor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8231062" y="2421883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X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295543" y="2415860"/>
              <a:ext cx="3595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62128" y="2602793"/>
            <a:ext cx="1403968" cy="1805259"/>
            <a:chOff x="9939999" y="2415860"/>
            <a:chExt cx="1871957" cy="2407012"/>
          </a:xfrm>
        </p:grpSpPr>
        <p:grpSp>
          <p:nvGrpSpPr>
            <p:cNvPr id="37" name="Group 36"/>
            <p:cNvGrpSpPr/>
            <p:nvPr/>
          </p:nvGrpSpPr>
          <p:grpSpPr>
            <a:xfrm>
              <a:off x="10092446" y="2718365"/>
              <a:ext cx="1719510" cy="2104507"/>
              <a:chOff x="9677397" y="3885196"/>
              <a:chExt cx="1719510" cy="210450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677397" y="3958046"/>
                <a:ext cx="522514" cy="2031657"/>
                <a:chOff x="3135085" y="4402183"/>
                <a:chExt cx="522514" cy="2031657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3135085" y="4402183"/>
                  <a:ext cx="522514" cy="339634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657599" y="4741817"/>
                  <a:ext cx="0" cy="16920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/>
              <p:cNvSpPr txBox="1"/>
              <p:nvPr/>
            </p:nvSpPr>
            <p:spPr>
              <a:xfrm>
                <a:off x="10276604" y="5032663"/>
                <a:ext cx="1071154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Recent common ancestor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0813865" y="3958046"/>
                <a:ext cx="0" cy="339634"/>
              </a:xfrm>
              <a:prstGeom prst="line">
                <a:avLst/>
              </a:prstGeom>
              <a:ln w="254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10896342" y="3885196"/>
                <a:ext cx="50056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i="1" dirty="0" err="1">
                    <a:solidFill>
                      <a:srgbClr val="C00000"/>
                    </a:solidFill>
                  </a:rPr>
                  <a:t>d</a:t>
                </a:r>
                <a:r>
                  <a:rPr lang="en-US" sz="1350" i="1" baseline="-25000" dirty="0" err="1">
                    <a:solidFill>
                      <a:srgbClr val="C00000"/>
                    </a:solidFill>
                  </a:rPr>
                  <a:t>xy</a:t>
                </a:r>
                <a:endParaRPr lang="en-US" sz="1350" i="1" baseline="-250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9939999" y="2421883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X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972314" y="2415860"/>
              <a:ext cx="3595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Y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10587591" y="2791215"/>
              <a:ext cx="522514" cy="33963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59971" y="3234574"/>
                <a:ext cx="1490152" cy="620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3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971" y="3234574"/>
                <a:ext cx="1490152" cy="620042"/>
              </a:xfrm>
              <a:prstGeom prst="rect">
                <a:avLst/>
              </a:prstGeom>
              <a:blipFill>
                <a:blip r:embed="rId3"/>
                <a:stretch>
                  <a:fillRect l="-5042" t="-118000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8B9C60EE-9CD4-1B8B-D73C-6BB2F1DA2F7D}"/>
              </a:ext>
            </a:extLst>
          </p:cNvPr>
          <p:cNvSpPr/>
          <p:nvPr/>
        </p:nvSpPr>
        <p:spPr>
          <a:xfrm>
            <a:off x="6116138" y="2829672"/>
            <a:ext cx="569692" cy="3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8ED3D6-B36D-7980-6316-77819B4E4CB5}"/>
              </a:ext>
            </a:extLst>
          </p:cNvPr>
          <p:cNvCxnSpPr>
            <a:cxnSpLocks/>
          </p:cNvCxnSpPr>
          <p:nvPr/>
        </p:nvCxnSpPr>
        <p:spPr>
          <a:xfrm>
            <a:off x="6915601" y="2893589"/>
            <a:ext cx="0" cy="1244756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430D913-F2F6-FB1C-62F9-756BB78D252B}"/>
              </a:ext>
            </a:extLst>
          </p:cNvPr>
          <p:cNvSpPr txBox="1"/>
          <p:nvPr/>
        </p:nvSpPr>
        <p:spPr>
          <a:xfrm>
            <a:off x="6977459" y="2838952"/>
            <a:ext cx="37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>
                <a:solidFill>
                  <a:srgbClr val="C00000"/>
                </a:solidFill>
              </a:rPr>
              <a:t>d</a:t>
            </a:r>
            <a:r>
              <a:rPr lang="en-US" sz="1350" i="1" baseline="-25000" dirty="0" err="1">
                <a:solidFill>
                  <a:srgbClr val="C00000"/>
                </a:solidFill>
              </a:rPr>
              <a:t>xy</a:t>
            </a:r>
            <a:endParaRPr lang="en-US" sz="1350" i="1" baseline="-250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433E9-549F-FDD6-FBEA-D4F2739F8AAA}"/>
              </a:ext>
            </a:extLst>
          </p:cNvPr>
          <p:cNvSpPr txBox="1"/>
          <p:nvPr/>
        </p:nvSpPr>
        <p:spPr>
          <a:xfrm>
            <a:off x="718456" y="390489"/>
            <a:ext cx="4379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Divergence models (</a:t>
            </a:r>
            <a:r>
              <a:rPr lang="en-US" sz="3200" i="1" dirty="0" err="1">
                <a:latin typeface="+mn-lt"/>
              </a:rPr>
              <a:t>d</a:t>
            </a:r>
            <a:r>
              <a:rPr lang="en-US" sz="3200" i="1" baseline="-25000" dirty="0" err="1">
                <a:latin typeface="+mn-lt"/>
              </a:rPr>
              <a:t>XY</a:t>
            </a:r>
            <a:r>
              <a:rPr lang="en-US" sz="3200" b="1" dirty="0"/>
              <a:t>)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407871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5336" y="1134995"/>
                <a:ext cx="7439267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0075" lvl="1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900" i="1" dirty="0"/>
                          <m:t>d</m:t>
                        </m:r>
                        <m:r>
                          <m:rPr>
                            <m:nor/>
                          </m:rPr>
                          <a:rPr lang="en-US" sz="1900" i="1" baseline="-25000" dirty="0"/>
                          <m:t>XY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900" dirty="0"/>
                  <a:t> = the average number (or proportion) of differences between all pairs of sequences between two samples (population X &amp; population Y)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36" y="1134995"/>
                <a:ext cx="7439267" cy="969496"/>
              </a:xfrm>
              <a:prstGeom prst="rect">
                <a:avLst/>
              </a:prstGeom>
              <a:blipFill>
                <a:blip r:embed="rId2"/>
                <a:stretch>
                  <a:fillRect t="-3896" r="-68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609434" y="1866019"/>
                <a:ext cx="1490152" cy="620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35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434" y="1866019"/>
                <a:ext cx="1490152" cy="620042"/>
              </a:xfrm>
              <a:prstGeom prst="rect">
                <a:avLst/>
              </a:prstGeom>
              <a:blipFill>
                <a:blip r:embed="rId3"/>
                <a:stretch>
                  <a:fillRect l="-5932" t="-116000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51044" y="2362687"/>
            <a:ext cx="8081705" cy="1223412"/>
            <a:chOff x="1520753" y="1519499"/>
            <a:chExt cx="10775606" cy="1631216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9913042" y="1519499"/>
              <a:ext cx="2383317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i="1" u="sng" dirty="0">
                  <a:latin typeface="+mj-lt"/>
                  <a:ea typeface="Calibri" pitchFamily="34" charset="0"/>
                  <a:cs typeface="Courier New" pitchFamily="49" charset="0"/>
                </a:rPr>
                <a:t>Pop X</a:t>
              </a:r>
              <a:r>
                <a:rPr lang="en-US" sz="1500" b="1" i="1" dirty="0">
                  <a:latin typeface="+mj-lt"/>
                  <a:ea typeface="Calibri" pitchFamily="34" charset="0"/>
                  <a:cs typeface="Courier New" pitchFamily="49" charset="0"/>
                </a:rPr>
                <a:t>		</a:t>
              </a:r>
              <a:r>
                <a:rPr lang="en-US" sz="1500" b="1" i="1" u="sng" dirty="0">
                  <a:latin typeface="+mj-lt"/>
                  <a:ea typeface="Calibri" pitchFamily="34" charset="0"/>
                  <a:cs typeface="Courier New" pitchFamily="49" charset="0"/>
                </a:rPr>
                <a:t>Pop Y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+mj-lt"/>
                  <a:ea typeface="Calibri" pitchFamily="34" charset="0"/>
                  <a:cs typeface="Courier New" pitchFamily="49" charset="0"/>
                </a:rPr>
                <a:t>0.46		0.98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+mj-lt"/>
                  <a:ea typeface="Calibri" pitchFamily="34" charset="0"/>
                  <a:cs typeface="Courier New" pitchFamily="49" charset="0"/>
                </a:rPr>
                <a:t>0.42		0.00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+mj-lt"/>
                  <a:ea typeface="Calibri" pitchFamily="34" charset="0"/>
                  <a:cs typeface="Courier New" pitchFamily="49" charset="0"/>
                </a:rPr>
                <a:t>0.02		0.00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+mj-lt"/>
                  <a:ea typeface="Calibri" pitchFamily="34" charset="0"/>
                  <a:cs typeface="Courier New" pitchFamily="49" charset="0"/>
                </a:rPr>
                <a:t>0.00		0.02</a:t>
              </a: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1520753" y="1856202"/>
              <a:ext cx="830579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A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1520753" y="2148115"/>
              <a:ext cx="830579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B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1520753" y="2447107"/>
              <a:ext cx="830579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C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05988" y="1960691"/>
              <a:ext cx="198869" cy="110223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 4"/>
            <p:cNvSpPr>
              <a:spLocks noChangeArrowheads="1"/>
            </p:cNvSpPr>
            <p:nvPr/>
          </p:nvSpPr>
          <p:spPr bwMode="auto">
            <a:xfrm>
              <a:off x="1520753" y="2743051"/>
              <a:ext cx="8305799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FF000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T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G</a:t>
              </a:r>
              <a:r>
                <a:rPr lang="en-US" sz="1500" b="1" dirty="0">
                  <a:solidFill>
                    <a:srgbClr val="0000FF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C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…</a:t>
              </a:r>
              <a:r>
                <a:rPr lang="en-US" sz="1500" b="1" dirty="0">
                  <a:solidFill>
                    <a:srgbClr val="00B050"/>
                  </a:solidFill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  </a:t>
              </a:r>
              <a:r>
                <a:rPr lang="en-US" sz="1500" b="1" dirty="0">
                  <a:latin typeface="Courier New" pitchFamily="49" charset="0"/>
                  <a:ea typeface="Calibri" pitchFamily="34" charset="0"/>
                  <a:cs typeface="Courier New" pitchFamily="49" charset="0"/>
                </a:rPr>
                <a:t>allele D</a:t>
              </a:r>
              <a:endParaRPr lang="en-US" sz="1500" dirty="0">
                <a:latin typeface="Arial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56585" y="1942598"/>
              <a:ext cx="198869" cy="110223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82723" y="1942598"/>
              <a:ext cx="198869" cy="110223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136194" y="3666000"/>
                <a:ext cx="469679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𝐴𝐷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𝐵𝐴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𝐵𝐷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𝐶𝐴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94" y="3666000"/>
                <a:ext cx="4696799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136194" y="3980404"/>
                <a:ext cx="755411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=(0.46∗0.02∗1)+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r>
                      <a:rPr lang="en-US" sz="1350">
                        <a:latin typeface="Cambria Math" panose="02040503050406030204" pitchFamily="18" charset="0"/>
                      </a:rPr>
                      <m:t>(0.42∗0.98∗1)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+(0.42∗0.02∗2)+(0.02∗0.98∗1)+(0.02∗0.02∗2)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94" y="3980404"/>
                <a:ext cx="7554119" cy="300082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136193" y="4284776"/>
                <a:ext cx="3963393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=0.0092+</m:t>
                    </m:r>
                  </m:oMath>
                </a14:m>
                <a:r>
                  <a:rPr lang="en-US" sz="1350" dirty="0"/>
                  <a:t> 0.4116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135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350"/>
                      <m:t>0.0168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1350"/>
                      <m:t>0.0196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1350"/>
                      <m:t>0.0008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93" y="4284776"/>
                <a:ext cx="3963393" cy="300082"/>
              </a:xfrm>
              <a:prstGeom prst="rect">
                <a:avLst/>
              </a:prstGeom>
              <a:blipFill>
                <a:blip r:embed="rId6"/>
                <a:stretch>
                  <a:fillRect t="-41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36193" y="4587502"/>
                <a:ext cx="11998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3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0.458</m:t>
                    </m:r>
                  </m:oMath>
                </a14:m>
                <a:r>
                  <a:rPr lang="en-US" sz="135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93" y="4587502"/>
                <a:ext cx="1199816" cy="300082"/>
              </a:xfrm>
              <a:prstGeom prst="rect">
                <a:avLst/>
              </a:prstGeom>
              <a:blipFill>
                <a:blip r:embed="rId7"/>
                <a:stretch>
                  <a:fillRect t="-41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36193" y="5101581"/>
                <a:ext cx="4562231" cy="129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There are an average of 0.4580 nucleotide differences between a sequence randomly sampled from populations X and Y.</a:t>
                </a:r>
              </a:p>
              <a:p>
                <a:endParaRPr lang="en-US" sz="450" dirty="0"/>
              </a:p>
              <a:p>
                <a:r>
                  <a:rPr lang="en-US" sz="1350" dirty="0"/>
                  <a:t>Often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1350" dirty="0"/>
                  <a:t> is reported as proportion of differences: assuming a sequence length of 294 </a:t>
                </a:r>
                <a:r>
                  <a:rPr lang="en-US" sz="1350" dirty="0" err="1"/>
                  <a:t>bp</a:t>
                </a:r>
                <a:r>
                  <a:rPr lang="en-US" sz="135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0.4580</m:t>
                        </m:r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294</m:t>
                        </m:r>
                      </m:den>
                    </m:f>
                  </m:oMath>
                </a14:m>
                <a:r>
                  <a:rPr lang="en-US" sz="135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0.00156.</a:t>
                </a:r>
                <a:endParaRPr lang="en-US" sz="135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193" y="5101581"/>
                <a:ext cx="4562231" cy="1290546"/>
              </a:xfrm>
              <a:prstGeom prst="rect">
                <a:avLst/>
              </a:prstGeom>
              <a:blipFill>
                <a:blip r:embed="rId8"/>
                <a:stretch>
                  <a:fillRect l="-278" r="-278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5701CB4-F32A-CAE1-C651-9E1DF0543D8A}"/>
              </a:ext>
            </a:extLst>
          </p:cNvPr>
          <p:cNvSpPr txBox="1"/>
          <p:nvPr/>
        </p:nvSpPr>
        <p:spPr>
          <a:xfrm>
            <a:off x="718456" y="390489"/>
            <a:ext cx="4379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Divergence models (</a:t>
            </a:r>
            <a:r>
              <a:rPr lang="en-US" sz="3200" i="1" dirty="0" err="1">
                <a:latin typeface="+mn-lt"/>
              </a:rPr>
              <a:t>d</a:t>
            </a:r>
            <a:r>
              <a:rPr lang="en-US" sz="3200" i="1" baseline="-25000" dirty="0" err="1">
                <a:latin typeface="+mn-lt"/>
              </a:rPr>
              <a:t>XY</a:t>
            </a:r>
            <a:r>
              <a:rPr lang="en-US" sz="3200" b="1" dirty="0"/>
              <a:t>)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98034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3811" y="1733458"/>
                <a:ext cx="7411383" cy="2429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/>
                  <a:t>Assuming no migration,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900" dirty="0"/>
                  <a:t>, where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900" dirty="0"/>
                  <a:t> is the substitution rate and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900" dirty="0"/>
                  <a:t> is the time since divergence (time that the two populations split from a common ancestral population).</a:t>
                </a:r>
              </a:p>
              <a:p>
                <a:pPr marL="257175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257175" indent="-257175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1900" dirty="0"/>
                  <a:t>We can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1900" dirty="0"/>
                  <a:t> from sequence data; if we have an estimate of the substitution rate for the gene(s) sequenced, we can estimate time since divergence (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𝑋𝑌</m:t>
                            </m:r>
                          </m:sub>
                        </m:sSub>
                      </m:num>
                      <m:den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US" sz="1900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11" y="1733458"/>
                <a:ext cx="7411383" cy="2429191"/>
              </a:xfrm>
              <a:prstGeom prst="rect">
                <a:avLst/>
              </a:prstGeom>
              <a:blipFill>
                <a:blip r:embed="rId2"/>
                <a:stretch>
                  <a:fillRect l="-513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6EDEA15-18BD-CAAA-4FF5-12CBE1D4C2D2}"/>
              </a:ext>
            </a:extLst>
          </p:cNvPr>
          <p:cNvSpPr txBox="1"/>
          <p:nvPr/>
        </p:nvSpPr>
        <p:spPr>
          <a:xfrm>
            <a:off x="718456" y="390489"/>
            <a:ext cx="4379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Divergence models (</a:t>
            </a:r>
            <a:r>
              <a:rPr lang="en-US" sz="3200" i="1" dirty="0" err="1">
                <a:latin typeface="+mn-lt"/>
              </a:rPr>
              <a:t>d</a:t>
            </a:r>
            <a:r>
              <a:rPr lang="en-US" sz="3200" i="1" baseline="-25000" dirty="0" err="1">
                <a:latin typeface="+mn-lt"/>
              </a:rPr>
              <a:t>XY</a:t>
            </a:r>
            <a:r>
              <a:rPr lang="en-US" sz="3200" b="1" dirty="0"/>
              <a:t>)</a:t>
            </a:r>
            <a:endParaRPr lang="en-US" sz="3200" b="1" u="sng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2C2518-B584-4089-D3CE-C88CDE27FEB5}"/>
              </a:ext>
            </a:extLst>
          </p:cNvPr>
          <p:cNvGrpSpPr/>
          <p:nvPr/>
        </p:nvGrpSpPr>
        <p:grpSpPr>
          <a:xfrm>
            <a:off x="4433498" y="4089515"/>
            <a:ext cx="1328979" cy="2642107"/>
            <a:chOff x="8231062" y="2415860"/>
            <a:chExt cx="1771972" cy="35228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172D9D-9F57-282C-4C68-CB66CC49A95D}"/>
                </a:ext>
              </a:extLst>
            </p:cNvPr>
            <p:cNvGrpSpPr/>
            <p:nvPr/>
          </p:nvGrpSpPr>
          <p:grpSpPr>
            <a:xfrm>
              <a:off x="8367062" y="2606549"/>
              <a:ext cx="1635972" cy="3332120"/>
              <a:chOff x="7952013" y="3773380"/>
              <a:chExt cx="1635972" cy="333212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EC8FBCD-87E3-400E-2D4F-BC0CE99D8278}"/>
                  </a:ext>
                </a:extLst>
              </p:cNvPr>
              <p:cNvGrpSpPr/>
              <p:nvPr/>
            </p:nvGrpSpPr>
            <p:grpSpPr>
              <a:xfrm>
                <a:off x="7952013" y="3958046"/>
                <a:ext cx="1071154" cy="2031657"/>
                <a:chOff x="1541417" y="4402183"/>
                <a:chExt cx="1071154" cy="2031657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A0FD4B1-3348-FB4F-2F76-36F23DDC0AEA}"/>
                    </a:ext>
                  </a:extLst>
                </p:cNvPr>
                <p:cNvCxnSpPr/>
                <p:nvPr/>
              </p:nvCxnSpPr>
              <p:spPr>
                <a:xfrm>
                  <a:off x="1541417" y="4402183"/>
                  <a:ext cx="522514" cy="1672046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4BD38740-BBB8-4F2A-596F-877326996321}"/>
                    </a:ext>
                  </a:extLst>
                </p:cNvPr>
                <p:cNvCxnSpPr/>
                <p:nvPr/>
              </p:nvCxnSpPr>
              <p:spPr>
                <a:xfrm flipH="1">
                  <a:off x="2063931" y="4402183"/>
                  <a:ext cx="548640" cy="1672046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0BC32DC-4EA3-855A-ED64-82462794F19E}"/>
                    </a:ext>
                  </a:extLst>
                </p:cNvPr>
                <p:cNvCxnSpPr/>
                <p:nvPr/>
              </p:nvCxnSpPr>
              <p:spPr>
                <a:xfrm>
                  <a:off x="2063931" y="6074229"/>
                  <a:ext cx="0" cy="359611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E6338BC9-F501-A812-A331-EF1FC67CC895}"/>
                    </a:ext>
                  </a:extLst>
                </p:cNvPr>
                <p:cNvCxnSpPr/>
                <p:nvPr/>
              </p:nvCxnSpPr>
              <p:spPr>
                <a:xfrm>
                  <a:off x="1710309" y="4585063"/>
                  <a:ext cx="783770" cy="13063"/>
                </a:xfrm>
                <a:prstGeom prst="straightConnector1">
                  <a:avLst/>
                </a:prstGeom>
                <a:ln w="5715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8D3BC-7D77-239F-DBE5-4AFAA1C53142}"/>
                  </a:ext>
                </a:extLst>
              </p:cNvPr>
              <p:cNvSpPr txBox="1"/>
              <p:nvPr/>
            </p:nvSpPr>
            <p:spPr>
              <a:xfrm>
                <a:off x="8328284" y="3773380"/>
                <a:ext cx="42789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i="1" dirty="0"/>
                  <a:t>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5E57BE-F8E1-4F32-CE73-F6D9504DBB1A}"/>
                  </a:ext>
                </a:extLst>
              </p:cNvPr>
              <p:cNvSpPr txBox="1"/>
              <p:nvPr/>
            </p:nvSpPr>
            <p:spPr>
              <a:xfrm>
                <a:off x="8173002" y="6151392"/>
                <a:ext cx="1414983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Old common ancestor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F71537-B502-4942-B3E7-6B61A705E0F8}"/>
                </a:ext>
              </a:extLst>
            </p:cNvPr>
            <p:cNvSpPr txBox="1"/>
            <p:nvPr/>
          </p:nvSpPr>
          <p:spPr>
            <a:xfrm>
              <a:off x="8231062" y="2421883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3D0CC1-E673-8384-38B4-BE0F5F073915}"/>
                </a:ext>
              </a:extLst>
            </p:cNvPr>
            <p:cNvSpPr txBox="1"/>
            <p:nvPr/>
          </p:nvSpPr>
          <p:spPr>
            <a:xfrm>
              <a:off x="9295543" y="2415860"/>
              <a:ext cx="3595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812B7A-9694-0961-C552-D772D056F99C}"/>
              </a:ext>
            </a:extLst>
          </p:cNvPr>
          <p:cNvGrpSpPr/>
          <p:nvPr/>
        </p:nvGrpSpPr>
        <p:grpSpPr>
          <a:xfrm>
            <a:off x="5908156" y="4089515"/>
            <a:ext cx="1367106" cy="1805259"/>
            <a:chOff x="9939999" y="2415860"/>
            <a:chExt cx="1822808" cy="240701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A0DC7CA-638D-27E5-C801-4D65FCB64B00}"/>
                </a:ext>
              </a:extLst>
            </p:cNvPr>
            <p:cNvGrpSpPr/>
            <p:nvPr/>
          </p:nvGrpSpPr>
          <p:grpSpPr>
            <a:xfrm>
              <a:off x="10092446" y="2718365"/>
              <a:ext cx="1670361" cy="2104507"/>
              <a:chOff x="9677397" y="3885196"/>
              <a:chExt cx="1670361" cy="210450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B525B78-C975-E80F-4042-5B0FA9FAB19C}"/>
                  </a:ext>
                </a:extLst>
              </p:cNvPr>
              <p:cNvGrpSpPr/>
              <p:nvPr/>
            </p:nvGrpSpPr>
            <p:grpSpPr>
              <a:xfrm>
                <a:off x="9677397" y="3958046"/>
                <a:ext cx="522514" cy="2031657"/>
                <a:chOff x="3135085" y="4402183"/>
                <a:chExt cx="522514" cy="203165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BC4BB49D-1491-A367-95B2-483B97A3B8C7}"/>
                    </a:ext>
                  </a:extLst>
                </p:cNvPr>
                <p:cNvCxnSpPr/>
                <p:nvPr/>
              </p:nvCxnSpPr>
              <p:spPr>
                <a:xfrm>
                  <a:off x="3135085" y="4402183"/>
                  <a:ext cx="522514" cy="339634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D41682A-1703-6C30-F147-C3ED0783D729}"/>
                    </a:ext>
                  </a:extLst>
                </p:cNvPr>
                <p:cNvCxnSpPr/>
                <p:nvPr/>
              </p:nvCxnSpPr>
              <p:spPr>
                <a:xfrm>
                  <a:off x="3657599" y="4741817"/>
                  <a:ext cx="0" cy="16920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78C657D-D879-4835-CEB4-AC583D000FA9}"/>
                  </a:ext>
                </a:extLst>
              </p:cNvPr>
              <p:cNvSpPr txBox="1"/>
              <p:nvPr/>
            </p:nvSpPr>
            <p:spPr>
              <a:xfrm>
                <a:off x="10276604" y="5032663"/>
                <a:ext cx="1071154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Recent common ancestor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F5F4B74-1A21-F30C-4E30-25ED3D6E51D6}"/>
                  </a:ext>
                </a:extLst>
              </p:cNvPr>
              <p:cNvCxnSpPr/>
              <p:nvPr/>
            </p:nvCxnSpPr>
            <p:spPr>
              <a:xfrm>
                <a:off x="10813865" y="3958046"/>
                <a:ext cx="0" cy="339634"/>
              </a:xfrm>
              <a:prstGeom prst="line">
                <a:avLst/>
              </a:prstGeom>
              <a:ln w="254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921EB0-A3B5-B498-21C9-C42F80A53EB5}"/>
                  </a:ext>
                </a:extLst>
              </p:cNvPr>
              <p:cNvSpPr txBox="1"/>
              <p:nvPr/>
            </p:nvSpPr>
            <p:spPr>
              <a:xfrm>
                <a:off x="10896342" y="3885196"/>
                <a:ext cx="44072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i="1" dirty="0">
                    <a:solidFill>
                      <a:srgbClr val="C00000"/>
                    </a:solidFill>
                  </a:rPr>
                  <a:t>t2</a:t>
                </a:r>
                <a:endParaRPr lang="en-US" sz="1350" i="1" baseline="-250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A9BDDF-233E-2C8E-55B1-60FBE2D477F4}"/>
                </a:ext>
              </a:extLst>
            </p:cNvPr>
            <p:cNvSpPr txBox="1"/>
            <p:nvPr/>
          </p:nvSpPr>
          <p:spPr>
            <a:xfrm>
              <a:off x="9939999" y="2421883"/>
              <a:ext cx="3659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5C84F0-F431-18FE-5384-CD7EA99800E5}"/>
                </a:ext>
              </a:extLst>
            </p:cNvPr>
            <p:cNvSpPr txBox="1"/>
            <p:nvPr/>
          </p:nvSpPr>
          <p:spPr>
            <a:xfrm>
              <a:off x="10972314" y="2415860"/>
              <a:ext cx="3595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Y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0AADFB-417D-21E3-7AF0-27431FB66D3F}"/>
                </a:ext>
              </a:extLst>
            </p:cNvPr>
            <p:cNvCxnSpPr/>
            <p:nvPr/>
          </p:nvCxnSpPr>
          <p:spPr>
            <a:xfrm flipH="1">
              <a:off x="10587591" y="2791215"/>
              <a:ext cx="522514" cy="33963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FD85C0E-CB36-D6D2-BF37-641F5A549C8B}"/>
              </a:ext>
            </a:extLst>
          </p:cNvPr>
          <p:cNvSpPr/>
          <p:nvPr/>
        </p:nvSpPr>
        <p:spPr>
          <a:xfrm>
            <a:off x="4662167" y="4316394"/>
            <a:ext cx="569692" cy="3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A93D12-6279-8C1E-77AB-130A6A65A3CF}"/>
              </a:ext>
            </a:extLst>
          </p:cNvPr>
          <p:cNvCxnSpPr>
            <a:cxnSpLocks/>
          </p:cNvCxnSpPr>
          <p:nvPr/>
        </p:nvCxnSpPr>
        <p:spPr>
          <a:xfrm>
            <a:off x="5461630" y="4380311"/>
            <a:ext cx="0" cy="1244756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DB4CF7B-9544-BE1C-C5DC-536741E123CD}"/>
              </a:ext>
            </a:extLst>
          </p:cNvPr>
          <p:cNvSpPr txBox="1"/>
          <p:nvPr/>
        </p:nvSpPr>
        <p:spPr>
          <a:xfrm>
            <a:off x="5523488" y="4779590"/>
            <a:ext cx="330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rgbClr val="C00000"/>
                </a:solidFill>
              </a:rPr>
              <a:t>t1</a:t>
            </a:r>
            <a:endParaRPr lang="en-US" sz="1350" i="1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A3C6-5AC2-1684-B855-01A6C663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184"/>
            <a:ext cx="8229600" cy="978945"/>
          </a:xfrm>
        </p:spPr>
        <p:txBody>
          <a:bodyPr anchor="t">
            <a:normAutofit/>
          </a:bodyPr>
          <a:lstStyle/>
          <a:p>
            <a:pPr marL="0" indent="0" algn="l"/>
            <a:r>
              <a:rPr lang="en-US" dirty="0"/>
              <a:t>Population Branch Statistic (PBS)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4738-5DC4-3D36-7066-6ED561DC0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Yi et al.(2010) --- A summary statistic that utilizes pairwise F</a:t>
            </a:r>
            <a:r>
              <a:rPr lang="en-US" baseline="-25000" dirty="0"/>
              <a:t>ST</a:t>
            </a:r>
            <a:r>
              <a:rPr lang="en-US" dirty="0"/>
              <a:t> values among three populations to quantify sequence differentiation along each branch of the corresponding three-population tree.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Allow for detection of positions</a:t>
            </a:r>
          </a:p>
          <a:p>
            <a:pPr marL="0" indent="0">
              <a:buNone/>
            </a:pPr>
            <a:r>
              <a:rPr lang="en-US" dirty="0"/>
              <a:t>with unusually high differentiation</a:t>
            </a:r>
          </a:p>
          <a:p>
            <a:pPr marL="0" indent="0">
              <a:buNone/>
            </a:pPr>
            <a:r>
              <a:rPr lang="en-US" dirty="0"/>
              <a:t>across the genome.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26214-8F6F-C1F3-41FA-EB769B713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480" y="3720217"/>
            <a:ext cx="2088598" cy="28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latin typeface="Calibri"/>
                <a:cs typeface="Calibri"/>
              </a:rPr>
              <a:t>How to test for population structure using </a:t>
            </a:r>
            <a:r>
              <a:rPr lang="en-US" sz="4200" dirty="0">
                <a:latin typeface="Calibri"/>
                <a:cs typeface="Calibri"/>
                <a:sym typeface="Wingdings" panose="05000000000000000000" pitchFamily="2" charset="2"/>
              </a:rPr>
              <a:t>probabilistic assignment tests</a:t>
            </a:r>
            <a:endParaRPr lang="en-US" sz="4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29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/>
                <a:cs typeface="Calibri"/>
              </a:rPr>
              <a:t>Maximum Likelihood &amp; Bayesian Parameter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6056" y="1600200"/>
            <a:ext cx="7932057" cy="4545189"/>
          </a:xfrm>
        </p:spPr>
        <p:txBody>
          <a:bodyPr>
            <a:noAutofit/>
          </a:bodyPr>
          <a:lstStyle/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Data</a:t>
            </a:r>
            <a:r>
              <a:rPr lang="en-US" sz="2000" dirty="0">
                <a:latin typeface="Calibri"/>
                <a:cs typeface="Calibri"/>
              </a:rPr>
              <a:t> = true (not estimated) measure of a population</a:t>
            </a:r>
            <a:br>
              <a:rPr lang="en-US" sz="2000" dirty="0">
                <a:latin typeface="Calibri"/>
                <a:cs typeface="Calibri"/>
              </a:rPr>
            </a:b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Parameter estimate </a:t>
            </a:r>
            <a:r>
              <a:rPr lang="en-US" sz="2000" dirty="0">
                <a:latin typeface="Calibri"/>
                <a:cs typeface="Calibri"/>
              </a:rPr>
              <a:t>=  a quantity of interest that defines a group; this is the item of biological interest.</a:t>
            </a:r>
          </a:p>
          <a:p>
            <a:pPr marL="0" indent="0">
              <a:buNone/>
            </a:pPr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Maximum Likelihood (-</a:t>
            </a:r>
            <a:r>
              <a:rPr lang="en-US" sz="2000" u="sng" dirty="0" err="1">
                <a:latin typeface="Calibri"/>
                <a:cs typeface="Calibri"/>
              </a:rPr>
              <a:t>lnL</a:t>
            </a:r>
            <a:r>
              <a:rPr lang="en-US" sz="2000" u="sng" dirty="0">
                <a:latin typeface="Calibri"/>
                <a:cs typeface="Calibri"/>
              </a:rPr>
              <a:t>) </a:t>
            </a:r>
            <a:r>
              <a:rPr lang="en-US" sz="2000" dirty="0">
                <a:latin typeface="Calibri"/>
                <a:cs typeface="Calibri"/>
              </a:rPr>
              <a:t>= Method for estimating unknown parameter from data using a statistical model.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Bayesian</a:t>
            </a:r>
            <a:r>
              <a:rPr lang="en-US" sz="2000" dirty="0">
                <a:latin typeface="Calibri"/>
                <a:cs typeface="Calibri"/>
              </a:rPr>
              <a:t> - </a:t>
            </a:r>
            <a:r>
              <a:rPr lang="en-US" sz="2000" dirty="0"/>
              <a:t>specifies some prior probability, which is then updated to a posterior probability with the addition of new, relevant data.</a:t>
            </a:r>
          </a:p>
          <a:p>
            <a:endParaRPr lang="en-US" sz="1000" dirty="0"/>
          </a:p>
          <a:p>
            <a:r>
              <a:rPr lang="en-US" sz="2000" u="sng" dirty="0">
                <a:latin typeface="Calibri"/>
                <a:cs typeface="Calibri"/>
              </a:rPr>
              <a:t>Prior</a:t>
            </a:r>
            <a:r>
              <a:rPr lang="en-US" sz="2000" dirty="0">
                <a:latin typeface="Calibri"/>
                <a:cs typeface="Calibri"/>
              </a:rPr>
              <a:t> - a prior probability  distribution.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Posterior</a:t>
            </a:r>
            <a:r>
              <a:rPr lang="en-US" sz="2000" dirty="0">
                <a:latin typeface="Calibri"/>
                <a:cs typeface="Calibri"/>
              </a:rPr>
              <a:t> -  conditional probability assigned after data are collected (e.g., such as the results of an experiment or set of genealogies).</a:t>
            </a:r>
          </a:p>
        </p:txBody>
      </p:sp>
    </p:spTree>
    <p:extLst>
      <p:ext uri="{BB962C8B-B14F-4D97-AF65-F5344CB8AC3E}">
        <p14:creationId xmlns:p14="http://schemas.microsoft.com/office/powerpoint/2010/main" val="3236452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29073-E633-BD48-82C4-C1C8ABEA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69" y="1256784"/>
            <a:ext cx="5570277" cy="55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1B78C-D14E-7A4B-9320-BC667F50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8" y="477130"/>
            <a:ext cx="5782033" cy="22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709" y="-508338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709" y="-508338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710" y="838200"/>
            <a:ext cx="76684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Estimates of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mean Obs. H over all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subpops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(∑H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 x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subpop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Exp. H over all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subpops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(∑(2pq)) / x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*Exp. 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subpop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2pq based on H-W eq.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Exp. H of random mating total pop = 2pq of total pop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population subdivision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9135" y="5466846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Maximum Likelihood Steps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(1) </a:t>
            </a:r>
            <a:r>
              <a:rPr lang="en-US" sz="2200" dirty="0">
                <a:latin typeface="Calibri"/>
                <a:cs typeface="Calibri"/>
              </a:rPr>
              <a:t>Specify mathematical relationship between parameter being estimated (e.g., tree length) and data observed (e.g., genealogies built using nucleotide substitution models).</a:t>
            </a:r>
          </a:p>
          <a:p>
            <a:pPr marL="514350" indent="-514350">
              <a:buAutoNum type="arabicParenBoth"/>
            </a:pPr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(2) </a:t>
            </a:r>
            <a:r>
              <a:rPr lang="en-US" sz="2200" dirty="0">
                <a:latin typeface="Calibri"/>
                <a:cs typeface="Calibri"/>
              </a:rPr>
              <a:t>Calculate probability of observing data assuming a particular parameter value.</a:t>
            </a:r>
          </a:p>
          <a:p>
            <a:pPr marL="0" indent="0">
              <a:buNone/>
            </a:pPr>
            <a:endParaRPr lang="en-US" sz="10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dirty="0">
                <a:latin typeface="Calibri"/>
                <a:cs typeface="Calibri"/>
              </a:rPr>
              <a:t>(3) </a:t>
            </a:r>
            <a:r>
              <a:rPr lang="en-US" sz="2200" dirty="0">
                <a:latin typeface="Calibri"/>
                <a:cs typeface="Calibri"/>
              </a:rPr>
              <a:t>Repeat step 2 for each possible parameter value.</a:t>
            </a:r>
          </a:p>
          <a:p>
            <a:pPr marL="0" indent="0">
              <a:buNone/>
            </a:pPr>
            <a:endParaRPr lang="en-US" sz="10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200" b="1" dirty="0">
                <a:latin typeface="Calibri"/>
                <a:cs typeface="Calibri"/>
                <a:sym typeface="Wingdings" panose="05000000000000000000" pitchFamily="2" charset="2"/>
              </a:rPr>
              <a:t>given a model</a:t>
            </a:r>
            <a:r>
              <a:rPr lang="en-US" sz="2200" dirty="0">
                <a:latin typeface="Calibri"/>
                <a:cs typeface="Calibri"/>
                <a:sym typeface="Wingdings" panose="05000000000000000000" pitchFamily="2" charset="2"/>
              </a:rPr>
              <a:t>:</a:t>
            </a: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where k(T, B|π) is the Kingman coalescent probability density and L(D|T, B) is the likelihood of the data given the genealogy.</a:t>
            </a:r>
            <a:endParaRPr lang="en-US" sz="1800" u="sng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u="sng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09242"/>
            <a:ext cx="5109397" cy="9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8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4F483-5EF5-7641-AFCC-52393395D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15886"/>
            <a:ext cx="5372100" cy="3021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2E513-D6D7-AA47-880F-315E4B4B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49" y="3848100"/>
            <a:ext cx="6732549" cy="1752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85AF5C-232B-DB44-B5A8-5C7F3FAFE31F}"/>
              </a:ext>
            </a:extLst>
          </p:cNvPr>
          <p:cNvSpPr/>
          <p:nvPr/>
        </p:nvSpPr>
        <p:spPr>
          <a:xfrm>
            <a:off x="414298" y="6024146"/>
            <a:ext cx="835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https://</a:t>
            </a:r>
            <a:r>
              <a:rPr lang="en-US" sz="1600" dirty="0" err="1">
                <a:latin typeface="Comic Sans MS" panose="030F0902030302020204" pitchFamily="66" charset="0"/>
              </a:rPr>
              <a:t>www.probabilitycourse.com</a:t>
            </a:r>
            <a:r>
              <a:rPr lang="en-US" sz="1600" dirty="0">
                <a:latin typeface="Comic Sans MS" panose="030F0902030302020204" pitchFamily="66" charset="0"/>
              </a:rPr>
              <a:t>/chapter8/8_2_3_max_likelihood_estimation.php</a:t>
            </a:r>
          </a:p>
        </p:txBody>
      </p:sp>
    </p:spTree>
    <p:extLst>
      <p:ext uri="{BB962C8B-B14F-4D97-AF65-F5344CB8AC3E}">
        <p14:creationId xmlns:p14="http://schemas.microsoft.com/office/powerpoint/2010/main" val="3922892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Bayesian Estimation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/>
                <a:cs typeface="Calibri"/>
              </a:rPr>
              <a:t>Named after Rev. Thomas Bayes (1701-1761).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Incorporates Maximum Likelihood but proceeds differently.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Allows direct probabilistic test of a parameter </a:t>
            </a:r>
            <a:r>
              <a:rPr lang="en-US" sz="2200" b="1" dirty="0">
                <a:latin typeface="Calibri"/>
                <a:cs typeface="Calibri"/>
              </a:rPr>
              <a:t>given the data</a:t>
            </a:r>
            <a:r>
              <a:rPr lang="en-US" sz="2200" dirty="0">
                <a:latin typeface="Calibri"/>
                <a:cs typeface="Calibri"/>
              </a:rPr>
              <a:t> (with confidence intervals).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Posterior distribution is approximated over many samples, in genetics there are often genealogies.</a:t>
            </a:r>
          </a:p>
          <a:p>
            <a:pPr marL="0" indent="0">
              <a:buNone/>
            </a:pPr>
            <a:endParaRPr lang="en-US" sz="1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latin typeface="Calibri"/>
                <a:cs typeface="Calibri"/>
              </a:rPr>
              <a:t> 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5" y="3336929"/>
            <a:ext cx="3780971" cy="73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257" y="3516478"/>
            <a:ext cx="258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</a:t>
            </a:r>
          </a:p>
        </p:txBody>
      </p:sp>
      <p:pic>
        <p:nvPicPr>
          <p:cNvPr id="2" name="Picture 1" descr="Thomas_Bay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57" y="195875"/>
            <a:ext cx="1514390" cy="16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8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F07A-9B30-3041-A02D-8319CEBE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difference in sum: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6EB-529F-4849-B217-127EA4541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/>
              <a:t>In ML, the </a:t>
            </a:r>
            <a:r>
              <a:rPr lang="en-US" sz="2600" dirty="0">
                <a:cs typeface="Calibri"/>
                <a:sym typeface="Wingdings" panose="05000000000000000000" pitchFamily="2" charset="2"/>
              </a:rPr>
              <a:t>best parameter estimate maximizes the probability of observing the data </a:t>
            </a:r>
            <a:r>
              <a:rPr lang="en-US" sz="2600" b="1" u="sng" dirty="0">
                <a:cs typeface="Calibri"/>
                <a:sym typeface="Wingdings" panose="05000000000000000000" pitchFamily="2" charset="2"/>
              </a:rPr>
              <a:t>given a model.</a:t>
            </a:r>
          </a:p>
          <a:p>
            <a:endParaRPr lang="en-US" sz="2600" b="1" u="sng" dirty="0">
              <a:cs typeface="Calibri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  <a:sym typeface="Wingdings" panose="05000000000000000000" pitchFamily="2" charset="2"/>
              </a:rPr>
              <a:t>	L(</a:t>
            </a:r>
            <a:r>
              <a:rPr lang="en-US" sz="4800" dirty="0" err="1">
                <a:cs typeface="Calibri"/>
                <a:sym typeface="Wingdings" panose="05000000000000000000" pitchFamily="2" charset="2"/>
              </a:rPr>
              <a:t>Data|Model</a:t>
            </a:r>
            <a:r>
              <a:rPr lang="en-US" sz="4800" dirty="0">
                <a:cs typeface="Calibri"/>
                <a:sym typeface="Wingdings" panose="05000000000000000000" pitchFamily="2" charset="2"/>
              </a:rPr>
              <a:t>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r>
              <a:rPr lang="en-US" sz="2600" dirty="0">
                <a:cs typeface="Calibri"/>
                <a:sym typeface="Wingdings" panose="05000000000000000000" pitchFamily="2" charset="2"/>
              </a:rPr>
              <a:t>Bayesian a</a:t>
            </a:r>
            <a:r>
              <a:rPr lang="en-US" sz="2600" dirty="0">
                <a:cs typeface="Calibri"/>
              </a:rPr>
              <a:t>llows direct probabilistic test of a parameter </a:t>
            </a:r>
            <a:r>
              <a:rPr lang="en-US" sz="2600" b="1" u="sng" dirty="0">
                <a:cs typeface="Calibri"/>
              </a:rPr>
              <a:t>given the data</a:t>
            </a:r>
            <a:r>
              <a:rPr lang="en-US" sz="2600" u="sng" dirty="0">
                <a:cs typeface="Calibri"/>
              </a:rPr>
              <a:t> </a:t>
            </a:r>
            <a:r>
              <a:rPr lang="en-US" sz="2600" dirty="0">
                <a:cs typeface="Calibri"/>
              </a:rPr>
              <a:t>(with confidence intervals).</a:t>
            </a:r>
          </a:p>
          <a:p>
            <a:endParaRPr lang="en-US" sz="2600" dirty="0">
              <a:cs typeface="Calibri"/>
            </a:endParaRPr>
          </a:p>
          <a:p>
            <a:pPr marL="0" indent="0">
              <a:buNone/>
            </a:pPr>
            <a:r>
              <a:rPr lang="en-US" sz="4800" dirty="0">
                <a:cs typeface="Calibri"/>
              </a:rPr>
              <a:t>	f(</a:t>
            </a:r>
            <a:r>
              <a:rPr lang="en-US" sz="4800" dirty="0" err="1">
                <a:cs typeface="Calibri"/>
              </a:rPr>
              <a:t>Model|Data</a:t>
            </a:r>
            <a:r>
              <a:rPr lang="en-US" sz="4800" dirty="0">
                <a:cs typeface="Calibri"/>
              </a:rPr>
              <a:t> x Prior)</a:t>
            </a:r>
          </a:p>
          <a:p>
            <a:endParaRPr lang="en-US" dirty="0">
              <a:cs typeface="Calibri"/>
              <a:sym typeface="Wingdings" panose="05000000000000000000" pitchFamily="2" charset="2"/>
            </a:endParaRPr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3E53E2-0DD5-5040-8C5D-F0233071C853}"/>
              </a:ext>
            </a:extLst>
          </p:cNvPr>
          <p:cNvCxnSpPr/>
          <p:nvPr/>
        </p:nvCxnSpPr>
        <p:spPr>
          <a:xfrm flipH="1" flipV="1">
            <a:off x="1170176" y="5870064"/>
            <a:ext cx="658624" cy="5243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6B9F69-63FF-1B46-8960-A413AFFDF5F3}"/>
              </a:ext>
            </a:extLst>
          </p:cNvPr>
          <p:cNvSpPr txBox="1"/>
          <p:nvPr/>
        </p:nvSpPr>
        <p:spPr>
          <a:xfrm>
            <a:off x="1828800" y="6214030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1426965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97A2F-30EB-6E4A-BFE6-3F1B1C9A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1" y="1721029"/>
            <a:ext cx="6703692" cy="3765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4E4ABA-8747-2D4F-9F2A-12B8C1102EEC}"/>
              </a:ext>
            </a:extLst>
          </p:cNvPr>
          <p:cNvSpPr/>
          <p:nvPr/>
        </p:nvSpPr>
        <p:spPr>
          <a:xfrm>
            <a:off x="584701" y="336034"/>
            <a:ext cx="810209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cs typeface="Calibri"/>
              </a:rPr>
              <a:t>In Bayesian Estimation each prior piece of information is multiplied by the likelihood to obtain what is called a posterior.</a:t>
            </a: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r>
              <a:rPr lang="en-US" sz="2200" dirty="0">
                <a:cs typeface="Calibri"/>
              </a:rPr>
              <a:t>This provides the relative importance location in the search space.</a:t>
            </a:r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4CA630-EA2F-5E4F-BAA1-7B8F9E4C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28" y="1384299"/>
            <a:ext cx="2040972" cy="23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9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25440" y="341086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200" dirty="0">
                <a:solidFill>
                  <a:srgbClr val="000000"/>
                </a:solidFill>
                <a:latin typeface="Arial"/>
                <a:ea typeface="msgothic" charset="0"/>
                <a:cs typeface="Arial"/>
              </a:rPr>
              <a:t>Assignment Tests to Study Structure of Worldwide Human Populations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86800" cy="3311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Henn</a:t>
            </a:r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 B M et al. Hum. Mol. Genet. 2010;19:R221-R226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20" y="6450438"/>
            <a:ext cx="4930560" cy="40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© The Author 2010. Published by Oxford University Press. All rights reserved. For Permissions, please email: journals.permissions@oxfordjournals.org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440" y="5064650"/>
            <a:ext cx="525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ADMIXTURE clustering algorithm to infer genomic assignments/ individual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number of assumed populations</a:t>
            </a:r>
          </a:p>
          <a:p>
            <a:r>
              <a:rPr lang="en-GB" sz="1200" dirty="0">
                <a:latin typeface="Times New Roman" panose="02020603050405020304" pitchFamily="18" charset="0"/>
                <a:ea typeface="msgothic" charset="0"/>
                <a:cs typeface="Times New Roman" panose="02020603050405020304" pitchFamily="18" charset="0"/>
              </a:rPr>
              <a:t>73,901 autosomal SNP markers  &amp; 1,112 individuals from 42 global pops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2003" y="5274301"/>
            <a:ext cx="299638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</a:rPr>
              <a:t>Assignment Tests </a:t>
            </a:r>
            <a:r>
              <a:rPr lang="en-US" sz="1600" dirty="0">
                <a:latin typeface="Calibri"/>
                <a:cs typeface="Calibri"/>
              </a:rPr>
              <a:t>– Maximize Hardy-Weinberg equilibrium &amp; minimize LD to assign individuals to populations based on genotypes at many loci.</a:t>
            </a:r>
          </a:p>
        </p:txBody>
      </p:sp>
    </p:spTree>
    <p:extLst>
      <p:ext uri="{BB962C8B-B14F-4D97-AF65-F5344CB8AC3E}">
        <p14:creationId xmlns:p14="http://schemas.microsoft.com/office/powerpoint/2010/main" val="2884369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273" y="532511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932" y="1582768"/>
            <a:ext cx="73674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An exploratory technique first developed by </a:t>
            </a:r>
            <a:r>
              <a:rPr lang="en-US" u="sng" dirty="0"/>
              <a:t>Karl Pearson</a:t>
            </a:r>
            <a:r>
              <a:rPr lang="en-US" dirty="0"/>
              <a:t> used to reduce a large number of variables in a data set to fewer variables that still contain the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Variables in a data set are often highly correlated.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PCA identifies correlations among variables in a data set and creates new variables that capture that information.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The new variables, called principal components (PCs) or eigenvalues, are uncorrelated.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Can be used to: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Find patterns in high-dimensional data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Visualize data of high dimensionality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Population genetics applications: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Detect population structure using genomic data (large number of loci sequenced from the genome)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Identify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790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9144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Transforms genotypic data into components that account for correlations in genotypes among multiple loci. Results in clustering of individuals with similar genotypes.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21465" r="17500" b="26534"/>
          <a:stretch/>
        </p:blipFill>
        <p:spPr>
          <a:xfrm>
            <a:off x="381000" y="2355282"/>
            <a:ext cx="5852160" cy="430631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87141" y="6483730"/>
            <a:ext cx="31060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zh-CN" sz="1200" baseline="0" dirty="0" err="1">
                <a:latin typeface="Calibri"/>
                <a:ea typeface="宋体" panose="02010600030101010101" pitchFamily="2" charset="-122"/>
                <a:cs typeface="Calibri"/>
              </a:rPr>
              <a:t>Novembre</a:t>
            </a:r>
            <a:r>
              <a:rPr lang="en-GB" altLang="zh-CN" sz="1200" baseline="0" dirty="0"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GB" altLang="en-US" sz="1200" baseline="0" dirty="0">
                <a:latin typeface="Calibri"/>
                <a:cs typeface="Calibri"/>
              </a:rPr>
              <a:t>et al. (</a:t>
            </a:r>
            <a:r>
              <a:rPr lang="en-GB" altLang="en-US" sz="1200" dirty="0">
                <a:latin typeface="Calibri"/>
                <a:cs typeface="Calibri"/>
              </a:rPr>
              <a:t>2008) </a:t>
            </a:r>
            <a:r>
              <a:rPr lang="en-GB" altLang="en-US" sz="1200" baseline="0" dirty="0">
                <a:latin typeface="Calibri"/>
                <a:cs typeface="Calibri"/>
              </a:rPr>
              <a:t>Nature </a:t>
            </a:r>
            <a:r>
              <a:rPr lang="en-GB" altLang="en-US" sz="1200" b="1" baseline="0" dirty="0">
                <a:latin typeface="Calibri"/>
                <a:cs typeface="Calibri"/>
              </a:rPr>
              <a:t>456</a:t>
            </a:r>
            <a:r>
              <a:rPr lang="en-GB" altLang="en-US" sz="1200" baseline="0" dirty="0">
                <a:latin typeface="Calibri"/>
                <a:cs typeface="Calibri"/>
              </a:rPr>
              <a:t>, 98-101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1916668"/>
            <a:ext cx="4348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Human Population structure within Europe.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B7015-B9D9-98BE-0B1E-59B307A065EE}"/>
              </a:ext>
            </a:extLst>
          </p:cNvPr>
          <p:cNvSpPr txBox="1"/>
          <p:nvPr/>
        </p:nvSpPr>
        <p:spPr>
          <a:xfrm>
            <a:off x="359679" y="256219"/>
            <a:ext cx="629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Principal Components Analysis (PCA)</a:t>
            </a:r>
          </a:p>
        </p:txBody>
      </p:sp>
    </p:spTree>
    <p:extLst>
      <p:ext uri="{BB962C8B-B14F-4D97-AF65-F5344CB8AC3E}">
        <p14:creationId xmlns:p14="http://schemas.microsoft.com/office/powerpoint/2010/main" val="12135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75EC13-0BEA-4E46-B53B-0F403ED4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4" y="1679642"/>
            <a:ext cx="7103166" cy="4247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97FA40-DBD2-8746-8A8F-29619654C0BB}"/>
              </a:ext>
            </a:extLst>
          </p:cNvPr>
          <p:cNvSpPr/>
          <p:nvPr/>
        </p:nvSpPr>
        <p:spPr>
          <a:xfrm>
            <a:off x="514749" y="383995"/>
            <a:ext cx="84310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Altitudinal Barrier to the Spread of an Invasive Species: Could the Pyrenean Chain Slow the Natural Spread of the Pinewood Nematode?</a:t>
            </a:r>
            <a:endParaRPr lang="en-US" dirty="0"/>
          </a:p>
          <a:p>
            <a:r>
              <a:rPr lang="en-US" dirty="0"/>
              <a:t>July 2015</a:t>
            </a:r>
          </a:p>
          <a:p>
            <a:r>
              <a:rPr lang="en-US" dirty="0">
                <a:hlinkClick r:id="rId4"/>
              </a:rPr>
              <a:t>PLoS ONE</a:t>
            </a:r>
            <a:r>
              <a:rPr lang="en-US" dirty="0"/>
              <a:t> DOI: </a:t>
            </a:r>
            <a:r>
              <a:rPr lang="en-US" dirty="0">
                <a:hlinkClick r:id="rId5"/>
              </a:rPr>
              <a:t>10.1371/journal.pone.0134126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66784-D7AD-0D4C-9457-23832C6044F5}"/>
              </a:ext>
            </a:extLst>
          </p:cNvPr>
          <p:cNvSpPr txBox="1"/>
          <p:nvPr/>
        </p:nvSpPr>
        <p:spPr>
          <a:xfrm>
            <a:off x="592814" y="6104673"/>
            <a:ext cx="802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genetic structure of the native vector, </a:t>
            </a:r>
            <a:r>
              <a:rPr lang="en-US" i="1" dirty="0" err="1"/>
              <a:t>Monochamus</a:t>
            </a:r>
            <a:r>
              <a:rPr lang="en-US" i="1" dirty="0"/>
              <a:t> </a:t>
            </a:r>
            <a:r>
              <a:rPr lang="en-US" i="1" dirty="0" err="1"/>
              <a:t>galloprovincialis</a:t>
            </a:r>
            <a:r>
              <a:rPr lang="en-US" dirty="0"/>
              <a:t>, a type of long-horned beetle.</a:t>
            </a:r>
            <a:endParaRPr lang="en-US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9A07D-AA04-D243-A1CC-9D7CCA836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79446" y="3978161"/>
            <a:ext cx="2637657" cy="12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4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37" t="19663" r="7869" b="11875"/>
          <a:stretch/>
        </p:blipFill>
        <p:spPr>
          <a:xfrm>
            <a:off x="4241454" y="1047164"/>
            <a:ext cx="4844135" cy="452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1454" y="5573443"/>
            <a:ext cx="3175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Assignment based on 26 microsatellite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340" t="35241" r="8302" b="20144"/>
          <a:stretch/>
        </p:blipFill>
        <p:spPr>
          <a:xfrm>
            <a:off x="189914" y="1416446"/>
            <a:ext cx="4051540" cy="1508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257" t="83894" r="29169" b="12068"/>
          <a:stretch/>
        </p:blipFill>
        <p:spPr>
          <a:xfrm>
            <a:off x="179366" y="2974024"/>
            <a:ext cx="4046220" cy="178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8" y="3284538"/>
            <a:ext cx="2034305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763" y="4656138"/>
            <a:ext cx="10967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arborea</a:t>
            </a:r>
            <a:endParaRPr lang="en-US" sz="135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97" y="4247337"/>
            <a:ext cx="2049208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4531" y="5576733"/>
            <a:ext cx="1024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Hyla</a:t>
            </a:r>
            <a:r>
              <a:rPr lang="en-US" sz="1350" i="1" dirty="0"/>
              <a:t> </a:t>
            </a:r>
            <a:r>
              <a:rPr lang="en-US" sz="1350" i="1" dirty="0" err="1"/>
              <a:t>molleri</a:t>
            </a:r>
            <a:endParaRPr lang="en-US" sz="135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6917" y="3589165"/>
            <a:ext cx="1027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Hybrid zone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28139" y="3727665"/>
            <a:ext cx="4787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79366" y="932039"/>
            <a:ext cx="62073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u="sng" dirty="0"/>
              <a:t>Studying hybrid zones</a:t>
            </a:r>
          </a:p>
        </p:txBody>
      </p:sp>
    </p:spTree>
    <p:extLst>
      <p:ext uri="{BB962C8B-B14F-4D97-AF65-F5344CB8AC3E}">
        <p14:creationId xmlns:p14="http://schemas.microsoft.com/office/powerpoint/2010/main" val="2205469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4938" y="305759"/>
            <a:ext cx="84468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/>
                <a:cs typeface="Calibri"/>
              </a:rPr>
              <a:t>Wahlund</a:t>
            </a:r>
            <a:r>
              <a:rPr lang="en-US" sz="3200" b="1" dirty="0">
                <a:latin typeface="Calibri"/>
                <a:cs typeface="Calibri"/>
              </a:rPr>
              <a:t> Effect</a:t>
            </a:r>
          </a:p>
          <a:p>
            <a:endParaRPr lang="en-US" sz="2400" b="1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deficiency of heterozygosity that results from treating multiple populations as a single population.</a:t>
            </a:r>
          </a:p>
          <a:p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Even if the subpopulations themselves are in H-W equilibrium.</a:t>
            </a:r>
          </a:p>
          <a:p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Caused by geographic barriers + genetic drift.</a:t>
            </a:r>
          </a:p>
          <a:p>
            <a:endParaRPr lang="en-US" sz="1200" dirty="0">
              <a:latin typeface="Calibri"/>
              <a:cs typeface="Calibri"/>
            </a:endParaRPr>
          </a:p>
          <a:p>
            <a:r>
              <a:rPr lang="en-US" sz="2400" dirty="0" err="1">
                <a:latin typeface="Calibri"/>
                <a:cs typeface="Calibri"/>
              </a:rPr>
              <a:t>Sten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Wahlund</a:t>
            </a:r>
            <a:r>
              <a:rPr lang="en-US" sz="2400" dirty="0">
                <a:latin typeface="Calibri"/>
                <a:cs typeface="Calibri"/>
              </a:rPr>
              <a:t>, Uppsala University, Sweden – 1928</a:t>
            </a:r>
          </a:p>
        </p:txBody>
      </p:sp>
      <p:pic>
        <p:nvPicPr>
          <p:cNvPr id="8" name="Picture 7" descr="thumbnail-by-ur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3" y="4069245"/>
            <a:ext cx="2239873" cy="22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8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24" t="32263" r="44947" b="22768"/>
          <a:stretch/>
        </p:blipFill>
        <p:spPr>
          <a:xfrm>
            <a:off x="3386765" y="1631225"/>
            <a:ext cx="4779414" cy="370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742" t="16518" r="13723" b="80446"/>
          <a:stretch/>
        </p:blipFill>
        <p:spPr>
          <a:xfrm>
            <a:off x="2870563" y="1356905"/>
            <a:ext cx="5809706" cy="16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49" y="1097825"/>
            <a:ext cx="2981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Genomic variation in a widespread Neotropical bird (</a:t>
            </a:r>
            <a:r>
              <a:rPr lang="en-US" sz="1350" i="1" dirty="0" err="1"/>
              <a:t>Xenops</a:t>
            </a:r>
            <a:r>
              <a:rPr lang="en-US" sz="1350" i="1" dirty="0"/>
              <a:t> </a:t>
            </a:r>
            <a:r>
              <a:rPr lang="en-US" sz="1350" i="1" dirty="0" err="1"/>
              <a:t>minutus</a:t>
            </a:r>
            <a:r>
              <a:rPr lang="en-US" sz="1350" dirty="0"/>
              <a:t>) reveals divergence, population expansion, and gene 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8" y="2108562"/>
            <a:ext cx="2537460" cy="190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449" t="33702" r="23979" b="26299"/>
          <a:stretch/>
        </p:blipFill>
        <p:spPr>
          <a:xfrm>
            <a:off x="2001364" y="4011657"/>
            <a:ext cx="3037304" cy="1920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253" y="4122148"/>
            <a:ext cx="2146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694498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lavretsky\Desktop\MEDU.Final\FINAL.OUTPUTS\MXvMA.POPGENOME.PCA.ADMIX.RESULTS\RESULTS\MXvMA.PCA+ADMIXTURE.RESULTS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5" y="566057"/>
            <a:ext cx="6967607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314" y="5522686"/>
            <a:ext cx="8443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Mexican Duck Data – Lavretsky et al. (2015) Speciation genomics and a role for the Z chromosome in the early stages of divergence between Mexican ducks and mallards. Molecular Ecology 24:5364–5378.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02640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gr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2" y="1664827"/>
            <a:ext cx="5029200" cy="44267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33687" y="1711136"/>
            <a:ext cx="2967689" cy="1077218"/>
            <a:chOff x="6048505" y="3126519"/>
            <a:chExt cx="2967689" cy="1077218"/>
          </a:xfrm>
        </p:grpSpPr>
        <p:sp>
          <p:nvSpPr>
            <p:cNvPr id="4" name="TextBox 3"/>
            <p:cNvSpPr txBox="1"/>
            <p:nvPr/>
          </p:nvSpPr>
          <p:spPr>
            <a:xfrm>
              <a:off x="6048505" y="3308893"/>
              <a:ext cx="9633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F</a:t>
              </a:r>
              <a:r>
                <a:rPr lang="en-US" sz="3200" i="1" baseline="-25000" dirty="0"/>
                <a:t>ST</a:t>
              </a:r>
              <a:r>
                <a:rPr lang="en-US" sz="3200" dirty="0"/>
                <a:t> =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37815" y="3126519"/>
              <a:ext cx="2278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         1      _                </a:t>
              </a:r>
            </a:p>
            <a:p>
              <a:pPr algn="ctr"/>
              <a:r>
                <a:rPr lang="en-US" sz="3200" dirty="0"/>
                <a:t>1 + 4</a:t>
              </a:r>
              <a:r>
                <a:rPr lang="en-US" sz="3200" i="1" dirty="0"/>
                <a:t>Nm</a:t>
              </a:r>
              <a:r>
                <a:rPr lang="en-US" sz="3200" i="1" baseline="-25000" dirty="0"/>
                <a:t>T</a:t>
              </a:r>
            </a:p>
          </p:txBody>
        </p:sp>
      </p:grpSp>
      <p:pic>
        <p:nvPicPr>
          <p:cNvPr id="7" name="Picture 6" descr="Lectur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02" y="3424656"/>
            <a:ext cx="2649678" cy="21376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5797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Calibri"/>
                <a:cs typeface="Calibri"/>
              </a:rPr>
              <a:t>For the Island Model, with equal sample sizes per population: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54275" y="5718291"/>
            <a:ext cx="6318" cy="4549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08954" y="6217454"/>
            <a:ext cx="3723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migrant per generation prevents fixation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3541" y="5718291"/>
            <a:ext cx="139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Island Model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357" y="3693303"/>
            <a:ext cx="460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</a:t>
            </a:r>
            <a:r>
              <a:rPr lang="en-US" i="1" baseline="-25000" dirty="0"/>
              <a:t>ST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01471" y="5624959"/>
            <a:ext cx="15714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96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7563"/>
            <a:ext cx="8229600" cy="71430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latin typeface="Calibri"/>
                <a:cs typeface="Calibri"/>
              </a:rPr>
              <a:t>Isolation by Distance - the other IBD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82296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alibri"/>
                <a:cs typeface="Calibri"/>
              </a:rPr>
              <a:t>Typically plotted against geographic distance as </a:t>
            </a:r>
            <a:r>
              <a:rPr lang="en-US" sz="2200" i="1" dirty="0">
                <a:latin typeface="Calibri"/>
                <a:cs typeface="Calibri"/>
              </a:rPr>
              <a:t>F</a:t>
            </a:r>
            <a:r>
              <a:rPr lang="en-US" sz="2200" i="1" baseline="-25000" dirty="0">
                <a:latin typeface="Calibri"/>
                <a:cs typeface="Calibri"/>
              </a:rPr>
              <a:t>ST</a:t>
            </a:r>
            <a:r>
              <a:rPr lang="en-US" sz="2200" dirty="0">
                <a:latin typeface="Calibri"/>
                <a:cs typeface="Calibri"/>
              </a:rPr>
              <a:t>/(1 - </a:t>
            </a:r>
            <a:r>
              <a:rPr lang="en-US" sz="2200" i="1" dirty="0">
                <a:latin typeface="Calibri"/>
                <a:cs typeface="Calibri"/>
              </a:rPr>
              <a:t>F</a:t>
            </a:r>
            <a:r>
              <a:rPr lang="en-US" sz="2200" i="1" baseline="-25000" dirty="0">
                <a:latin typeface="Calibri"/>
                <a:cs typeface="Calibri"/>
              </a:rPr>
              <a:t>ST</a:t>
            </a:r>
            <a:r>
              <a:rPr lang="en-US" sz="2200" dirty="0">
                <a:latin typeface="Calibri"/>
                <a:cs typeface="Calibri"/>
              </a:rPr>
              <a:t>) to obtain a linear relationship.</a:t>
            </a:r>
          </a:p>
          <a:p>
            <a:endParaRPr lang="en-US" sz="1000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US" sz="2800" dirty="0"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3" descr="20348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6" y="2234984"/>
            <a:ext cx="3660854" cy="2743200"/>
          </a:xfrm>
          <a:prstGeom prst="rect">
            <a:avLst/>
          </a:prstGeom>
          <a:ln w="6350" cmpd="sng">
            <a:solidFill>
              <a:srgbClr val="000000"/>
            </a:solidFill>
          </a:ln>
        </p:spPr>
      </p:pic>
      <p:pic>
        <p:nvPicPr>
          <p:cNvPr id="5" name="Picture 4" descr="20348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52" y="1959187"/>
            <a:ext cx="4116457" cy="3084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757" y="5137819"/>
            <a:ext cx="3660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rise and fall of isolation by distance in the </a:t>
            </a:r>
            <a:r>
              <a:rPr lang="en-US" sz="1200" dirty="0" err="1"/>
              <a:t>anadromous</a:t>
            </a:r>
            <a:r>
              <a:rPr lang="en-US" sz="1200" dirty="0"/>
              <a:t> brook </a:t>
            </a:r>
            <a:r>
              <a:rPr lang="en-US" sz="1200" dirty="0" err="1"/>
              <a:t>charr</a:t>
            </a:r>
            <a:r>
              <a:rPr lang="en-US" sz="1200" dirty="0"/>
              <a:t> </a:t>
            </a:r>
            <a:r>
              <a:rPr lang="en-US" sz="1200" i="1" dirty="0" err="1"/>
              <a:t>Salvelinus</a:t>
            </a:r>
            <a:r>
              <a:rPr lang="en-US" sz="1200" i="1" dirty="0"/>
              <a:t> </a:t>
            </a:r>
            <a:r>
              <a:rPr lang="en-US" sz="1200" i="1" dirty="0" err="1"/>
              <a:t>fontinalis</a:t>
            </a:r>
            <a:r>
              <a:rPr lang="en-US" sz="1200" i="1" dirty="0"/>
              <a:t> </a:t>
            </a:r>
            <a:r>
              <a:rPr lang="en-US" sz="1200" dirty="0" err="1"/>
              <a:t>Mitchill</a:t>
            </a:r>
            <a:endParaRPr lang="en-US" sz="1200" dirty="0"/>
          </a:p>
          <a:p>
            <a:r>
              <a:rPr lang="en-US" sz="1200" dirty="0"/>
              <a:t>http://</a:t>
            </a:r>
            <a:r>
              <a:rPr lang="en-US" sz="1200" dirty="0" err="1"/>
              <a:t>theses.ulaval.ca</a:t>
            </a:r>
            <a:r>
              <a:rPr lang="en-US" sz="1200" dirty="0"/>
              <a:t>/</a:t>
            </a:r>
            <a:r>
              <a:rPr lang="en-US" sz="1200" dirty="0" err="1"/>
              <a:t>archimede</a:t>
            </a:r>
            <a:r>
              <a:rPr lang="en-US" sz="1200" dirty="0"/>
              <a:t>/</a:t>
            </a:r>
            <a:r>
              <a:rPr lang="en-US" sz="1200" dirty="0" err="1"/>
              <a:t>fichiers</a:t>
            </a:r>
            <a:r>
              <a:rPr lang="en-US" sz="1200" dirty="0"/>
              <a:t>/20348/ch04.html</a:t>
            </a:r>
          </a:p>
        </p:txBody>
      </p:sp>
      <p:pic>
        <p:nvPicPr>
          <p:cNvPr id="7" name="Picture 6" descr="brooktroutl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03" y="5135791"/>
            <a:ext cx="2853961" cy="13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88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075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1" y="2100396"/>
            <a:ext cx="7315200" cy="2802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422" y="4553822"/>
            <a:ext cx="13995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Island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0717" y="4553822"/>
            <a:ext cx="22621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Stepping Stone Model</a:t>
            </a:r>
          </a:p>
        </p:txBody>
      </p:sp>
    </p:spTree>
    <p:extLst>
      <p:ext uri="{BB962C8B-B14F-4D97-AF65-F5344CB8AC3E}">
        <p14:creationId xmlns:p14="http://schemas.microsoft.com/office/powerpoint/2010/main" val="3150143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AA472-FF71-1C4C-98D0-91ED68E9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554715"/>
            <a:ext cx="4025900" cy="52364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ECF20-5A9A-3F4E-9B49-BCC1EFF263E6}"/>
              </a:ext>
            </a:extLst>
          </p:cNvPr>
          <p:cNvSpPr/>
          <p:nvPr/>
        </p:nvSpPr>
        <p:spPr>
          <a:xfrm>
            <a:off x="774700" y="5905500"/>
            <a:ext cx="774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https://</a:t>
            </a:r>
            <a:r>
              <a:rPr lang="en-US" dirty="0" err="1">
                <a:latin typeface="Comic Sans MS" panose="030F0902030302020204" pitchFamily="66" charset="0"/>
              </a:rPr>
              <a:t>xianblog.wordpress.com</a:t>
            </a:r>
            <a:r>
              <a:rPr lang="en-US" dirty="0">
                <a:latin typeface="Comic Sans MS" panose="030F0902030302020204" pitchFamily="66" charset="0"/>
              </a:rPr>
              <a:t>/2013/07/13/the-original-</a:t>
            </a:r>
            <a:r>
              <a:rPr lang="en-US" dirty="0" err="1">
                <a:latin typeface="Comic Sans MS" panose="030F0902030302020204" pitchFamily="66" charset="0"/>
              </a:rPr>
              <a:t>xkcd</a:t>
            </a:r>
            <a:r>
              <a:rPr lang="en-US" dirty="0">
                <a:latin typeface="Comic Sans MS" panose="030F0902030302020204" pitchFamily="66" charset="0"/>
              </a:rPr>
              <a:t>-entry-on-</a:t>
            </a:r>
            <a:r>
              <a:rPr lang="en-US" dirty="0" err="1">
                <a:latin typeface="Comic Sans MS" panose="030F0902030302020204" pitchFamily="66" charset="0"/>
              </a:rPr>
              <a:t>bayes</a:t>
            </a:r>
            <a:r>
              <a:rPr lang="en-US" dirty="0">
                <a:latin typeface="Comic Sans MS" panose="030F0902030302020204" pitchFamily="66" charset="0"/>
              </a:rPr>
              <a:t>-with-its-mistake/</a:t>
            </a:r>
          </a:p>
        </p:txBody>
      </p:sp>
    </p:spTree>
    <p:extLst>
      <p:ext uri="{BB962C8B-B14F-4D97-AF65-F5344CB8AC3E}">
        <p14:creationId xmlns:p14="http://schemas.microsoft.com/office/powerpoint/2010/main" val="367930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55"/>
              </p:ext>
            </p:extLst>
          </p:nvPr>
        </p:nvGraphicFramePr>
        <p:xfrm>
          <a:off x="609600" y="1277034"/>
          <a:ext cx="3897104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2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SUBPOPS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8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(AA)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6600" y="127000"/>
            <a:ext cx="1638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04620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04620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2568" y="1338486"/>
            <a:ext cx="38940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Population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= (0.80 + 0.45 + 0.50)/3 = 0.58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(T) = 1 - 0.58 = 0.42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(0.32 + 0.50 + 0.40)/3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0.407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(0.32 + 0.495 + 0.50)/3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0.438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x (0.58) x (0.42)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0.487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Pop Structure!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(subdivided)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exp (subdivided)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pooled (H-W)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72932"/>
              </p:ext>
            </p:extLst>
          </p:nvPr>
        </p:nvGraphicFramePr>
        <p:xfrm>
          <a:off x="609600" y="4177665"/>
          <a:ext cx="3897103" cy="85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 x </a:t>
                      </a:r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 </a:t>
                      </a:r>
                      <a:r>
                        <a:rPr lang="en-US" sz="18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39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70B773-F192-234D-8F6D-8EB4BB6A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3" y="798971"/>
            <a:ext cx="5983840" cy="4579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6A763-1146-1D43-869E-832A40C0639A}"/>
              </a:ext>
            </a:extLst>
          </p:cNvPr>
          <p:cNvSpPr txBox="1"/>
          <p:nvPr/>
        </p:nvSpPr>
        <p:spPr>
          <a:xfrm>
            <a:off x="789139" y="152640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No Population</a:t>
            </a:r>
          </a:p>
          <a:p>
            <a:r>
              <a:rPr lang="en-US" dirty="0">
                <a:latin typeface="Comic Sans MS" panose="030F0902030302020204" pitchFamily="66" charset="0"/>
              </a:rPr>
              <a:t>Subdivision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45446-F636-3F42-BA7A-52BC6E79490D}"/>
              </a:ext>
            </a:extLst>
          </p:cNvPr>
          <p:cNvSpPr txBox="1"/>
          <p:nvPr/>
        </p:nvSpPr>
        <p:spPr>
          <a:xfrm>
            <a:off x="4102324" y="154968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Population</a:t>
            </a:r>
          </a:p>
          <a:p>
            <a:r>
              <a:rPr lang="en-US" dirty="0">
                <a:latin typeface="Comic Sans MS" panose="030F0902030302020204" pitchFamily="66" charset="0"/>
              </a:rPr>
              <a:t>Subdivision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96C513-D895-B34F-814E-D7885496E267}"/>
              </a:ext>
            </a:extLst>
          </p:cNvPr>
          <p:cNvCxnSpPr>
            <a:cxnSpLocks/>
          </p:cNvCxnSpPr>
          <p:nvPr/>
        </p:nvCxnSpPr>
        <p:spPr>
          <a:xfrm flipH="1">
            <a:off x="5787322" y="3870542"/>
            <a:ext cx="448856" cy="869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CE5D72-5C53-5A46-9577-36ABCBB8258E}"/>
              </a:ext>
            </a:extLst>
          </p:cNvPr>
          <p:cNvSpPr txBox="1"/>
          <p:nvPr/>
        </p:nvSpPr>
        <p:spPr>
          <a:xfrm>
            <a:off x="6011750" y="3147311"/>
            <a:ext cx="300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Heterozygotes disappear from metapopulation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0C770D-2C4E-E148-ABB9-0C7417EB8EC6}"/>
              </a:ext>
            </a:extLst>
          </p:cNvPr>
          <p:cNvSpPr/>
          <p:nvPr/>
        </p:nvSpPr>
        <p:spPr>
          <a:xfrm>
            <a:off x="156457" y="5818816"/>
            <a:ext cx="8699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https://</a:t>
            </a:r>
            <a:r>
              <a:rPr lang="en-US" dirty="0" err="1">
                <a:latin typeface="Comic Sans MS" panose="030F0902030302020204" pitchFamily="66" charset="0"/>
              </a:rPr>
              <a:t>www.frozenevolution.com</a:t>
            </a:r>
            <a:r>
              <a:rPr lang="en-US" dirty="0">
                <a:latin typeface="Comic Sans MS" panose="030F0902030302020204" pitchFamily="66" charset="0"/>
              </a:rPr>
              <a:t>/v21-number-homozygotes-increases-after-large-population-splits-number-smaller-ones</a:t>
            </a:r>
          </a:p>
        </p:txBody>
      </p:sp>
    </p:spTree>
    <p:extLst>
      <p:ext uri="{BB962C8B-B14F-4D97-AF65-F5344CB8AC3E}">
        <p14:creationId xmlns:p14="http://schemas.microsoft.com/office/powerpoint/2010/main" val="31183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894"/>
            <a:ext cx="8229600" cy="58942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800" b="1" dirty="0">
                <a:cs typeface="Calibri"/>
              </a:rPr>
              <a:t>How do we measure population structure?</a:t>
            </a:r>
            <a:endParaRPr lang="en-US" sz="3800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We use F statistics.</a:t>
            </a:r>
          </a:p>
          <a:p>
            <a:pPr marL="0" indent="0">
              <a:buNone/>
            </a:pPr>
            <a:endParaRPr lang="en-US" sz="1400" i="1" dirty="0">
              <a:latin typeface="Calibri"/>
              <a:cs typeface="Calibri"/>
            </a:endParaRPr>
          </a:p>
          <a:p>
            <a:r>
              <a:rPr lang="en-US" sz="2800" i="1" dirty="0" err="1">
                <a:latin typeface="Calibri"/>
                <a:cs typeface="Calibri"/>
              </a:rPr>
              <a:t>F</a:t>
            </a:r>
            <a:r>
              <a:rPr lang="en-US" sz="2800" i="1" cap="small" baseline="-25000" dirty="0" err="1">
                <a:latin typeface="Calibri"/>
                <a:cs typeface="Calibri"/>
              </a:rPr>
              <a:t>st</a:t>
            </a:r>
            <a:r>
              <a:rPr lang="en-US" sz="2800" dirty="0">
                <a:latin typeface="Calibri"/>
                <a:cs typeface="Calibri"/>
              </a:rPr>
              <a:t> = Sewall Wright’s Fixation Index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2800" i="1" dirty="0" err="1">
                <a:cs typeface="Calibri"/>
              </a:rPr>
              <a:t>F</a:t>
            </a:r>
            <a:r>
              <a:rPr lang="en-US" sz="2800" i="1" cap="small" baseline="-25000" dirty="0" err="1">
                <a:cs typeface="Calibri"/>
              </a:rPr>
              <a:t>st</a:t>
            </a:r>
            <a:r>
              <a:rPr lang="en-US" sz="2800" dirty="0">
                <a:cs typeface="Calibri"/>
              </a:rPr>
              <a:t> = deviation in allele frequencies among subpopulations relative to what is expected under </a:t>
            </a:r>
            <a:r>
              <a:rPr lang="en-US" sz="2800" dirty="0" err="1">
                <a:cs typeface="Calibri"/>
              </a:rPr>
              <a:t>panmixia</a:t>
            </a:r>
            <a:r>
              <a:rPr lang="en-US" sz="2800" dirty="0">
                <a:cs typeface="Calibri"/>
              </a:rPr>
              <a:t> (random mating).</a:t>
            </a:r>
          </a:p>
          <a:p>
            <a:endParaRPr lang="en-US" sz="1400" dirty="0">
              <a:cs typeface="Calibri"/>
            </a:endParaRPr>
          </a:p>
          <a:p>
            <a:pPr marL="0" indent="0" algn="ctr">
              <a:buNone/>
            </a:pPr>
            <a:r>
              <a:rPr lang="en-US" sz="2800" i="1" dirty="0" err="1">
                <a:cs typeface="Calibri"/>
              </a:rPr>
              <a:t>F</a:t>
            </a:r>
            <a:r>
              <a:rPr lang="en-US" sz="2800" i="1" cap="small" baseline="-25000" dirty="0" err="1">
                <a:cs typeface="Calibri"/>
              </a:rPr>
              <a:t>st</a:t>
            </a:r>
            <a:r>
              <a:rPr lang="en-US" sz="2800" i="1" cap="small" baseline="-25000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 = </a:t>
            </a:r>
            <a:r>
              <a:rPr lang="en-US" sz="2800" i="1" dirty="0" err="1">
                <a:cs typeface="Calibri"/>
              </a:rPr>
              <a:t>H</a:t>
            </a:r>
            <a:r>
              <a:rPr lang="en-US" sz="2800" i="1" cap="small" baseline="-25000" dirty="0" err="1">
                <a:cs typeface="Calibri"/>
              </a:rPr>
              <a:t>t</a:t>
            </a:r>
            <a:r>
              <a:rPr lang="en-US" sz="2800" i="1" cap="small" baseline="-25000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- </a:t>
            </a:r>
            <a:r>
              <a:rPr lang="en-US" sz="2800" i="1" dirty="0" err="1">
                <a:cs typeface="Calibri"/>
              </a:rPr>
              <a:t>H</a:t>
            </a:r>
            <a:r>
              <a:rPr lang="en-US" sz="2800" i="1" cap="small" baseline="-25000" dirty="0" err="1">
                <a:cs typeface="Calibri"/>
              </a:rPr>
              <a:t>s</a:t>
            </a:r>
            <a:r>
              <a:rPr lang="en-US" sz="2800" i="1" cap="small" baseline="-25000" dirty="0">
                <a:cs typeface="Calibri"/>
              </a:rPr>
              <a:t>  </a:t>
            </a:r>
            <a:r>
              <a:rPr lang="en-US" sz="2800" i="1" dirty="0">
                <a:cs typeface="Calibri"/>
              </a:rPr>
              <a:t>/ </a:t>
            </a:r>
            <a:r>
              <a:rPr lang="en-US" sz="2800" i="1" dirty="0" err="1">
                <a:cs typeface="Calibri"/>
              </a:rPr>
              <a:t>H</a:t>
            </a:r>
            <a:r>
              <a:rPr lang="en-US" sz="2800" i="1" cap="small" baseline="-25000" dirty="0" err="1">
                <a:cs typeface="Calibri"/>
              </a:rPr>
              <a:t>t</a:t>
            </a:r>
            <a:r>
              <a:rPr lang="en-US" sz="2800" i="1" cap="small" baseline="-25000" dirty="0">
                <a:cs typeface="Calibri"/>
              </a:rPr>
              <a:t> </a:t>
            </a:r>
          </a:p>
          <a:p>
            <a:pPr marL="0" indent="0">
              <a:buNone/>
            </a:pPr>
            <a:endParaRPr lang="en-US" sz="1400" dirty="0">
              <a:latin typeface="Calibri"/>
              <a:cs typeface="Calibri"/>
            </a:endParaRPr>
          </a:p>
          <a:p>
            <a:r>
              <a:rPr lang="en-US" sz="2800" i="1" dirty="0" err="1">
                <a:cs typeface="Calibri"/>
              </a:rPr>
              <a:t>F</a:t>
            </a:r>
            <a:r>
              <a:rPr lang="en-US" sz="2800" i="1" cap="small" baseline="-25000" dirty="0" err="1">
                <a:cs typeface="Calibri"/>
              </a:rPr>
              <a:t>st</a:t>
            </a:r>
            <a:r>
              <a:rPr lang="en-US" sz="2800" dirty="0">
                <a:cs typeface="Calibri"/>
              </a:rPr>
              <a:t> is b</a:t>
            </a:r>
            <a:r>
              <a:rPr lang="en-US" sz="2800" dirty="0">
                <a:latin typeface="Calibri"/>
                <a:cs typeface="Calibri"/>
              </a:rPr>
              <a:t>ounded by 0 and 1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400" dirty="0">
                <a:latin typeface="Calibri"/>
                <a:cs typeface="Calibri"/>
              </a:rPr>
              <a:t>0 = populations have identical allelic frequencies.</a:t>
            </a:r>
          </a:p>
          <a:p>
            <a:pPr lvl="1"/>
            <a:endParaRPr lang="en-US" sz="1100" dirty="0">
              <a:latin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400" dirty="0">
                <a:latin typeface="Calibri"/>
                <a:cs typeface="Calibri"/>
              </a:rPr>
              <a:t>1 = populations fixed for different alleles.</a:t>
            </a:r>
          </a:p>
          <a:p>
            <a:endParaRPr lang="en-US" sz="1600" dirty="0">
              <a:latin typeface="Calibri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" name="Chord 1"/>
          <p:cNvSpPr>
            <a:spLocks noChangeAspect="1"/>
          </p:cNvSpPr>
          <p:nvPr/>
        </p:nvSpPr>
        <p:spPr>
          <a:xfrm>
            <a:off x="7017216" y="4587274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gradFill flip="none" rotWithShape="1">
            <a:gsLst>
              <a:gs pos="50000">
                <a:schemeClr val="tx1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>
            <a:spLocks noChangeAspect="1"/>
          </p:cNvSpPr>
          <p:nvPr/>
        </p:nvSpPr>
        <p:spPr>
          <a:xfrm>
            <a:off x="7017216" y="5425474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gradFill>
            <a:gsLst>
              <a:gs pos="50000">
                <a:schemeClr val="tx1"/>
              </a:gs>
              <a:gs pos="100000">
                <a:srgbClr val="FFFFFF"/>
              </a:gs>
            </a:gsLst>
          </a:gra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ord 4"/>
          <p:cNvSpPr>
            <a:spLocks noChangeAspect="1"/>
          </p:cNvSpPr>
          <p:nvPr/>
        </p:nvSpPr>
        <p:spPr>
          <a:xfrm>
            <a:off x="8089452" y="4587274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gradFill>
            <a:gsLst>
              <a:gs pos="50000">
                <a:schemeClr val="tx1"/>
              </a:gs>
              <a:gs pos="100000">
                <a:srgbClr val="FFFFFF"/>
              </a:gs>
            </a:gsLst>
          </a:gra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ord 5"/>
          <p:cNvSpPr>
            <a:spLocks noChangeAspect="1"/>
          </p:cNvSpPr>
          <p:nvPr/>
        </p:nvSpPr>
        <p:spPr>
          <a:xfrm>
            <a:off x="8089452" y="5451911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solidFill>
            <a:schemeClr val="bg1">
              <a:lumMod val="95000"/>
            </a:schemeClr>
          </a:soli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hord 6"/>
          <p:cNvSpPr>
            <a:spLocks noChangeAspect="1"/>
          </p:cNvSpPr>
          <p:nvPr/>
        </p:nvSpPr>
        <p:spPr>
          <a:xfrm flipH="1">
            <a:off x="7017216" y="4587274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solidFill>
            <a:schemeClr val="bg1">
              <a:lumMod val="95000"/>
            </a:schemeClr>
          </a:soli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hord 7"/>
          <p:cNvSpPr>
            <a:spLocks noChangeAspect="1"/>
          </p:cNvSpPr>
          <p:nvPr/>
        </p:nvSpPr>
        <p:spPr>
          <a:xfrm flipH="1">
            <a:off x="8089452" y="4587274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solidFill>
            <a:schemeClr val="bg1">
              <a:lumMod val="95000"/>
            </a:schemeClr>
          </a:soli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ord 9"/>
          <p:cNvSpPr>
            <a:spLocks noChangeAspect="1"/>
          </p:cNvSpPr>
          <p:nvPr/>
        </p:nvSpPr>
        <p:spPr>
          <a:xfrm flipH="1">
            <a:off x="8089452" y="5451911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solidFill>
            <a:schemeClr val="bg1">
              <a:lumMod val="95000"/>
            </a:schemeClr>
          </a:soli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25830" y="4182883"/>
            <a:ext cx="66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9845" y="4187102"/>
            <a:ext cx="66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Pop2</a:t>
            </a:r>
          </a:p>
        </p:txBody>
      </p:sp>
      <p:sp>
        <p:nvSpPr>
          <p:cNvPr id="13" name="Chord 12"/>
          <p:cNvSpPr>
            <a:spLocks noChangeAspect="1"/>
          </p:cNvSpPr>
          <p:nvPr/>
        </p:nvSpPr>
        <p:spPr>
          <a:xfrm flipH="1">
            <a:off x="7013194" y="5425474"/>
            <a:ext cx="685800" cy="685800"/>
          </a:xfrm>
          <a:prstGeom prst="chord">
            <a:avLst>
              <a:gd name="adj1" fmla="val 5341109"/>
              <a:gd name="adj2" fmla="val 16200000"/>
            </a:avLst>
          </a:prstGeom>
          <a:gradFill>
            <a:gsLst>
              <a:gs pos="50000">
                <a:schemeClr val="tx1"/>
              </a:gs>
              <a:gs pos="100000">
                <a:srgbClr val="FFFFFF"/>
              </a:gs>
            </a:gsLst>
          </a:gra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9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DE62-2C6D-4D41-9679-9DA136B1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F</a:t>
            </a:r>
            <a:r>
              <a:rPr lang="en-US" baseline="-25000" dirty="0">
                <a:latin typeface="Comic Sans MS" panose="030F0902030302020204" pitchFamily="66" charset="0"/>
              </a:rPr>
              <a:t>ST</a:t>
            </a:r>
            <a:r>
              <a:rPr lang="en-US" dirty="0">
                <a:latin typeface="Comic Sans MS" panose="030F0902030302020204" pitchFamily="66" charset="0"/>
              </a:rPr>
              <a:t> – developed by Sewall Wright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BAB1E-647D-9C48-A957-CD755FAA2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08" y="1671452"/>
            <a:ext cx="3879190" cy="3879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C215F-5BF1-9E45-9BBF-7A7384BC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404" y="1671452"/>
            <a:ext cx="2705327" cy="387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5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083DC-29A6-B842-837E-E7277530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427"/>
            <a:ext cx="9144000" cy="365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56D806-07C3-9B4A-BCA5-75C7DF61CD80}"/>
              </a:ext>
            </a:extLst>
          </p:cNvPr>
          <p:cNvSpPr/>
          <p:nvPr/>
        </p:nvSpPr>
        <p:spPr>
          <a:xfrm>
            <a:off x="391885" y="4914889"/>
            <a:ext cx="8360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https://</a:t>
            </a:r>
            <a:r>
              <a:rPr lang="en-US" sz="1400" dirty="0" err="1">
                <a:latin typeface="Comic Sans MS" panose="030F0902030302020204" pitchFamily="66" charset="0"/>
              </a:rPr>
              <a:t>www.researchgate.net</a:t>
            </a:r>
            <a:r>
              <a:rPr lang="en-US" sz="1400" dirty="0">
                <a:latin typeface="Comic Sans MS" panose="030F0902030302020204" pitchFamily="66" charset="0"/>
              </a:rPr>
              <a:t>/figure/Genetic-differentiation-an-example-of-the-behavior-of-fixation-index-FST-If-allele_fig9_306018124</a:t>
            </a:r>
          </a:p>
        </p:txBody>
      </p:sp>
    </p:spTree>
    <p:extLst>
      <p:ext uri="{BB962C8B-B14F-4D97-AF65-F5344CB8AC3E}">
        <p14:creationId xmlns:p14="http://schemas.microsoft.com/office/powerpoint/2010/main" val="1362314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2816</Words>
  <Application>Microsoft Macintosh PowerPoint</Application>
  <PresentationFormat>On-screen Show (4:3)</PresentationFormat>
  <Paragraphs>490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Cambria Math</vt:lpstr>
      <vt:lpstr>Comic Sans MS</vt:lpstr>
      <vt:lpstr>Courier New</vt:lpstr>
      <vt:lpstr>inherit</vt:lpstr>
      <vt:lpstr>Open Sans</vt:lpstr>
      <vt:lpstr>Symbol</vt:lpstr>
      <vt:lpstr>Times New Roman</vt:lpstr>
      <vt:lpstr>Verdana</vt:lpstr>
      <vt:lpstr>Office Theme</vt:lpstr>
      <vt:lpstr>Population Subdivision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FST – developed by Sewall Wright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Loci</vt:lpstr>
      <vt:lpstr>Fisher’s Exact Test</vt:lpstr>
      <vt:lpstr>PowerPoint Presentation</vt:lpstr>
      <vt:lpstr>PowerPoint Presentation</vt:lpstr>
      <vt:lpstr>Difference between FST and FST</vt:lpstr>
      <vt:lpstr>Calculating Fst from sequence data: FST (Phi-ST)</vt:lpstr>
      <vt:lpstr>PowerPoint Presentation</vt:lpstr>
      <vt:lpstr>PowerPoint Presentation</vt:lpstr>
      <vt:lpstr>How do we choose among models?</vt:lpstr>
      <vt:lpstr>PowerPoint Presentation</vt:lpstr>
      <vt:lpstr>PowerPoint Presentation</vt:lpstr>
      <vt:lpstr>PowerPoint Presentation</vt:lpstr>
      <vt:lpstr>Population Branch Statistic (PBS)</vt:lpstr>
      <vt:lpstr>PowerPoint Presentation</vt:lpstr>
      <vt:lpstr>Maximum Likelihood &amp; Bayesian Parameter Estimation</vt:lpstr>
      <vt:lpstr>PowerPoint Presentation</vt:lpstr>
      <vt:lpstr>Maximum Likelihood Steps</vt:lpstr>
      <vt:lpstr>PowerPoint Presentation</vt:lpstr>
      <vt:lpstr>Bayesian Estimation</vt:lpstr>
      <vt:lpstr>The difference in sum: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217</cp:revision>
  <cp:lastPrinted>2018-09-19T03:18:24Z</cp:lastPrinted>
  <dcterms:created xsi:type="dcterms:W3CDTF">2017-01-09T21:19:33Z</dcterms:created>
  <dcterms:modified xsi:type="dcterms:W3CDTF">2023-01-31T14:54:29Z</dcterms:modified>
</cp:coreProperties>
</file>