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60" r:id="rId4"/>
    <p:sldId id="271" r:id="rId5"/>
    <p:sldId id="261" r:id="rId6"/>
    <p:sldId id="259" r:id="rId7"/>
    <p:sldId id="278" r:id="rId8"/>
    <p:sldId id="297" r:id="rId9"/>
    <p:sldId id="276" r:id="rId10"/>
    <p:sldId id="298" r:id="rId11"/>
    <p:sldId id="299" r:id="rId12"/>
    <p:sldId id="301" r:id="rId13"/>
    <p:sldId id="303" r:id="rId14"/>
    <p:sldId id="302" r:id="rId15"/>
    <p:sldId id="304" r:id="rId16"/>
    <p:sldId id="307" r:id="rId17"/>
    <p:sldId id="305" r:id="rId18"/>
    <p:sldId id="306" r:id="rId19"/>
    <p:sldId id="258" r:id="rId20"/>
    <p:sldId id="270" r:id="rId21"/>
    <p:sldId id="308" r:id="rId22"/>
    <p:sldId id="263" r:id="rId23"/>
    <p:sldId id="262" r:id="rId24"/>
    <p:sldId id="264" r:id="rId25"/>
    <p:sldId id="266" r:id="rId26"/>
    <p:sldId id="272" r:id="rId27"/>
    <p:sldId id="275" r:id="rId28"/>
    <p:sldId id="287" r:id="rId29"/>
    <p:sldId id="362" r:id="rId30"/>
    <p:sldId id="296" r:id="rId31"/>
    <p:sldId id="292" r:id="rId32"/>
    <p:sldId id="273" r:id="rId33"/>
    <p:sldId id="290" r:id="rId34"/>
    <p:sldId id="274" r:id="rId35"/>
    <p:sldId id="277" r:id="rId36"/>
    <p:sldId id="291" r:id="rId37"/>
    <p:sldId id="267" r:id="rId38"/>
    <p:sldId id="269" r:id="rId39"/>
    <p:sldId id="281" r:id="rId40"/>
    <p:sldId id="268" r:id="rId41"/>
    <p:sldId id="284" r:id="rId42"/>
    <p:sldId id="285" r:id="rId43"/>
    <p:sldId id="283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534" autoAdjust="0"/>
    <p:restoredTop sz="94499"/>
  </p:normalViewPr>
  <p:slideViewPr>
    <p:cSldViewPr snapToGrid="0" snapToObjects="1">
      <p:cViewPr varScale="1">
        <p:scale>
          <a:sx n="185" d="100"/>
          <a:sy n="185" d="100"/>
        </p:scale>
        <p:origin x="207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2/6/23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4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80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9162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2/6/23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Recombination &amp; Linkage Disequilibrium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>
            <a:normAutofit/>
          </a:bodyPr>
          <a:lstStyle/>
          <a:p>
            <a:r>
              <a:rPr lang="en-US"/>
              <a:t>Core 2 – Spring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99E57-F3CA-494A-8176-7294BE1B8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This is influenced be epistasis: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DF667-2216-A047-88DD-B01AEB33F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Interactions among genes</a:t>
            </a:r>
          </a:p>
          <a:p>
            <a:endParaRPr lang="en-US" dirty="0"/>
          </a:p>
          <a:p>
            <a:r>
              <a:rPr lang="en-US" dirty="0"/>
              <a:t>Genes can interact in a positive or negative way to produce specific trait(s), e.g., quantitative traits.</a:t>
            </a:r>
          </a:p>
          <a:p>
            <a:endParaRPr lang="en-US" dirty="0"/>
          </a:p>
          <a:p>
            <a:r>
              <a:rPr lang="en-US" dirty="0"/>
              <a:t>There can also be G x E interactions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404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D21FFF-3371-E64B-B3DF-BE1FC8E4B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219200"/>
            <a:ext cx="8890000" cy="4419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FDB975C-FA82-A640-A548-F65F926FD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8" y="76232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Pathways of Human Metabolism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FA0670-B8D7-6F47-BD5E-B884E4068A1B}"/>
              </a:ext>
            </a:extLst>
          </p:cNvPr>
          <p:cNvSpPr/>
          <p:nvPr/>
        </p:nvSpPr>
        <p:spPr>
          <a:xfrm>
            <a:off x="127000" y="5711489"/>
            <a:ext cx="4069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metabolicpathways.stanford.edu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384161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How is recombination rate influenced?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8788" lvl="1" indent="-457200">
              <a:buFont typeface="Arial"/>
              <a:buChar char="•"/>
            </a:pPr>
            <a:r>
              <a:rPr lang="en-US" dirty="0"/>
              <a:t>If interactions between two genes are favorable (positive epistasis), then recombination rate may be selected against, and decrease.</a:t>
            </a:r>
          </a:p>
          <a:p>
            <a:pPr marL="458788" lvl="1" indent="-457200">
              <a:buFont typeface="Arial"/>
              <a:buChar char="•"/>
            </a:pPr>
            <a:endParaRPr lang="en-US" sz="1400" dirty="0"/>
          </a:p>
          <a:p>
            <a:pPr marL="458788" lvl="1" indent="-457200">
              <a:buFont typeface="Arial"/>
              <a:buChar char="•"/>
            </a:pPr>
            <a:r>
              <a:rPr lang="en-US" dirty="0"/>
              <a:t>If the interactions are deleterious (negative epistasis), then recombination rate may be favored, and increase.</a:t>
            </a:r>
          </a:p>
          <a:p>
            <a:pPr marL="458788" lvl="1" indent="-457200">
              <a:buFont typeface="Arial"/>
              <a:buChar char="•"/>
            </a:pPr>
            <a:endParaRPr lang="en-US" sz="1400" dirty="0"/>
          </a:p>
          <a:p>
            <a:pPr marL="458788" lvl="1" indent="-457200">
              <a:buFont typeface="Arial"/>
              <a:buChar char="•"/>
            </a:pPr>
            <a:r>
              <a:rPr lang="en-US" dirty="0"/>
              <a:t>Recombination rates (like everything else) are subject to selection and evolve up or down.</a:t>
            </a:r>
            <a:endParaRPr lang="en-US" u="sng" dirty="0"/>
          </a:p>
          <a:p>
            <a:pPr marL="458788" lvl="1" indent="-457200">
              <a:buFont typeface="Arial"/>
              <a:buChar char="•"/>
            </a:pPr>
            <a:endParaRPr lang="en-US" dirty="0"/>
          </a:p>
          <a:p>
            <a:pPr marL="458788" lvl="1" indent="-457200">
              <a:buFont typeface="Arial"/>
              <a:buChar char="•"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692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0F24E8-E445-AE47-9AFE-BB3716C5A15F}"/>
              </a:ext>
            </a:extLst>
          </p:cNvPr>
          <p:cNvCxnSpPr/>
          <p:nvPr/>
        </p:nvCxnSpPr>
        <p:spPr>
          <a:xfrm>
            <a:off x="5155325" y="226497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F2E2D4E-89FA-1E43-8E18-AD98410FC04E}"/>
              </a:ext>
            </a:extLst>
          </p:cNvPr>
          <p:cNvCxnSpPr/>
          <p:nvPr/>
        </p:nvCxnSpPr>
        <p:spPr>
          <a:xfrm>
            <a:off x="578070" y="223344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03E72043-7B88-C64F-915B-EE8896B2B8AD}"/>
              </a:ext>
            </a:extLst>
          </p:cNvPr>
          <p:cNvSpPr/>
          <p:nvPr/>
        </p:nvSpPr>
        <p:spPr>
          <a:xfrm>
            <a:off x="2737945" y="1981198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AB35BCF-E3DC-A54C-86D2-EEF176819A14}"/>
              </a:ext>
            </a:extLst>
          </p:cNvPr>
          <p:cNvSpPr/>
          <p:nvPr/>
        </p:nvSpPr>
        <p:spPr>
          <a:xfrm>
            <a:off x="1085194" y="1965433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27F49D-7423-5E40-9E8A-84EBC1E7A845}"/>
              </a:ext>
            </a:extLst>
          </p:cNvPr>
          <p:cNvSpPr txBox="1"/>
          <p:nvPr/>
        </p:nvSpPr>
        <p:spPr>
          <a:xfrm>
            <a:off x="454573" y="740312"/>
            <a:ext cx="82123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Heterozygosity is required to detect recombination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A22694-831E-8F44-8DC0-B28D27978823}"/>
              </a:ext>
            </a:extLst>
          </p:cNvPr>
          <p:cNvSpPr/>
          <p:nvPr/>
        </p:nvSpPr>
        <p:spPr>
          <a:xfrm>
            <a:off x="7294179" y="1996963"/>
            <a:ext cx="541282" cy="53602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55CF556-A928-DB40-B997-0D9D44516E29}"/>
              </a:ext>
            </a:extLst>
          </p:cNvPr>
          <p:cNvSpPr/>
          <p:nvPr/>
        </p:nvSpPr>
        <p:spPr>
          <a:xfrm>
            <a:off x="5641428" y="1981198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D0EF21-D3BD-574C-82F4-7AECBF5804C7}"/>
              </a:ext>
            </a:extLst>
          </p:cNvPr>
          <p:cNvCxnSpPr/>
          <p:nvPr/>
        </p:nvCxnSpPr>
        <p:spPr>
          <a:xfrm>
            <a:off x="578070" y="2914470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6E56C6E0-81CF-0F41-9EBD-D7B4365371B3}"/>
              </a:ext>
            </a:extLst>
          </p:cNvPr>
          <p:cNvSpPr/>
          <p:nvPr/>
        </p:nvSpPr>
        <p:spPr>
          <a:xfrm>
            <a:off x="2737945" y="2662221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6804C3-3941-974E-8416-DA2588FFE8BD}"/>
              </a:ext>
            </a:extLst>
          </p:cNvPr>
          <p:cNvSpPr/>
          <p:nvPr/>
        </p:nvSpPr>
        <p:spPr>
          <a:xfrm>
            <a:off x="1085194" y="2646456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2EC88E-8477-A349-975B-7A4F5B875D1D}"/>
              </a:ext>
            </a:extLst>
          </p:cNvPr>
          <p:cNvCxnSpPr/>
          <p:nvPr/>
        </p:nvCxnSpPr>
        <p:spPr>
          <a:xfrm>
            <a:off x="5155325" y="2930235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8AFFCC95-D945-BD44-949C-3E4F91B79145}"/>
              </a:ext>
            </a:extLst>
          </p:cNvPr>
          <p:cNvSpPr/>
          <p:nvPr/>
        </p:nvSpPr>
        <p:spPr>
          <a:xfrm>
            <a:off x="7294179" y="2662221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1823DB5-BB15-EA42-A363-DF7A0650FE9C}"/>
              </a:ext>
            </a:extLst>
          </p:cNvPr>
          <p:cNvSpPr/>
          <p:nvPr/>
        </p:nvSpPr>
        <p:spPr>
          <a:xfrm>
            <a:off x="5641428" y="2646456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09A039-DDEF-DD44-B148-B01CA5E9860C}"/>
              </a:ext>
            </a:extLst>
          </p:cNvPr>
          <p:cNvCxnSpPr/>
          <p:nvPr/>
        </p:nvCxnSpPr>
        <p:spPr>
          <a:xfrm>
            <a:off x="578070" y="384716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03556BFB-81E2-0A43-8595-0228B1802A0D}"/>
              </a:ext>
            </a:extLst>
          </p:cNvPr>
          <p:cNvSpPr/>
          <p:nvPr/>
        </p:nvSpPr>
        <p:spPr>
          <a:xfrm>
            <a:off x="2737945" y="3594918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3B4A055-193C-F644-9BD0-566380DE7EAB}"/>
              </a:ext>
            </a:extLst>
          </p:cNvPr>
          <p:cNvSpPr/>
          <p:nvPr/>
        </p:nvSpPr>
        <p:spPr>
          <a:xfrm>
            <a:off x="1085194" y="3579153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F9DF2D-D564-2440-BB71-87443DEEAF63}"/>
              </a:ext>
            </a:extLst>
          </p:cNvPr>
          <p:cNvCxnSpPr/>
          <p:nvPr/>
        </p:nvCxnSpPr>
        <p:spPr>
          <a:xfrm>
            <a:off x="578070" y="4528190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6BB6D40C-F627-614A-A76B-87FBF3198FB7}"/>
              </a:ext>
            </a:extLst>
          </p:cNvPr>
          <p:cNvSpPr/>
          <p:nvPr/>
        </p:nvSpPr>
        <p:spPr>
          <a:xfrm>
            <a:off x="2737945" y="4275941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4B61DDF-E227-724B-93AF-759831CA0B9E}"/>
              </a:ext>
            </a:extLst>
          </p:cNvPr>
          <p:cNvSpPr/>
          <p:nvPr/>
        </p:nvSpPr>
        <p:spPr>
          <a:xfrm>
            <a:off x="1085194" y="4260176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16425B-A6EA-7343-8966-815B13476169}"/>
              </a:ext>
            </a:extLst>
          </p:cNvPr>
          <p:cNvCxnSpPr/>
          <p:nvPr/>
        </p:nvCxnSpPr>
        <p:spPr>
          <a:xfrm>
            <a:off x="5155325" y="387869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78435A9E-F484-2E41-A87A-51C24BFBF886}"/>
              </a:ext>
            </a:extLst>
          </p:cNvPr>
          <p:cNvSpPr/>
          <p:nvPr/>
        </p:nvSpPr>
        <p:spPr>
          <a:xfrm>
            <a:off x="7294179" y="3610683"/>
            <a:ext cx="541282" cy="53602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24500C7-3DA1-AA4D-BA90-12799610E2F5}"/>
              </a:ext>
            </a:extLst>
          </p:cNvPr>
          <p:cNvSpPr/>
          <p:nvPr/>
        </p:nvSpPr>
        <p:spPr>
          <a:xfrm>
            <a:off x="5641428" y="3594918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A2ACF7A-D0BB-E34D-8349-9FF36B7C7FA4}"/>
              </a:ext>
            </a:extLst>
          </p:cNvPr>
          <p:cNvCxnSpPr/>
          <p:nvPr/>
        </p:nvCxnSpPr>
        <p:spPr>
          <a:xfrm>
            <a:off x="5155325" y="4543955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2259EE4E-E896-1E48-845A-DE4324DA2C14}"/>
              </a:ext>
            </a:extLst>
          </p:cNvPr>
          <p:cNvSpPr/>
          <p:nvPr/>
        </p:nvSpPr>
        <p:spPr>
          <a:xfrm>
            <a:off x="7294179" y="4275941"/>
            <a:ext cx="541282" cy="53602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3E4CA2F-BE1D-5944-BBA2-3694053993DB}"/>
              </a:ext>
            </a:extLst>
          </p:cNvPr>
          <p:cNvSpPr/>
          <p:nvPr/>
        </p:nvSpPr>
        <p:spPr>
          <a:xfrm>
            <a:off x="5641428" y="4260176"/>
            <a:ext cx="541282" cy="53602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2806EEE5-3CF3-B648-ACFC-DDD2877377F9}"/>
              </a:ext>
            </a:extLst>
          </p:cNvPr>
          <p:cNvSpPr/>
          <p:nvPr/>
        </p:nvSpPr>
        <p:spPr>
          <a:xfrm>
            <a:off x="2012732" y="3114170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>
            <a:extLst>
              <a:ext uri="{FF2B5EF4-FFF2-40B4-BE49-F238E27FC236}">
                <a16:creationId xmlns:a16="http://schemas.microsoft.com/office/drawing/2014/main" id="{8786EA0D-1FBC-8448-8B43-F74DFFF2DEA7}"/>
              </a:ext>
            </a:extLst>
          </p:cNvPr>
          <p:cNvSpPr/>
          <p:nvPr/>
        </p:nvSpPr>
        <p:spPr>
          <a:xfrm>
            <a:off x="6626773" y="3114170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CCED3F-2C0A-7D43-A082-E834826887CB}"/>
              </a:ext>
            </a:extLst>
          </p:cNvPr>
          <p:cNvSpPr txBox="1"/>
          <p:nvPr/>
        </p:nvSpPr>
        <p:spPr>
          <a:xfrm>
            <a:off x="6591898" y="3821056"/>
            <a:ext cx="4635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/>
              <a:t>X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4B5B640-89FD-F74C-B41B-10BC6696E4F2}"/>
              </a:ext>
            </a:extLst>
          </p:cNvPr>
          <p:cNvSpPr txBox="1"/>
          <p:nvPr/>
        </p:nvSpPr>
        <p:spPr>
          <a:xfrm>
            <a:off x="1949103" y="3828390"/>
            <a:ext cx="4635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>
                <a:solidFill>
                  <a:schemeClr val="bg1">
                    <a:lumMod val="50000"/>
                  </a:schemeClr>
                </a:solidFill>
              </a:rPr>
              <a:t>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1B75E55-D3CA-2740-97D8-10D20044AF7E}"/>
              </a:ext>
            </a:extLst>
          </p:cNvPr>
          <p:cNvSpPr txBox="1"/>
          <p:nvPr/>
        </p:nvSpPr>
        <p:spPr>
          <a:xfrm>
            <a:off x="877014" y="5063642"/>
            <a:ext cx="2607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Did recombination occur?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80F3113-754D-A740-93F7-BC7774CAFA30}"/>
              </a:ext>
            </a:extLst>
          </p:cNvPr>
          <p:cNvSpPr txBox="1"/>
          <p:nvPr/>
        </p:nvSpPr>
        <p:spPr>
          <a:xfrm>
            <a:off x="5520872" y="5063642"/>
            <a:ext cx="2607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Heterozygosity is required to detect recombination</a:t>
            </a:r>
          </a:p>
        </p:txBody>
      </p:sp>
    </p:spTree>
    <p:extLst>
      <p:ext uri="{BB962C8B-B14F-4D97-AF65-F5344CB8AC3E}">
        <p14:creationId xmlns:p14="http://schemas.microsoft.com/office/powerpoint/2010/main" val="497982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63E9959-0109-5D4D-9A6A-42B1B02AED49}"/>
              </a:ext>
            </a:extLst>
          </p:cNvPr>
          <p:cNvCxnSpPr/>
          <p:nvPr/>
        </p:nvCxnSpPr>
        <p:spPr>
          <a:xfrm>
            <a:off x="5155325" y="226497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959F86-36C4-8243-8DFB-9660346AE6E8}"/>
              </a:ext>
            </a:extLst>
          </p:cNvPr>
          <p:cNvCxnSpPr/>
          <p:nvPr/>
        </p:nvCxnSpPr>
        <p:spPr>
          <a:xfrm>
            <a:off x="578070" y="223344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55E8B960-13A0-0643-AC45-FB90A527C4D3}"/>
              </a:ext>
            </a:extLst>
          </p:cNvPr>
          <p:cNvSpPr/>
          <p:nvPr/>
        </p:nvSpPr>
        <p:spPr>
          <a:xfrm>
            <a:off x="2737945" y="1981198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01B5FC8-A1B4-8743-977B-3C2366C5D50B}"/>
              </a:ext>
            </a:extLst>
          </p:cNvPr>
          <p:cNvSpPr/>
          <p:nvPr/>
        </p:nvSpPr>
        <p:spPr>
          <a:xfrm>
            <a:off x="1085194" y="1965433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A47F6C-08B5-8D47-9246-CE4A028CFA29}"/>
              </a:ext>
            </a:extLst>
          </p:cNvPr>
          <p:cNvSpPr txBox="1"/>
          <p:nvPr/>
        </p:nvSpPr>
        <p:spPr>
          <a:xfrm>
            <a:off x="454573" y="265862"/>
            <a:ext cx="8212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For two linked loci interacting in pathway to produce the same phenotype…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52F13FF-95CD-3147-9377-9649E80F5817}"/>
              </a:ext>
            </a:extLst>
          </p:cNvPr>
          <p:cNvSpPr/>
          <p:nvPr/>
        </p:nvSpPr>
        <p:spPr>
          <a:xfrm>
            <a:off x="7294179" y="1996963"/>
            <a:ext cx="541282" cy="53602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03525A-C236-8C4E-BA42-025AB4DC7AFA}"/>
              </a:ext>
            </a:extLst>
          </p:cNvPr>
          <p:cNvSpPr/>
          <p:nvPr/>
        </p:nvSpPr>
        <p:spPr>
          <a:xfrm>
            <a:off x="5641428" y="1981198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AD741B-0819-A640-BFA7-5B1F48954BA7}"/>
              </a:ext>
            </a:extLst>
          </p:cNvPr>
          <p:cNvCxnSpPr/>
          <p:nvPr/>
        </p:nvCxnSpPr>
        <p:spPr>
          <a:xfrm>
            <a:off x="578070" y="2914470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84F3C6D6-5F37-DF45-90CD-00A0CE6C26F8}"/>
              </a:ext>
            </a:extLst>
          </p:cNvPr>
          <p:cNvSpPr/>
          <p:nvPr/>
        </p:nvSpPr>
        <p:spPr>
          <a:xfrm>
            <a:off x="2737945" y="2662221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2B4386E-1422-A343-80FB-05E3E0CCF695}"/>
              </a:ext>
            </a:extLst>
          </p:cNvPr>
          <p:cNvSpPr/>
          <p:nvPr/>
        </p:nvSpPr>
        <p:spPr>
          <a:xfrm>
            <a:off x="1085194" y="2646456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2D0438-0A6B-914F-AFA4-AB8E29BE27DB}"/>
              </a:ext>
            </a:extLst>
          </p:cNvPr>
          <p:cNvCxnSpPr/>
          <p:nvPr/>
        </p:nvCxnSpPr>
        <p:spPr>
          <a:xfrm>
            <a:off x="5155325" y="2930235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E10442B6-B033-2D48-9D9E-96274C918FD9}"/>
              </a:ext>
            </a:extLst>
          </p:cNvPr>
          <p:cNvSpPr/>
          <p:nvPr/>
        </p:nvSpPr>
        <p:spPr>
          <a:xfrm>
            <a:off x="7294179" y="2662221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839D482-F5BE-DB4A-9DCD-D6138429EC7F}"/>
              </a:ext>
            </a:extLst>
          </p:cNvPr>
          <p:cNvSpPr/>
          <p:nvPr/>
        </p:nvSpPr>
        <p:spPr>
          <a:xfrm>
            <a:off x="5641428" y="2646456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2F72AC1-F504-1047-8673-51768639388A}"/>
              </a:ext>
            </a:extLst>
          </p:cNvPr>
          <p:cNvCxnSpPr/>
          <p:nvPr/>
        </p:nvCxnSpPr>
        <p:spPr>
          <a:xfrm>
            <a:off x="578070" y="5444356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A8ADD1AE-2223-A242-840E-6E96CCD064CB}"/>
              </a:ext>
            </a:extLst>
          </p:cNvPr>
          <p:cNvSpPr/>
          <p:nvPr/>
        </p:nvSpPr>
        <p:spPr>
          <a:xfrm>
            <a:off x="2737945" y="5192107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9780C43-4535-4945-A483-14CD806D7902}"/>
              </a:ext>
            </a:extLst>
          </p:cNvPr>
          <p:cNvSpPr/>
          <p:nvPr/>
        </p:nvSpPr>
        <p:spPr>
          <a:xfrm>
            <a:off x="1085194" y="5176342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EC6D185-DCD7-F245-8FF8-BA7DB510412A}"/>
              </a:ext>
            </a:extLst>
          </p:cNvPr>
          <p:cNvCxnSpPr/>
          <p:nvPr/>
        </p:nvCxnSpPr>
        <p:spPr>
          <a:xfrm>
            <a:off x="578070" y="6125379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C2664E40-30B7-B645-B04B-CC161EF83126}"/>
              </a:ext>
            </a:extLst>
          </p:cNvPr>
          <p:cNvSpPr/>
          <p:nvPr/>
        </p:nvSpPr>
        <p:spPr>
          <a:xfrm>
            <a:off x="2737945" y="5873130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0A4883B-7E28-9942-AC73-DF805565B356}"/>
              </a:ext>
            </a:extLst>
          </p:cNvPr>
          <p:cNvSpPr/>
          <p:nvPr/>
        </p:nvSpPr>
        <p:spPr>
          <a:xfrm>
            <a:off x="1085194" y="5857365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02BD5B3-FA08-2E43-A24D-483A3F7F81CC}"/>
              </a:ext>
            </a:extLst>
          </p:cNvPr>
          <p:cNvCxnSpPr/>
          <p:nvPr/>
        </p:nvCxnSpPr>
        <p:spPr>
          <a:xfrm>
            <a:off x="5161059" y="5460121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0B54CAFA-E305-1247-9DFE-5056AECEF4FB}"/>
              </a:ext>
            </a:extLst>
          </p:cNvPr>
          <p:cNvSpPr/>
          <p:nvPr/>
        </p:nvSpPr>
        <p:spPr>
          <a:xfrm>
            <a:off x="7299913" y="5192107"/>
            <a:ext cx="541282" cy="53602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68BD884-4F46-4C4B-A5E6-C78B27507009}"/>
              </a:ext>
            </a:extLst>
          </p:cNvPr>
          <p:cNvSpPr/>
          <p:nvPr/>
        </p:nvSpPr>
        <p:spPr>
          <a:xfrm>
            <a:off x="5647162" y="5176342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F3FE7AC-C442-BB4E-8660-6C7313EFD034}"/>
              </a:ext>
            </a:extLst>
          </p:cNvPr>
          <p:cNvCxnSpPr/>
          <p:nvPr/>
        </p:nvCxnSpPr>
        <p:spPr>
          <a:xfrm>
            <a:off x="5161059" y="6125379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5B887ADD-24C9-1845-B682-B91B15C4E0EE}"/>
              </a:ext>
            </a:extLst>
          </p:cNvPr>
          <p:cNvSpPr/>
          <p:nvPr/>
        </p:nvSpPr>
        <p:spPr>
          <a:xfrm>
            <a:off x="7299913" y="5857365"/>
            <a:ext cx="541282" cy="53602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D62EBEF-8B9B-0642-90FF-8AED1CB7229E}"/>
              </a:ext>
            </a:extLst>
          </p:cNvPr>
          <p:cNvSpPr/>
          <p:nvPr/>
        </p:nvSpPr>
        <p:spPr>
          <a:xfrm>
            <a:off x="5647162" y="5841600"/>
            <a:ext cx="541282" cy="53602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C2C6441B-8E73-F144-8BFD-238D24364508}"/>
              </a:ext>
            </a:extLst>
          </p:cNvPr>
          <p:cNvSpPr/>
          <p:nvPr/>
        </p:nvSpPr>
        <p:spPr>
          <a:xfrm>
            <a:off x="2012732" y="3114170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89B3016F-C25C-C046-AAE7-9667C460AEA3}"/>
              </a:ext>
            </a:extLst>
          </p:cNvPr>
          <p:cNvSpPr/>
          <p:nvPr/>
        </p:nvSpPr>
        <p:spPr>
          <a:xfrm>
            <a:off x="2012731" y="4121025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A7D1EF0-EBA4-6C4C-8C9A-EAFDE5001605}"/>
              </a:ext>
            </a:extLst>
          </p:cNvPr>
          <p:cNvSpPr txBox="1"/>
          <p:nvPr/>
        </p:nvSpPr>
        <p:spPr>
          <a:xfrm>
            <a:off x="908907" y="3668921"/>
            <a:ext cx="2564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linkage pattern favorable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AED56C0-5F5D-0247-8A32-8B02DD26DF1C}"/>
              </a:ext>
            </a:extLst>
          </p:cNvPr>
          <p:cNvSpPr txBox="1"/>
          <p:nvPr/>
        </p:nvSpPr>
        <p:spPr>
          <a:xfrm>
            <a:off x="840661" y="4687462"/>
            <a:ext cx="2675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recombination suppressed</a:t>
            </a:r>
          </a:p>
        </p:txBody>
      </p:sp>
      <p:sp>
        <p:nvSpPr>
          <p:cNvPr id="37" name="Down Arrow 36">
            <a:extLst>
              <a:ext uri="{FF2B5EF4-FFF2-40B4-BE49-F238E27FC236}">
                <a16:creationId xmlns:a16="http://schemas.microsoft.com/office/drawing/2014/main" id="{9FE67059-25CC-FA4A-AF7A-6ECEB2746D31}"/>
              </a:ext>
            </a:extLst>
          </p:cNvPr>
          <p:cNvSpPr/>
          <p:nvPr/>
        </p:nvSpPr>
        <p:spPr>
          <a:xfrm>
            <a:off x="6597633" y="3098090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37">
            <a:extLst>
              <a:ext uri="{FF2B5EF4-FFF2-40B4-BE49-F238E27FC236}">
                <a16:creationId xmlns:a16="http://schemas.microsoft.com/office/drawing/2014/main" id="{D07077B0-B4AC-AD4B-B667-552BD6145092}"/>
              </a:ext>
            </a:extLst>
          </p:cNvPr>
          <p:cNvSpPr/>
          <p:nvPr/>
        </p:nvSpPr>
        <p:spPr>
          <a:xfrm>
            <a:off x="6597632" y="4104945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7DD038A-7172-294F-A081-351FA96DCC45}"/>
              </a:ext>
            </a:extLst>
          </p:cNvPr>
          <p:cNvSpPr txBox="1"/>
          <p:nvPr/>
        </p:nvSpPr>
        <p:spPr>
          <a:xfrm>
            <a:off x="5493808" y="3652841"/>
            <a:ext cx="276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linkage pattern unfavorable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41CE04-FC1B-8C4C-9439-7E7EC408EDD0}"/>
              </a:ext>
            </a:extLst>
          </p:cNvPr>
          <p:cNvSpPr txBox="1"/>
          <p:nvPr/>
        </p:nvSpPr>
        <p:spPr>
          <a:xfrm>
            <a:off x="5614748" y="4671382"/>
            <a:ext cx="232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recombination favored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CBAA4C7-81DA-0C45-B574-BC913E5C21DA}"/>
              </a:ext>
            </a:extLst>
          </p:cNvPr>
          <p:cNvSpPr txBox="1"/>
          <p:nvPr/>
        </p:nvSpPr>
        <p:spPr>
          <a:xfrm>
            <a:off x="6597632" y="5402480"/>
            <a:ext cx="4635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639883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FBAAAEA-519B-C94F-9DAC-EF3C43757C0F}"/>
              </a:ext>
            </a:extLst>
          </p:cNvPr>
          <p:cNvSpPr txBox="1">
            <a:spLocks/>
          </p:cNvSpPr>
          <p:nvPr/>
        </p:nvSpPr>
        <p:spPr>
          <a:xfrm>
            <a:off x="457200" y="64516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lvl="1" indent="0">
              <a:buNone/>
            </a:pPr>
            <a:endParaRPr lang="en-US" sz="1400" dirty="0"/>
          </a:p>
          <a:p>
            <a:pPr marL="1588" lvl="1" indent="0">
              <a:buNone/>
            </a:pPr>
            <a:r>
              <a:rPr lang="en-US" dirty="0"/>
              <a:t>Recombination rates (like everything else) are subject to selection and evolve up or down…</a:t>
            </a:r>
          </a:p>
          <a:p>
            <a:pPr marL="1588" lvl="1" indent="0">
              <a:buNone/>
            </a:pPr>
            <a:endParaRPr lang="en-US" u="sng" dirty="0"/>
          </a:p>
          <a:p>
            <a:pPr marL="1588" lvl="1" indent="0">
              <a:buNone/>
            </a:pPr>
            <a:r>
              <a:rPr lang="en-US" dirty="0"/>
              <a:t>… and this varies across the genome.</a:t>
            </a:r>
          </a:p>
          <a:p>
            <a:pPr marL="458788" lvl="1" indent="-457200">
              <a:buFont typeface="Arial"/>
              <a:buChar char="•"/>
            </a:pPr>
            <a:endParaRPr lang="en-US" dirty="0"/>
          </a:p>
          <a:p>
            <a:pPr marL="458788" lvl="1" indent="-457200">
              <a:buFont typeface="Arial"/>
              <a:buChar char="•"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33B9BF-B44E-AF49-965C-6E03BFE47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740" y="3479483"/>
            <a:ext cx="3672800" cy="262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40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609480" y="4648320"/>
            <a:ext cx="8077320" cy="4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" name="TextShape 2"/>
          <p:cNvSpPr txBox="1"/>
          <p:nvPr/>
        </p:nvSpPr>
        <p:spPr>
          <a:xfrm>
            <a:off x="53788" y="5944182"/>
            <a:ext cx="9090212" cy="429433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100" b="1" strike="noStrike" spc="-1" dirty="0">
                <a:solidFill>
                  <a:srgbClr val="0054A6"/>
                </a:solidFill>
                <a:latin typeface="Arial"/>
              </a:rPr>
              <a:t>A Fine-Scale Map of Recombination Rates and Hotspots Across the Human Genome, Volume: 310, Issue: 5746, Pages: 321-324,</a:t>
            </a:r>
          </a:p>
          <a:p>
            <a:pPr algn="ctr"/>
            <a:r>
              <a:rPr lang="en-US" sz="1100" b="1" strike="noStrike" spc="-1" dirty="0">
                <a:solidFill>
                  <a:srgbClr val="0054A6"/>
                </a:solidFill>
                <a:latin typeface="Arial"/>
              </a:rPr>
              <a:t>DOI: (10.1126/science.1117196) </a:t>
            </a:r>
            <a:endParaRPr lang="en-US" sz="11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" name="Main graphic"/>
          <p:cNvPicPr/>
          <p:nvPr/>
        </p:nvPicPr>
        <p:blipFill>
          <a:blip r:embed="rId2"/>
          <a:stretch/>
        </p:blipFill>
        <p:spPr>
          <a:xfrm>
            <a:off x="533340" y="274917"/>
            <a:ext cx="8077320" cy="536687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2"/>
          <p:cNvSpPr txBox="1">
            <a:spLocks noChangeArrowheads="1"/>
          </p:cNvSpPr>
          <p:nvPr/>
        </p:nvSpPr>
        <p:spPr bwMode="auto">
          <a:xfrm>
            <a:off x="517526" y="409575"/>
            <a:ext cx="8181432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3200" b="0" dirty="0"/>
              <a:t>Why is recombination beneficial?</a:t>
            </a:r>
          </a:p>
          <a:p>
            <a:endParaRPr lang="en-US" dirty="0"/>
          </a:p>
          <a:p>
            <a:endParaRPr lang="en-US" b="0" dirty="0"/>
          </a:p>
          <a:p>
            <a:pPr>
              <a:buFont typeface="Times" charset="0"/>
              <a:buAutoNum type="arabicPeriod"/>
            </a:pPr>
            <a:r>
              <a:rPr lang="en-US" b="0" dirty="0"/>
              <a:t>Recombination is not always beneficial.  It can be costly (</a:t>
            </a:r>
            <a:r>
              <a:rPr lang="en-US" b="0" u="sng" dirty="0"/>
              <a:t>recombination load</a:t>
            </a:r>
            <a:r>
              <a:rPr lang="en-US" b="0" dirty="0"/>
              <a:t>) because it reshuffles beneficial combinations of alleles that are well suited to the environment.</a:t>
            </a:r>
          </a:p>
          <a:p>
            <a:pPr>
              <a:buFont typeface="Times" charset="0"/>
              <a:buAutoNum type="arabicPeriod"/>
            </a:pPr>
            <a:endParaRPr lang="en-US" b="0" dirty="0"/>
          </a:p>
          <a:p>
            <a:pPr>
              <a:buFont typeface="Times" charset="0"/>
              <a:buAutoNum type="arabicPeriod"/>
            </a:pPr>
            <a:r>
              <a:rPr lang="en-US" b="0" dirty="0"/>
              <a:t>But environments are variable and changing, so allelic combinations that are well suited to one environment may not be well suited to future environments.</a:t>
            </a:r>
          </a:p>
          <a:p>
            <a:pPr>
              <a:buFont typeface="Times" charset="0"/>
              <a:buAutoNum type="arabicPeriod"/>
            </a:pPr>
            <a:endParaRPr lang="en-US" b="0" dirty="0"/>
          </a:p>
          <a:p>
            <a:pPr>
              <a:buFont typeface="Times" charset="0"/>
              <a:buAutoNum type="arabicPeriod"/>
            </a:pPr>
            <a:r>
              <a:rPr lang="en-US" b="0" dirty="0"/>
              <a:t>A theory for the evolution of sexual reproduction!</a:t>
            </a:r>
          </a:p>
          <a:p>
            <a:pPr marL="457200" lvl="1" indent="0"/>
            <a:endParaRPr lang="en-US" b="0" dirty="0"/>
          </a:p>
        </p:txBody>
      </p:sp>
      <p:pic>
        <p:nvPicPr>
          <p:cNvPr id="3" name="Picture 2" descr="OTTO1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255" y="4581708"/>
            <a:ext cx="1219200" cy="1828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35320" y="6410508"/>
            <a:ext cx="1342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Sally Otto (UBC)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1135" y="5116434"/>
            <a:ext cx="5197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/>
              <a:t>Otto, S. P., &amp; </a:t>
            </a:r>
            <a:r>
              <a:rPr lang="en-US" dirty="0" err="1"/>
              <a:t>Lenormand</a:t>
            </a:r>
            <a:r>
              <a:rPr lang="en-US" dirty="0"/>
              <a:t>, T. (2002). Resolving the paradox of sex and recombination. </a:t>
            </a:r>
            <a:r>
              <a:rPr lang="en-US" i="1" dirty="0"/>
              <a:t>Nature Reviews Genetics, 3, </a:t>
            </a:r>
            <a:r>
              <a:rPr lang="en-US" dirty="0"/>
              <a:t>252-261.</a:t>
            </a:r>
          </a:p>
        </p:txBody>
      </p:sp>
    </p:spTree>
    <p:extLst>
      <p:ext uri="{BB962C8B-B14F-4D97-AF65-F5344CB8AC3E}">
        <p14:creationId xmlns:p14="http://schemas.microsoft.com/office/powerpoint/2010/main" val="3753049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1.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67" y="440248"/>
            <a:ext cx="6374593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353" y="5476123"/>
            <a:ext cx="82345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Recombination is favored when selection is strong and epistasis is weak and negative.</a:t>
            </a:r>
          </a:p>
          <a:p>
            <a:endParaRPr lang="en-US" dirty="0"/>
          </a:p>
          <a:p>
            <a:r>
              <a:rPr lang="en-US" sz="1400" dirty="0"/>
              <a:t>Otto, S. P., &amp; Gerstein, A. C. (2006). Why have sex? The population genetics of sex and recombination. Biochemical Society Transactions 34:519-522.</a:t>
            </a:r>
          </a:p>
        </p:txBody>
      </p:sp>
    </p:spTree>
    <p:extLst>
      <p:ext uri="{BB962C8B-B14F-4D97-AF65-F5344CB8AC3E}">
        <p14:creationId xmlns:p14="http://schemas.microsoft.com/office/powerpoint/2010/main" val="1064304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6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4000" dirty="0">
                <a:latin typeface="Calibri"/>
                <a:cs typeface="Calibri"/>
              </a:rPr>
              <a:t>Linkage Disequilibrium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5626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8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800" b="1" dirty="0">
                <a:latin typeface="Calibri"/>
                <a:cs typeface="Calibri"/>
              </a:rPr>
              <a:t>When recombination is limited between two or more loci on the same chromosome, patterns of </a:t>
            </a:r>
            <a:r>
              <a:rPr lang="en-US" sz="1800" b="1" u="sng" dirty="0">
                <a:latin typeface="Calibri"/>
                <a:cs typeface="Calibri"/>
              </a:rPr>
              <a:t>genetic linkage </a:t>
            </a:r>
            <a:r>
              <a:rPr lang="en-US" sz="1800" b="1" dirty="0">
                <a:latin typeface="Calibri"/>
                <a:cs typeface="Calibri"/>
              </a:rPr>
              <a:t>are created (recombine ≤ 50% of the time </a:t>
            </a:r>
            <a:r>
              <a:rPr lang="en-US" sz="1800" b="1" i="1" dirty="0" err="1">
                <a:latin typeface="Calibri"/>
                <a:cs typeface="Calibri"/>
              </a:rPr>
              <a:t>sensu</a:t>
            </a:r>
            <a:r>
              <a:rPr lang="en-US" sz="1800" b="1" dirty="0">
                <a:latin typeface="Calibri"/>
                <a:cs typeface="Calibri"/>
              </a:rPr>
              <a:t> Thomas Hunt Morgan).</a:t>
            </a:r>
          </a:p>
          <a:p>
            <a:pPr marL="0" indent="0">
              <a:buNone/>
            </a:pPr>
            <a:endParaRPr lang="en-US" sz="18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800" b="1" u="sng" dirty="0">
                <a:latin typeface="Calibri"/>
                <a:cs typeface="Calibri"/>
              </a:rPr>
              <a:t>Linkage Equilibrium</a:t>
            </a:r>
            <a:endParaRPr lang="en-US" sz="1800" b="1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800" b="1" dirty="0">
                <a:latin typeface="Calibri"/>
                <a:cs typeface="Calibri"/>
              </a:rPr>
              <a:t>Random association of alleles at two or more loci = free recombination between loci; genotypes at two or more loci are independent</a:t>
            </a:r>
          </a:p>
          <a:p>
            <a:pPr marL="0" indent="0">
              <a:buNone/>
            </a:pPr>
            <a:r>
              <a:rPr lang="en-US" sz="1800" dirty="0">
                <a:latin typeface="Calibri"/>
                <a:cs typeface="Calibri"/>
                <a:sym typeface="Wingdings"/>
              </a:rPr>
              <a:t> </a:t>
            </a:r>
            <a:r>
              <a:rPr lang="en-US" sz="1800" dirty="0">
                <a:latin typeface="Calibri"/>
                <a:cs typeface="Calibri"/>
              </a:rPr>
              <a:t>does not imply population is in genetic equilibrium</a:t>
            </a:r>
          </a:p>
          <a:p>
            <a:pPr marL="0" indent="0" algn="ctr">
              <a:buNone/>
            </a:pPr>
            <a:endParaRPr lang="en-US" sz="18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800" b="1" u="sng" dirty="0">
                <a:latin typeface="Calibri"/>
                <a:cs typeface="Calibri"/>
              </a:rPr>
              <a:t>Linkage Disequilibrium (LD)</a:t>
            </a:r>
            <a:endParaRPr lang="en-US" sz="1800" b="1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800" b="1" dirty="0">
                <a:latin typeface="Calibri"/>
                <a:cs typeface="Calibri"/>
              </a:rPr>
              <a:t>Nonrandom association of alleles at two or more loci (gametic disequilibrium); genotypes at two or more loci are associated/not independent.</a:t>
            </a:r>
          </a:p>
          <a:p>
            <a:pPr marL="0" indent="0">
              <a:buNone/>
            </a:pPr>
            <a:r>
              <a:rPr lang="en-US" sz="1800" dirty="0">
                <a:cs typeface="Calibri"/>
                <a:sym typeface="Wingdings"/>
              </a:rPr>
              <a:t> </a:t>
            </a:r>
            <a:r>
              <a:rPr lang="en-US" sz="1800" dirty="0">
                <a:cs typeface="Calibri"/>
              </a:rPr>
              <a:t>does not imply population is not in genetic equilibrium</a:t>
            </a:r>
          </a:p>
          <a:p>
            <a:pPr marL="0" indent="0">
              <a:buNone/>
            </a:pPr>
            <a:endParaRPr lang="en-US" sz="1800" dirty="0">
              <a:cs typeface="Calibri"/>
            </a:endParaRPr>
          </a:p>
          <a:p>
            <a:pPr marL="0" indent="0">
              <a:buNone/>
            </a:pPr>
            <a:r>
              <a:rPr lang="en-US" sz="1800" b="1" dirty="0">
                <a:cs typeface="Calibri"/>
              </a:rPr>
              <a:t>Terms simply refer to linkage relationships</a:t>
            </a:r>
          </a:p>
          <a:p>
            <a:pPr marL="0" indent="0">
              <a:buNone/>
            </a:pPr>
            <a:endParaRPr lang="en-US"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6622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rgan_crossover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7" y="4371937"/>
            <a:ext cx="2654272" cy="2057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42682" y="6479758"/>
            <a:ext cx="1990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Thomas Hunt Morgan (1916)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6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4000" dirty="0">
                <a:latin typeface="Calibri"/>
                <a:cs typeface="Calibri"/>
              </a:rPr>
              <a:t>Genetic Recombination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562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>
                <a:latin typeface="Calibri"/>
                <a:cs typeface="Calibri"/>
              </a:rPr>
              <a:t>Creates </a:t>
            </a:r>
            <a:r>
              <a:rPr lang="en-US" sz="2000" dirty="0">
                <a:latin typeface="Calibri"/>
                <a:cs typeface="Calibri"/>
              </a:rPr>
              <a:t>new combinations of alleles at two or more loci during meiosis. </a:t>
            </a:r>
          </a:p>
          <a:p>
            <a:pPr marL="622300" indent="-622300">
              <a:buNone/>
            </a:pPr>
            <a:endParaRPr lang="en-US" sz="1200" dirty="0">
              <a:cs typeface="Calibri"/>
            </a:endParaRPr>
          </a:p>
          <a:p>
            <a:pPr marL="622300" indent="-622300">
              <a:buFont typeface="Courier New"/>
              <a:buChar char="o"/>
            </a:pPr>
            <a:r>
              <a:rPr lang="en-US" sz="2000" u="sng" dirty="0">
                <a:cs typeface="Calibri"/>
              </a:rPr>
              <a:t>Crossing Over</a:t>
            </a:r>
            <a:r>
              <a:rPr lang="en-US" sz="2000" dirty="0">
                <a:cs typeface="Calibri"/>
              </a:rPr>
              <a:t> = exchange of DNA between chromosomes.</a:t>
            </a:r>
          </a:p>
          <a:p>
            <a:pPr marL="622300" indent="-622300">
              <a:buFont typeface="Courier New"/>
              <a:buChar char="o"/>
            </a:pPr>
            <a:endParaRPr lang="en-US" sz="1200" dirty="0">
              <a:cs typeface="Calibri"/>
            </a:endParaRPr>
          </a:p>
          <a:p>
            <a:pPr marL="1022350" lvl="2" indent="-622300">
              <a:buFont typeface="Courier New"/>
              <a:buChar char="o"/>
            </a:pPr>
            <a:r>
              <a:rPr lang="en-US" sz="1600" dirty="0">
                <a:cs typeface="Calibri"/>
              </a:rPr>
              <a:t>Reciprocal or nonreciprocal (in case of gene conversion)</a:t>
            </a:r>
          </a:p>
          <a:p>
            <a:pPr marL="1022350" lvl="2" indent="-622300">
              <a:buFont typeface="Courier New"/>
              <a:buChar char="o"/>
            </a:pPr>
            <a:endParaRPr lang="en-US" sz="800" dirty="0">
              <a:cs typeface="Calibri"/>
            </a:endParaRPr>
          </a:p>
          <a:p>
            <a:pPr marL="1022350" lvl="2" indent="-622300">
              <a:buFont typeface="Courier New"/>
              <a:buChar char="o"/>
            </a:pPr>
            <a:r>
              <a:rPr lang="en-US" sz="1600" dirty="0">
                <a:cs typeface="Calibri"/>
              </a:rPr>
              <a:t>Homologous or </a:t>
            </a:r>
            <a:r>
              <a:rPr lang="en-US" sz="1600" dirty="0" err="1">
                <a:cs typeface="Calibri"/>
              </a:rPr>
              <a:t>nonhomologous</a:t>
            </a:r>
            <a:r>
              <a:rPr lang="en-US" sz="1600" dirty="0">
                <a:cs typeface="Calibri"/>
              </a:rPr>
              <a:t> (translocations)</a:t>
            </a:r>
          </a:p>
          <a:p>
            <a:pPr marL="622300" indent="-622300">
              <a:buNone/>
            </a:pPr>
            <a:endParaRPr lang="en-US" sz="1200" u="sng" dirty="0">
              <a:latin typeface="Calibri"/>
              <a:cs typeface="Calibri"/>
            </a:endParaRPr>
          </a:p>
          <a:p>
            <a:pPr marL="622300" indent="-622300">
              <a:buFont typeface="Courier New"/>
              <a:buChar char="o"/>
            </a:pPr>
            <a:r>
              <a:rPr lang="en-US" sz="2000" u="sng" dirty="0">
                <a:latin typeface="Calibri"/>
                <a:cs typeface="Calibri"/>
              </a:rPr>
              <a:t>Independent Assortment</a:t>
            </a:r>
            <a:r>
              <a:rPr lang="en-US" sz="2000" dirty="0">
                <a:latin typeface="Calibri"/>
                <a:cs typeface="Calibri"/>
              </a:rPr>
              <a:t> = random pairing of </a:t>
            </a:r>
            <a:r>
              <a:rPr lang="en-US" sz="2000" dirty="0" err="1">
                <a:latin typeface="Calibri"/>
                <a:cs typeface="Calibri"/>
              </a:rPr>
              <a:t>nonhomologous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>
                <a:cs typeface="Calibri"/>
              </a:rPr>
              <a:t>chromosomes. Together with crossing over </a:t>
            </a:r>
            <a:r>
              <a:rPr lang="en-US" sz="2000" dirty="0"/>
              <a:t>increases genetic diversity by producing novel genetic combinations</a:t>
            </a:r>
            <a:r>
              <a:rPr lang="en-US" sz="2000" dirty="0">
                <a:latin typeface="Calibri"/>
                <a:cs typeface="Calibri"/>
              </a:rPr>
              <a:t>.</a:t>
            </a:r>
          </a:p>
          <a:p>
            <a:pPr marL="908050" indent="-285750" algn="ctr">
              <a:buFont typeface="Courier New"/>
              <a:buChar char="o"/>
            </a:pPr>
            <a:endParaRPr lang="en-US" sz="1800" dirty="0">
              <a:latin typeface="Calibri"/>
              <a:cs typeface="Calibri"/>
            </a:endParaRPr>
          </a:p>
          <a:p>
            <a:pPr marL="1196975" indent="-285750" algn="ctr">
              <a:buFont typeface="Courier New"/>
              <a:buChar char="o"/>
            </a:pPr>
            <a:endParaRPr lang="en-US"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8926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2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16" y="243573"/>
            <a:ext cx="7691215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4763" y="5856981"/>
            <a:ext cx="879474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b="1" dirty="0" err="1"/>
              <a:t>Garrigan</a:t>
            </a:r>
            <a:r>
              <a:rPr lang="en-US" sz="1100" b="1" dirty="0"/>
              <a:t> et al. (2005) - Genetics 170:1849-1856. </a:t>
            </a:r>
            <a:r>
              <a:rPr lang="en-US" sz="1100" dirty="0"/>
              <a:t>The Xp21.1 polymorphism data set. (a) Schema of the locus trio design to assay nucleotide divergence among haplotypes and linkage disequilibrium. (b) Nucleotide variation found at Xp21.1. A dot indicates identity with the chimpanzee and gorilla outgroup sequences, which are assumed to be the ancestral human state. Congruent sites are labeled with “+.” The last three columns list the frequency of each haplotype in African, non-African, and the total sample. The mutation occurring at site 9638 occurs in a guanine/cytosine dinucleotide repeat, making it unclear whether this is a recombination event or a parallel mutation.</a:t>
            </a:r>
          </a:p>
        </p:txBody>
      </p:sp>
      <p:sp>
        <p:nvSpPr>
          <p:cNvPr id="6" name="Rectangle 5"/>
          <p:cNvSpPr/>
          <p:nvPr/>
        </p:nvSpPr>
        <p:spPr>
          <a:xfrm>
            <a:off x="2270125" y="2881313"/>
            <a:ext cx="142875" cy="2643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4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95712" y="2881313"/>
            <a:ext cx="142875" cy="2643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4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53049" y="2881313"/>
            <a:ext cx="142875" cy="2643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4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537201" y="2881313"/>
            <a:ext cx="142875" cy="2643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4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483351" y="2881313"/>
            <a:ext cx="142875" cy="2643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4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58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2769C-9BBB-E44A-BD60-B1F35F0BE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Contributing to 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3AFE9-F9AB-1849-B2FB-717771274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Selection</a:t>
            </a:r>
          </a:p>
          <a:p>
            <a:r>
              <a:rPr lang="en-US" dirty="0"/>
              <a:t>Rate of recombination</a:t>
            </a:r>
          </a:p>
          <a:p>
            <a:r>
              <a:rPr lang="en-US" dirty="0"/>
              <a:t>Mutation</a:t>
            </a:r>
          </a:p>
          <a:p>
            <a:r>
              <a:rPr lang="en-US" dirty="0"/>
              <a:t>Genetic drift</a:t>
            </a:r>
          </a:p>
          <a:p>
            <a:r>
              <a:rPr lang="en-US" dirty="0"/>
              <a:t>Population subdivision</a:t>
            </a:r>
          </a:p>
          <a:p>
            <a:r>
              <a:rPr lang="en-US" dirty="0"/>
              <a:t>Mating system</a:t>
            </a:r>
          </a:p>
        </p:txBody>
      </p:sp>
    </p:spTree>
    <p:extLst>
      <p:ext uri="{BB962C8B-B14F-4D97-AF65-F5344CB8AC3E}">
        <p14:creationId xmlns:p14="http://schemas.microsoft.com/office/powerpoint/2010/main" val="3951161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Coefficient of </a:t>
            </a:r>
            <a:r>
              <a:rPr lang="en-US" sz="3600" b="1" dirty="0">
                <a:cs typeface="Calibri"/>
              </a:rPr>
              <a:t>LD - D Statistic </a:t>
            </a:r>
            <a:endParaRPr lang="en-US" sz="3600" b="1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Autofit/>
          </a:bodyPr>
          <a:lstStyle/>
          <a:p>
            <a:pPr marL="400050"/>
            <a:r>
              <a:rPr lang="en-US" sz="2000" dirty="0">
                <a:cs typeface="Calibri"/>
              </a:rPr>
              <a:t>The D statistic is the Coefficient of Linkage Disequilibrium; D = 0 at equilibrium </a:t>
            </a:r>
            <a:r>
              <a:rPr lang="en-US" sz="2000" u="sng" dirty="0">
                <a:cs typeface="Calibri"/>
              </a:rPr>
              <a:t>or</a:t>
            </a:r>
            <a:r>
              <a:rPr lang="en-US" sz="2000" dirty="0">
                <a:cs typeface="Calibri"/>
              </a:rPr>
              <a:t> D ≠ 0 for linkage disequilibrium.</a:t>
            </a:r>
          </a:p>
          <a:p>
            <a:pPr marL="400050"/>
            <a:endParaRPr lang="en-US" sz="10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If presence of alleles at the two loci is </a:t>
            </a:r>
            <a:r>
              <a:rPr lang="en-US" sz="2000" u="sng" dirty="0">
                <a:cs typeface="Calibri"/>
              </a:rPr>
              <a:t>independent</a:t>
            </a:r>
            <a:r>
              <a:rPr lang="en-US" sz="2000" dirty="0">
                <a:cs typeface="Calibri"/>
              </a:rPr>
              <a:t>, the probability that they occur together is the product of their allele frequencies.</a:t>
            </a:r>
          </a:p>
          <a:p>
            <a:pPr marL="400050"/>
            <a:endParaRPr lang="en-US" sz="1000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400050"/>
            <a:r>
              <a:rPr lang="en-US" sz="2000" dirty="0">
                <a:latin typeface="Calibri"/>
                <a:cs typeface="Calibri"/>
                <a:sym typeface="Wingdings" panose="05000000000000000000" pitchFamily="2" charset="2"/>
              </a:rPr>
              <a:t>Every allele pair has its own D (e.g., </a:t>
            </a:r>
            <a:r>
              <a:rPr lang="en-US" sz="2000" dirty="0" err="1">
                <a:latin typeface="Calibri"/>
                <a:cs typeface="Calibri"/>
                <a:sym typeface="Wingdings" panose="05000000000000000000" pitchFamily="2" charset="2"/>
              </a:rPr>
              <a:t>Aa</a:t>
            </a:r>
            <a:r>
              <a:rPr lang="en-US" sz="2000" dirty="0">
                <a:latin typeface="Calibri"/>
                <a:cs typeface="Calibri"/>
                <a:sym typeface="Wingdings" panose="05000000000000000000" pitchFamily="2" charset="2"/>
              </a:rPr>
              <a:t> &amp; Bb):</a:t>
            </a:r>
          </a:p>
          <a:p>
            <a:pPr marL="400050"/>
            <a:endParaRPr lang="en-US" sz="1000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57150" indent="0">
              <a:buNone/>
            </a:pPr>
            <a:r>
              <a:rPr lang="en-US" sz="2000" dirty="0">
                <a:cs typeface="Calibri"/>
              </a:rPr>
              <a:t>		D</a:t>
            </a:r>
            <a:r>
              <a:rPr lang="en-US" sz="2000" baseline="-25000" dirty="0">
                <a:cs typeface="Calibri"/>
              </a:rPr>
              <a:t>AB</a:t>
            </a:r>
            <a:r>
              <a:rPr lang="en-US" sz="2000" dirty="0">
                <a:cs typeface="Calibri"/>
              </a:rPr>
              <a:t> =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–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B</a:t>
            </a:r>
            <a:r>
              <a:rPr lang="en-US" sz="2000" dirty="0">
                <a:cs typeface="Calibri"/>
              </a:rPr>
              <a:t> </a:t>
            </a:r>
          </a:p>
          <a:p>
            <a:pPr marL="57150" indent="0">
              <a:buNone/>
            </a:pPr>
            <a:r>
              <a:rPr lang="en-US" sz="2000" dirty="0">
                <a:cs typeface="Calibri"/>
                <a:sym typeface="Wingdings" panose="05000000000000000000" pitchFamily="2" charset="2"/>
              </a:rPr>
              <a:t>	</a:t>
            </a:r>
            <a:r>
              <a:rPr lang="en-US" sz="2000" dirty="0">
                <a:cs typeface="Calibri"/>
              </a:rPr>
              <a:t> 	</a:t>
            </a:r>
            <a:r>
              <a:rPr lang="en-US" sz="2000" dirty="0" err="1">
                <a:cs typeface="Calibri"/>
              </a:rPr>
              <a:t>D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=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–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B</a:t>
            </a:r>
            <a:r>
              <a:rPr lang="en-US" sz="2000" dirty="0">
                <a:cs typeface="Calibri"/>
              </a:rPr>
              <a:t> </a:t>
            </a:r>
          </a:p>
          <a:p>
            <a:pPr marL="57150" indent="0">
              <a:buNone/>
            </a:pPr>
            <a:r>
              <a:rPr lang="en-US" sz="2000" dirty="0">
                <a:cs typeface="Calibri"/>
                <a:sym typeface="Wingdings" panose="05000000000000000000" pitchFamily="2" charset="2"/>
              </a:rPr>
              <a:t>	</a:t>
            </a:r>
            <a:r>
              <a:rPr lang="en-US" sz="2000" dirty="0">
                <a:cs typeface="Calibri"/>
              </a:rPr>
              <a:t> 	</a:t>
            </a:r>
            <a:r>
              <a:rPr lang="en-US" sz="2000" dirty="0" err="1">
                <a:cs typeface="Calibri"/>
              </a:rPr>
              <a:t>D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=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baseline="-25000" dirty="0">
                <a:cs typeface="Calibri"/>
              </a:rPr>
              <a:t> </a:t>
            </a:r>
            <a:r>
              <a:rPr lang="en-US" sz="2000" dirty="0">
                <a:cs typeface="Calibri"/>
              </a:rPr>
              <a:t>–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b</a:t>
            </a:r>
            <a:r>
              <a:rPr lang="en-US" sz="2000" dirty="0">
                <a:cs typeface="Calibri"/>
              </a:rPr>
              <a:t> </a:t>
            </a:r>
          </a:p>
          <a:p>
            <a:pPr marL="57150" indent="0">
              <a:buNone/>
            </a:pPr>
            <a:r>
              <a:rPr lang="en-US" sz="2000" dirty="0">
                <a:cs typeface="Calibri"/>
                <a:sym typeface="Wingdings" panose="05000000000000000000" pitchFamily="2" charset="2"/>
              </a:rPr>
              <a:t>	</a:t>
            </a:r>
            <a:r>
              <a:rPr lang="en-US" sz="2000" dirty="0">
                <a:cs typeface="Calibri"/>
              </a:rPr>
              <a:t> 	D</a:t>
            </a:r>
            <a:r>
              <a:rPr lang="en-US" sz="2000" baseline="-25000" dirty="0">
                <a:cs typeface="Calibri"/>
              </a:rPr>
              <a:t>ab</a:t>
            </a:r>
            <a:r>
              <a:rPr lang="en-US" sz="2000" dirty="0">
                <a:cs typeface="Calibri"/>
              </a:rPr>
              <a:t> = </a:t>
            </a:r>
            <a:r>
              <a:rPr lang="en-US" sz="2000" i="1" dirty="0">
                <a:cs typeface="Calibri"/>
              </a:rPr>
              <a:t>f</a:t>
            </a:r>
            <a:r>
              <a:rPr lang="en-US" sz="2000" baseline="-25000" dirty="0">
                <a:cs typeface="Calibri"/>
              </a:rPr>
              <a:t>ab</a:t>
            </a:r>
            <a:r>
              <a:rPr lang="en-US" sz="2000" dirty="0">
                <a:cs typeface="Calibri"/>
              </a:rPr>
              <a:t> –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b</a:t>
            </a:r>
            <a:r>
              <a:rPr lang="en-US" sz="2000" dirty="0">
                <a:cs typeface="Calibri"/>
              </a:rPr>
              <a:t> </a:t>
            </a:r>
          </a:p>
          <a:p>
            <a:pPr marL="57150" indent="0">
              <a:buNone/>
            </a:pPr>
            <a:endParaRPr lang="en-US" sz="1000" dirty="0">
              <a:cs typeface="Calibri"/>
            </a:endParaRPr>
          </a:p>
          <a:p>
            <a:pPr marL="57150" indent="0">
              <a:buNone/>
            </a:pPr>
            <a:r>
              <a:rPr lang="en-US" sz="2000" dirty="0">
                <a:cs typeface="Calibri"/>
              </a:rPr>
              <a:t>		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= observed frequency of AB genotype</a:t>
            </a:r>
          </a:p>
          <a:p>
            <a:pPr marL="57150" indent="0">
              <a:buNone/>
            </a:pPr>
            <a:r>
              <a:rPr lang="en-US" sz="2000" dirty="0">
                <a:cs typeface="Calibri"/>
              </a:rPr>
              <a:t>		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</a:t>
            </a:r>
            <a:r>
              <a:rPr lang="en-US" sz="2000" dirty="0">
                <a:cs typeface="Calibri"/>
              </a:rPr>
              <a:t> = frequency of A</a:t>
            </a:r>
          </a:p>
          <a:p>
            <a:pPr marL="57150" indent="0">
              <a:buNone/>
            </a:pPr>
            <a:r>
              <a:rPr lang="en-US" sz="2000" dirty="0">
                <a:cs typeface="Calibri"/>
              </a:rPr>
              <a:t>		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B</a:t>
            </a:r>
            <a:r>
              <a:rPr lang="en-US" sz="2000" dirty="0">
                <a:cs typeface="Calibri"/>
              </a:rPr>
              <a:t> = frequency of B</a:t>
            </a:r>
          </a:p>
          <a:p>
            <a:pPr marL="57150" indent="0">
              <a:buNone/>
            </a:pPr>
            <a:endParaRPr lang="en-US" sz="1000" dirty="0">
              <a:latin typeface="Calibri"/>
              <a:cs typeface="Calibri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65527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Coefficient of </a:t>
            </a:r>
            <a:r>
              <a:rPr lang="en-US" sz="3600" b="1" dirty="0">
                <a:cs typeface="Calibri"/>
              </a:rPr>
              <a:t>LD - D Statistic </a:t>
            </a:r>
            <a:endParaRPr lang="en-US" sz="3600" b="1" dirty="0">
              <a:latin typeface="Calibri"/>
              <a:cs typeface="Calibri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Autofit/>
          </a:bodyPr>
          <a:lstStyle/>
          <a:p>
            <a:pPr marL="57150" indent="0" algn="ctr">
              <a:buNone/>
            </a:pPr>
            <a:endParaRPr lang="en-US" sz="2000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400050"/>
            <a:r>
              <a:rPr lang="en-US" sz="2000" dirty="0">
                <a:cs typeface="Calibri"/>
              </a:rPr>
              <a:t>When there are only two alleles per locus, there is a simple relationship between the  four coefficients of LD.</a:t>
            </a:r>
          </a:p>
          <a:p>
            <a:pPr marL="400050"/>
            <a:endParaRPr lang="en-US" sz="1400" dirty="0">
              <a:cs typeface="Calibri"/>
            </a:endParaRPr>
          </a:p>
          <a:p>
            <a:pPr marL="400050"/>
            <a:r>
              <a:rPr lang="en-US" sz="2000" dirty="0" err="1">
                <a:cs typeface="Calibri"/>
              </a:rPr>
              <a:t>D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= </a:t>
            </a:r>
            <a:r>
              <a:rPr lang="en-US" sz="2000" dirty="0" err="1">
                <a:cs typeface="Calibri"/>
              </a:rPr>
              <a:t>D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baseline="-25000" dirty="0">
                <a:cs typeface="Calibri"/>
              </a:rPr>
              <a:t>’</a:t>
            </a:r>
            <a:r>
              <a:rPr lang="en-US" sz="2000" dirty="0">
                <a:cs typeface="Calibri"/>
              </a:rPr>
              <a:t> D</a:t>
            </a:r>
            <a:r>
              <a:rPr lang="en-US" sz="2000" baseline="-25000" dirty="0">
                <a:cs typeface="Calibri"/>
              </a:rPr>
              <a:t>AB</a:t>
            </a:r>
            <a:r>
              <a:rPr lang="en-US" sz="2000" dirty="0">
                <a:cs typeface="Calibri"/>
              </a:rPr>
              <a:t> = D</a:t>
            </a:r>
            <a:r>
              <a:rPr lang="en-US" sz="2000" baseline="-25000" dirty="0">
                <a:cs typeface="Calibri"/>
              </a:rPr>
              <a:t>ab’</a:t>
            </a:r>
            <a:r>
              <a:rPr lang="en-US" sz="2000" dirty="0">
                <a:cs typeface="Calibri"/>
              </a:rPr>
              <a:t>, and D</a:t>
            </a:r>
            <a:r>
              <a:rPr lang="en-US" sz="2000" baseline="-25000" dirty="0">
                <a:cs typeface="Calibri"/>
              </a:rPr>
              <a:t>AB</a:t>
            </a:r>
            <a:r>
              <a:rPr lang="en-US" sz="2000" dirty="0">
                <a:cs typeface="Calibri"/>
              </a:rPr>
              <a:t> = -</a:t>
            </a:r>
            <a:r>
              <a:rPr lang="en-US" sz="2000" dirty="0" err="1">
                <a:cs typeface="Calibri"/>
              </a:rPr>
              <a:t>D</a:t>
            </a:r>
            <a:r>
              <a:rPr lang="en-US" sz="2000" baseline="-25000" dirty="0" err="1">
                <a:cs typeface="Calibri"/>
              </a:rPr>
              <a:t>Ab</a:t>
            </a:r>
            <a:endParaRPr lang="en-US" sz="2000" baseline="-25000" dirty="0">
              <a:cs typeface="Calibri"/>
            </a:endParaRPr>
          </a:p>
          <a:p>
            <a:pPr marL="400050"/>
            <a:endParaRPr lang="en-US" sz="1400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400050"/>
            <a:r>
              <a:rPr lang="en-US" sz="2000" u="sng" dirty="0">
                <a:cs typeface="Calibri"/>
              </a:rPr>
              <a:t>D can be either positive or negative</a:t>
            </a:r>
            <a:r>
              <a:rPr lang="en-US" sz="2000" dirty="0">
                <a:cs typeface="Calibri"/>
              </a:rPr>
              <a:t> - sign depends on which alleles you start with (A &amp; B or A &amp; b). </a:t>
            </a:r>
          </a:p>
          <a:p>
            <a:pPr marL="400050"/>
            <a:endParaRPr lang="en-US" sz="14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Since D depends on the frequency of different alleles, how do you decide if D is large or small?</a:t>
            </a:r>
          </a:p>
          <a:p>
            <a:pPr marL="400050"/>
            <a:endParaRPr lang="en-US" sz="14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Solution is to standardize D and calculate D’ (</a:t>
            </a:r>
            <a:r>
              <a:rPr lang="en-US" sz="2000" dirty="0" err="1">
                <a:cs typeface="Calibri"/>
              </a:rPr>
              <a:t>Lewontin</a:t>
            </a:r>
            <a:r>
              <a:rPr lang="en-US" sz="2000" dirty="0">
                <a:cs typeface="Calibri"/>
              </a:rPr>
              <a:t> 1964).</a:t>
            </a:r>
          </a:p>
          <a:p>
            <a:pPr marL="400050"/>
            <a:endParaRPr lang="en-US" sz="14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D’ = ratio of |D| to its maximum possible value.</a:t>
            </a:r>
          </a:p>
        </p:txBody>
      </p:sp>
    </p:spTree>
    <p:extLst>
      <p:ext uri="{BB962C8B-B14F-4D97-AF65-F5344CB8AC3E}">
        <p14:creationId xmlns:p14="http://schemas.microsoft.com/office/powerpoint/2010/main" val="1600443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Standardized </a:t>
            </a:r>
            <a:r>
              <a:rPr lang="en-US" sz="3600" b="1" dirty="0">
                <a:cs typeface="Calibri"/>
              </a:rPr>
              <a:t>D</a:t>
            </a:r>
            <a:endParaRPr lang="en-US" sz="3600" b="1" baseline="30000" dirty="0">
              <a:latin typeface="Calibri"/>
              <a:cs typeface="Calibri"/>
            </a:endParaRPr>
          </a:p>
        </p:txBody>
      </p:sp>
      <p:pic>
        <p:nvPicPr>
          <p:cNvPr id="10" name="Picture 9" descr="IMG_05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92" y="1570890"/>
            <a:ext cx="3508375" cy="1600158"/>
          </a:xfrm>
          <a:prstGeom prst="rect">
            <a:avLst/>
          </a:prstGeom>
          <a:scene3d>
            <a:camera prst="orthographicFront">
              <a:rot lat="0" lon="0" rev="21588000"/>
            </a:camera>
            <a:lightRig rig="threePt" dir="t"/>
          </a:scene3d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3500438"/>
            <a:ext cx="8229600" cy="3205162"/>
          </a:xfrm>
        </p:spPr>
        <p:txBody>
          <a:bodyPr>
            <a:noAutofit/>
          </a:bodyPr>
          <a:lstStyle/>
          <a:p>
            <a:pPr marL="400050"/>
            <a:r>
              <a:rPr lang="en-US" sz="2000" dirty="0">
                <a:cs typeface="Calibri"/>
              </a:rPr>
              <a:t>This normalizes D-values where D’ is bounded by 0 and 1.</a:t>
            </a:r>
          </a:p>
          <a:p>
            <a:pPr marL="400050"/>
            <a:endParaRPr lang="en-US" sz="14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If D’ = 1, at least one haplotype is missing (one of the haplotype frequencies has to be zero).</a:t>
            </a:r>
          </a:p>
          <a:p>
            <a:pPr marL="400050"/>
            <a:endParaRPr lang="en-US" sz="14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D’ = 1 also occurs every time a single new mutation occurs at one locus </a:t>
            </a:r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rPr lang="en-US" sz="2000" dirty="0">
                <a:cs typeface="Calibri"/>
                <a:sym typeface="Wingdings"/>
              </a:rPr>
              <a:t>mutation creates linkage disequilibrium.</a:t>
            </a:r>
            <a:endParaRPr lang="en-US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6426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Correlation Coefficient - r</a:t>
            </a:r>
            <a:r>
              <a:rPr lang="en-US" sz="3600" b="1" baseline="30000" dirty="0">
                <a:latin typeface="Calibri"/>
                <a:cs typeface="Calibri"/>
              </a:rPr>
              <a:t>2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2468563"/>
            <a:ext cx="8229600" cy="3205162"/>
          </a:xfrm>
        </p:spPr>
        <p:txBody>
          <a:bodyPr>
            <a:noAutofit/>
          </a:bodyPr>
          <a:lstStyle/>
          <a:p>
            <a:pPr marL="57150" indent="0">
              <a:buNone/>
            </a:pPr>
            <a:r>
              <a:rPr lang="en-US" sz="1800" dirty="0">
                <a:cs typeface="Calibri"/>
              </a:rPr>
              <a:t>Significance is tested using a contingency table and Χ</a:t>
            </a:r>
            <a:r>
              <a:rPr lang="en-US" sz="1800" baseline="30000" dirty="0">
                <a:cs typeface="Calibri"/>
              </a:rPr>
              <a:t>2</a:t>
            </a:r>
            <a:r>
              <a:rPr lang="en-US" sz="1800" dirty="0">
                <a:cs typeface="Calibri"/>
              </a:rPr>
              <a:t>.</a:t>
            </a:r>
          </a:p>
          <a:p>
            <a:pPr marL="57150" indent="0">
              <a:buNone/>
            </a:pPr>
            <a:endParaRPr lang="en-US" sz="1800" dirty="0">
              <a:cs typeface="Calibri"/>
            </a:endParaRPr>
          </a:p>
          <a:p>
            <a:pPr marL="57150" indent="0">
              <a:buNone/>
            </a:pPr>
            <a:endParaRPr lang="en-US" sz="1800" dirty="0">
              <a:cs typeface="Calibri"/>
            </a:endParaRPr>
          </a:p>
          <a:p>
            <a:pPr marL="57150" indent="0">
              <a:buNone/>
            </a:pPr>
            <a:endParaRPr lang="en-US" sz="1800" dirty="0">
              <a:cs typeface="Calibri"/>
            </a:endParaRPr>
          </a:p>
          <a:p>
            <a:pPr marL="57150" indent="0">
              <a:buNone/>
            </a:pPr>
            <a:endParaRPr lang="en-US" sz="1800" dirty="0">
              <a:cs typeface="Calibri"/>
            </a:endParaRPr>
          </a:p>
          <a:p>
            <a:pPr marL="57150" indent="0">
              <a:buNone/>
            </a:pPr>
            <a:endParaRPr lang="en-US" sz="1800" dirty="0">
              <a:cs typeface="Calibri"/>
            </a:endParaRPr>
          </a:p>
          <a:p>
            <a:pPr marL="57150" indent="0">
              <a:buNone/>
            </a:pPr>
            <a:r>
              <a:rPr lang="en-US" sz="1800" dirty="0">
                <a:cs typeface="Calibri"/>
              </a:rPr>
              <a:t>n = # chromosomes; f = allele frequency</a:t>
            </a:r>
          </a:p>
          <a:p>
            <a:pPr marL="57150" indent="0">
              <a:buNone/>
            </a:pPr>
            <a:endParaRPr lang="en-US" sz="1000" dirty="0">
              <a:cs typeface="Calibri"/>
            </a:endParaRPr>
          </a:p>
          <a:p>
            <a:pPr marL="57150" indent="0">
              <a:buNone/>
            </a:pPr>
            <a:r>
              <a:rPr lang="en-US" sz="1800" dirty="0">
                <a:cs typeface="Calibri"/>
              </a:rPr>
              <a:t>Compute X</a:t>
            </a:r>
            <a:r>
              <a:rPr lang="en-US" sz="1800" baseline="30000" dirty="0">
                <a:cs typeface="Calibri"/>
              </a:rPr>
              <a:t>2</a:t>
            </a:r>
            <a:r>
              <a:rPr lang="en-US" sz="1800" dirty="0">
                <a:cs typeface="Calibri"/>
              </a:rPr>
              <a:t> for observed and expected. Calculations simplify to:</a:t>
            </a:r>
          </a:p>
          <a:p>
            <a:pPr marL="57150" indent="0">
              <a:buNone/>
            </a:pPr>
            <a:r>
              <a:rPr lang="en-US" sz="1800" dirty="0">
                <a:cs typeface="Calibri"/>
              </a:rPr>
              <a:t> X</a:t>
            </a:r>
            <a:r>
              <a:rPr lang="en-US" sz="1800" baseline="30000" dirty="0">
                <a:cs typeface="Calibri"/>
              </a:rPr>
              <a:t>2 </a:t>
            </a:r>
            <a:r>
              <a:rPr lang="en-US" sz="1800" dirty="0">
                <a:cs typeface="Calibri"/>
              </a:rPr>
              <a:t>= </a:t>
            </a:r>
            <a:r>
              <a:rPr lang="en-US" sz="1800" i="1" dirty="0">
                <a:cs typeface="Calibri"/>
              </a:rPr>
              <a:t>n x D</a:t>
            </a:r>
            <a:r>
              <a:rPr lang="en-US" sz="1800" baseline="30000" dirty="0">
                <a:cs typeface="Calibri"/>
              </a:rPr>
              <a:t>2</a:t>
            </a:r>
            <a:r>
              <a:rPr lang="en-US" sz="1800" dirty="0">
                <a:cs typeface="Calibri"/>
              </a:rPr>
              <a:t> / </a:t>
            </a:r>
            <a:r>
              <a:rPr lang="en-US" sz="1800" i="1" dirty="0" err="1">
                <a:cs typeface="Calibri"/>
              </a:rPr>
              <a:t>f</a:t>
            </a:r>
            <a:r>
              <a:rPr lang="en-US" sz="1800" i="1" baseline="-25000" dirty="0" err="1">
                <a:cs typeface="Calibri"/>
              </a:rPr>
              <a:t>A</a:t>
            </a:r>
            <a:r>
              <a:rPr lang="en-US" sz="1800" i="1" dirty="0" err="1">
                <a:cs typeface="Calibri"/>
              </a:rPr>
              <a:t>f</a:t>
            </a:r>
            <a:r>
              <a:rPr lang="en-US" sz="1800" i="1" baseline="-25000" dirty="0" err="1">
                <a:cs typeface="Calibri"/>
              </a:rPr>
              <a:t>a</a:t>
            </a:r>
            <a:r>
              <a:rPr lang="en-US" sz="1800" i="1" dirty="0" err="1">
                <a:cs typeface="Calibri"/>
              </a:rPr>
              <a:t>f</a:t>
            </a:r>
            <a:r>
              <a:rPr lang="en-US" sz="1800" i="1" baseline="-25000" dirty="0" err="1">
                <a:cs typeface="Calibri"/>
              </a:rPr>
              <a:t>B</a:t>
            </a:r>
            <a:r>
              <a:rPr lang="en-US" sz="1800" i="1" dirty="0" err="1">
                <a:cs typeface="Calibri"/>
              </a:rPr>
              <a:t>f</a:t>
            </a:r>
            <a:r>
              <a:rPr lang="en-US" sz="1800" i="1" baseline="-25000" dirty="0" err="1">
                <a:cs typeface="Calibri"/>
              </a:rPr>
              <a:t>b</a:t>
            </a:r>
            <a:r>
              <a:rPr lang="en-US" sz="1800" i="1" dirty="0">
                <a:cs typeface="Calibri"/>
              </a:rPr>
              <a:t> </a:t>
            </a:r>
            <a:r>
              <a:rPr lang="en-US" sz="1800" dirty="0">
                <a:cs typeface="Calibri"/>
              </a:rPr>
              <a:t>=</a:t>
            </a:r>
            <a:r>
              <a:rPr lang="en-US" sz="1800" i="1" dirty="0">
                <a:cs typeface="Calibri"/>
              </a:rPr>
              <a:t> n x r</a:t>
            </a:r>
            <a:r>
              <a:rPr lang="en-US" sz="1800" i="1" baseline="-25000" dirty="0">
                <a:cs typeface="Calibri"/>
              </a:rPr>
              <a:t>2</a:t>
            </a:r>
            <a:r>
              <a:rPr lang="en-US" sz="1800" dirty="0">
                <a:cs typeface="Calibri"/>
              </a:rPr>
              <a:t> </a:t>
            </a:r>
          </a:p>
          <a:p>
            <a:pPr marL="57150" indent="0">
              <a:buNone/>
            </a:pPr>
            <a:endParaRPr lang="en-US" sz="1000" dirty="0">
              <a:cs typeface="Calibri"/>
            </a:endParaRPr>
          </a:p>
          <a:p>
            <a:pPr marL="57150" indent="0">
              <a:buNone/>
            </a:pPr>
            <a:r>
              <a:rPr lang="en-US" sz="1800" dirty="0" err="1">
                <a:cs typeface="Calibri"/>
              </a:rPr>
              <a:t>df</a:t>
            </a:r>
            <a:r>
              <a:rPr lang="en-US" sz="1800" dirty="0">
                <a:cs typeface="Calibri"/>
              </a:rPr>
              <a:t> = 1</a:t>
            </a:r>
          </a:p>
          <a:p>
            <a:pPr marL="57150" indent="0">
              <a:buNone/>
            </a:pPr>
            <a:endParaRPr lang="en-US" sz="1400" dirty="0">
              <a:cs typeface="Calibri"/>
            </a:endParaRPr>
          </a:p>
        </p:txBody>
      </p:sp>
      <p:pic>
        <p:nvPicPr>
          <p:cNvPr id="7" name="Picture 6" descr="IMG_05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12" y="1347376"/>
            <a:ext cx="1728466" cy="822960"/>
          </a:xfrm>
          <a:prstGeom prst="rect">
            <a:avLst/>
          </a:prstGeom>
          <a:scene3d>
            <a:camera prst="orthographicFront">
              <a:rot lat="0" lon="0" rev="21594000"/>
            </a:camera>
            <a:lightRig rig="threePt" dir="t"/>
          </a:scene3d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346001"/>
              </p:ext>
            </p:extLst>
          </p:nvPr>
        </p:nvGraphicFramePr>
        <p:xfrm>
          <a:off x="587360" y="2928925"/>
          <a:ext cx="6096000" cy="1483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AB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aB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B</a:t>
                      </a:r>
                      <a:endParaRPr lang="en-US" i="1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Ab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ab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b</a:t>
                      </a:r>
                      <a:endParaRPr lang="en-US" i="1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A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a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2888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Evolution of Linkage Disequilibrium</a:t>
            </a:r>
            <a:endParaRPr lang="en-US" sz="3600" b="1" baseline="30000" dirty="0">
              <a:latin typeface="Calibri"/>
              <a:cs typeface="Calibri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Autofit/>
          </a:bodyPr>
          <a:lstStyle/>
          <a:p>
            <a:pPr marL="400050"/>
            <a:endParaRPr lang="en-US" sz="20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If D = 0 there is no LD.</a:t>
            </a:r>
          </a:p>
          <a:p>
            <a:pPr marL="400050"/>
            <a:endParaRPr lang="en-US" sz="12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In a random mating population there is no change in allele frequency.</a:t>
            </a:r>
          </a:p>
          <a:p>
            <a:pPr marL="400050"/>
            <a:endParaRPr lang="en-US" sz="12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D(t + 1) = (1 – c) D(t) where c is the recombination rate.</a:t>
            </a:r>
          </a:p>
          <a:p>
            <a:pPr marL="400050"/>
            <a:endParaRPr lang="en-US" sz="12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c by definition is greater than zero but &lt; ½ (Mendel’s 2</a:t>
            </a:r>
            <a:r>
              <a:rPr lang="en-US" sz="2000" baseline="30000" dirty="0">
                <a:cs typeface="Calibri"/>
              </a:rPr>
              <a:t>nd</a:t>
            </a:r>
            <a:r>
              <a:rPr lang="en-US" sz="2000" dirty="0">
                <a:cs typeface="Calibri"/>
              </a:rPr>
              <a:t> Law).</a:t>
            </a:r>
          </a:p>
          <a:p>
            <a:pPr marL="400050"/>
            <a:endParaRPr lang="en-US" sz="1200" dirty="0">
              <a:cs typeface="Calibri"/>
            </a:endParaRPr>
          </a:p>
          <a:p>
            <a:pPr marL="400050"/>
            <a:r>
              <a:rPr lang="en-US" sz="2000" b="1" dirty="0">
                <a:cs typeface="Calibri"/>
              </a:rPr>
              <a:t>So D does not go to zero after one generation of random mating.</a:t>
            </a:r>
          </a:p>
          <a:p>
            <a:pPr marL="400050"/>
            <a:endParaRPr lang="en-US" sz="1200" b="1" dirty="0">
              <a:cs typeface="Calibri"/>
            </a:endParaRPr>
          </a:p>
          <a:p>
            <a:pPr marL="400050"/>
            <a:r>
              <a:rPr lang="en-US" sz="2000" b="1" dirty="0">
                <a:cs typeface="Calibri"/>
              </a:rPr>
              <a:t>It can only be reduced by a factor of ½.</a:t>
            </a:r>
          </a:p>
          <a:p>
            <a:pPr marL="400050"/>
            <a:endParaRPr lang="en-US" sz="12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So to achieve, linkage equilibrium may require much longer.</a:t>
            </a:r>
          </a:p>
          <a:p>
            <a:pPr marL="400050"/>
            <a:endParaRPr lang="en-US" sz="12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If c is small, LD decreases only slightly. </a:t>
            </a:r>
          </a:p>
          <a:p>
            <a:pPr marL="57150" indent="0">
              <a:buNone/>
            </a:pPr>
            <a:endParaRPr lang="en-US" sz="1000" dirty="0">
              <a:latin typeface="Calibri"/>
              <a:cs typeface="Calibri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501740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Decay of Linkage Disequilibrium</a:t>
            </a:r>
          </a:p>
        </p:txBody>
      </p:sp>
      <p:pic>
        <p:nvPicPr>
          <p:cNvPr id="5" name="Picture 4" descr="1-s2.0-S1360138506003153-gr1b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50" y="1227126"/>
            <a:ext cx="6400800" cy="3324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3750" y="4496329"/>
            <a:ext cx="744031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D(t) = (1 – c)</a:t>
            </a:r>
            <a:r>
              <a:rPr lang="en-US" sz="1600" baseline="30000" dirty="0"/>
              <a:t>t</a:t>
            </a:r>
            <a:r>
              <a:rPr lang="en-US" sz="1600" dirty="0"/>
              <a:t> x D(0)</a:t>
            </a:r>
          </a:p>
          <a:p>
            <a:endParaRPr lang="en-US" sz="1600" dirty="0"/>
          </a:p>
          <a:p>
            <a:r>
              <a:rPr lang="en-US" sz="1600" dirty="0"/>
              <a:t>For tightly linked loci, c is small, LD will persist for a long time.</a:t>
            </a:r>
          </a:p>
          <a:p>
            <a:endParaRPr lang="en-US" sz="1600" dirty="0"/>
          </a:p>
          <a:p>
            <a:r>
              <a:rPr lang="en-US" sz="1600" dirty="0"/>
              <a:t>For less tightly linked loci, c is larger, LD decays more rapidly.</a:t>
            </a:r>
          </a:p>
          <a:p>
            <a:endParaRPr lang="en-US" sz="1600" dirty="0"/>
          </a:p>
          <a:p>
            <a:r>
              <a:rPr lang="en-US" sz="1400" dirty="0"/>
              <a:t>Illustration: Mackay, I., &amp; Powell, W. (2007) Methods for linkage disequilibrium mapping in crops. </a:t>
            </a:r>
          </a:p>
          <a:p>
            <a:r>
              <a:rPr lang="en-US" sz="1400" i="1" dirty="0"/>
              <a:t>Trends in Plant Science</a:t>
            </a:r>
            <a:r>
              <a:rPr lang="en-US" sz="1400" dirty="0"/>
              <a:t> 12:57-63.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36750" y="3365500"/>
            <a:ext cx="8193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 = 0.5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65460" y="2795626"/>
            <a:ext cx="9108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 = 0.05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68793" y="2082839"/>
            <a:ext cx="10278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 = 0.005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68093" y="1497052"/>
            <a:ext cx="11448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 = 0.0005</a:t>
            </a:r>
          </a:p>
        </p:txBody>
      </p:sp>
    </p:spTree>
    <p:extLst>
      <p:ext uri="{BB962C8B-B14F-4D97-AF65-F5344CB8AC3E}">
        <p14:creationId xmlns:p14="http://schemas.microsoft.com/office/powerpoint/2010/main" val="3593424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_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46" y="198563"/>
            <a:ext cx="8295762" cy="594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714" y="6165977"/>
            <a:ext cx="8065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Gurung</a:t>
            </a:r>
            <a:r>
              <a:rPr lang="en-US" sz="1200" dirty="0"/>
              <a:t>, S., </a:t>
            </a:r>
            <a:r>
              <a:rPr lang="en-US" sz="1200" dirty="0" err="1"/>
              <a:t>Mamidi</a:t>
            </a:r>
            <a:r>
              <a:rPr lang="en-US" sz="1200" dirty="0"/>
              <a:t>, S., </a:t>
            </a:r>
            <a:r>
              <a:rPr lang="en-US" sz="1200" dirty="0" err="1"/>
              <a:t>Bonman</a:t>
            </a:r>
            <a:r>
              <a:rPr lang="en-US" sz="1200" dirty="0"/>
              <a:t>, J. M., </a:t>
            </a:r>
            <a:r>
              <a:rPr lang="en-US" sz="1200" dirty="0" err="1"/>
              <a:t>Xiong</a:t>
            </a:r>
            <a:r>
              <a:rPr lang="en-US" sz="1200" dirty="0"/>
              <a:t>, M., Brown-</a:t>
            </a:r>
            <a:r>
              <a:rPr lang="en-US" sz="1200" dirty="0" err="1"/>
              <a:t>Guedira</a:t>
            </a:r>
            <a:r>
              <a:rPr lang="en-US" sz="1200" dirty="0"/>
              <a:t>, G., &amp; </a:t>
            </a:r>
            <a:r>
              <a:rPr lang="en-US" sz="1200" dirty="0" err="1"/>
              <a:t>Adhikari</a:t>
            </a:r>
            <a:r>
              <a:rPr lang="en-US" sz="1200" dirty="0"/>
              <a:t>, T. B. (2014) Genome-wide association study reveals novel quantitative trait loci associated with resistance to multiple leaf spot diseases of spring wheat. </a:t>
            </a:r>
          </a:p>
          <a:p>
            <a:pPr algn="ctr"/>
            <a:r>
              <a:rPr lang="en-US" sz="1200" i="1" dirty="0" err="1"/>
              <a:t>PLoS</a:t>
            </a:r>
            <a:r>
              <a:rPr lang="en-US" sz="1200" i="1" dirty="0"/>
              <a:t> One</a:t>
            </a:r>
            <a:r>
              <a:rPr lang="en-US" sz="1200" dirty="0"/>
              <a:t> 9:e108179.</a:t>
            </a:r>
          </a:p>
        </p:txBody>
      </p:sp>
    </p:spTree>
    <p:extLst>
      <p:ext uri="{BB962C8B-B14F-4D97-AF65-F5344CB8AC3E}">
        <p14:creationId xmlns:p14="http://schemas.microsoft.com/office/powerpoint/2010/main" val="2814167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DED4A2-F2C6-507D-C518-61DCA796A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65" y="1953343"/>
            <a:ext cx="5730513" cy="447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68F055-443F-A2F5-564F-262081D40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949" b="-3195"/>
          <a:stretch/>
        </p:blipFill>
        <p:spPr>
          <a:xfrm>
            <a:off x="4085303" y="434257"/>
            <a:ext cx="4549878" cy="2602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3C0345-142A-63BF-5F82-0A2571EE8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65" y="2513838"/>
            <a:ext cx="1790814" cy="13426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509399-C401-5B22-B6A6-5C6D81960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9216" y="4305521"/>
            <a:ext cx="1790814" cy="134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84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81000" y="6553200"/>
            <a:ext cx="67818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800" b="0">
                <a:solidFill>
                  <a:srgbClr val="2E002E"/>
                </a:solidFill>
                <a:latin typeface="Georgia" charset="0"/>
              </a:rPr>
              <a:t>Peter J. Russell, </a:t>
            </a:r>
            <a:r>
              <a:rPr lang="en-US" sz="800" b="0" i="1">
                <a:solidFill>
                  <a:srgbClr val="2E002E"/>
                </a:solidFill>
                <a:latin typeface="Georgia" charset="0"/>
              </a:rPr>
              <a:t>iGenetics</a:t>
            </a:r>
            <a:r>
              <a:rPr lang="en-US" sz="800" b="0">
                <a:solidFill>
                  <a:srgbClr val="2E002E"/>
                </a:solidFill>
                <a:latin typeface="Georgia" charset="0"/>
              </a:rPr>
              <a:t>: Copyright © Pearson Education, Inc., publishing as Benjamin Cummings.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762000"/>
            <a:ext cx="4675187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7"/>
          <p:cNvSpPr>
            <a:spLocks noChangeShapeType="1"/>
          </p:cNvSpPr>
          <p:nvPr/>
        </p:nvSpPr>
        <p:spPr bwMode="auto">
          <a:xfrm flipH="1">
            <a:off x="6324600" y="2819400"/>
            <a:ext cx="1295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H="1">
            <a:off x="4800600" y="871538"/>
            <a:ext cx="1295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208713" y="666750"/>
            <a:ext cx="1957387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000" b="0"/>
              <a:t>Crossing-over</a:t>
            </a:r>
            <a:endParaRPr lang="en-US" sz="2400" b="0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273925" y="2609850"/>
            <a:ext cx="164465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r>
              <a:rPr lang="en-US" sz="2000" b="0"/>
              <a:t>Random</a:t>
            </a:r>
          </a:p>
          <a:p>
            <a:pPr algn="r"/>
            <a:r>
              <a:rPr lang="en-US" sz="2000" b="0"/>
              <a:t>Assortment</a:t>
            </a:r>
            <a:endParaRPr lang="en-US" sz="2400" b="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33400" y="838200"/>
            <a:ext cx="10399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dirty="0"/>
              <a:t>Meiosis</a:t>
            </a:r>
          </a:p>
        </p:txBody>
      </p:sp>
    </p:spTree>
    <p:extLst>
      <p:ext uri="{BB962C8B-B14F-4D97-AF65-F5344CB8AC3E}">
        <p14:creationId xmlns:p14="http://schemas.microsoft.com/office/powerpoint/2010/main" val="8694800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461F91-64E0-7A42-9F4F-B44634E36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450" y="768350"/>
            <a:ext cx="60071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898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49262" y="271470"/>
            <a:ext cx="8229600" cy="11430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Calibri"/>
                <a:cs typeface="Calibri"/>
              </a:rPr>
              <a:t>F</a:t>
            </a:r>
            <a:r>
              <a:rPr lang="en-US" sz="3200" baseline="-25000" dirty="0">
                <a:latin typeface="Calibri"/>
                <a:cs typeface="Calibri"/>
              </a:rPr>
              <a:t>ST</a:t>
            </a:r>
            <a:r>
              <a:rPr lang="en-US" sz="3200" dirty="0">
                <a:latin typeface="Calibri"/>
                <a:cs typeface="Calibri"/>
              </a:rPr>
              <a:t> (a measure of LD) and Recombination Rate Show Inverse Relationship</a:t>
            </a:r>
            <a:endParaRPr lang="en-US" sz="3200" baseline="30000" dirty="0">
              <a:latin typeface="Calibri"/>
              <a:cs typeface="Calibri"/>
            </a:endParaRPr>
          </a:p>
        </p:txBody>
      </p:sp>
      <p:pic>
        <p:nvPicPr>
          <p:cNvPr id="3" name="Picture 2" descr="2016-03-22-Fig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67" y="1724801"/>
            <a:ext cx="6857543" cy="20907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6167" y="4277697"/>
            <a:ext cx="685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Marques, David A., et al. (2016) Genomics of Rapid Incipient Speciation in Sympatric </a:t>
            </a:r>
            <a:r>
              <a:rPr lang="en-US" sz="1200" dirty="0" err="1"/>
              <a:t>Threespine</a:t>
            </a:r>
            <a:r>
              <a:rPr lang="en-US" sz="1200" dirty="0"/>
              <a:t> Stickleback. </a:t>
            </a:r>
            <a:r>
              <a:rPr lang="en-US" sz="1200" dirty="0" err="1"/>
              <a:t>PLoS</a:t>
            </a:r>
            <a:r>
              <a:rPr lang="en-US" sz="1200" dirty="0"/>
              <a:t> Genet 12.2:e1005887.</a:t>
            </a:r>
          </a:p>
        </p:txBody>
      </p:sp>
    </p:spTree>
    <p:extLst>
      <p:ext uri="{BB962C8B-B14F-4D97-AF65-F5344CB8AC3E}">
        <p14:creationId xmlns:p14="http://schemas.microsoft.com/office/powerpoint/2010/main" val="28362712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Two-Locus </a:t>
            </a:r>
            <a:r>
              <a:rPr lang="en-US" sz="3600" b="1" dirty="0" err="1">
                <a:latin typeface="Calibri"/>
                <a:cs typeface="Calibri"/>
              </a:rPr>
              <a:t>Wahlund</a:t>
            </a:r>
            <a:r>
              <a:rPr lang="en-US" sz="3600" b="1" dirty="0">
                <a:latin typeface="Calibri"/>
                <a:cs typeface="Calibri"/>
              </a:rPr>
              <a:t> Effect</a:t>
            </a:r>
            <a:endParaRPr lang="en-US" sz="3600" b="1" baseline="30000" dirty="0">
              <a:latin typeface="Calibri"/>
              <a:cs typeface="Calibri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Autofit/>
          </a:bodyPr>
          <a:lstStyle/>
          <a:p>
            <a:pPr marL="400050"/>
            <a:r>
              <a:rPr lang="en-US" sz="2000" u="sng" dirty="0" err="1">
                <a:cs typeface="Calibri"/>
              </a:rPr>
              <a:t>Wahlund</a:t>
            </a:r>
            <a:r>
              <a:rPr lang="en-US" sz="2000" u="sng" dirty="0">
                <a:cs typeface="Calibri"/>
              </a:rPr>
              <a:t> Effect </a:t>
            </a:r>
            <a:r>
              <a:rPr lang="en-US" sz="2000" dirty="0">
                <a:cs typeface="Calibri"/>
              </a:rPr>
              <a:t>= decrease in </a:t>
            </a:r>
            <a:r>
              <a:rPr lang="en-US" sz="2000" dirty="0" err="1">
                <a:cs typeface="Calibri"/>
              </a:rPr>
              <a:t>Heterozygosity</a:t>
            </a:r>
            <a:r>
              <a:rPr lang="en-US" sz="2000" dirty="0">
                <a:cs typeface="Calibri"/>
              </a:rPr>
              <a:t> below what is expected from Hardy-Weinberg predictions in subdivided populations. </a:t>
            </a:r>
          </a:p>
          <a:p>
            <a:pPr marL="400050"/>
            <a:endParaRPr lang="en-US" sz="10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Population subdivision creates LD even if there is no LD (i.e., linkage equilibrium) in each respective population.</a:t>
            </a:r>
          </a:p>
          <a:p>
            <a:pPr marL="400050"/>
            <a:endParaRPr lang="en-US" sz="10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Pop1 = 100% AB, Pop2 = 100% </a:t>
            </a:r>
            <a:r>
              <a:rPr lang="en-US" sz="2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>
                <a:cs typeface="Calibri"/>
                <a:sym typeface="Wingdings"/>
              </a:rPr>
              <a:t> draw sample ½ AABB &amp; ½ </a:t>
            </a:r>
            <a:r>
              <a:rPr lang="en-US" sz="2000" dirty="0" err="1">
                <a:cs typeface="Calibri"/>
                <a:sym typeface="Wingdings"/>
              </a:rPr>
              <a:t>aabb</a:t>
            </a:r>
            <a:r>
              <a:rPr lang="en-US" sz="2000" dirty="0">
                <a:cs typeface="Calibri"/>
                <a:sym typeface="Wingdings"/>
              </a:rPr>
              <a:t>  D = ¼</a:t>
            </a:r>
          </a:p>
          <a:p>
            <a:pPr marL="400050"/>
            <a:endParaRPr lang="en-US" sz="1000" dirty="0">
              <a:cs typeface="Calibri"/>
              <a:sym typeface="Wingdings"/>
            </a:endParaRPr>
          </a:p>
          <a:p>
            <a:pPr marL="400050"/>
            <a:r>
              <a:rPr lang="en-US" sz="2000" dirty="0">
                <a:cs typeface="Calibri"/>
                <a:sym typeface="Wingdings"/>
              </a:rPr>
              <a:t>LD appears because you inadvertently mixed two populations with different allele frequencies, despite D = 0 in both populations.</a:t>
            </a:r>
          </a:p>
          <a:p>
            <a:pPr marL="400050"/>
            <a:endParaRPr lang="en-US" sz="1000" dirty="0">
              <a:cs typeface="Calibri"/>
              <a:sym typeface="Wingdings"/>
            </a:endParaRPr>
          </a:p>
          <a:p>
            <a:pPr marL="400050"/>
            <a:r>
              <a:rPr lang="en-US" sz="2000" dirty="0">
                <a:cs typeface="Calibri"/>
                <a:sym typeface="Wingdings"/>
              </a:rPr>
              <a:t>Creates + inbreeding coefficient.</a:t>
            </a:r>
          </a:p>
          <a:p>
            <a:pPr marL="400050"/>
            <a:endParaRPr lang="en-US" sz="1000" dirty="0">
              <a:cs typeface="Calibri"/>
              <a:sym typeface="Wingdings"/>
            </a:endParaRPr>
          </a:p>
          <a:p>
            <a:pPr marL="400050"/>
            <a:r>
              <a:rPr lang="en-US" sz="2000" dirty="0">
                <a:cs typeface="Calibri"/>
                <a:sym typeface="Wingdings"/>
              </a:rPr>
              <a:t>Same pattern could result from selection on single locus (as seen in the previous slide).</a:t>
            </a:r>
          </a:p>
          <a:p>
            <a:pPr marL="400050"/>
            <a:endParaRPr lang="en-US" sz="1000" dirty="0">
              <a:cs typeface="Calibri"/>
              <a:sym typeface="Wingdings"/>
            </a:endParaRPr>
          </a:p>
          <a:p>
            <a:pPr marL="400050"/>
            <a:r>
              <a:rPr lang="en-US" sz="2000" dirty="0">
                <a:cs typeface="Calibri"/>
                <a:sym typeface="Wingdings"/>
              </a:rPr>
              <a:t>To tell the difference sequence many loci (LD among many sites  implies population subdivision; few adjacent sites  selection).</a:t>
            </a:r>
          </a:p>
        </p:txBody>
      </p:sp>
    </p:spTree>
    <p:extLst>
      <p:ext uri="{BB962C8B-B14F-4D97-AF65-F5344CB8AC3E}">
        <p14:creationId xmlns:p14="http://schemas.microsoft.com/office/powerpoint/2010/main" val="19033389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 algn="l"/>
            <a:r>
              <a:rPr lang="en-US" sz="2800" b="1" dirty="0">
                <a:latin typeface="Calibri"/>
                <a:cs typeface="Calibri"/>
              </a:rPr>
              <a:t>Factors Causing LD to be Apparent When Samples from Populations are Pooled </a:t>
            </a:r>
            <a:endParaRPr lang="en-US" sz="2800" b="1" baseline="30000" dirty="0">
              <a:latin typeface="Calibri"/>
              <a:cs typeface="Calibri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Autofit/>
          </a:bodyPr>
          <a:lstStyle/>
          <a:p>
            <a:pPr marL="400050"/>
            <a:endParaRPr lang="en-US" sz="2000" u="sng" dirty="0">
              <a:cs typeface="Calibri"/>
            </a:endParaRPr>
          </a:p>
          <a:p>
            <a:pPr marL="400050"/>
            <a:r>
              <a:rPr lang="en-US" sz="2000" b="1" dirty="0">
                <a:cs typeface="Calibri"/>
              </a:rPr>
              <a:t>Population Subdivision </a:t>
            </a:r>
            <a:r>
              <a:rPr lang="en-US" sz="2000" dirty="0">
                <a:cs typeface="Calibri"/>
              </a:rPr>
              <a:t>– drift causes allele frequencies to diverge</a:t>
            </a:r>
          </a:p>
          <a:p>
            <a:pPr marL="400050"/>
            <a:endParaRPr lang="en-US" sz="1000" u="sng" dirty="0">
              <a:cs typeface="Calibri"/>
            </a:endParaRPr>
          </a:p>
          <a:p>
            <a:pPr marL="400050"/>
            <a:r>
              <a:rPr lang="en-US" sz="2000" b="1" dirty="0">
                <a:cs typeface="Calibri"/>
              </a:rPr>
              <a:t>Founder Events &amp; Bottlenecks </a:t>
            </a:r>
            <a:r>
              <a:rPr lang="en-US" sz="2000" dirty="0">
                <a:cs typeface="Calibri"/>
              </a:rPr>
              <a:t>– stochastic sampling results in a daughter population with different allele frequencies</a:t>
            </a:r>
          </a:p>
        </p:txBody>
      </p:sp>
      <p:pic>
        <p:nvPicPr>
          <p:cNvPr id="6" name="Picture 5" descr="Slide5020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3097886"/>
            <a:ext cx="3200400" cy="2743200"/>
          </a:xfrm>
          <a:prstGeom prst="rect">
            <a:avLst/>
          </a:prstGeom>
        </p:spPr>
      </p:pic>
      <p:pic>
        <p:nvPicPr>
          <p:cNvPr id="7" name="Picture 6" descr="Slide5020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52" y="3097886"/>
            <a:ext cx="3200400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28752" y="5897555"/>
            <a:ext cx="2321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cs typeface="Calibri"/>
              </a:rPr>
              <a:t>Population Subdivision </a:t>
            </a:r>
            <a:endParaRPr lang="en-US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4857764" y="5897555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cs typeface="Calibri"/>
              </a:rPr>
              <a:t>Founder Event/Bottleneck</a:t>
            </a:r>
            <a:r>
              <a:rPr lang="en-US" dirty="0">
                <a:cs typeface="Calibri"/>
              </a:rPr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00122" y="6381742"/>
            <a:ext cx="69054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hihg.med.miami.edu</a:t>
            </a:r>
            <a:r>
              <a:rPr lang="en-US" sz="1200" dirty="0"/>
              <a:t>/code/http/modules/education/Design/</a:t>
            </a:r>
            <a:r>
              <a:rPr lang="en-US" sz="1200" dirty="0" err="1"/>
              <a:t>Print.asp?CourseNum</a:t>
            </a:r>
            <a:r>
              <a:rPr lang="en-US" sz="1200" dirty="0"/>
              <a:t>=5&amp;LessonNum=2</a:t>
            </a:r>
          </a:p>
        </p:txBody>
      </p:sp>
    </p:spTree>
    <p:extLst>
      <p:ext uri="{BB962C8B-B14F-4D97-AF65-F5344CB8AC3E}">
        <p14:creationId xmlns:p14="http://schemas.microsoft.com/office/powerpoint/2010/main" val="26218628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Recurrent Mutation</a:t>
            </a:r>
            <a:endParaRPr lang="en-US" sz="3600" b="1" baseline="30000" dirty="0">
              <a:latin typeface="Calibri"/>
              <a:cs typeface="Calibri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Autofit/>
          </a:bodyPr>
          <a:lstStyle/>
          <a:p>
            <a:pPr marL="400050"/>
            <a:endParaRPr lang="en-US" sz="10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When a new mutation appears, LD is created because only three of the four possible haplotypes are present, D’ = 1.</a:t>
            </a:r>
          </a:p>
          <a:p>
            <a:pPr marL="400050"/>
            <a:endParaRPr lang="en-US" sz="1000" dirty="0">
              <a:cs typeface="Calibri"/>
            </a:endParaRPr>
          </a:p>
          <a:p>
            <a:pPr marL="57150" indent="0">
              <a:buNone/>
            </a:pPr>
            <a:r>
              <a:rPr lang="en-US" sz="2000" dirty="0">
                <a:cs typeface="Calibri"/>
              </a:rPr>
              <a:t>	</a:t>
            </a:r>
            <a:r>
              <a:rPr lang="en-US" sz="2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		</a:t>
            </a:r>
            <a:r>
              <a:rPr lang="en-US" sz="2000" dirty="0">
                <a:solidFill>
                  <a:srgbClr val="FF0000"/>
                </a:solidFill>
                <a:cs typeface="Calibri"/>
              </a:rPr>
              <a:t>A</a:t>
            </a:r>
            <a:r>
              <a:rPr lang="en-US" sz="2000" dirty="0">
                <a:cs typeface="Calibri"/>
              </a:rPr>
              <a:t>B			</a:t>
            </a:r>
            <a:r>
              <a:rPr lang="en-US" sz="2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is missing; only 3 haplotypes until another </a:t>
            </a:r>
          </a:p>
          <a:p>
            <a:pPr marL="57150" indent="0">
              <a:buNone/>
            </a:pPr>
            <a:r>
              <a:rPr lang="en-US" sz="2000" dirty="0">
                <a:cs typeface="Calibri"/>
              </a:rPr>
              <a:t>	</a:t>
            </a:r>
            <a:r>
              <a:rPr lang="en-US" sz="2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		</a:t>
            </a:r>
            <a:r>
              <a:rPr lang="en-US" sz="2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			mutation or recombination event.</a:t>
            </a:r>
          </a:p>
          <a:p>
            <a:pPr marL="400050"/>
            <a:endParaRPr lang="en-US" sz="10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The most visible example is with a selective sweep. D’ </a:t>
            </a:r>
            <a:r>
              <a:rPr lang="en-US" sz="2000" dirty="0">
                <a:cs typeface="Calibri"/>
                <a:sym typeface="Wingdings"/>
              </a:rPr>
              <a:t> 1 and </a:t>
            </a:r>
            <a:r>
              <a:rPr lang="en-US" sz="2000" dirty="0">
                <a:cs typeface="Calibri"/>
              </a:rPr>
              <a:t>decreases from 1 only through recombination.</a:t>
            </a:r>
          </a:p>
          <a:p>
            <a:pPr marL="57150" indent="0">
              <a:buNone/>
            </a:pPr>
            <a:endParaRPr lang="en-US" sz="1000" dirty="0">
              <a:latin typeface="Calibri"/>
              <a:cs typeface="Calibri"/>
              <a:sym typeface="Wingdings" panose="05000000000000000000" pitchFamily="2" charset="2"/>
            </a:endParaRPr>
          </a:p>
        </p:txBody>
      </p:sp>
      <p:pic>
        <p:nvPicPr>
          <p:cNvPr id="3" name="Picture 2" descr="nrg1350-i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75" y="4187620"/>
            <a:ext cx="5365750" cy="2289387"/>
          </a:xfrm>
          <a:prstGeom prst="rect">
            <a:avLst/>
          </a:prstGeom>
        </p:spPr>
      </p:pic>
      <p:sp>
        <p:nvSpPr>
          <p:cNvPr id="8" name="Minus 7"/>
          <p:cNvSpPr/>
          <p:nvPr/>
        </p:nvSpPr>
        <p:spPr>
          <a:xfrm>
            <a:off x="579438" y="2238363"/>
            <a:ext cx="500063" cy="914400"/>
          </a:xfrm>
          <a:prstGeom prst="mathMinus">
            <a:avLst>
              <a:gd name="adj1" fmla="val 173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inus 8"/>
          <p:cNvSpPr/>
          <p:nvPr/>
        </p:nvSpPr>
        <p:spPr>
          <a:xfrm>
            <a:off x="1485901" y="2238363"/>
            <a:ext cx="500063" cy="914400"/>
          </a:xfrm>
          <a:prstGeom prst="mathMinus">
            <a:avLst>
              <a:gd name="adj1" fmla="val 173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119191" y="2690803"/>
            <a:ext cx="341312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6463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0731" y="4301188"/>
            <a:ext cx="72559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the basis for the </a:t>
            </a:r>
            <a:r>
              <a:rPr lang="en-US" b="1" dirty="0"/>
              <a:t>Four-Gamete Test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Presence of the 4</a:t>
            </a:r>
            <a:r>
              <a:rPr lang="en-US" baseline="30000" dirty="0"/>
              <a:t>th</a:t>
            </a:r>
            <a:r>
              <a:rPr lang="en-US" dirty="0"/>
              <a:t> gamete (1, 1) can only have arisen through recombination or recurrent mutation.</a:t>
            </a:r>
          </a:p>
          <a:p>
            <a:endParaRPr lang="en-US" dirty="0"/>
          </a:p>
          <a:p>
            <a:r>
              <a:rPr lang="en-US" dirty="0"/>
              <a:t>If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 is &gt;&gt; c, recurrent mutation (homoplasy) creates patterns that look like recombination.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160614"/>
              </p:ext>
            </p:extLst>
          </p:nvPr>
        </p:nvGraphicFramePr>
        <p:xfrm>
          <a:off x="530731" y="611154"/>
          <a:ext cx="6096000" cy="146304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35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Haplotypes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Site</a:t>
                      </a:r>
                      <a:r>
                        <a:rPr lang="en-US" baseline="0" dirty="0"/>
                        <a:t>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Site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5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5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5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158178"/>
              </p:ext>
            </p:extLst>
          </p:nvPr>
        </p:nvGraphicFramePr>
        <p:xfrm>
          <a:off x="530731" y="2238341"/>
          <a:ext cx="6096000" cy="18542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 Haplotype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Site</a:t>
                      </a:r>
                      <a:r>
                        <a:rPr lang="en-US" baseline="0" dirty="0"/>
                        <a:t>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Site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754152" y="3723209"/>
            <a:ext cx="41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9643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humans have so much LD?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5254"/>
            <a:ext cx="8229600" cy="4525963"/>
          </a:xfrm>
        </p:spPr>
        <p:txBody>
          <a:bodyPr>
            <a:noAutofit/>
          </a:bodyPr>
          <a:lstStyle/>
          <a:p>
            <a:r>
              <a:rPr lang="en-US" sz="1800" dirty="0"/>
              <a:t>Most species do not!</a:t>
            </a:r>
          </a:p>
          <a:p>
            <a:r>
              <a:rPr lang="en-US" sz="1800" dirty="0"/>
              <a:t>Humans appear to be exceptional in this regard.</a:t>
            </a:r>
          </a:p>
          <a:p>
            <a:r>
              <a:rPr lang="en-US" sz="1800" dirty="0"/>
              <a:t>Human populations diverged in </a:t>
            </a:r>
            <a:r>
              <a:rPr lang="en-US" sz="1800" dirty="0" err="1"/>
              <a:t>allopatry</a:t>
            </a:r>
            <a:r>
              <a:rPr lang="en-US" sz="1800" dirty="0"/>
              <a:t> (different places), and drift caused allele frequencies to diverge.</a:t>
            </a:r>
          </a:p>
          <a:p>
            <a:r>
              <a:rPr lang="en-US" sz="1800" dirty="0"/>
              <a:t>Then humans migrated and populations have become extensively admixed throughout the world.</a:t>
            </a:r>
          </a:p>
          <a:p>
            <a:r>
              <a:rPr lang="en-US" sz="1800" dirty="0"/>
              <a:t>Some populations more admixed than others.</a:t>
            </a:r>
          </a:p>
          <a:p>
            <a:r>
              <a:rPr lang="en-US" sz="1800" dirty="0"/>
              <a:t>Time for recombination to remove LD has been </a:t>
            </a:r>
            <a:r>
              <a:rPr lang="en-US" sz="1800" dirty="0" err="1"/>
              <a:t>insufificient</a:t>
            </a:r>
            <a:r>
              <a:rPr lang="en-US" sz="18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22938" y="59610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WorldHaplogroupsMaps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09" y="4364399"/>
            <a:ext cx="3048000" cy="2286000"/>
          </a:xfrm>
          <a:prstGeom prst="rect">
            <a:avLst/>
          </a:prstGeom>
        </p:spPr>
      </p:pic>
      <p:pic>
        <p:nvPicPr>
          <p:cNvPr id="6" name="Picture 5" descr="migration_map_wfn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414" y="4501595"/>
            <a:ext cx="2531918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411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2400"/>
            <a:ext cx="9144000" cy="39884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7284" y="6159500"/>
            <a:ext cx="451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www.slideshare.net</a:t>
            </a:r>
            <a:r>
              <a:rPr lang="en-US" sz="1400" dirty="0"/>
              <a:t>/</a:t>
            </a:r>
            <a:r>
              <a:rPr lang="en-US" sz="1400" dirty="0" err="1"/>
              <a:t>ruchibioinfo</a:t>
            </a:r>
            <a:r>
              <a:rPr lang="en-US" sz="1400" dirty="0"/>
              <a:t>/genome-mapping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4313" y="222250"/>
            <a:ext cx="65772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Genome Wide Association Study (GWAS)</a:t>
            </a:r>
          </a:p>
        </p:txBody>
      </p:sp>
    </p:spTree>
    <p:extLst>
      <p:ext uri="{BB962C8B-B14F-4D97-AF65-F5344CB8AC3E}">
        <p14:creationId xmlns:p14="http://schemas.microsoft.com/office/powerpoint/2010/main" val="13687210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7284" y="6159500"/>
            <a:ext cx="451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www.slideshare.net</a:t>
            </a:r>
            <a:r>
              <a:rPr lang="en-US" sz="1400" dirty="0"/>
              <a:t>/</a:t>
            </a:r>
            <a:r>
              <a:rPr lang="en-US" sz="1400" dirty="0" err="1"/>
              <a:t>ruchibioinfo</a:t>
            </a:r>
            <a:r>
              <a:rPr lang="en-US" sz="1400" dirty="0"/>
              <a:t>/genome-mapping</a:t>
            </a:r>
          </a:p>
        </p:txBody>
      </p:sp>
    </p:spTree>
    <p:extLst>
      <p:ext uri="{BB962C8B-B14F-4D97-AF65-F5344CB8AC3E}">
        <p14:creationId xmlns:p14="http://schemas.microsoft.com/office/powerpoint/2010/main" val="15836147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nome-mapping-39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7284" y="6159500"/>
            <a:ext cx="451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www.slideshare.net</a:t>
            </a:r>
            <a:r>
              <a:rPr lang="en-US" sz="1400" dirty="0"/>
              <a:t>/</a:t>
            </a:r>
            <a:r>
              <a:rPr lang="en-US" sz="1400" dirty="0" err="1"/>
              <a:t>ruchibioinfo</a:t>
            </a:r>
            <a:r>
              <a:rPr lang="en-US" sz="1400" dirty="0"/>
              <a:t>/genome-mapping</a:t>
            </a:r>
          </a:p>
        </p:txBody>
      </p:sp>
    </p:spTree>
    <p:extLst>
      <p:ext uri="{BB962C8B-B14F-4D97-AF65-F5344CB8AC3E}">
        <p14:creationId xmlns:p14="http://schemas.microsoft.com/office/powerpoint/2010/main" val="2927952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7"/>
          <a:stretch>
            <a:fillRect/>
          </a:stretch>
        </p:blipFill>
        <p:spPr bwMode="auto">
          <a:xfrm>
            <a:off x="618307" y="1361148"/>
            <a:ext cx="7850371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436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4000" dirty="0">
                <a:latin typeface="Calibri"/>
                <a:cs typeface="Calibri"/>
              </a:rPr>
              <a:t>Crossing Over </a:t>
            </a:r>
          </a:p>
        </p:txBody>
      </p:sp>
    </p:spTree>
    <p:extLst>
      <p:ext uri="{BB962C8B-B14F-4D97-AF65-F5344CB8AC3E}">
        <p14:creationId xmlns:p14="http://schemas.microsoft.com/office/powerpoint/2010/main" val="11966644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_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320"/>
            <a:ext cx="9144000" cy="5372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502" y="163188"/>
            <a:ext cx="70142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u="sng" dirty="0" err="1"/>
              <a:t>Haploview</a:t>
            </a:r>
            <a:r>
              <a:rPr lang="en-US" sz="2200" dirty="0"/>
              <a:t> Plot of LD Scores - Software from Broad Institute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6502" y="6310018"/>
            <a:ext cx="5899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Summary statistics include D’, LOD, r</a:t>
            </a:r>
            <a:r>
              <a:rPr lang="en-US" baseline="30000" dirty="0"/>
              <a:t>2</a:t>
            </a:r>
            <a:r>
              <a:rPr lang="en-US" dirty="0"/>
              <a:t>, and base frequencies.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6133728" y="5776786"/>
            <a:ext cx="28135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sumrandee.wordpress.com</a:t>
            </a:r>
            <a:r>
              <a:rPr lang="en-US" sz="1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2651213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Rectangle 2"/>
          <p:cNvSpPr>
            <a:spLocks noChangeArrowheads="1"/>
          </p:cNvSpPr>
          <p:nvPr/>
        </p:nvSpPr>
        <p:spPr bwMode="auto">
          <a:xfrm>
            <a:off x="469182" y="381000"/>
            <a:ext cx="8234960" cy="692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defRPr/>
            </a:pPr>
            <a:r>
              <a:rPr lang="en-US" u="sng" dirty="0">
                <a:cs typeface="+mn-cs"/>
              </a:rPr>
              <a:t>Calculate </a:t>
            </a:r>
            <a:r>
              <a:rPr lang="en-US" u="sng" dirty="0" err="1">
                <a:cs typeface="+mn-cs"/>
              </a:rPr>
              <a:t>Lod</a:t>
            </a:r>
            <a:r>
              <a:rPr lang="en-US" u="sng" dirty="0">
                <a:cs typeface="+mn-cs"/>
              </a:rPr>
              <a:t> Score (Logarithm of the Odds):</a:t>
            </a:r>
            <a:endParaRPr lang="en-US" dirty="0">
              <a:cs typeface="+mn-cs"/>
            </a:endParaRPr>
          </a:p>
          <a:p>
            <a:pPr marL="457200" indent="-457200">
              <a:buFontTx/>
              <a:buChar char="•"/>
              <a:defRPr/>
            </a:pPr>
            <a:endParaRPr lang="en-US" dirty="0">
              <a:cs typeface="+mn-cs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dirty="0" err="1">
                <a:cs typeface="+mn-cs"/>
              </a:rPr>
              <a:t>Lod</a:t>
            </a:r>
            <a:r>
              <a:rPr lang="en-US" dirty="0">
                <a:cs typeface="+mn-cs"/>
              </a:rPr>
              <a:t> = log of the odds ratio that two loci (or a locus and a trait) are </a:t>
            </a:r>
            <a:r>
              <a:rPr lang="en-US" u="sng" dirty="0">
                <a:cs typeface="+mn-cs"/>
              </a:rPr>
              <a:t>linked</a:t>
            </a:r>
            <a:r>
              <a:rPr lang="en-US" dirty="0">
                <a:cs typeface="+mn-cs"/>
              </a:rPr>
              <a:t> with a recombination factor (q) greater than 0 and less than 0.5.</a:t>
            </a:r>
          </a:p>
          <a:p>
            <a:pPr marL="457200" indent="-457200">
              <a:buFont typeface="Arial"/>
              <a:buChar char="•"/>
              <a:defRPr/>
            </a:pPr>
            <a:endParaRPr lang="en-US" dirty="0">
              <a:cs typeface="+mn-cs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i="1" dirty="0">
                <a:cs typeface="+mn-cs"/>
              </a:rPr>
              <a:t>z</a:t>
            </a:r>
            <a:r>
              <a:rPr lang="en-US" dirty="0">
                <a:cs typeface="+mn-cs"/>
              </a:rPr>
              <a:t> = log</a:t>
            </a:r>
            <a:r>
              <a:rPr lang="en-US" baseline="-25000" dirty="0">
                <a:cs typeface="+mn-cs"/>
              </a:rPr>
              <a:t>10</a:t>
            </a:r>
            <a:r>
              <a:rPr lang="en-US" dirty="0">
                <a:cs typeface="+mn-cs"/>
              </a:rPr>
              <a:t> {</a:t>
            </a:r>
            <a:r>
              <a:rPr lang="en-US" dirty="0" err="1">
                <a:cs typeface="+mn-cs"/>
              </a:rPr>
              <a:t>Prob</a:t>
            </a:r>
            <a:r>
              <a:rPr lang="en-US" dirty="0">
                <a:cs typeface="+mn-cs"/>
              </a:rPr>
              <a:t>(</a:t>
            </a:r>
            <a:r>
              <a:rPr lang="en-US" dirty="0" err="1">
                <a:cs typeface="+mn-cs"/>
              </a:rPr>
              <a:t>data|q</a:t>
            </a:r>
            <a:r>
              <a:rPr lang="en-US" dirty="0">
                <a:cs typeface="+mn-cs"/>
              </a:rPr>
              <a:t>)/</a:t>
            </a:r>
            <a:r>
              <a:rPr lang="en-US" dirty="0" err="1">
                <a:cs typeface="+mn-cs"/>
              </a:rPr>
              <a:t>Prob</a:t>
            </a:r>
            <a:r>
              <a:rPr lang="en-US" dirty="0">
                <a:cs typeface="+mn-cs"/>
              </a:rPr>
              <a:t>(data|0.5)}</a:t>
            </a:r>
          </a:p>
          <a:p>
            <a:pPr marL="457200" indent="-457200">
              <a:buFont typeface="Arial"/>
              <a:buChar char="•"/>
              <a:defRPr/>
            </a:pPr>
            <a:endParaRPr lang="en-US" dirty="0">
              <a:cs typeface="+mn-cs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dirty="0" err="1">
                <a:cs typeface="+mn-cs"/>
              </a:rPr>
              <a:t>Lod</a:t>
            </a:r>
            <a:r>
              <a:rPr lang="en-US" dirty="0">
                <a:cs typeface="+mn-cs"/>
              </a:rPr>
              <a:t> score of +3.00 (odds of 1000:1) or greater is regarded as acceptable evidence for linkage.</a:t>
            </a:r>
          </a:p>
          <a:p>
            <a:pPr marL="457200" indent="-457200">
              <a:buFont typeface="Times" charset="0"/>
              <a:buAutoNum type="arabicPeriod"/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	</a:t>
            </a:r>
            <a:r>
              <a:rPr lang="en-US" dirty="0" err="1">
                <a:cs typeface="+mn-cs"/>
              </a:rPr>
              <a:t>Lod</a:t>
            </a:r>
            <a:r>
              <a:rPr lang="en-US" dirty="0">
                <a:cs typeface="+mn-cs"/>
              </a:rPr>
              <a:t> 3 = 1000:1</a:t>
            </a:r>
          </a:p>
          <a:p>
            <a:pPr>
              <a:defRPr/>
            </a:pPr>
            <a:r>
              <a:rPr lang="en-US" dirty="0">
                <a:cs typeface="+mn-cs"/>
              </a:rPr>
              <a:t>	</a:t>
            </a:r>
            <a:r>
              <a:rPr lang="en-US" dirty="0" err="1">
                <a:cs typeface="+mn-cs"/>
              </a:rPr>
              <a:t>Lod</a:t>
            </a:r>
            <a:r>
              <a:rPr lang="en-US" dirty="0">
                <a:cs typeface="+mn-cs"/>
              </a:rPr>
              <a:t> 2 = 100:1</a:t>
            </a:r>
          </a:p>
          <a:p>
            <a:pPr>
              <a:defRPr/>
            </a:pPr>
            <a:r>
              <a:rPr lang="en-US" dirty="0">
                <a:cs typeface="+mn-cs"/>
              </a:rPr>
              <a:t>	</a:t>
            </a:r>
            <a:r>
              <a:rPr lang="en-US" dirty="0" err="1">
                <a:cs typeface="+mn-cs"/>
              </a:rPr>
              <a:t>Lod</a:t>
            </a:r>
            <a:r>
              <a:rPr lang="en-US" dirty="0">
                <a:cs typeface="+mn-cs"/>
              </a:rPr>
              <a:t> 1 = 10:1</a:t>
            </a:r>
          </a:p>
          <a:p>
            <a:pPr>
              <a:defRPr/>
            </a:pPr>
            <a:endParaRPr lang="en-US" dirty="0"/>
          </a:p>
          <a:p>
            <a:pPr marL="285750" indent="-285750">
              <a:buFont typeface="Arial"/>
              <a:buChar char="•"/>
              <a:defRPr/>
            </a:pPr>
            <a:r>
              <a:rPr lang="en-US" dirty="0">
                <a:cs typeface="+mn-cs"/>
              </a:rPr>
              <a:t>Similar to Bayes Factors (BF), i.e., Log</a:t>
            </a:r>
            <a:r>
              <a:rPr lang="en-US" baseline="-25000" dirty="0">
                <a:cs typeface="+mn-cs"/>
              </a:rPr>
              <a:t>10</a:t>
            </a:r>
            <a:r>
              <a:rPr lang="en-US" dirty="0">
                <a:cs typeface="+mn-cs"/>
              </a:rPr>
              <a:t>(BF)</a:t>
            </a:r>
          </a:p>
          <a:p>
            <a:pPr marL="285750" indent="-285750">
              <a:buFont typeface="Arial"/>
              <a:buChar char="•"/>
              <a:defRPr/>
            </a:pPr>
            <a:endParaRPr lang="en-US" dirty="0"/>
          </a:p>
          <a:p>
            <a:pPr marL="285750" indent="-285750">
              <a:buFont typeface="Arial"/>
              <a:buChar char="•"/>
              <a:defRPr/>
            </a:pPr>
            <a:endParaRPr lang="en-US" dirty="0">
              <a:cs typeface="+mn-cs"/>
            </a:endParaRPr>
          </a:p>
          <a:p>
            <a:pPr marL="285750" indent="-285750">
              <a:buFont typeface="Arial"/>
              <a:buChar char="•"/>
              <a:defRPr/>
            </a:pPr>
            <a:endParaRPr lang="en-US" dirty="0"/>
          </a:p>
          <a:p>
            <a:pPr marL="285750" indent="-285750">
              <a:buFont typeface="Arial"/>
              <a:buChar char="•"/>
              <a:defRPr/>
            </a:pPr>
            <a:endParaRPr lang="en-US" dirty="0">
              <a:cs typeface="+mn-cs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Helps control for false positives:</a:t>
            </a:r>
          </a:p>
          <a:p>
            <a:pPr>
              <a:defRPr/>
            </a:pPr>
            <a:r>
              <a:rPr lang="en-US" dirty="0"/>
              <a:t>	</a:t>
            </a:r>
            <a:r>
              <a:rPr lang="en-US" sz="1600" dirty="0"/>
              <a:t>500,000 genes </a:t>
            </a:r>
            <a:r>
              <a:rPr lang="en-US" sz="1600" dirty="0">
                <a:sym typeface="Wingdings"/>
              </a:rPr>
              <a:t> 500 significant</a:t>
            </a:r>
          </a:p>
          <a:p>
            <a:pPr lvl="1">
              <a:defRPr/>
            </a:pPr>
            <a:r>
              <a:rPr lang="en-US" sz="1600" dirty="0">
                <a:sym typeface="Wingdings"/>
              </a:rPr>
              <a:t>SNPs at </a:t>
            </a:r>
            <a:r>
              <a:rPr lang="en-US" sz="1600" i="1" dirty="0">
                <a:sym typeface="Wingdings"/>
              </a:rPr>
              <a:t>P</a:t>
            </a:r>
            <a:r>
              <a:rPr lang="en-US" sz="1600" dirty="0">
                <a:sym typeface="Wingdings"/>
              </a:rPr>
              <a:t> = 0.001</a:t>
            </a:r>
            <a:endParaRPr lang="en-US" sz="1600" dirty="0"/>
          </a:p>
          <a:p>
            <a:pPr marL="457200" indent="-457200">
              <a:buFont typeface="Times" charset="0"/>
              <a:buAutoNum type="arabicPeriod"/>
              <a:defRPr/>
            </a:pPr>
            <a:endParaRPr lang="en-US" dirty="0">
              <a:cs typeface="+mn-cs"/>
            </a:endParaRPr>
          </a:p>
          <a:p>
            <a:pPr marL="457200" indent="-457200">
              <a:buFont typeface="Times" charset="0"/>
              <a:buAutoNum type="arabicPeriod"/>
              <a:defRPr/>
            </a:pPr>
            <a:endParaRPr lang="en-US" dirty="0">
              <a:cs typeface="+mn-cs"/>
            </a:endParaRPr>
          </a:p>
          <a:p>
            <a:pPr marL="457200" indent="-457200">
              <a:buFont typeface="Times" charset="0"/>
              <a:buAutoNum type="arabicPeriod"/>
              <a:defRPr/>
            </a:pPr>
            <a:endParaRPr lang="en-US" i="1" baseline="-25000" dirty="0">
              <a:cs typeface="+mn-cs"/>
            </a:endParaRPr>
          </a:p>
        </p:txBody>
      </p:sp>
      <p:pic>
        <p:nvPicPr>
          <p:cNvPr id="2" name="Picture 1" descr="ejhg201017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40" y="4868545"/>
            <a:ext cx="2622360" cy="424483"/>
          </a:xfrm>
          <a:prstGeom prst="rect">
            <a:avLst/>
          </a:prstGeom>
        </p:spPr>
      </p:pic>
      <p:pic>
        <p:nvPicPr>
          <p:cNvPr id="3" name="Picture 2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90" y="4872724"/>
            <a:ext cx="3835686" cy="13645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92690" y="6203824"/>
            <a:ext cx="2323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BayeScan</a:t>
            </a:r>
            <a:r>
              <a:rPr lang="en-US" sz="1400" dirty="0"/>
              <a:t> 2.1 Documentation</a:t>
            </a:r>
          </a:p>
        </p:txBody>
      </p:sp>
    </p:spTree>
    <p:extLst>
      <p:ext uri="{BB962C8B-B14F-4D97-AF65-F5344CB8AC3E}">
        <p14:creationId xmlns:p14="http://schemas.microsoft.com/office/powerpoint/2010/main" val="36803513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Group 4"/>
          <p:cNvGrpSpPr>
            <a:grpSpLocks/>
          </p:cNvGrpSpPr>
          <p:nvPr/>
        </p:nvGrpSpPr>
        <p:grpSpPr bwMode="auto">
          <a:xfrm>
            <a:off x="838200" y="560388"/>
            <a:ext cx="7467600" cy="5383212"/>
            <a:chOff x="576" y="597"/>
            <a:chExt cx="4704" cy="3391"/>
          </a:xfrm>
        </p:grpSpPr>
        <p:pic>
          <p:nvPicPr>
            <p:cNvPr id="23554" name="Picture 2" descr="ng1098_177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" y="597"/>
              <a:ext cx="3885" cy="2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043" name="Rectangle 3"/>
            <p:cNvSpPr>
              <a:spLocks noChangeArrowheads="1"/>
            </p:cNvSpPr>
            <p:nvPr/>
          </p:nvSpPr>
          <p:spPr bwMode="auto">
            <a:xfrm>
              <a:off x="576" y="3240"/>
              <a:ext cx="4704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>
                  <a:cs typeface="+mn-cs"/>
                </a:rPr>
                <a:t>Figure</a:t>
              </a:r>
              <a:r>
                <a:rPr lang="en-US" sz="1200">
                  <a:ea typeface="ヒラギノ角ゴ Pro W3" charset="0"/>
                  <a:cs typeface="ヒラギノ角ゴ Pro W3" charset="0"/>
                </a:rPr>
                <a:t> </a:t>
              </a:r>
              <a:r>
                <a:rPr lang="en-US" sz="1200">
                  <a:cs typeface="+mn-cs"/>
                </a:rPr>
                <a:t>1. Graph of multipoint lod scores assuming heterogenity</a:t>
              </a:r>
            </a:p>
            <a:p>
              <a:pPr algn="ctr">
                <a:defRPr/>
              </a:pPr>
              <a:r>
                <a:rPr lang="en-US" sz="1200" b="0">
                  <a:cs typeface="+mn-cs"/>
                </a:rPr>
                <a:t>The peak multipoint lod score of 3.85 is located between </a:t>
              </a:r>
              <a:r>
                <a:rPr lang="en-US" sz="1200" b="0" i="1">
                  <a:cs typeface="+mn-cs"/>
                </a:rPr>
                <a:t>DXS1200</a:t>
              </a:r>
              <a:r>
                <a:rPr lang="en-US" sz="1200" b="0">
                  <a:cs typeface="+mn-cs"/>
                </a:rPr>
                <a:t> and </a:t>
              </a:r>
              <a:r>
                <a:rPr lang="en-US" sz="1200" b="0" i="1">
                  <a:cs typeface="+mn-cs"/>
                </a:rPr>
                <a:t>DXS297.</a:t>
              </a:r>
            </a:p>
            <a:p>
              <a:pPr algn="ctr">
                <a:defRPr/>
              </a:pPr>
              <a:r>
                <a:rPr lang="en-US" sz="1200" b="0">
                  <a:cs typeface="+mn-cs"/>
                </a:rPr>
                <a:t> </a:t>
              </a:r>
              <a:endParaRPr lang="en-US" sz="1200" b="0">
                <a:solidFill>
                  <a:srgbClr val="000000"/>
                </a:solidFill>
                <a:cs typeface="+mn-cs"/>
              </a:endParaRPr>
            </a:p>
            <a:p>
              <a:pPr algn="ctr">
                <a:defRPr/>
              </a:pPr>
              <a:r>
                <a:rPr lang="en-US" sz="1200" b="0">
                  <a:solidFill>
                    <a:srgbClr val="000000"/>
                  </a:solidFill>
                  <a:cs typeface="+mn-cs"/>
                </a:rPr>
                <a:t>Nature Genetics  20, 175 - 179 (1998) </a:t>
              </a:r>
            </a:p>
            <a:p>
              <a:pPr algn="ctr">
                <a:defRPr/>
              </a:pPr>
              <a:r>
                <a:rPr lang="en-US" sz="1200" b="0">
                  <a:solidFill>
                    <a:srgbClr val="000000"/>
                  </a:solidFill>
                  <a:cs typeface="+mn-cs"/>
                </a:rPr>
                <a:t>Evidence for a prostate cancer susceptibility locus on the X chromosome.</a:t>
              </a:r>
            </a:p>
            <a:p>
              <a:pPr algn="ctr">
                <a:defRPr/>
              </a:pPr>
              <a:r>
                <a:rPr lang="en-US" sz="1200" b="0">
                  <a:solidFill>
                    <a:srgbClr val="000000"/>
                  </a:solidFill>
                  <a:cs typeface="+mn-cs"/>
                </a:rPr>
                <a:t>Jianfeng Xu et al.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43933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 descr="humanhdlldltgqt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8588"/>
            <a:ext cx="4908550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6020" name="Rectangle 4"/>
          <p:cNvSpPr>
            <a:spLocks noChangeArrowheads="1"/>
          </p:cNvSpPr>
          <p:nvPr/>
        </p:nvSpPr>
        <p:spPr bwMode="auto">
          <a:xfrm>
            <a:off x="685800" y="6248400"/>
            <a:ext cx="769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0">
                <a:solidFill>
                  <a:srgbClr val="333333"/>
                </a:solidFill>
                <a:cs typeface="+mn-cs"/>
              </a:rPr>
              <a:t>Chromosome map of human QTLs for plasma concentrations of HDL-C, LDL-C and triglyceride levels.  2007. The Jackson Laboratory </a:t>
            </a:r>
          </a:p>
        </p:txBody>
      </p:sp>
    </p:spTree>
    <p:extLst>
      <p:ext uri="{BB962C8B-B14F-4D97-AF65-F5344CB8AC3E}">
        <p14:creationId xmlns:p14="http://schemas.microsoft.com/office/powerpoint/2010/main" val="3095933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436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4000" dirty="0">
                <a:latin typeface="Calibri"/>
                <a:cs typeface="Calibri"/>
              </a:rPr>
              <a:t>Random Assortment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230320" y="1178037"/>
            <a:ext cx="6644442" cy="4961366"/>
            <a:chOff x="1230320" y="1360611"/>
            <a:chExt cx="6644442" cy="4961366"/>
          </a:xfrm>
        </p:grpSpPr>
        <p:pic>
          <p:nvPicPr>
            <p:cNvPr id="6" name="Picture 5" descr="independent_assortment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649" y="1360611"/>
              <a:ext cx="6638113" cy="4572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230320" y="6044978"/>
              <a:ext cx="508793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/>
                <a:t>http://12biohvhs.blogspot.com/2013/09/independent-</a:t>
              </a:r>
              <a:r>
                <a:rPr lang="en-US" sz="1200" dirty="0" err="1"/>
                <a:t>assortment.html</a:t>
              </a:r>
              <a:endParaRPr lang="en-US" sz="1200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457200" y="6241158"/>
            <a:ext cx="81549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lvl="2" algn="ctr"/>
            <a:r>
              <a:rPr lang="en-US" dirty="0"/>
              <a:t>For 22 human autosomes there are 2,097,152 possible arrangements!</a:t>
            </a:r>
          </a:p>
        </p:txBody>
      </p:sp>
    </p:spTree>
    <p:extLst>
      <p:ext uri="{BB962C8B-B14F-4D97-AF65-F5344CB8AC3E}">
        <p14:creationId xmlns:p14="http://schemas.microsoft.com/office/powerpoint/2010/main" val="3176163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6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4000" dirty="0">
                <a:latin typeface="Calibri"/>
                <a:cs typeface="Calibri"/>
              </a:rPr>
              <a:t>Holliday Intermediate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"/>
          <a:stretch>
            <a:fillRect/>
          </a:stretch>
        </p:blipFill>
        <p:spPr bwMode="auto">
          <a:xfrm>
            <a:off x="702888" y="1120144"/>
            <a:ext cx="695470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F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02" y="2450168"/>
            <a:ext cx="2092569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6625194" y="4577527"/>
            <a:ext cx="616077" cy="312750"/>
          </a:xfrm>
          <a:prstGeom prst="rightArrow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flipH="1">
            <a:off x="2417671" y="4673064"/>
            <a:ext cx="616077" cy="312750"/>
          </a:xfrm>
          <a:prstGeom prst="rightArrow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72323" y="4597246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parentals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87652" y="4511188"/>
            <a:ext cx="15235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Recombinants</a:t>
            </a:r>
          </a:p>
          <a:p>
            <a:r>
              <a:rPr lang="en-US" dirty="0"/>
              <a:t>50% max.</a:t>
            </a:r>
          </a:p>
          <a:p>
            <a:r>
              <a:rPr lang="en-US" dirty="0"/>
              <a:t>if no linkage</a:t>
            </a:r>
          </a:p>
        </p:txBody>
      </p:sp>
    </p:spTree>
    <p:extLst>
      <p:ext uri="{BB962C8B-B14F-4D97-AF65-F5344CB8AC3E}">
        <p14:creationId xmlns:p14="http://schemas.microsoft.com/office/powerpoint/2010/main" val="1536317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b="1" baseline="30000" dirty="0">
                <a:latin typeface="Calibri"/>
                <a:cs typeface="Calibri"/>
              </a:rPr>
              <a:t>Effect of recombination on the genealogy</a:t>
            </a:r>
          </a:p>
        </p:txBody>
      </p:sp>
      <p:pic>
        <p:nvPicPr>
          <p:cNvPr id="7" name="Picture 6" descr="6889650f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813" y="1287310"/>
            <a:ext cx="4114800" cy="39913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31094" y="2193692"/>
            <a:ext cx="2191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recombination event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7732" y="3777960"/>
            <a:ext cx="1895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Sequence on one side of the genealogy has this genealogy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9802" y="3777960"/>
            <a:ext cx="2061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Sequence on other side of the genealogy has this genealogy</a:t>
            </a:r>
          </a:p>
        </p:txBody>
      </p:sp>
    </p:spTree>
    <p:extLst>
      <p:ext uri="{BB962C8B-B14F-4D97-AF65-F5344CB8AC3E}">
        <p14:creationId xmlns:p14="http://schemas.microsoft.com/office/powerpoint/2010/main" val="1300640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1B4C0-EBDB-8649-9562-49A285DD1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What determines the locus-specific rate of recombination?</a:t>
            </a:r>
          </a:p>
        </p:txBody>
      </p:sp>
    </p:spTree>
    <p:extLst>
      <p:ext uri="{BB962C8B-B14F-4D97-AF65-F5344CB8AC3E}">
        <p14:creationId xmlns:p14="http://schemas.microsoft.com/office/powerpoint/2010/main" val="2794011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550-t1-RecombinationRate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53702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643563" y="1016000"/>
            <a:ext cx="452437" cy="33337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0500" y="5425075"/>
            <a:ext cx="8723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For c = 0.01, there is a recombination event every ~1 Mb in the human genome. Average recombination rate between ~21,000 genes is 0.00142.  After 1,000 generations (~25 Kya) D decays to about 24% of the starting value---lots of ancestral LD persists to the present day.</a:t>
            </a:r>
          </a:p>
          <a:p>
            <a:endParaRPr lang="en-US" sz="1600" dirty="0"/>
          </a:p>
          <a:p>
            <a:r>
              <a:rPr lang="en-US" sz="1400" dirty="0"/>
              <a:t>http://</a:t>
            </a:r>
            <a:r>
              <a:rPr lang="en-US" sz="1400" dirty="0" err="1"/>
              <a:t>book.bionumbers.org</a:t>
            </a:r>
            <a:r>
              <a:rPr lang="en-US" sz="1400" dirty="0"/>
              <a:t>/what-is-the-rate-of-recombination/</a:t>
            </a:r>
          </a:p>
        </p:txBody>
      </p:sp>
    </p:spTree>
    <p:extLst>
      <p:ext uri="{BB962C8B-B14F-4D97-AF65-F5344CB8AC3E}">
        <p14:creationId xmlns:p14="http://schemas.microsoft.com/office/powerpoint/2010/main" val="3735593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3194</TotalTime>
  <Words>2234</Words>
  <Application>Microsoft Macintosh PowerPoint</Application>
  <PresentationFormat>On-screen Show (4:3)</PresentationFormat>
  <Paragraphs>310</Paragraphs>
  <Slides>43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</vt:lpstr>
      <vt:lpstr>Calibri</vt:lpstr>
      <vt:lpstr>Courier New</vt:lpstr>
      <vt:lpstr>Georgia</vt:lpstr>
      <vt:lpstr>Symbol</vt:lpstr>
      <vt:lpstr>Times</vt:lpstr>
      <vt:lpstr>Verdana</vt:lpstr>
      <vt:lpstr>Wingdings</vt:lpstr>
      <vt:lpstr>Office Theme</vt:lpstr>
      <vt:lpstr>Recombination &amp; Linkage Disequilibrium</vt:lpstr>
      <vt:lpstr>Genetic Recombination</vt:lpstr>
      <vt:lpstr>PowerPoint Presentation</vt:lpstr>
      <vt:lpstr>Crossing Over </vt:lpstr>
      <vt:lpstr>Random Assortment</vt:lpstr>
      <vt:lpstr>Holliday Intermediate</vt:lpstr>
      <vt:lpstr>Effect of recombination on the genealogy</vt:lpstr>
      <vt:lpstr>PowerPoint Presentation</vt:lpstr>
      <vt:lpstr>PowerPoint Presentation</vt:lpstr>
      <vt:lpstr>This is influenced be epistasis:</vt:lpstr>
      <vt:lpstr>Pathways of Human Metabolism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Linkage Disequilibrium</vt:lpstr>
      <vt:lpstr>PowerPoint Presentation</vt:lpstr>
      <vt:lpstr>Factors Contributing to LD</vt:lpstr>
      <vt:lpstr>Coefficient of LD - D Statistic </vt:lpstr>
      <vt:lpstr>Coefficient of LD - D Statistic </vt:lpstr>
      <vt:lpstr>Standardized D</vt:lpstr>
      <vt:lpstr>Correlation Coefficient - r2</vt:lpstr>
      <vt:lpstr>Evolution of Linkage Disequilibrium</vt:lpstr>
      <vt:lpstr>Decay of Linkage Disequilibrium</vt:lpstr>
      <vt:lpstr>PowerPoint Presentation</vt:lpstr>
      <vt:lpstr>PowerPoint Presentation</vt:lpstr>
      <vt:lpstr>PowerPoint Presentation</vt:lpstr>
      <vt:lpstr>PowerPoint Presentation</vt:lpstr>
      <vt:lpstr>Two-Locus Wahlund Effect</vt:lpstr>
      <vt:lpstr>Factors Causing LD to be Apparent When Samples from Populations are Pooled </vt:lpstr>
      <vt:lpstr>Recurrent Mutation</vt:lpstr>
      <vt:lpstr>PowerPoint Presentation</vt:lpstr>
      <vt:lpstr>Why do humans have so much LD?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378</cp:revision>
  <cp:lastPrinted>2017-03-20T13:31:01Z</cp:lastPrinted>
  <dcterms:created xsi:type="dcterms:W3CDTF">2017-01-09T21:19:33Z</dcterms:created>
  <dcterms:modified xsi:type="dcterms:W3CDTF">2023-02-06T16:34:21Z</dcterms:modified>
</cp:coreProperties>
</file>