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95" r:id="rId3"/>
    <p:sldId id="299" r:id="rId4"/>
    <p:sldId id="296" r:id="rId5"/>
    <p:sldId id="258" r:id="rId6"/>
    <p:sldId id="278" r:id="rId7"/>
    <p:sldId id="298" r:id="rId8"/>
    <p:sldId id="323" r:id="rId9"/>
    <p:sldId id="294" r:id="rId10"/>
    <p:sldId id="273" r:id="rId11"/>
    <p:sldId id="300" r:id="rId12"/>
    <p:sldId id="301" r:id="rId13"/>
    <p:sldId id="302" r:id="rId14"/>
    <p:sldId id="305" r:id="rId15"/>
    <p:sldId id="303" r:id="rId16"/>
    <p:sldId id="306" r:id="rId17"/>
    <p:sldId id="307" r:id="rId18"/>
    <p:sldId id="309" r:id="rId19"/>
    <p:sldId id="308" r:id="rId20"/>
    <p:sldId id="310" r:id="rId21"/>
    <p:sldId id="311" r:id="rId22"/>
    <p:sldId id="283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19" d="100"/>
          <a:sy n="119" d="100"/>
        </p:scale>
        <p:origin x="760" y="19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7F922-569D-634F-BB3B-51A0E68E7064}" type="datetimeFigureOut">
              <a:rPr lang="en-US" smtClean="0"/>
              <a:t>6/21/24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86E469-A527-8A45-AE36-F77C5323F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979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22133329-886F-EB41-9D4C-3F6F8395A598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22133329-886F-EB41-9D4C-3F6F8395A598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Helvetica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93228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86E469-A527-8A45-AE36-F77C5323F62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3701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22133329-886F-EB41-9D4C-3F6F8395A598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8719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22133329-886F-EB41-9D4C-3F6F8395A598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6E469-A527-8A45-AE36-F77C5323F62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4335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6E469-A527-8A45-AE36-F77C5323F62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077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6/21/24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88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6/21/24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064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6/21/24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580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6/21/24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824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6/21/24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218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6/21/24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24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6/21/24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743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6/21/24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112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6/21/24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203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6/21/24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288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6/21/24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012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5F534-3BE0-CE4E-A01D-B758576C6A46}" type="datetimeFigureOut">
              <a:rPr lang="en-US" smtClean="0"/>
              <a:t>6/21/24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030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42209" y="1160989"/>
            <a:ext cx="8707582" cy="1470025"/>
          </a:xfrm>
        </p:spPr>
        <p:txBody>
          <a:bodyPr>
            <a:normAutofit/>
          </a:bodyPr>
          <a:lstStyle/>
          <a:p>
            <a:r>
              <a:rPr lang="en-US" dirty="0"/>
              <a:t>Introduction to Population Genetics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0" y="2792072"/>
            <a:ext cx="6400800" cy="1752600"/>
          </a:xfrm>
        </p:spPr>
        <p:txBody>
          <a:bodyPr>
            <a:normAutofit fontScale="85000" lnSpcReduction="20000"/>
          </a:bodyPr>
          <a:lstStyle/>
          <a:p>
            <a:endParaRPr lang="en-US" dirty="0"/>
          </a:p>
          <a:p>
            <a:r>
              <a:rPr lang="en-US" dirty="0"/>
              <a:t>Population Genomics</a:t>
            </a:r>
          </a:p>
          <a:p>
            <a:r>
              <a:rPr lang="en-US" dirty="0"/>
              <a:t>Jardin </a:t>
            </a:r>
            <a:r>
              <a:rPr lang="en-US" dirty="0" err="1"/>
              <a:t>Botanico</a:t>
            </a:r>
            <a:r>
              <a:rPr lang="en-US" dirty="0"/>
              <a:t> </a:t>
            </a:r>
            <a:r>
              <a:rPr lang="en-US"/>
              <a:t>de Missouri</a:t>
            </a:r>
            <a:r>
              <a:rPr lang="en-US" dirty="0"/>
              <a:t>, </a:t>
            </a:r>
            <a:r>
              <a:rPr lang="en-US" dirty="0" err="1"/>
              <a:t>Oxapampa</a:t>
            </a:r>
            <a:endParaRPr lang="en-US" dirty="0"/>
          </a:p>
          <a:p>
            <a:r>
              <a:rPr lang="en-US" dirty="0"/>
              <a:t>Gen-Pob’24</a:t>
            </a:r>
          </a:p>
        </p:txBody>
      </p:sp>
    </p:spTree>
    <p:extLst>
      <p:ext uri="{BB962C8B-B14F-4D97-AF65-F5344CB8AC3E}">
        <p14:creationId xmlns:p14="http://schemas.microsoft.com/office/powerpoint/2010/main" val="1049117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3"/>
          <p:cNvSpPr>
            <a:spLocks noChangeArrowheads="1"/>
          </p:cNvSpPr>
          <p:nvPr/>
        </p:nvSpPr>
        <p:spPr bwMode="auto">
          <a:xfrm>
            <a:off x="706583" y="381001"/>
            <a:ext cx="10280072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/>
            <a:r>
              <a:rPr lang="en-US" sz="2800" dirty="0"/>
              <a:t>Different Types of Population Genetics</a:t>
            </a:r>
          </a:p>
          <a:p>
            <a:endParaRPr lang="en-US" sz="1600" dirty="0"/>
          </a:p>
          <a:p>
            <a:pPr marL="1028700" lvl="1" indent="-457200"/>
            <a:r>
              <a:rPr lang="en-US" sz="2400" u="sng" dirty="0"/>
              <a:t>Empirical population genetics</a:t>
            </a:r>
            <a:r>
              <a:rPr lang="en-US" sz="2400" dirty="0"/>
              <a:t>:  measures and quantifies aspects of genetic variation in populations.</a:t>
            </a:r>
          </a:p>
          <a:p>
            <a:pPr marL="1028700" lvl="1" indent="-457200">
              <a:buFontTx/>
              <a:buChar char="•"/>
            </a:pPr>
            <a:endParaRPr lang="en-US" sz="1200" dirty="0"/>
          </a:p>
          <a:p>
            <a:pPr marL="1028700" lvl="1" indent="-457200"/>
            <a:r>
              <a:rPr lang="en-US" sz="2400" u="sng" dirty="0"/>
              <a:t>Theoretical  (mathematical) population genetics</a:t>
            </a:r>
            <a:r>
              <a:rPr lang="en-US" sz="2400" dirty="0"/>
              <a:t>:  explains variation in terms of mathematical models of the forces that change allele frequencies (genetics drift, selection, gene flow, etc.).</a:t>
            </a:r>
          </a:p>
          <a:p>
            <a:pPr marL="457200" indent="-457200">
              <a:buFontTx/>
              <a:buChar char="•"/>
            </a:pPr>
            <a:endParaRPr lang="en-US" sz="2400" dirty="0"/>
          </a:p>
          <a:p>
            <a:pPr marL="457200" indent="-457200">
              <a:buFontTx/>
              <a:buChar char="•"/>
            </a:pPr>
            <a:endParaRPr lang="en-US" sz="2400" dirty="0"/>
          </a:p>
        </p:txBody>
      </p:sp>
      <p:pic>
        <p:nvPicPr>
          <p:cNvPr id="2" name="Picture 1" descr="41OnDjFquYL._SX331_BO1,204,203,200_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316" y="3383324"/>
            <a:ext cx="1983185" cy="2971800"/>
          </a:xfrm>
          <a:prstGeom prst="rect">
            <a:avLst/>
          </a:prstGeom>
        </p:spPr>
      </p:pic>
      <p:pic>
        <p:nvPicPr>
          <p:cNvPr id="4" name="Picture 3" descr="5125z0skdyL._SX218_BO1,204,203,200_QL40_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050" y="3383324"/>
            <a:ext cx="22860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693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2727" y="953815"/>
            <a:ext cx="7020099" cy="5334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838325" algn="l"/>
              </a:tabLst>
            </a:pPr>
            <a:r>
              <a:rPr lang="en-US" sz="20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a segment of DNA; often used specifically for a segment of DNA that codes for a protein (e.g., gene that codes for flower color in pea plants)	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Alleles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alternate forms of a gene that have the potential to occupy the same space on a chromosome (Allele for purple flowers (</a:t>
            </a:r>
            <a:r>
              <a:rPr lang="en-US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vs. allele for white flowers (</a:t>
            </a:r>
            <a:r>
              <a:rPr lang="en-US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))</a:t>
            </a: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1838325" algn="l"/>
              </a:tabLst>
            </a:pPr>
            <a:r>
              <a:rPr lang="en-US" sz="20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Locus (plural loci)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the specific location of a gene or DNA sequence on a chromosome</a:t>
            </a:r>
          </a:p>
          <a:p>
            <a:pPr marL="457200" indent="-228600">
              <a:lnSpc>
                <a:spcPct val="115000"/>
              </a:lnSpc>
              <a:spcAft>
                <a:spcPts val="1000"/>
              </a:spcAft>
              <a:tabLst>
                <a:tab pos="1838325" algn="l"/>
              </a:tabLst>
            </a:pPr>
            <a:r>
              <a:rPr lang="en-US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Note: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the scientific literature, locus is often used to denote a specific segment or position of DNA that is being studied.</a:t>
            </a: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1838325" algn="l"/>
              </a:tabLst>
            </a:pPr>
            <a:r>
              <a:rPr lang="en-US" sz="20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Genotype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the combination of alleles situated on corresponding chromosomes (</a:t>
            </a:r>
            <a:r>
              <a:rPr lang="en-US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PP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Pp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pp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1838325" algn="l"/>
              </a:tabLst>
            </a:pPr>
            <a:r>
              <a:rPr lang="en-US" sz="20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 pool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Complete set of alleles for a gene within a population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4933470" y="190828"/>
            <a:ext cx="23250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600" b="1" u="sng" dirty="0">
                <a:latin typeface="+mj-lt"/>
              </a:rPr>
              <a:t>Vocabulary</a:t>
            </a:r>
          </a:p>
        </p:txBody>
      </p:sp>
      <p:pic>
        <p:nvPicPr>
          <p:cNvPr id="4" name="Picture Placeholder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805" b="-1223"/>
          <a:stretch/>
        </p:blipFill>
        <p:spPr>
          <a:xfrm>
            <a:off x="8243739" y="163117"/>
            <a:ext cx="3220228" cy="3200400"/>
          </a:xfrm>
          <a:prstGeom prst="rect">
            <a:avLst/>
          </a:prstGeom>
        </p:spPr>
      </p:pic>
      <p:pic>
        <p:nvPicPr>
          <p:cNvPr id="5" name="Picture Placeholder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664"/>
          <a:stretch/>
        </p:blipFill>
        <p:spPr>
          <a:xfrm>
            <a:off x="8013200" y="3391227"/>
            <a:ext cx="3681305" cy="331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36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803563" y="391717"/>
            <a:ext cx="9421092" cy="406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/>
            <a:r>
              <a:rPr lang="en-US" sz="2800" dirty="0">
                <a:latin typeface="+mj-lt"/>
                <a:cs typeface="Arial" panose="020B0604020202020204" pitchFamily="34" charset="0"/>
              </a:rPr>
              <a:t>Common Types of Genetic Variation</a:t>
            </a:r>
          </a:p>
          <a:p>
            <a:pPr marL="457200" indent="-457200"/>
            <a:endParaRPr lang="en-US" sz="1400" dirty="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  <a:p>
            <a:pPr marL="457200" indent="-457200">
              <a:buFontTx/>
              <a:buChar char="•"/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Single nucleotide polymorphisms (SNPs)—variation in a single base pair in a DNA sequence</a:t>
            </a:r>
          </a:p>
          <a:p>
            <a:pPr marL="457200" indent="-457200">
              <a:buFontTx/>
              <a:buChar char="•"/>
            </a:pP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Allele 1: AGG</a:t>
            </a:r>
            <a:r>
              <a:rPr lang="en-US" sz="2400" u="sng" dirty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ATTA</a:t>
            </a:r>
          </a:p>
          <a:p>
            <a:pPr algn="ctr"/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Allele 2: AGG</a:t>
            </a:r>
            <a:r>
              <a:rPr lang="en-US" sz="2400" u="sng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ATTA</a:t>
            </a:r>
          </a:p>
          <a:p>
            <a:pPr algn="ctr"/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 marL="914400" lvl="1" indent="-457200">
              <a:buFontTx/>
              <a:buChar char="•"/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Result from point mutations</a:t>
            </a:r>
          </a:p>
          <a:p>
            <a:pPr marL="914400" lvl="1" indent="-457200">
              <a:buFontTx/>
              <a:buChar char="•"/>
            </a:pP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8" name="Picture Placeholder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805" b="-1223"/>
          <a:stretch/>
        </p:blipFill>
        <p:spPr>
          <a:xfrm>
            <a:off x="8146758" y="1763317"/>
            <a:ext cx="3220228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752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803563" y="391717"/>
            <a:ext cx="9421092" cy="587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/>
            <a:r>
              <a:rPr lang="en-US" sz="2800" dirty="0">
                <a:latin typeface="+mj-lt"/>
                <a:cs typeface="Arial" panose="020B0604020202020204" pitchFamily="34" charset="0"/>
              </a:rPr>
              <a:t>Common Types of Genetic Variation</a:t>
            </a:r>
          </a:p>
          <a:p>
            <a:pPr lvl="1"/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 marL="457200" indent="-457200">
              <a:buFontTx/>
              <a:buChar char="•"/>
            </a:pPr>
            <a:r>
              <a:rPr lang="en-US" sz="2400" dirty="0" err="1">
                <a:latin typeface="+mj-lt"/>
                <a:cs typeface="Arial" panose="020B0604020202020204" pitchFamily="34" charset="0"/>
              </a:rPr>
              <a:t>Indels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—</a:t>
            </a:r>
            <a:r>
              <a:rPr lang="en-US" sz="2400" u="sng" dirty="0">
                <a:latin typeface="+mj-lt"/>
                <a:cs typeface="Arial" panose="020B0604020202020204" pitchFamily="34" charset="0"/>
              </a:rPr>
              <a:t>in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sertion or </a:t>
            </a:r>
            <a:r>
              <a:rPr lang="en-US" sz="2400" u="sng" dirty="0">
                <a:latin typeface="+mj-lt"/>
                <a:cs typeface="Arial" panose="020B0604020202020204" pitchFamily="34" charset="0"/>
              </a:rPr>
              <a:t>del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etion of one or more bases in a DNA sequence</a:t>
            </a:r>
            <a:endParaRPr lang="en-US" sz="2400" dirty="0">
              <a:cs typeface="Arial" panose="020B0604020202020204" pitchFamily="34" charset="0"/>
            </a:endParaRPr>
          </a:p>
          <a:p>
            <a:endParaRPr lang="en-US" sz="1200" dirty="0"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Allele 1: AGGCATTA</a:t>
            </a:r>
          </a:p>
          <a:p>
            <a:pPr algn="ctr"/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Allele 2: AG––ATTA</a:t>
            </a:r>
          </a:p>
          <a:p>
            <a:pPr marL="457200" indent="-457200">
              <a:buFontTx/>
              <a:buChar char="•"/>
            </a:pP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 marL="914400" lvl="1" indent="-457200">
              <a:buFontTx/>
              <a:buChar char="•"/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Microsatellites (simple sequence repeats, SSRs)—insertion or deletion of repetitive units</a:t>
            </a:r>
          </a:p>
          <a:p>
            <a:pPr marL="1371600" lvl="2" indent="-457200">
              <a:buFontTx/>
              <a:buChar char="•"/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Alleles vary in length (number of bases or repeat units)</a:t>
            </a:r>
          </a:p>
          <a:p>
            <a:pPr marL="1371600" lvl="2" indent="-457200">
              <a:buFontTx/>
              <a:buChar char="•"/>
            </a:pP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Allele 1: CTCTCTCT (4 repeats)</a:t>
            </a:r>
          </a:p>
          <a:p>
            <a:pPr algn="ctr"/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Allele 2: CTCTCT–- (3 repeats)</a:t>
            </a:r>
          </a:p>
          <a:p>
            <a:pPr algn="ctr"/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Allele 3: CTCT---- (2 repeats)</a:t>
            </a:r>
          </a:p>
          <a:p>
            <a:pPr lvl="2"/>
            <a:endParaRPr lang="en-US" sz="2400" dirty="0">
              <a:latin typeface="+mj-lt"/>
              <a:cs typeface="Arial" pitchFamily="34" charset="0"/>
            </a:endParaRPr>
          </a:p>
          <a:p>
            <a:pPr marL="1371600" lvl="2" indent="-457200">
              <a:buFontTx/>
              <a:buChar char="•"/>
            </a:pPr>
            <a:endParaRPr lang="en-US" sz="2400" dirty="0"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291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95744" y="250568"/>
            <a:ext cx="9365673" cy="312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/>
            <a:r>
              <a:rPr lang="en-US" sz="2800" dirty="0">
                <a:latin typeface="+mj-lt"/>
                <a:cs typeface="Arial" panose="020B0604020202020204" pitchFamily="34" charset="0"/>
              </a:rPr>
              <a:t>Measuring Genetic Variation</a:t>
            </a:r>
          </a:p>
          <a:p>
            <a:pPr lvl="1"/>
            <a:endParaRPr lang="en-US" sz="2000" dirty="0">
              <a:latin typeface="+mj-lt"/>
              <a:cs typeface="Arial" panose="020B0604020202020204" pitchFamily="34" charset="0"/>
            </a:endParaRPr>
          </a:p>
          <a:p>
            <a:pPr marL="457200" indent="-457200">
              <a:spcAft>
                <a:spcPts val="600"/>
              </a:spcAft>
              <a:buFontTx/>
              <a:buChar char="•"/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Protein electrophoresis (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allozymes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)— mid-1960s </a:t>
            </a:r>
          </a:p>
          <a:p>
            <a:pPr marL="914400" lvl="1" indent="-457200">
              <a:spcAft>
                <a:spcPts val="600"/>
              </a:spcAft>
              <a:buFontTx/>
              <a:buChar char="•"/>
            </a:pPr>
            <a:r>
              <a:rPr lang="en-US" sz="2000" dirty="0"/>
              <a:t>One of the first molecular markers applied to population genetics </a:t>
            </a:r>
          </a:p>
          <a:p>
            <a:pPr marL="914400" lvl="1" indent="-457200">
              <a:spcAft>
                <a:spcPts val="600"/>
              </a:spcAft>
              <a:buFontTx/>
              <a:buChar char="•"/>
            </a:pPr>
            <a:r>
              <a:rPr lang="en-US" sz="2000" dirty="0"/>
              <a:t>Differ in amino acid sequence, resulting in different net charges or shapes</a:t>
            </a:r>
          </a:p>
          <a:p>
            <a:pPr marL="914400" lvl="1" indent="-457200">
              <a:spcAft>
                <a:spcPts val="600"/>
              </a:spcAft>
              <a:buFontTx/>
              <a:buChar char="•"/>
            </a:pPr>
            <a:r>
              <a:rPr lang="en-US" sz="2000" dirty="0"/>
              <a:t>Different alleles migrate through gels at different rates through gels</a:t>
            </a:r>
          </a:p>
          <a:p>
            <a:pPr marL="914400" lvl="1" indent="-457200">
              <a:spcAft>
                <a:spcPts val="600"/>
              </a:spcAft>
              <a:buFontTx/>
              <a:buChar char="•"/>
            </a:pPr>
            <a:r>
              <a:rPr lang="en-US" sz="2000" dirty="0"/>
              <a:t>Advantage: Abundant data could be accumulated for many species</a:t>
            </a:r>
          </a:p>
          <a:p>
            <a:pPr marL="914400" lvl="1" indent="-457200">
              <a:spcAft>
                <a:spcPts val="600"/>
              </a:spcAft>
              <a:buFontTx/>
              <a:buChar char="•"/>
            </a:pPr>
            <a:r>
              <a:rPr lang="en-US" sz="2000" dirty="0"/>
              <a:t>Disadvantage: Hidden genetic variation</a:t>
            </a:r>
            <a:endParaRPr lang="en-US" sz="2000" dirty="0"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050163" y="3428480"/>
            <a:ext cx="6147092" cy="2776904"/>
            <a:chOff x="2830654" y="3280765"/>
            <a:chExt cx="6147092" cy="277690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06" r="8459"/>
            <a:stretch/>
          </p:blipFill>
          <p:spPr>
            <a:xfrm>
              <a:off x="3754582" y="3863109"/>
              <a:ext cx="5223164" cy="2194560"/>
            </a:xfrm>
            <a:prstGeom prst="rect">
              <a:avLst/>
            </a:prstGeom>
          </p:spPr>
        </p:pic>
        <p:cxnSp>
          <p:nvCxnSpPr>
            <p:cNvPr id="5" name="Straight Connector 4"/>
            <p:cNvCxnSpPr/>
            <p:nvPr/>
          </p:nvCxnSpPr>
          <p:spPr>
            <a:xfrm>
              <a:off x="3851564" y="3685309"/>
              <a:ext cx="191192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6123709" y="3685309"/>
              <a:ext cx="246610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4115491" y="3311236"/>
              <a:ext cx="14533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Homozygotes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630089" y="3280765"/>
              <a:ext cx="15276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Heterozygotes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830654" y="4068677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Allele 1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726872" y="4643518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Allele 2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382800" y="5407577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Allele 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88422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95745" y="450925"/>
            <a:ext cx="8437420" cy="5724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/>
            <a:r>
              <a:rPr lang="en-US" sz="2800" dirty="0">
                <a:latin typeface="+mj-lt"/>
                <a:cs typeface="Arial" panose="020B0604020202020204" pitchFamily="34" charset="0"/>
              </a:rPr>
              <a:t>Measuring Genetic Variation</a:t>
            </a:r>
          </a:p>
          <a:p>
            <a:pPr lvl="1"/>
            <a:endParaRPr lang="en-US" sz="2000" dirty="0">
              <a:latin typeface="+mj-lt"/>
              <a:cs typeface="Arial" panose="020B0604020202020204" pitchFamily="34" charset="0"/>
            </a:endParaRPr>
          </a:p>
          <a:p>
            <a:pPr marL="457200" indent="-457200">
              <a:spcAft>
                <a:spcPts val="600"/>
              </a:spcAft>
              <a:buFontTx/>
              <a:buChar char="•"/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Restriction fragment length polymorphisms – late 1960s</a:t>
            </a:r>
          </a:p>
          <a:p>
            <a:pPr marL="914400" lvl="1" indent="-457200">
              <a:spcAft>
                <a:spcPts val="600"/>
              </a:spcAft>
              <a:buFontTx/>
              <a:buChar char="•"/>
            </a:pPr>
            <a:r>
              <a:rPr lang="en-US" sz="2000" dirty="0"/>
              <a:t>Restriction enzymes recognize specific sequences (usually 4, 5, or 6 bases) and cut DNA between specific sites </a:t>
            </a:r>
          </a:p>
          <a:p>
            <a:pPr marL="1371600" lvl="2" indent="-457200">
              <a:buFontTx/>
              <a:buChar char="•"/>
            </a:pPr>
            <a:r>
              <a:rPr lang="en-US" sz="2000" dirty="0"/>
              <a:t>E.g., </a:t>
            </a:r>
            <a:r>
              <a:rPr lang="en-US" sz="2000" dirty="0" err="1"/>
              <a:t>HaeIII</a:t>
            </a:r>
            <a:r>
              <a:rPr lang="en-US" sz="2000" dirty="0"/>
              <a:t>: 5’-GG/CC-3’; </a:t>
            </a:r>
            <a:r>
              <a:rPr lang="en-US" sz="2000" dirty="0" err="1"/>
              <a:t>AlwI</a:t>
            </a:r>
            <a:r>
              <a:rPr lang="en-US" sz="2000" dirty="0"/>
              <a:t>: 5’-GGAT/C-3’; </a:t>
            </a:r>
            <a:r>
              <a:rPr lang="en-US" sz="2000" dirty="0" err="1"/>
              <a:t>EcoRI</a:t>
            </a:r>
            <a:r>
              <a:rPr lang="en-US" sz="2000" dirty="0"/>
              <a:t>: 5’-G/AATTC-3’ </a:t>
            </a:r>
          </a:p>
          <a:p>
            <a:pPr lvl="2">
              <a:spcAft>
                <a:spcPts val="600"/>
              </a:spcAft>
            </a:pPr>
            <a:r>
              <a:rPr lang="en-US" sz="2000" dirty="0"/>
              <a:t> 	(‘/’ denotes the cut site)</a:t>
            </a:r>
          </a:p>
          <a:p>
            <a:pPr marL="914400" lvl="1" indent="-457200">
              <a:buFontTx/>
              <a:buChar char="•"/>
            </a:pPr>
            <a:r>
              <a:rPr lang="en-US" sz="2000" dirty="0"/>
              <a:t>Variation in cut sites </a:t>
            </a:r>
          </a:p>
          <a:p>
            <a:pPr marL="1371600" lvl="2" indent="-457200">
              <a:spcAft>
                <a:spcPts val="600"/>
              </a:spcAft>
              <a:buFontTx/>
              <a:buChar char="•"/>
            </a:pPr>
            <a:r>
              <a:rPr lang="en-US" sz="2000" dirty="0"/>
              <a:t>E.g., GAATTC vs. GTATTC (only the first allele is cut by </a:t>
            </a:r>
            <a:r>
              <a:rPr lang="en-US" sz="2000" dirty="0" err="1"/>
              <a:t>EcoRI</a:t>
            </a:r>
            <a:r>
              <a:rPr lang="en-US" sz="2000" dirty="0"/>
              <a:t>)</a:t>
            </a:r>
          </a:p>
          <a:p>
            <a:pPr marL="914400" lvl="1" indent="-457200">
              <a:spcAft>
                <a:spcPts val="600"/>
              </a:spcAft>
              <a:buFontTx/>
              <a:buChar char="•"/>
            </a:pPr>
            <a:r>
              <a:rPr lang="en-US" sz="2000" dirty="0"/>
              <a:t>Electrophoresis: Fragments of different sizes migrate through gel at different rates (smaller fragments migrate more rapidly)</a:t>
            </a:r>
          </a:p>
          <a:p>
            <a:pPr marL="914400" lvl="1" indent="-457200">
              <a:spcAft>
                <a:spcPts val="600"/>
              </a:spcAft>
              <a:buFontTx/>
              <a:buChar char="•"/>
            </a:pPr>
            <a:r>
              <a:rPr lang="en-US" sz="2000" dirty="0"/>
              <a:t>Advantage: Several hundred restriction enzymes available</a:t>
            </a:r>
          </a:p>
          <a:p>
            <a:pPr marL="914400" lvl="1" indent="-457200">
              <a:spcAft>
                <a:spcPts val="600"/>
              </a:spcAft>
              <a:buFontTx/>
              <a:buChar char="•"/>
            </a:pPr>
            <a:r>
              <a:rPr lang="en-US" sz="2000" dirty="0"/>
              <a:t>Disadvantage: Dominant marker system = hidden variation</a:t>
            </a:r>
          </a:p>
          <a:p>
            <a:pPr marL="457200" indent="-457200">
              <a:spcAft>
                <a:spcPts val="600"/>
              </a:spcAft>
              <a:buFontTx/>
              <a:buChar char="•"/>
            </a:pPr>
            <a:endParaRPr lang="en-US" sz="2000" dirty="0">
              <a:cs typeface="Arial" panose="020B0604020202020204" pitchFamily="34" charset="0"/>
            </a:endParaRPr>
          </a:p>
          <a:p>
            <a:pPr marL="1371600" lvl="2" indent="-457200">
              <a:buFontTx/>
              <a:buChar char="•"/>
            </a:pP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67" t="26917"/>
          <a:stretch/>
        </p:blipFill>
        <p:spPr>
          <a:xfrm>
            <a:off x="9033165" y="1008286"/>
            <a:ext cx="2313813" cy="420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010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611519" y="324316"/>
            <a:ext cx="8437420" cy="273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/>
            <a:r>
              <a:rPr lang="en-US" sz="2800" dirty="0">
                <a:latin typeface="+mj-lt"/>
                <a:cs typeface="Arial" panose="020B0604020202020204" pitchFamily="34" charset="0"/>
              </a:rPr>
              <a:t>Measuring Genetic Variation</a:t>
            </a:r>
          </a:p>
          <a:p>
            <a:pPr lvl="1"/>
            <a:endParaRPr lang="en-US" sz="1600" dirty="0">
              <a:latin typeface="+mj-lt"/>
              <a:cs typeface="Arial" panose="020B0604020202020204" pitchFamily="34" charset="0"/>
            </a:endParaRPr>
          </a:p>
          <a:p>
            <a:pPr marL="457200" indent="-457200">
              <a:spcAft>
                <a:spcPts val="600"/>
              </a:spcAft>
              <a:buFontTx/>
              <a:buChar char="•"/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Polymerase chain reaction – 1980s</a:t>
            </a:r>
          </a:p>
          <a:p>
            <a:pPr marL="914400" lvl="1" indent="-457200">
              <a:spcAft>
                <a:spcPts val="600"/>
              </a:spcAft>
              <a:buFontTx/>
              <a:buChar char="•"/>
            </a:pPr>
            <a:r>
              <a:rPr lang="en-US" sz="2000" dirty="0"/>
              <a:t>Amplify specific regions of DNA (loci) – produce billions of copies</a:t>
            </a:r>
          </a:p>
          <a:p>
            <a:pPr marL="914400" lvl="1" indent="-457200">
              <a:spcAft>
                <a:spcPts val="600"/>
              </a:spcAft>
              <a:buFontTx/>
              <a:buChar char="•"/>
            </a:pPr>
            <a:r>
              <a:rPr lang="en-US" sz="2000" dirty="0"/>
              <a:t>Increased the ease of working with DNA</a:t>
            </a:r>
          </a:p>
          <a:p>
            <a:pPr marL="914400" lvl="1" indent="-457200">
              <a:spcAft>
                <a:spcPts val="600"/>
              </a:spcAft>
              <a:buFontTx/>
              <a:buChar char="•"/>
            </a:pPr>
            <a:r>
              <a:rPr lang="en-US" sz="2000" dirty="0">
                <a:cs typeface="Arial" panose="020B0604020202020204" pitchFamily="34" charset="0"/>
              </a:rPr>
              <a:t>Revolutionized population genetics</a:t>
            </a:r>
          </a:p>
          <a:p>
            <a:pPr marL="1371600" lvl="2" indent="-457200">
              <a:buFontTx/>
              <a:buChar char="•"/>
            </a:pP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538" y="2683758"/>
            <a:ext cx="8744916" cy="374904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06538" y="6432798"/>
            <a:ext cx="379834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https://en.wikipedia.org/wiki/Polymerase_chain_reaction</a:t>
            </a:r>
          </a:p>
        </p:txBody>
      </p:sp>
    </p:spTree>
    <p:extLst>
      <p:ext uri="{BB962C8B-B14F-4D97-AF65-F5344CB8AC3E}">
        <p14:creationId xmlns:p14="http://schemas.microsoft.com/office/powerpoint/2010/main" val="4227568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95745" y="450925"/>
            <a:ext cx="6677892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/>
            <a:r>
              <a:rPr lang="en-US" sz="2800" dirty="0">
                <a:latin typeface="+mj-lt"/>
                <a:cs typeface="Arial" panose="020B0604020202020204" pitchFamily="34" charset="0"/>
              </a:rPr>
              <a:t>Measuring Genetic Variation</a:t>
            </a:r>
          </a:p>
          <a:p>
            <a:pPr lvl="1"/>
            <a:endParaRPr lang="en-US" sz="2000" dirty="0">
              <a:latin typeface="+mj-lt"/>
              <a:cs typeface="Arial" panose="020B0604020202020204" pitchFamily="34" charset="0"/>
            </a:endParaRPr>
          </a:p>
          <a:p>
            <a:pPr marL="457200" indent="-457200">
              <a:spcAft>
                <a:spcPts val="600"/>
              </a:spcAft>
              <a:buFontTx/>
              <a:buChar char="•"/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Sanger Sequencing</a:t>
            </a:r>
          </a:p>
          <a:p>
            <a:pPr marL="914400" lvl="1" indent="-457200">
              <a:spcAft>
                <a:spcPts val="600"/>
              </a:spcAft>
              <a:buFontTx/>
              <a:buChar char="•"/>
            </a:pPr>
            <a:r>
              <a:rPr lang="en-US" sz="2000" dirty="0"/>
              <a:t>Developed in mid-1970s; became popular in late-1980s with the development of PCR</a:t>
            </a:r>
          </a:p>
          <a:p>
            <a:pPr marL="914400" lvl="1" indent="-457200">
              <a:spcAft>
                <a:spcPts val="600"/>
              </a:spcAft>
              <a:buFontTx/>
              <a:buChar char="•"/>
            </a:pPr>
            <a:r>
              <a:rPr lang="en-US" sz="2000" dirty="0"/>
              <a:t>Determine the exact order of nucleotides within a locus or gene</a:t>
            </a:r>
          </a:p>
          <a:p>
            <a:pPr marL="914400" lvl="1" indent="-457200">
              <a:spcAft>
                <a:spcPts val="600"/>
              </a:spcAft>
              <a:buFontTx/>
              <a:buChar char="•"/>
            </a:pPr>
            <a:r>
              <a:rPr lang="en-US" sz="2000" dirty="0"/>
              <a:t>Advantage: detect all variation at a locus</a:t>
            </a:r>
          </a:p>
          <a:p>
            <a:pPr marL="914400" lvl="1" indent="-457200">
              <a:spcAft>
                <a:spcPts val="600"/>
              </a:spcAft>
              <a:buFontTx/>
              <a:buChar char="•"/>
            </a:pPr>
            <a:r>
              <a:rPr lang="en-US" sz="2000" dirty="0"/>
              <a:t>Disadvantages: Expensive, time-consuming, and need prior knowledge of sequences to design primers </a:t>
            </a:r>
          </a:p>
          <a:p>
            <a:pPr marL="457200" indent="-457200">
              <a:spcAft>
                <a:spcPts val="600"/>
              </a:spcAft>
              <a:buFontTx/>
              <a:buChar char="•"/>
            </a:pPr>
            <a:endParaRPr lang="en-US" sz="2000" dirty="0">
              <a:cs typeface="Arial" panose="020B0604020202020204" pitchFamily="34" charset="0"/>
            </a:endParaRPr>
          </a:p>
          <a:p>
            <a:pPr marL="1371600" lvl="2" indent="-457200">
              <a:buFontTx/>
              <a:buChar char="•"/>
            </a:pP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67" r="49349"/>
          <a:stretch/>
        </p:blipFill>
        <p:spPr>
          <a:xfrm>
            <a:off x="7142123" y="1025236"/>
            <a:ext cx="4308556" cy="3657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273637" y="4819636"/>
            <a:ext cx="41770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https://www.nrronline.org/viewimage.asp?img=NeuralRegenRes_2014_9_10_1068_133173_f5.jpg</a:t>
            </a:r>
          </a:p>
        </p:txBody>
      </p:sp>
    </p:spTree>
    <p:extLst>
      <p:ext uri="{BB962C8B-B14F-4D97-AF65-F5344CB8AC3E}">
        <p14:creationId xmlns:p14="http://schemas.microsoft.com/office/powerpoint/2010/main" val="3785764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95745" y="450925"/>
            <a:ext cx="6020766" cy="418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/>
            <a:r>
              <a:rPr lang="en-US" sz="2800" dirty="0">
                <a:latin typeface="+mj-lt"/>
                <a:cs typeface="Arial" panose="020B0604020202020204" pitchFamily="34" charset="0"/>
              </a:rPr>
              <a:t>Measuring Genetic Variation</a:t>
            </a:r>
          </a:p>
          <a:p>
            <a:pPr lvl="1"/>
            <a:endParaRPr lang="en-US" sz="2000" dirty="0">
              <a:latin typeface="+mj-lt"/>
              <a:cs typeface="Arial" panose="020B0604020202020204" pitchFamily="34" charset="0"/>
            </a:endParaRPr>
          </a:p>
          <a:p>
            <a:pPr marL="457200" indent="-457200">
              <a:spcAft>
                <a:spcPts val="600"/>
              </a:spcAft>
              <a:buFontTx/>
              <a:buChar char="•"/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Microsatellites—early-1990s</a:t>
            </a:r>
          </a:p>
          <a:p>
            <a:pPr marL="914400" lvl="1" indent="-457200">
              <a:spcAft>
                <a:spcPts val="600"/>
              </a:spcAft>
              <a:buFontTx/>
              <a:buChar char="•"/>
            </a:pPr>
            <a:r>
              <a:rPr lang="en-US" sz="2000" dirty="0"/>
              <a:t>Alleles vary in length</a:t>
            </a:r>
          </a:p>
          <a:p>
            <a:pPr marL="914400" lvl="1" indent="-457200">
              <a:spcAft>
                <a:spcPts val="600"/>
              </a:spcAft>
              <a:buFontTx/>
              <a:buChar char="•"/>
            </a:pPr>
            <a:r>
              <a:rPr lang="en-US" sz="2000" dirty="0"/>
              <a:t>Alleles scored based on mobility through a gel or automated sequencer</a:t>
            </a:r>
          </a:p>
          <a:p>
            <a:pPr marL="914400" lvl="1" indent="-457200">
              <a:spcAft>
                <a:spcPts val="600"/>
              </a:spcAft>
              <a:buFontTx/>
              <a:buChar char="•"/>
            </a:pPr>
            <a:r>
              <a:rPr lang="en-US" sz="2000" dirty="0"/>
              <a:t>Advantage: often hypervariable (&gt;50 alleles)</a:t>
            </a:r>
          </a:p>
          <a:p>
            <a:pPr marL="914400" lvl="1" indent="-457200">
              <a:spcAft>
                <a:spcPts val="600"/>
              </a:spcAft>
              <a:buFontTx/>
              <a:buChar char="•"/>
            </a:pPr>
            <a:r>
              <a:rPr lang="en-US" sz="2000" dirty="0"/>
              <a:t>Disadvantages: Need prior knowledge of sequences to design primers (requires PCR)</a:t>
            </a:r>
          </a:p>
          <a:p>
            <a:pPr marL="457200" indent="-457200">
              <a:spcAft>
                <a:spcPts val="600"/>
              </a:spcAft>
              <a:buFontTx/>
              <a:buChar char="•"/>
            </a:pPr>
            <a:endParaRPr lang="en-US" sz="2000" dirty="0">
              <a:cs typeface="Arial" panose="020B0604020202020204" pitchFamily="34" charset="0"/>
            </a:endParaRPr>
          </a:p>
          <a:p>
            <a:pPr marL="1371600" lvl="2" indent="-457200">
              <a:buFontTx/>
              <a:buChar char="•"/>
            </a:pP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900770" y="4214169"/>
            <a:ext cx="5229225" cy="1483246"/>
            <a:chOff x="1736042" y="3471863"/>
            <a:chExt cx="4902398" cy="1392033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22798" t="21412" r="65936" b="73827"/>
            <a:stretch/>
          </p:blipFill>
          <p:spPr bwMode="auto">
            <a:xfrm>
              <a:off x="1736042" y="3471863"/>
              <a:ext cx="4902398" cy="8288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22798" t="32931" r="65936" b="63905"/>
            <a:stretch/>
          </p:blipFill>
          <p:spPr bwMode="auto">
            <a:xfrm>
              <a:off x="1736247" y="4313093"/>
              <a:ext cx="4902193" cy="5508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" name="Group 12"/>
          <p:cNvGrpSpPr/>
          <p:nvPr/>
        </p:nvGrpSpPr>
        <p:grpSpPr>
          <a:xfrm>
            <a:off x="6616510" y="775013"/>
            <a:ext cx="5197023" cy="5562592"/>
            <a:chOff x="6616510" y="775013"/>
            <a:chExt cx="5197023" cy="5562592"/>
          </a:xfrm>
        </p:grpSpPr>
        <p:pic>
          <p:nvPicPr>
            <p:cNvPr id="9" name="Picture 2" descr="epp.psd                                                        00000002CORVUS                         ABA78158: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6510" y="775013"/>
              <a:ext cx="5197023" cy="502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Straight Arrow Connector 10"/>
            <p:cNvCxnSpPr/>
            <p:nvPr/>
          </p:nvCxnSpPr>
          <p:spPr>
            <a:xfrm flipH="1">
              <a:off x="6616511" y="5936566"/>
              <a:ext cx="5180921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7230794" y="5968273"/>
              <a:ext cx="43651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Distance traveled through medium (e.g., gel)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99105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95745" y="268045"/>
            <a:ext cx="10953830" cy="59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/>
            <a:r>
              <a:rPr lang="en-US" sz="2800" dirty="0">
                <a:latin typeface="+mj-lt"/>
                <a:cs typeface="Arial" panose="020B0604020202020204" pitchFamily="34" charset="0"/>
              </a:rPr>
              <a:t>Measuring Genetic Variation</a:t>
            </a:r>
          </a:p>
          <a:p>
            <a:pPr lvl="1"/>
            <a:endParaRPr lang="en-US" sz="1600" dirty="0">
              <a:latin typeface="+mj-lt"/>
              <a:cs typeface="Arial" panose="020B0604020202020204" pitchFamily="34" charset="0"/>
            </a:endParaRPr>
          </a:p>
          <a:p>
            <a:pPr marL="457200" indent="-457200">
              <a:spcAft>
                <a:spcPts val="600"/>
              </a:spcAft>
              <a:buFontTx/>
              <a:buChar char="•"/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Next generation sequencing—2000s, current revolution in population genetics</a:t>
            </a:r>
          </a:p>
          <a:p>
            <a:pPr marL="914400" lvl="1" indent="-457200">
              <a:spcAft>
                <a:spcPts val="600"/>
              </a:spcAft>
              <a:buFontTx/>
              <a:buChar char="•"/>
            </a:pPr>
            <a:r>
              <a:rPr lang="en-US" sz="2400" dirty="0"/>
              <a:t>Full genome sequencing</a:t>
            </a:r>
          </a:p>
          <a:p>
            <a:pPr marL="1371600" lvl="2" indent="-457200">
              <a:spcAft>
                <a:spcPts val="600"/>
              </a:spcAft>
              <a:buFontTx/>
              <a:buChar char="•"/>
            </a:pPr>
            <a:r>
              <a:rPr lang="en-US" sz="2000" dirty="0"/>
              <a:t>Amplify and sequence short fragments of the genome then piece them together</a:t>
            </a:r>
            <a:endParaRPr lang="en-US" dirty="0"/>
          </a:p>
          <a:p>
            <a:pPr marL="1371600" lvl="2" indent="-457200">
              <a:spcAft>
                <a:spcPts val="600"/>
              </a:spcAft>
              <a:buFontTx/>
              <a:buChar char="•"/>
            </a:pPr>
            <a:r>
              <a:rPr lang="en-US" sz="2000" dirty="0"/>
              <a:t>Advantage: Measure nearly all genetic variation throughout the genome</a:t>
            </a:r>
            <a:endParaRPr lang="en-US" dirty="0"/>
          </a:p>
          <a:p>
            <a:pPr marL="1371600" lvl="2" indent="-457200">
              <a:spcAft>
                <a:spcPts val="600"/>
              </a:spcAft>
              <a:buFontTx/>
              <a:buChar char="•"/>
            </a:pPr>
            <a:r>
              <a:rPr lang="en-US" sz="2000" dirty="0"/>
              <a:t>Disadvantage: Expensive, not well-suited for population genetics</a:t>
            </a:r>
            <a:endParaRPr lang="en-US" dirty="0"/>
          </a:p>
          <a:p>
            <a:pPr lvl="1">
              <a:spcAft>
                <a:spcPts val="600"/>
              </a:spcAft>
            </a:pPr>
            <a:endParaRPr lang="en-US" sz="1600" dirty="0"/>
          </a:p>
          <a:p>
            <a:pPr marL="914400" lvl="1" indent="-457200">
              <a:spcAft>
                <a:spcPts val="600"/>
              </a:spcAft>
              <a:buFontTx/>
              <a:buChar char="•"/>
            </a:pPr>
            <a:r>
              <a:rPr lang="en-US" sz="2400" dirty="0"/>
              <a:t>Reduced-representation sequencing (2010s)</a:t>
            </a:r>
            <a:r>
              <a:rPr lang="en-US" sz="2000" dirty="0"/>
              <a:t> </a:t>
            </a:r>
          </a:p>
          <a:p>
            <a:pPr marL="1371600" lvl="2" indent="-457200">
              <a:spcAft>
                <a:spcPts val="600"/>
              </a:spcAft>
              <a:buFontTx/>
              <a:buChar char="•"/>
            </a:pPr>
            <a:r>
              <a:rPr lang="en-US" sz="2000" dirty="0"/>
              <a:t>E.g., Restriction-Site-Associated DNA Sequencing (</a:t>
            </a:r>
            <a:r>
              <a:rPr lang="en-US" sz="2000" dirty="0" err="1"/>
              <a:t>RADseq</a:t>
            </a:r>
            <a:r>
              <a:rPr lang="en-US" sz="2000" dirty="0"/>
              <a:t>)</a:t>
            </a:r>
          </a:p>
          <a:p>
            <a:pPr marL="1828800" lvl="3" indent="-457200">
              <a:spcAft>
                <a:spcPts val="600"/>
              </a:spcAft>
              <a:buFontTx/>
              <a:buChar char="•"/>
            </a:pPr>
            <a:r>
              <a:rPr lang="en-US" dirty="0"/>
              <a:t>Use restriction enzymes to fragment the genome at specific recognition sites</a:t>
            </a:r>
          </a:p>
          <a:p>
            <a:pPr marL="1828800" lvl="3" indent="-457200">
              <a:spcAft>
                <a:spcPts val="600"/>
              </a:spcAft>
              <a:buFontTx/>
              <a:buChar char="•"/>
            </a:pPr>
            <a:r>
              <a:rPr lang="en-US" dirty="0"/>
              <a:t>Sequence selected size range of fragments that contain the restriction sites</a:t>
            </a:r>
          </a:p>
          <a:p>
            <a:pPr marL="1828800" lvl="3" indent="-457200">
              <a:spcAft>
                <a:spcPts val="600"/>
              </a:spcAft>
              <a:buFontTx/>
              <a:buChar char="•"/>
            </a:pPr>
            <a:r>
              <a:rPr lang="en-US" dirty="0"/>
              <a:t>Results in DNA sequences for 1000s of loci scattered through the genome</a:t>
            </a:r>
          </a:p>
          <a:p>
            <a:pPr marL="1828800" lvl="3" indent="-457200">
              <a:spcAft>
                <a:spcPts val="600"/>
              </a:spcAft>
              <a:buFontTx/>
              <a:buChar char="•"/>
            </a:pPr>
            <a:r>
              <a:rPr lang="en-US" dirty="0"/>
              <a:t>Advantages: measure all variation within the recovered loci, relatively cheap per sample, well-suited for population genetics</a:t>
            </a:r>
          </a:p>
          <a:p>
            <a:pPr marL="1828800" lvl="3" indent="-457200">
              <a:spcAft>
                <a:spcPts val="600"/>
              </a:spcAft>
              <a:buFontTx/>
              <a:buChar char="•"/>
            </a:pPr>
            <a:r>
              <a:rPr lang="en-US" dirty="0"/>
              <a:t>Disadvantage: covers &lt; 0.1% of the genome</a:t>
            </a:r>
          </a:p>
        </p:txBody>
      </p:sp>
    </p:spTree>
    <p:extLst>
      <p:ext uri="{BB962C8B-B14F-4D97-AF65-F5344CB8AC3E}">
        <p14:creationId xmlns:p14="http://schemas.microsoft.com/office/powerpoint/2010/main" val="406731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800099" y="359461"/>
            <a:ext cx="10172701" cy="306185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+mj-lt"/>
                <a:cs typeface="Arial" panose="020B0604020202020204" pitchFamily="34" charset="0"/>
              </a:rPr>
              <a:t>What is </a:t>
            </a:r>
            <a:r>
              <a:rPr lang="en-US" sz="2800" b="1" dirty="0">
                <a:latin typeface="+mj-lt"/>
                <a:cs typeface="Arial" panose="020B0604020202020204" pitchFamily="34" charset="0"/>
              </a:rPr>
              <a:t>Population Genetics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?</a:t>
            </a:r>
          </a:p>
          <a:p>
            <a:endParaRPr lang="en-US" sz="1400" dirty="0">
              <a:latin typeface="+mj-lt"/>
              <a:cs typeface="Arial" panose="020B0604020202020204" pitchFamily="34" charset="0"/>
            </a:endParaRPr>
          </a:p>
          <a:p>
            <a:pPr lvl="1"/>
            <a:r>
              <a:rPr lang="en-US" sz="2400" dirty="0">
                <a:latin typeface="+mj-lt"/>
                <a:cs typeface="Arial" panose="020B0604020202020204" pitchFamily="34" charset="0"/>
              </a:rPr>
              <a:t>Population Genetics is the study of allele and genotype frequencies, how they change over time, and the factors contributing to these changes</a:t>
            </a:r>
          </a:p>
          <a:p>
            <a:pPr lvl="1"/>
            <a:r>
              <a:rPr lang="en-US" sz="2400" dirty="0">
                <a:latin typeface="+mj-lt"/>
                <a:cs typeface="Arial" panose="020B0604020202020204" pitchFamily="34" charset="0"/>
              </a:rPr>
              <a:t>Population Genetics is a sub-discipline of Population Biology </a:t>
            </a:r>
          </a:p>
          <a:p>
            <a:pPr lvl="2"/>
            <a:r>
              <a:rPr lang="en-US" sz="2000" dirty="0">
                <a:latin typeface="+mj-lt"/>
                <a:cs typeface="Arial" panose="020B0604020202020204" pitchFamily="34" charset="0"/>
              </a:rPr>
              <a:t>Population Ecology is the other </a:t>
            </a:r>
            <a:r>
              <a:rPr lang="en-US" sz="2000" dirty="0" err="1">
                <a:latin typeface="+mj-lt"/>
                <a:cs typeface="Arial" panose="020B0604020202020204" pitchFamily="34" charset="0"/>
              </a:rPr>
              <a:t>subdiscipline</a:t>
            </a:r>
            <a:endParaRPr lang="en-US" sz="2000" dirty="0"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718955" y="2959994"/>
            <a:ext cx="6754090" cy="1837775"/>
            <a:chOff x="1156854" y="3543511"/>
            <a:chExt cx="6754090" cy="1837775"/>
          </a:xfrm>
        </p:grpSpPr>
        <p:sp>
          <p:nvSpPr>
            <p:cNvPr id="4" name="TextBox 3"/>
            <p:cNvSpPr txBox="1"/>
            <p:nvPr/>
          </p:nvSpPr>
          <p:spPr>
            <a:xfrm>
              <a:off x="2819399" y="3543511"/>
              <a:ext cx="3629891" cy="52322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/>
                <a:t>Population Biology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156854" y="4858066"/>
              <a:ext cx="3138056" cy="52322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/>
                <a:t>Population Ecology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648203" y="4858066"/>
              <a:ext cx="3262741" cy="52322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/>
                <a:t>Population Genetics</a:t>
              </a:r>
            </a:p>
          </p:txBody>
        </p:sp>
        <p:cxnSp>
          <p:nvCxnSpPr>
            <p:cNvPr id="8" name="Straight Arrow Connector 7"/>
            <p:cNvCxnSpPr>
              <a:stCxn id="4" idx="2"/>
              <a:endCxn id="5" idx="0"/>
            </p:cNvCxnSpPr>
            <p:nvPr/>
          </p:nvCxnSpPr>
          <p:spPr>
            <a:xfrm flipH="1">
              <a:off x="2725882" y="4066731"/>
              <a:ext cx="1908463" cy="79133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>
              <a:endCxn id="6" idx="0"/>
            </p:cNvCxnSpPr>
            <p:nvPr/>
          </p:nvCxnSpPr>
          <p:spPr>
            <a:xfrm>
              <a:off x="4634345" y="4066731"/>
              <a:ext cx="1645229" cy="79133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1394112" y="5265937"/>
            <a:ext cx="3848102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Populations defined in terms of population sizes; birth rates, death rates, immigration, &amp; competition.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19060" y="5265937"/>
            <a:ext cx="3953740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Populations defined in terms of genetic diversity; mutation rates, genetic drift, immigration, &amp; natural selection.</a:t>
            </a:r>
          </a:p>
        </p:txBody>
      </p:sp>
      <p:cxnSp>
        <p:nvCxnSpPr>
          <p:cNvPr id="11" name="Straight Arrow Connector 10"/>
          <p:cNvCxnSpPr>
            <a:endCxn id="2" idx="0"/>
          </p:cNvCxnSpPr>
          <p:nvPr/>
        </p:nvCxnSpPr>
        <p:spPr>
          <a:xfrm flipH="1">
            <a:off x="3318163" y="4797769"/>
            <a:ext cx="969821" cy="468168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2"/>
            <a:endCxn id="10" idx="0"/>
          </p:cNvCxnSpPr>
          <p:nvPr/>
        </p:nvCxnSpPr>
        <p:spPr>
          <a:xfrm>
            <a:off x="7841675" y="4797769"/>
            <a:ext cx="1154255" cy="468168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2079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80439"/>
          </a:xfrm>
        </p:spPr>
        <p:txBody>
          <a:bodyPr>
            <a:normAutofit/>
          </a:bodyPr>
          <a:lstStyle/>
          <a:p>
            <a:r>
              <a:rPr lang="en-US" sz="3600" dirty="0"/>
              <a:t>Learning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262576"/>
            <a:ext cx="11136923" cy="4525963"/>
          </a:xfrm>
        </p:spPr>
        <p:txBody>
          <a:bodyPr>
            <a:normAutofit/>
          </a:bodyPr>
          <a:lstStyle/>
          <a:p>
            <a:r>
              <a:rPr lang="en-US" sz="2400" dirty="0"/>
              <a:t>Define population genetics &amp; populations.</a:t>
            </a:r>
          </a:p>
          <a:p>
            <a:r>
              <a:rPr lang="en-US" sz="2400" dirty="0"/>
              <a:t>Define the factors that influence genetic variation within populations </a:t>
            </a:r>
          </a:p>
          <a:p>
            <a:r>
              <a:rPr lang="en-US" sz="2400" dirty="0"/>
              <a:t>Describe the applications of population genetics to diverse fields.</a:t>
            </a:r>
          </a:p>
          <a:p>
            <a:r>
              <a:rPr lang="en-US" sz="2400" dirty="0"/>
              <a:t>Describe the common types of genetic variation.</a:t>
            </a:r>
          </a:p>
          <a:p>
            <a:r>
              <a:rPr lang="en-US" sz="2400" dirty="0"/>
              <a:t>Explain the methods used to measure genetic variation and which resulted in major advances (revolutions) in population genetics.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9454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4653" y="497642"/>
            <a:ext cx="7590283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u="sng" dirty="0"/>
              <a:t>A lot of population geneticists have received MacArthur Awards</a:t>
            </a:r>
          </a:p>
          <a:p>
            <a:endParaRPr lang="en-US" sz="2200" dirty="0"/>
          </a:p>
          <a:p>
            <a:r>
              <a:rPr lang="en-US" sz="2000" dirty="0"/>
              <a:t>Kirsten </a:t>
            </a:r>
            <a:r>
              <a:rPr lang="en-US" sz="2000" dirty="0" err="1"/>
              <a:t>Bomblies</a:t>
            </a:r>
            <a:r>
              <a:rPr lang="en-US" sz="2000" dirty="0"/>
              <a:t> - plant evolutionary geneticist</a:t>
            </a:r>
          </a:p>
          <a:p>
            <a:r>
              <a:rPr lang="en-US" sz="2000" dirty="0"/>
              <a:t>Carlos Bustamante - human population geneticist</a:t>
            </a:r>
          </a:p>
          <a:p>
            <a:r>
              <a:rPr lang="en-US" sz="2000" dirty="0"/>
              <a:t>David </a:t>
            </a:r>
            <a:r>
              <a:rPr lang="en-US" sz="2000" dirty="0" err="1"/>
              <a:t>Hillis</a:t>
            </a:r>
            <a:r>
              <a:rPr lang="en-US" sz="2000" dirty="0"/>
              <a:t> - evolutionary geneticist</a:t>
            </a:r>
          </a:p>
          <a:p>
            <a:r>
              <a:rPr lang="en-US" sz="2000" dirty="0"/>
              <a:t>Marty </a:t>
            </a:r>
            <a:r>
              <a:rPr lang="en-US" sz="2000" dirty="0" err="1"/>
              <a:t>Kreitman</a:t>
            </a:r>
            <a:r>
              <a:rPr lang="en-US" sz="2000" dirty="0"/>
              <a:t> - experimental population geneticist</a:t>
            </a:r>
          </a:p>
          <a:p>
            <a:r>
              <a:rPr lang="en-US" sz="2000" dirty="0"/>
              <a:t>Russ </a:t>
            </a:r>
            <a:r>
              <a:rPr lang="en-US" sz="2000" dirty="0" err="1"/>
              <a:t>Lande</a:t>
            </a:r>
            <a:r>
              <a:rPr lang="en-US" sz="2000" dirty="0"/>
              <a:t> - conservation geneticist</a:t>
            </a:r>
          </a:p>
          <a:p>
            <a:r>
              <a:rPr lang="en-US" sz="2000" dirty="0"/>
              <a:t>Eric Lander - genomics &amp; computational biologist</a:t>
            </a:r>
          </a:p>
          <a:p>
            <a:r>
              <a:rPr lang="en-US" sz="2000" dirty="0"/>
              <a:t>Nancy Moran - ecologist &amp; evolutionary biologist</a:t>
            </a:r>
          </a:p>
          <a:p>
            <a:r>
              <a:rPr lang="en-US" sz="2000" dirty="0"/>
              <a:t>John </a:t>
            </a:r>
            <a:r>
              <a:rPr lang="en-US" sz="2000" dirty="0" err="1"/>
              <a:t>Novembre</a:t>
            </a:r>
            <a:r>
              <a:rPr lang="en-US" sz="2000" dirty="0"/>
              <a:t> - computational biologist</a:t>
            </a:r>
          </a:p>
          <a:p>
            <a:r>
              <a:rPr lang="en-US" sz="2000" dirty="0"/>
              <a:t>Sally Otto - evolutionary geneticist</a:t>
            </a:r>
          </a:p>
          <a:p>
            <a:r>
              <a:rPr lang="en-US" sz="2000" dirty="0"/>
              <a:t>Loren </a:t>
            </a:r>
            <a:r>
              <a:rPr lang="en-US" sz="2000" dirty="0" err="1"/>
              <a:t>Rieseberg</a:t>
            </a:r>
            <a:r>
              <a:rPr lang="en-US" sz="2000" dirty="0"/>
              <a:t> - botanist</a:t>
            </a:r>
          </a:p>
          <a:p>
            <a:r>
              <a:rPr lang="en-US" sz="2000" dirty="0"/>
              <a:t>Beth Shapiro - evolutionary biologist</a:t>
            </a:r>
          </a:p>
        </p:txBody>
      </p:sp>
      <p:pic>
        <p:nvPicPr>
          <p:cNvPr id="3" name="Picture 2" descr="579CDA5F-B88E-8973-E1BFFBE1B11F6D6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991" y="3972951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7261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86217" y="287927"/>
            <a:ext cx="3663247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Top-ranked Journals</a:t>
            </a:r>
          </a:p>
          <a:p>
            <a:endParaRPr lang="en-US" dirty="0"/>
          </a:p>
          <a:p>
            <a:r>
              <a:rPr lang="en-US" dirty="0"/>
              <a:t>Nature Genetics</a:t>
            </a:r>
          </a:p>
          <a:p>
            <a:r>
              <a:rPr lang="en-US" dirty="0"/>
              <a:t>Nature Review Genetics</a:t>
            </a:r>
          </a:p>
          <a:p>
            <a:r>
              <a:rPr lang="en-US" dirty="0"/>
              <a:t>Annual Review or Genetics</a:t>
            </a:r>
          </a:p>
          <a:p>
            <a:r>
              <a:rPr lang="en-US" dirty="0"/>
              <a:t>Systematic Biology</a:t>
            </a:r>
          </a:p>
          <a:p>
            <a:r>
              <a:rPr lang="en-US" dirty="0"/>
              <a:t>Genome Biology</a:t>
            </a:r>
          </a:p>
          <a:p>
            <a:r>
              <a:rPr lang="en-US" dirty="0"/>
              <a:t>American Journal of Human Genetics</a:t>
            </a:r>
          </a:p>
          <a:p>
            <a:r>
              <a:rPr lang="en-US" dirty="0"/>
              <a:t>Molecular Biology &amp; Evolution</a:t>
            </a:r>
          </a:p>
          <a:p>
            <a:r>
              <a:rPr lang="en-US" dirty="0"/>
              <a:t>Trends in Genetics</a:t>
            </a:r>
          </a:p>
          <a:p>
            <a:r>
              <a:rPr lang="en-US" dirty="0" err="1"/>
              <a:t>PLoS</a:t>
            </a:r>
            <a:r>
              <a:rPr lang="en-US" dirty="0"/>
              <a:t> Genetics</a:t>
            </a:r>
          </a:p>
          <a:p>
            <a:r>
              <a:rPr lang="en-US" dirty="0"/>
              <a:t>Genetics</a:t>
            </a:r>
          </a:p>
          <a:p>
            <a:r>
              <a:rPr lang="en-US" dirty="0"/>
              <a:t>Genome Biology &amp; Evolution</a:t>
            </a:r>
          </a:p>
          <a:p>
            <a:r>
              <a:rPr lang="en-US" dirty="0"/>
              <a:t>Genomics</a:t>
            </a:r>
          </a:p>
          <a:p>
            <a:r>
              <a:rPr lang="en-US" dirty="0"/>
              <a:t>Molecular Ecology</a:t>
            </a:r>
          </a:p>
          <a:p>
            <a:r>
              <a:rPr lang="en-US" dirty="0"/>
              <a:t>Evolution</a:t>
            </a:r>
          </a:p>
          <a:p>
            <a:r>
              <a:rPr lang="en-US" dirty="0"/>
              <a:t>BMC Genomics</a:t>
            </a:r>
          </a:p>
          <a:p>
            <a:r>
              <a:rPr lang="en-US" dirty="0"/>
              <a:t>Molecular </a:t>
            </a:r>
            <a:r>
              <a:rPr lang="en-US" dirty="0" err="1"/>
              <a:t>Phylogenetics</a:t>
            </a:r>
            <a:r>
              <a:rPr lang="en-US" dirty="0"/>
              <a:t> &amp; Evolution</a:t>
            </a:r>
          </a:p>
          <a:p>
            <a:r>
              <a:rPr lang="en-US" dirty="0"/>
              <a:t>Heredity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627629" y="582543"/>
            <a:ext cx="3650759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Scientific Societies</a:t>
            </a:r>
          </a:p>
          <a:p>
            <a:endParaRPr lang="en-US" dirty="0"/>
          </a:p>
          <a:p>
            <a:r>
              <a:rPr lang="en-US" dirty="0"/>
              <a:t>Genetics Society (UK)</a:t>
            </a:r>
          </a:p>
          <a:p>
            <a:r>
              <a:rPr lang="en-US" dirty="0"/>
              <a:t>Genetics Society of America</a:t>
            </a:r>
          </a:p>
          <a:p>
            <a:r>
              <a:rPr lang="en-US" dirty="0"/>
              <a:t>American Society of Human Genetics</a:t>
            </a:r>
          </a:p>
          <a:p>
            <a:pPr marL="233363" indent="-233363"/>
            <a:r>
              <a:rPr lang="en-US" dirty="0"/>
              <a:t>Society for Molecular Biology </a:t>
            </a:r>
          </a:p>
          <a:p>
            <a:pPr marL="233363" indent="-233363"/>
            <a:r>
              <a:rPr lang="en-US" dirty="0"/>
              <a:t>    &amp; Evolution</a:t>
            </a:r>
          </a:p>
          <a:p>
            <a:r>
              <a:rPr lang="en-US" dirty="0"/>
              <a:t>Society for the Study of Evolution</a:t>
            </a:r>
          </a:p>
          <a:p>
            <a:r>
              <a:rPr lang="en-US" dirty="0"/>
              <a:t>Society of Systematic Biologists</a:t>
            </a:r>
          </a:p>
          <a:p>
            <a:endParaRPr lang="en-US" u="sng" dirty="0"/>
          </a:p>
          <a:p>
            <a:endParaRPr lang="en-US" u="sng" dirty="0"/>
          </a:p>
        </p:txBody>
      </p:sp>
      <p:pic>
        <p:nvPicPr>
          <p:cNvPr id="4" name="Picture 3" descr="GSAlogo_trademar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001" y="3402297"/>
            <a:ext cx="1955180" cy="1214167"/>
          </a:xfrm>
          <a:prstGeom prst="rect">
            <a:avLst/>
          </a:prstGeom>
        </p:spPr>
      </p:pic>
      <p:pic>
        <p:nvPicPr>
          <p:cNvPr id="5" name="Picture 4" descr="jhg_cima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298" y="4761931"/>
            <a:ext cx="1418586" cy="189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541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1770"/>
            <a:ext cx="8229600" cy="639762"/>
          </a:xfrm>
        </p:spPr>
        <p:txBody>
          <a:bodyPr>
            <a:normAutofit/>
          </a:bodyPr>
          <a:lstStyle/>
          <a:p>
            <a:r>
              <a:rPr lang="en-US" sz="3200" b="1" dirty="0"/>
              <a:t>What factors influence genetic diversity?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19200" y="3834268"/>
            <a:ext cx="9906000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</a:pPr>
            <a:r>
              <a:rPr lang="en-US" b="1" dirty="0"/>
              <a:t>Mutation</a:t>
            </a:r>
            <a:r>
              <a:rPr lang="en-US" dirty="0"/>
              <a:t> – heritable change in DNA</a:t>
            </a:r>
          </a:p>
          <a:p>
            <a:pPr marL="457200" indent="-457200">
              <a:spcAft>
                <a:spcPts val="600"/>
              </a:spcAft>
            </a:pPr>
            <a:r>
              <a:rPr lang="en-US" b="1" dirty="0"/>
              <a:t>Genetic drift </a:t>
            </a:r>
            <a:r>
              <a:rPr lang="en-US" dirty="0"/>
              <a:t>– random fluctuations of allele frequencies resulting from the random sampling of gametes</a:t>
            </a:r>
          </a:p>
          <a:p>
            <a:pPr marL="457200" indent="-457200">
              <a:spcAft>
                <a:spcPts val="600"/>
              </a:spcAft>
            </a:pPr>
            <a:r>
              <a:rPr lang="en-US" b="1" dirty="0"/>
              <a:t>Natural selection </a:t>
            </a:r>
            <a:r>
              <a:rPr lang="en-US" dirty="0"/>
              <a:t>– the process by which heritable traits that increase the survivability or the reproductive potential of individuals become more common over time</a:t>
            </a:r>
          </a:p>
          <a:p>
            <a:pPr marL="457200" indent="-457200"/>
            <a:r>
              <a:rPr lang="en-US" b="1" dirty="0"/>
              <a:t>Gene flow </a:t>
            </a:r>
            <a:r>
              <a:rPr lang="en-US" dirty="0"/>
              <a:t>– exchange of genes between populations </a:t>
            </a:r>
          </a:p>
          <a:p>
            <a:pPr marL="457200" indent="-457200"/>
            <a:r>
              <a:rPr lang="en-US" dirty="0"/>
              <a:t>	immigration – movement of genes into a population</a:t>
            </a:r>
          </a:p>
          <a:p>
            <a:pPr marL="457200" indent="-457200"/>
            <a:endParaRPr lang="en-US" sz="800" b="1" dirty="0"/>
          </a:p>
          <a:p>
            <a:pPr marL="457200" indent="-457200"/>
            <a:r>
              <a:rPr lang="en-US" b="1" dirty="0"/>
              <a:t>Nonrandom mating </a:t>
            </a:r>
            <a:r>
              <a:rPr lang="en-US" dirty="0"/>
              <a:t>– Individuals more likely to mate with genetically similar (positive </a:t>
            </a:r>
            <a:r>
              <a:rPr lang="en-US" dirty="0" err="1"/>
              <a:t>assortative</a:t>
            </a:r>
            <a:r>
              <a:rPr lang="en-US" dirty="0"/>
              <a:t> mating) or dissimilar (negative </a:t>
            </a:r>
            <a:r>
              <a:rPr lang="en-US" dirty="0" err="1"/>
              <a:t>assortative</a:t>
            </a:r>
            <a:r>
              <a:rPr lang="en-US" dirty="0"/>
              <a:t> mating) individuals</a:t>
            </a:r>
          </a:p>
          <a:p>
            <a:pPr marL="457200" indent="-457200"/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2348345" y="692730"/>
            <a:ext cx="7467600" cy="2971800"/>
            <a:chOff x="4648200" y="2971800"/>
            <a:chExt cx="4419600" cy="3276599"/>
          </a:xfrm>
        </p:grpSpPr>
        <p:grpSp>
          <p:nvGrpSpPr>
            <p:cNvPr id="19" name="Group 79"/>
            <p:cNvGrpSpPr/>
            <p:nvPr/>
          </p:nvGrpSpPr>
          <p:grpSpPr>
            <a:xfrm>
              <a:off x="4648200" y="2971800"/>
              <a:ext cx="4419600" cy="3276599"/>
              <a:chOff x="4648200" y="2971800"/>
              <a:chExt cx="4419600" cy="3276599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4648200" y="2971800"/>
                <a:ext cx="4419600" cy="226841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ounded Rectangle 23"/>
              <p:cNvSpPr/>
              <p:nvPr/>
            </p:nvSpPr>
            <p:spPr>
              <a:xfrm>
                <a:off x="6172200" y="4114800"/>
                <a:ext cx="1371600" cy="990600"/>
              </a:xfrm>
              <a:prstGeom prst="roundRect">
                <a:avLst/>
              </a:prstGeom>
              <a:solidFill>
                <a:srgbClr val="2413FB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Population: Genetic Diversity</a:t>
                </a: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4724400" y="4316047"/>
                <a:ext cx="1066800" cy="484555"/>
              </a:xfrm>
              <a:prstGeom prst="rect">
                <a:avLst/>
              </a:prstGeom>
              <a:solidFill>
                <a:srgbClr val="2413FB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Mutation</a:t>
                </a: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7924800" y="4343400"/>
                <a:ext cx="1066800" cy="533400"/>
              </a:xfrm>
              <a:prstGeom prst="rect">
                <a:avLst/>
              </a:prstGeom>
              <a:solidFill>
                <a:srgbClr val="2413FB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Genetic Drift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4800600" y="3139830"/>
                <a:ext cx="1905000" cy="441571"/>
              </a:xfrm>
              <a:prstGeom prst="rect">
                <a:avLst/>
              </a:prstGeom>
              <a:solidFill>
                <a:srgbClr val="2413FB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Immigration</a:t>
                </a: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5943600" y="5715000"/>
                <a:ext cx="1905000" cy="533399"/>
              </a:xfrm>
              <a:prstGeom prst="rect">
                <a:avLst/>
              </a:prstGeom>
              <a:solidFill>
                <a:srgbClr val="2413FB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Natural selection</a:t>
                </a:r>
              </a:p>
            </p:txBody>
          </p:sp>
          <p:cxnSp>
            <p:nvCxnSpPr>
              <p:cNvPr id="29" name="Straight Arrow Connector 28"/>
              <p:cNvCxnSpPr/>
              <p:nvPr/>
            </p:nvCxnSpPr>
            <p:spPr>
              <a:xfrm rot="16200000" flipH="1">
                <a:off x="5905500" y="3619500"/>
                <a:ext cx="533400" cy="45720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/>
              <p:nvPr/>
            </p:nvCxnSpPr>
            <p:spPr>
              <a:xfrm>
                <a:off x="5791200" y="4648200"/>
                <a:ext cx="381000" cy="158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/>
              <p:nvPr/>
            </p:nvCxnSpPr>
            <p:spPr>
              <a:xfrm>
                <a:off x="7543800" y="4648200"/>
                <a:ext cx="381000" cy="158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/>
              <p:nvPr/>
            </p:nvCxnSpPr>
            <p:spPr>
              <a:xfrm flipV="1">
                <a:off x="6903098" y="5240216"/>
                <a:ext cx="0" cy="42007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Rectangle 19"/>
            <p:cNvSpPr/>
            <p:nvPr/>
          </p:nvSpPr>
          <p:spPr>
            <a:xfrm>
              <a:off x="7088188" y="3139832"/>
              <a:ext cx="1905000" cy="441570"/>
            </a:xfrm>
            <a:prstGeom prst="rect">
              <a:avLst/>
            </a:prstGeom>
            <a:solidFill>
              <a:srgbClr val="2413F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Emigration</a:t>
              </a: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rot="5400000" flipH="1" flipV="1">
              <a:off x="7315200" y="3581400"/>
              <a:ext cx="533400" cy="5334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44973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734292" y="463404"/>
            <a:ext cx="7952508" cy="130892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+mj-lt"/>
                <a:cs typeface="Arial" panose="020B0604020202020204" pitchFamily="34" charset="0"/>
              </a:rPr>
              <a:t>What is a </a:t>
            </a:r>
            <a:r>
              <a:rPr lang="en-US" sz="2800" b="1" dirty="0">
                <a:latin typeface="+mj-lt"/>
                <a:cs typeface="Arial" panose="020B0604020202020204" pitchFamily="34" charset="0"/>
              </a:rPr>
              <a:t>population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?</a:t>
            </a:r>
          </a:p>
          <a:p>
            <a:endParaRPr lang="en-US" sz="1200" dirty="0">
              <a:latin typeface="+mj-lt"/>
              <a:cs typeface="Arial" panose="020B0604020202020204" pitchFamily="34" charset="0"/>
            </a:endParaRPr>
          </a:p>
          <a:p>
            <a:pPr lvl="1"/>
            <a:r>
              <a:rPr lang="en-US" sz="2400" dirty="0">
                <a:latin typeface="+mj-lt"/>
                <a:cs typeface="Arial" panose="020B0604020202020204" pitchFamily="34" charset="0"/>
              </a:rPr>
              <a:t>A population is a group of inter-breeding individuals.</a:t>
            </a:r>
            <a:endParaRPr lang="en-US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473" y="1565420"/>
            <a:ext cx="4184022" cy="4937760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581892" y="3546282"/>
            <a:ext cx="6386944" cy="288222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400" dirty="0">
                <a:latin typeface="+mj-lt"/>
                <a:cs typeface="Arial" panose="020B0604020202020204" pitchFamily="34" charset="0"/>
              </a:rPr>
              <a:t>Caution: scientists often consider a specific group within a small geographic area as a population without really knowing the population boundaries (e.g., individuals within a study site).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7500877" y="2691278"/>
            <a:ext cx="426720" cy="1128895"/>
            <a:chOff x="5232872" y="3351838"/>
            <a:chExt cx="426720" cy="1128895"/>
          </a:xfrm>
        </p:grpSpPr>
        <p:sp>
          <p:nvSpPr>
            <p:cNvPr id="10" name="Oval 9"/>
            <p:cNvSpPr/>
            <p:nvPr/>
          </p:nvSpPr>
          <p:spPr>
            <a:xfrm>
              <a:off x="5476712" y="3351838"/>
              <a:ext cx="182880" cy="180109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385272" y="3664285"/>
              <a:ext cx="182880" cy="180109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5232872" y="3961915"/>
              <a:ext cx="182880" cy="180109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5232872" y="4300624"/>
              <a:ext cx="182880" cy="180109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7" name="Content Placeholder 2"/>
          <p:cNvSpPr txBox="1">
            <a:spLocks/>
          </p:cNvSpPr>
          <p:nvPr/>
        </p:nvSpPr>
        <p:spPr>
          <a:xfrm>
            <a:off x="734292" y="1634933"/>
            <a:ext cx="6650181" cy="181762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US" sz="2000" dirty="0">
                <a:latin typeface="+mj-lt"/>
                <a:cs typeface="Arial" panose="020B0604020202020204" pitchFamily="34" charset="0"/>
              </a:rPr>
              <a:t>Consists of members of the same species</a:t>
            </a:r>
          </a:p>
          <a:p>
            <a:pPr lvl="2"/>
            <a:r>
              <a:rPr lang="en-US" sz="2000" dirty="0">
                <a:latin typeface="+mj-lt"/>
                <a:cs typeface="Arial" panose="020B0604020202020204" pitchFamily="34" charset="0"/>
              </a:rPr>
              <a:t>Any individual has the potential to mate with any other individual in the same population</a:t>
            </a:r>
          </a:p>
          <a:p>
            <a:pPr lvl="2"/>
            <a:r>
              <a:rPr lang="en-US" sz="2000" dirty="0">
                <a:latin typeface="+mj-lt"/>
                <a:cs typeface="Arial" panose="020B0604020202020204" pitchFamily="34" charset="0"/>
              </a:rPr>
              <a:t>Geographically continuous</a:t>
            </a:r>
          </a:p>
          <a:p>
            <a:pPr lvl="2"/>
            <a:r>
              <a:rPr lang="en-US" sz="2000" dirty="0">
                <a:latin typeface="+mj-lt"/>
                <a:cs typeface="Arial" panose="020B0604020202020204" pitchFamily="34" charset="0"/>
              </a:rPr>
              <a:t>Can be studied as a unit</a:t>
            </a:r>
          </a:p>
          <a:p>
            <a:pPr marL="914400" lvl="2" indent="0">
              <a:buNone/>
            </a:pPr>
            <a:endParaRPr lang="en-US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890650" y="6467093"/>
            <a:ext cx="72320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https://cnx.org/resources/6e6c88a5135b9bb38f9b69f139d28fee5a11436d/Figure_18_02_04.jpg</a:t>
            </a:r>
          </a:p>
        </p:txBody>
      </p:sp>
    </p:spTree>
    <p:extLst>
      <p:ext uri="{BB962C8B-B14F-4D97-AF65-F5344CB8AC3E}">
        <p14:creationId xmlns:p14="http://schemas.microsoft.com/office/powerpoint/2010/main" val="3387558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1" grpId="0"/>
      <p:bldP spid="17" grpId="0" uiExpand="1" build="p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3"/>
          <p:cNvSpPr>
            <a:spLocks noChangeArrowheads="1"/>
          </p:cNvSpPr>
          <p:nvPr/>
        </p:nvSpPr>
        <p:spPr bwMode="auto">
          <a:xfrm>
            <a:off x="928255" y="478285"/>
            <a:ext cx="8936182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/>
            <a:r>
              <a:rPr lang="en-US" sz="2800" dirty="0">
                <a:latin typeface="+mj-lt"/>
                <a:cs typeface="Arial" panose="020B0604020202020204" pitchFamily="34" charset="0"/>
              </a:rPr>
              <a:t>Purview of Population Genetics</a:t>
            </a:r>
          </a:p>
          <a:p>
            <a:pPr marL="457200" indent="-457200"/>
            <a:endParaRPr lang="en-US" sz="1400" dirty="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  <a:p>
            <a:pPr marL="457200" indent="-457200">
              <a:buFontTx/>
              <a:buChar char="•"/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Investigates genetic variation among individuals within groups (</a:t>
            </a:r>
            <a:r>
              <a:rPr lang="en-US" sz="2400" u="sng" dirty="0">
                <a:latin typeface="+mj-lt"/>
                <a:cs typeface="Arial" panose="020B0604020202020204" pitchFamily="34" charset="0"/>
              </a:rPr>
              <a:t>populations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, </a:t>
            </a:r>
            <a:r>
              <a:rPr lang="en-US" sz="2400" u="sng" dirty="0">
                <a:latin typeface="+mj-lt"/>
                <a:cs typeface="Arial" panose="020B0604020202020204" pitchFamily="34" charset="0"/>
              </a:rPr>
              <a:t>gene pools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).</a:t>
            </a:r>
          </a:p>
          <a:p>
            <a:pPr marL="457200" indent="-457200">
              <a:buFontTx/>
              <a:buChar char="•"/>
            </a:pPr>
            <a:endParaRPr lang="en-US" sz="1200" dirty="0">
              <a:latin typeface="+mj-lt"/>
              <a:cs typeface="Arial" panose="020B0604020202020204" pitchFamily="34" charset="0"/>
            </a:endParaRPr>
          </a:p>
          <a:p>
            <a:pPr marL="457200" indent="-457200">
              <a:buFontTx/>
              <a:buChar char="•"/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Usually in natural populations, examining genetic variation over space and time.</a:t>
            </a:r>
          </a:p>
          <a:p>
            <a:pPr marL="457200" indent="-457200">
              <a:buFontTx/>
              <a:buChar char="•"/>
            </a:pPr>
            <a:endParaRPr lang="en-US" sz="1200" dirty="0">
              <a:latin typeface="+mj-lt"/>
              <a:cs typeface="Arial" panose="020B0604020202020204" pitchFamily="34" charset="0"/>
            </a:endParaRPr>
          </a:p>
          <a:p>
            <a:pPr marL="457200" indent="-457200">
              <a:buFontTx/>
              <a:buChar char="•"/>
            </a:pP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" name="Picture 1" descr="400px-Speciation_modes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940" y="2632722"/>
            <a:ext cx="4197243" cy="38404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5979940" y="6473202"/>
            <a:ext cx="20313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https://</a:t>
            </a:r>
            <a:r>
              <a:rPr lang="en-US" sz="1400" dirty="0" err="1"/>
              <a:t>en.wikipedia.org</a:t>
            </a:r>
            <a:r>
              <a:rPr lang="en-US" sz="1400" dirty="0"/>
              <a:t>/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929958" y="2740443"/>
            <a:ext cx="4875097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>
              <a:buFontTx/>
              <a:buChar char="•"/>
            </a:pPr>
            <a:endParaRPr lang="en-US" sz="1200" dirty="0">
              <a:latin typeface="+mj-lt"/>
              <a:cs typeface="Arial" panose="020B0604020202020204" pitchFamily="34" charset="0"/>
            </a:endParaRPr>
          </a:p>
          <a:p>
            <a:pPr marL="457200" indent="-457200">
              <a:buFontTx/>
              <a:buChar char="•"/>
            </a:pPr>
            <a:r>
              <a:rPr lang="en-US" sz="2400" u="sng" dirty="0">
                <a:latin typeface="+mj-lt"/>
                <a:cs typeface="Arial" panose="020B0604020202020204" pitchFamily="34" charset="0"/>
              </a:rPr>
              <a:t>Evolution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: change in allele frequencies between generations</a:t>
            </a:r>
          </a:p>
          <a:p>
            <a:endParaRPr lang="en-US" sz="600" dirty="0">
              <a:latin typeface="+mj-lt"/>
              <a:cs typeface="Arial" panose="020B0604020202020204" pitchFamily="34" charset="0"/>
            </a:endParaRPr>
          </a:p>
          <a:p>
            <a:pPr marL="914400" lvl="1" indent="-457200">
              <a:buFontTx/>
              <a:buChar char="•"/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Adaptation &amp; speciation </a:t>
            </a:r>
          </a:p>
          <a:p>
            <a:pPr marL="457200" indent="-457200">
              <a:buFontTx/>
              <a:buChar char="•"/>
            </a:pP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297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" grpId="0" uiExpand="1" build="p"/>
      <p:bldP spid="3" grpId="0"/>
      <p:bldP spid="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3"/>
          <p:cNvSpPr>
            <a:spLocks noChangeArrowheads="1"/>
          </p:cNvSpPr>
          <p:nvPr/>
        </p:nvSpPr>
        <p:spPr bwMode="auto">
          <a:xfrm>
            <a:off x="963602" y="387927"/>
            <a:ext cx="10147743" cy="520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/>
            <a:r>
              <a:rPr lang="en-US" sz="2800" dirty="0"/>
              <a:t>Role of Population Genetics in Human Medicine</a:t>
            </a:r>
          </a:p>
          <a:p>
            <a:pPr marL="457200" indent="-457200"/>
            <a:endParaRPr lang="en-US" sz="2000" dirty="0">
              <a:solidFill>
                <a:srgbClr val="FF0000"/>
              </a:solidFill>
            </a:endParaRPr>
          </a:p>
          <a:p>
            <a:pPr marL="457200" indent="-457200">
              <a:buFontTx/>
              <a:buChar char="•"/>
            </a:pPr>
            <a:r>
              <a:rPr lang="en-US" sz="2400" dirty="0"/>
              <a:t>Highly relevant to every </a:t>
            </a:r>
            <a:r>
              <a:rPr lang="en-US" sz="2400" u="sng" dirty="0"/>
              <a:t>heritable disease </a:t>
            </a:r>
            <a:r>
              <a:rPr lang="en-US" sz="2400" dirty="0"/>
              <a:t>with a genetic or epigenetic  basis, a majority of diseases we strive to treat or cure.</a:t>
            </a:r>
          </a:p>
          <a:p>
            <a:pPr marL="457200" indent="-457200">
              <a:buFontTx/>
              <a:buChar char="•"/>
            </a:pPr>
            <a:endParaRPr lang="en-US" sz="2400" dirty="0"/>
          </a:p>
          <a:p>
            <a:pPr marL="457200" indent="-457200">
              <a:buFontTx/>
              <a:buChar char="•"/>
            </a:pPr>
            <a:r>
              <a:rPr lang="en-US" sz="2400"/>
              <a:t>Enables an understanding of </a:t>
            </a:r>
            <a:r>
              <a:rPr lang="en-US" sz="2400" u="sng" dirty="0"/>
              <a:t>why a disease exists </a:t>
            </a:r>
            <a:r>
              <a:rPr lang="en-US" sz="2400" dirty="0"/>
              <a:t>in the first place and how it is transmitted from one generation to the next.</a:t>
            </a:r>
          </a:p>
          <a:p>
            <a:pPr marL="457200" indent="-457200">
              <a:buFontTx/>
              <a:buChar char="•"/>
            </a:pPr>
            <a:endParaRPr lang="en-US" sz="2400" dirty="0"/>
          </a:p>
          <a:p>
            <a:pPr marL="457200" indent="-457200">
              <a:buFontTx/>
              <a:buChar char="•"/>
            </a:pPr>
            <a:r>
              <a:rPr lang="en-US" sz="2400" dirty="0"/>
              <a:t>Understanding and addressing the evolution of </a:t>
            </a:r>
            <a:r>
              <a:rPr lang="en-US" sz="2400" u="sng" dirty="0"/>
              <a:t>drug resistance</a:t>
            </a:r>
            <a:r>
              <a:rPr lang="en-US" sz="2400" dirty="0"/>
              <a:t> in pathogens.</a:t>
            </a:r>
          </a:p>
          <a:p>
            <a:pPr marL="457200" indent="-457200">
              <a:buFontTx/>
              <a:buChar char="•"/>
            </a:pPr>
            <a:endParaRPr lang="en-US" sz="2400" dirty="0"/>
          </a:p>
          <a:p>
            <a:pPr marL="457200" indent="-457200">
              <a:buFontTx/>
              <a:buChar char="•"/>
            </a:pPr>
            <a:r>
              <a:rPr lang="en-US" sz="2400" dirty="0"/>
              <a:t>Human Genetics Departments employ population geneticists, statistical geneticists, genome scientists, </a:t>
            </a:r>
            <a:r>
              <a:rPr lang="en-US" sz="2400" dirty="0" err="1"/>
              <a:t>bioinformaticians</a:t>
            </a:r>
            <a:r>
              <a:rPr lang="en-US" sz="2400" dirty="0"/>
              <a:t>, and computer programmers in every medical school.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92311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94579"/>
            <a:ext cx="4959927" cy="1819130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altLang="en-US" sz="2800" u="sng" dirty="0">
                <a:ea typeface="ＭＳ Ｐゴシック" panose="020B0600070205080204" pitchFamily="34" charset="-128"/>
                <a:cs typeface="Palatino" charset="0"/>
              </a:rPr>
              <a:t>Medical Genetics</a:t>
            </a:r>
            <a:r>
              <a:rPr lang="en-US" altLang="en-US" sz="2800" dirty="0">
                <a:ea typeface="ＭＳ Ｐゴシック" panose="020B0600070205080204" pitchFamily="34" charset="-128"/>
                <a:cs typeface="Palatino" charset="0"/>
              </a:rPr>
              <a:t>: Genome-wide association studies use single nucleotide polymorphisms (SNPs) to link genes to disease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402" y="494579"/>
            <a:ext cx="6413140" cy="576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Box 3"/>
          <p:cNvSpPr txBox="1">
            <a:spLocks noChangeArrowheads="1"/>
          </p:cNvSpPr>
          <p:nvPr/>
        </p:nvSpPr>
        <p:spPr bwMode="auto">
          <a:xfrm>
            <a:off x="5539402" y="6324601"/>
            <a:ext cx="3497263" cy="276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rgbClr val="730000"/>
                </a:solidFill>
              </a:rPr>
              <a:t>© Gibson &amp; Muse,  A Primer of Genome Science</a:t>
            </a:r>
          </a:p>
        </p:txBody>
      </p:sp>
    </p:spTree>
    <p:extLst>
      <p:ext uri="{BB962C8B-B14F-4D97-AF65-F5344CB8AC3E}">
        <p14:creationId xmlns:p14="http://schemas.microsoft.com/office/powerpoint/2010/main" val="301368550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F0DD62-3C56-D046-B08D-DBDA2C64C4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3996" y="135758"/>
            <a:ext cx="5044966" cy="39238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38E1A61-2899-4D4B-977D-61E9DD642B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2107" y="4248809"/>
            <a:ext cx="4974021" cy="24709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34011B7-9BDF-204B-9ABC-6B99DFB301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5892" y="78825"/>
            <a:ext cx="3664662" cy="32144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7128CF4-0659-C849-92B1-F8C0B2AE80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95892" y="3310758"/>
            <a:ext cx="3672109" cy="175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197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3"/>
          <p:cNvSpPr>
            <a:spLocks noChangeArrowheads="1"/>
          </p:cNvSpPr>
          <p:nvPr/>
        </p:nvSpPr>
        <p:spPr bwMode="auto">
          <a:xfrm>
            <a:off x="807761" y="318655"/>
            <a:ext cx="6747164" cy="406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/>
            <a:r>
              <a:rPr lang="en-US" sz="2800" dirty="0"/>
              <a:t>Additional Roles of Population Genetics</a:t>
            </a:r>
          </a:p>
          <a:p>
            <a:pPr marL="457200" indent="-457200"/>
            <a:endParaRPr lang="en-US" sz="1400" dirty="0">
              <a:solidFill>
                <a:srgbClr val="FF0000"/>
              </a:solidFill>
            </a:endParaRPr>
          </a:p>
          <a:p>
            <a:pPr marL="457200" indent="-457200">
              <a:buFontTx/>
              <a:buChar char="•"/>
            </a:pPr>
            <a:r>
              <a:rPr lang="en-US" sz="2400" dirty="0"/>
              <a:t>Plant and animal breeding systems.</a:t>
            </a:r>
          </a:p>
          <a:p>
            <a:pPr marL="457200" indent="-457200">
              <a:buFontTx/>
              <a:buChar char="•"/>
            </a:pPr>
            <a:endParaRPr lang="en-US" sz="1200" dirty="0"/>
          </a:p>
          <a:p>
            <a:pPr marL="457200" indent="-457200">
              <a:buFontTx/>
              <a:buChar char="•"/>
            </a:pPr>
            <a:r>
              <a:rPr lang="en-US" sz="2400" dirty="0"/>
              <a:t>Agriculture—Pesticide and herbicide resistance.</a:t>
            </a:r>
          </a:p>
          <a:p>
            <a:pPr marL="457200" indent="-457200">
              <a:buFontTx/>
              <a:buChar char="•"/>
            </a:pPr>
            <a:endParaRPr lang="en-US" sz="1200" dirty="0"/>
          </a:p>
          <a:p>
            <a:pPr marL="457200" indent="-457200">
              <a:buFontTx/>
              <a:buChar char="•"/>
            </a:pPr>
            <a:r>
              <a:rPr lang="en-US" sz="2400" dirty="0"/>
              <a:t>Forensics—DNA fingerprinting.</a:t>
            </a:r>
          </a:p>
          <a:p>
            <a:pPr marL="457200" indent="-457200">
              <a:buFontTx/>
              <a:buChar char="•"/>
            </a:pPr>
            <a:endParaRPr lang="en-US" sz="1200" dirty="0"/>
          </a:p>
          <a:p>
            <a:pPr marL="457200" indent="-457200">
              <a:buFontTx/>
              <a:buChar char="•"/>
            </a:pPr>
            <a:r>
              <a:rPr lang="en-US" sz="2400" dirty="0"/>
              <a:t>Conservation Biology—habitat fragmentation and endangered species.</a:t>
            </a:r>
          </a:p>
          <a:p>
            <a:pPr marL="457200" indent="-457200">
              <a:buFontTx/>
              <a:buChar char="•"/>
            </a:pPr>
            <a:endParaRPr lang="en-US" sz="1200" dirty="0"/>
          </a:p>
          <a:p>
            <a:pPr marL="457200" indent="-457200">
              <a:buFontTx/>
              <a:buChar char="•"/>
            </a:pPr>
            <a:r>
              <a:rPr lang="en-US" sz="2400" dirty="0"/>
              <a:t>Origins of modern humans and human evolution.</a:t>
            </a:r>
          </a:p>
          <a:p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135" y="193964"/>
            <a:ext cx="2057400" cy="24688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089" y="2781994"/>
            <a:ext cx="3925492" cy="393192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946072" y="6556065"/>
            <a:ext cx="469669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https://www.eurekalert.org/pub_releases/2017-02/cp-ndc021617.php</a:t>
            </a:r>
          </a:p>
        </p:txBody>
      </p:sp>
    </p:spTree>
    <p:extLst>
      <p:ext uri="{BB962C8B-B14F-4D97-AF65-F5344CB8AC3E}">
        <p14:creationId xmlns:p14="http://schemas.microsoft.com/office/powerpoint/2010/main" val="423376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" grpId="0" uiExpand="1" build="p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4179</TotalTime>
  <Words>1527</Words>
  <Application>Microsoft Macintosh PowerPoint</Application>
  <PresentationFormat>Widescreen</PresentationFormat>
  <Paragraphs>221</Paragraphs>
  <Slides>22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Courier New</vt:lpstr>
      <vt:lpstr>Helvetica</vt:lpstr>
      <vt:lpstr>Verdana</vt:lpstr>
      <vt:lpstr>Office Theme</vt:lpstr>
      <vt:lpstr>Introduction to Population Genetics</vt:lpstr>
      <vt:lpstr>PowerPoint Presentation</vt:lpstr>
      <vt:lpstr>What factors influence genetic diversity?</vt:lpstr>
      <vt:lpstr>PowerPoint Presentation</vt:lpstr>
      <vt:lpstr>PowerPoint Presentation</vt:lpstr>
      <vt:lpstr>PowerPoint Presentation</vt:lpstr>
      <vt:lpstr>Medical Genetics: Genome-wide association studies use single nucleotide polymorphisms (SNPs) to link genes to disease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Learning Outcomes</vt:lpstr>
      <vt:lpstr>PowerPoint Presentation</vt:lpstr>
      <vt:lpstr>PowerPoint Presentation</vt:lpstr>
    </vt:vector>
  </TitlesOfParts>
  <Company>University of Alaska Fairbanks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Giants of Population Genetics</dc:title>
  <dc:creator>Kevin McCracken</dc:creator>
  <cp:lastModifiedBy>Kevin McCracken</cp:lastModifiedBy>
  <cp:revision>138</cp:revision>
  <dcterms:created xsi:type="dcterms:W3CDTF">2017-01-09T21:19:33Z</dcterms:created>
  <dcterms:modified xsi:type="dcterms:W3CDTF">2024-06-21T17:57:35Z</dcterms:modified>
</cp:coreProperties>
</file>