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306" r:id="rId3"/>
    <p:sldId id="321" r:id="rId4"/>
    <p:sldId id="309" r:id="rId5"/>
    <p:sldId id="257" r:id="rId6"/>
    <p:sldId id="311" r:id="rId7"/>
    <p:sldId id="266" r:id="rId8"/>
    <p:sldId id="322" r:id="rId9"/>
    <p:sldId id="310" r:id="rId10"/>
    <p:sldId id="273" r:id="rId11"/>
    <p:sldId id="264" r:id="rId12"/>
    <p:sldId id="313" r:id="rId13"/>
    <p:sldId id="314" r:id="rId14"/>
    <p:sldId id="270" r:id="rId15"/>
    <p:sldId id="260" r:id="rId16"/>
    <p:sldId id="317" r:id="rId17"/>
    <p:sldId id="318" r:id="rId18"/>
    <p:sldId id="263" r:id="rId19"/>
    <p:sldId id="267" r:id="rId20"/>
    <p:sldId id="268" r:id="rId21"/>
    <p:sldId id="323" r:id="rId22"/>
    <p:sldId id="269" r:id="rId23"/>
    <p:sldId id="261" r:id="rId24"/>
    <p:sldId id="319" r:id="rId25"/>
    <p:sldId id="324" r:id="rId26"/>
    <p:sldId id="320" r:id="rId27"/>
    <p:sldId id="258" r:id="rId28"/>
    <p:sldId id="259" r:id="rId29"/>
    <p:sldId id="265" r:id="rId30"/>
    <p:sldId id="326" r:id="rId31"/>
    <p:sldId id="276" r:id="rId32"/>
    <p:sldId id="312" r:id="rId33"/>
    <p:sldId id="277" r:id="rId34"/>
    <p:sldId id="278" r:id="rId35"/>
    <p:sldId id="315" r:id="rId36"/>
    <p:sldId id="272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7" r:id="rId54"/>
    <p:sldId id="295" r:id="rId55"/>
    <p:sldId id="296" r:id="rId56"/>
    <p:sldId id="304" r:id="rId57"/>
    <p:sldId id="298" r:id="rId58"/>
    <p:sldId id="299" r:id="rId59"/>
    <p:sldId id="275" r:id="rId60"/>
    <p:sldId id="301" r:id="rId61"/>
    <p:sldId id="302" r:id="rId62"/>
    <p:sldId id="329" r:id="rId63"/>
    <p:sldId id="30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CF1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129"/>
    <p:restoredTop sz="93609"/>
  </p:normalViewPr>
  <p:slideViewPr>
    <p:cSldViewPr snapToGrid="0" snapToObjects="1">
      <p:cViewPr varScale="1">
        <p:scale>
          <a:sx n="118" d="100"/>
          <a:sy n="118" d="100"/>
        </p:scale>
        <p:origin x="29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59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74771810240199"/>
          <c:y val="6.9441513109830405E-2"/>
          <c:w val="0.727614878364086"/>
          <c:h val="0.6405725572963170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Sheet2!$C$6</c:f>
              <c:strCache>
                <c:ptCount val="1"/>
                <c:pt idx="0">
                  <c:v>N=10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Sheet2!$C$7:$C$12</c:f>
              <c:numCache>
                <c:formatCode>General</c:formatCode>
                <c:ptCount val="6"/>
                <c:pt idx="0">
                  <c:v>0.5</c:v>
                </c:pt>
                <c:pt idx="1">
                  <c:v>0.29936846961919</c:v>
                </c:pt>
                <c:pt idx="2">
                  <c:v>3.8472487638356603E-2</c:v>
                </c:pt>
                <c:pt idx="3">
                  <c:v>2.96026461016701E-3</c:v>
                </c:pt>
                <c:pt idx="4">
                  <c:v>3.6372457807196002E-12</c:v>
                </c:pt>
                <c:pt idx="5">
                  <c:v>2.6459113738725099E-23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D2D-5748-95EE-003CFF7B4B3D}"/>
            </c:ext>
          </c:extLst>
        </c:ser>
        <c:ser>
          <c:idx val="1"/>
          <c:order val="1"/>
          <c:tx>
            <c:strRef>
              <c:f>Sheet2!$D$6</c:f>
              <c:strCache>
                <c:ptCount val="1"/>
                <c:pt idx="0">
                  <c:v>N-100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Sheet2!$D$7:$D$12</c:f>
              <c:numCache>
                <c:formatCode>General</c:formatCode>
                <c:ptCount val="6"/>
                <c:pt idx="0">
                  <c:v>0.5</c:v>
                </c:pt>
                <c:pt idx="1">
                  <c:v>0.47555506523288599</c:v>
                </c:pt>
                <c:pt idx="2">
                  <c:v>0.389156278534321</c:v>
                </c:pt>
                <c:pt idx="3">
                  <c:v>0.30288521824536402</c:v>
                </c:pt>
                <c:pt idx="4">
                  <c:v>4.0785930720139502E-2</c:v>
                </c:pt>
                <c:pt idx="5">
                  <c:v>3.32698428941603E-3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D2D-5748-95EE-003CFF7B4B3D}"/>
            </c:ext>
          </c:extLst>
        </c:ser>
        <c:ser>
          <c:idx val="2"/>
          <c:order val="2"/>
          <c:tx>
            <c:strRef>
              <c:f>Sheet2!$E$6</c:f>
              <c:strCache>
                <c:ptCount val="1"/>
                <c:pt idx="0">
                  <c:v>N=1000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Sheet2!$E$7:$E$12</c:f>
              <c:numCache>
                <c:formatCode>General</c:formatCode>
                <c:ptCount val="6"/>
                <c:pt idx="0">
                  <c:v>0.5</c:v>
                </c:pt>
                <c:pt idx="1">
                  <c:v>0.49750561750655897</c:v>
                </c:pt>
                <c:pt idx="2">
                  <c:v>0.487651907163895</c:v>
                </c:pt>
                <c:pt idx="3">
                  <c:v>0.47560876512116801</c:v>
                </c:pt>
                <c:pt idx="4">
                  <c:v>0.38937604665673198</c:v>
                </c:pt>
                <c:pt idx="5">
                  <c:v>0.303227411420052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D2D-5748-95EE-003CFF7B4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297952"/>
        <c:axId val="473276640"/>
      </c:scatterChart>
      <c:valAx>
        <c:axId val="435297952"/>
        <c:scaling>
          <c:orientation val="minMax"/>
          <c:max val="100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Number of generations (</a:t>
                </a:r>
                <a:r>
                  <a:rPr lang="en-US" b="0" i="1"/>
                  <a:t>t</a:t>
                </a:r>
                <a:r>
                  <a:rPr lang="en-US" b="0"/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73276640"/>
        <c:crosses val="autoZero"/>
        <c:crossBetween val="midCat"/>
      </c:valAx>
      <c:valAx>
        <c:axId val="4732766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Heterozygosity (H</a:t>
                </a:r>
                <a:r>
                  <a:rPr lang="en-US" b="0" baseline="-25000"/>
                  <a:t>t</a:t>
                </a:r>
                <a:r>
                  <a:rPr lang="en-US" b="0"/>
                  <a:t>)</a:t>
                </a:r>
              </a:p>
            </c:rich>
          </c:tx>
          <c:layout>
            <c:manualLayout>
              <c:xMode val="edge"/>
              <c:yMode val="edge"/>
              <c:x val="6.0586829631370702E-3"/>
              <c:y val="1.995378988728729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352979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Sheet3!$C$7</c:f>
              <c:strCache>
                <c:ptCount val="1"/>
                <c:pt idx="0">
                  <c:v>u=1*10-5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Sheet3!$C$8:$C$21</c:f>
              <c:numCache>
                <c:formatCode>General</c:formatCode>
                <c:ptCount val="14"/>
                <c:pt idx="0">
                  <c:v>3.9984006397441002E-4</c:v>
                </c:pt>
                <c:pt idx="1">
                  <c:v>3.9840637450199202E-3</c:v>
                </c:pt>
                <c:pt idx="2">
                  <c:v>1.9607843137254902E-2</c:v>
                </c:pt>
                <c:pt idx="3">
                  <c:v>3.8461538461538498E-2</c:v>
                </c:pt>
                <c:pt idx="4">
                  <c:v>0.16666666666666699</c:v>
                </c:pt>
                <c:pt idx="5">
                  <c:v>0.28571428571428598</c:v>
                </c:pt>
                <c:pt idx="6">
                  <c:v>0.5</c:v>
                </c:pt>
                <c:pt idx="7">
                  <c:v>0.66666666666666696</c:v>
                </c:pt>
                <c:pt idx="8">
                  <c:v>0.75</c:v>
                </c:pt>
                <c:pt idx="9">
                  <c:v>0.8</c:v>
                </c:pt>
                <c:pt idx="10">
                  <c:v>0.90909090909090895</c:v>
                </c:pt>
                <c:pt idx="11">
                  <c:v>0.952380952380952</c:v>
                </c:pt>
                <c:pt idx="12">
                  <c:v>0.967741935483872</c:v>
                </c:pt>
                <c:pt idx="13">
                  <c:v>0.97560975609756095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862-8D4A-860F-DB832CA8EE7E}"/>
            </c:ext>
          </c:extLst>
        </c:ser>
        <c:ser>
          <c:idx val="1"/>
          <c:order val="1"/>
          <c:tx>
            <c:strRef>
              <c:f>Sheet3!$D$7</c:f>
              <c:strCache>
                <c:ptCount val="1"/>
                <c:pt idx="0">
                  <c:v>u=1*10^-6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Sheet3!$D$8:$D$21</c:f>
              <c:numCache>
                <c:formatCode>General</c:formatCode>
                <c:ptCount val="14"/>
                <c:pt idx="0">
                  <c:v>3.9998400063997398E-5</c:v>
                </c:pt>
                <c:pt idx="1">
                  <c:v>3.9984006397441002E-4</c:v>
                </c:pt>
                <c:pt idx="2">
                  <c:v>1.9960079840319399E-3</c:v>
                </c:pt>
                <c:pt idx="3">
                  <c:v>3.9840637450199202E-3</c:v>
                </c:pt>
                <c:pt idx="4">
                  <c:v>1.9607843137254902E-2</c:v>
                </c:pt>
                <c:pt idx="5">
                  <c:v>3.8461538461538498E-2</c:v>
                </c:pt>
                <c:pt idx="6">
                  <c:v>9.0909090909090995E-2</c:v>
                </c:pt>
                <c:pt idx="7">
                  <c:v>0.16666666666666699</c:v>
                </c:pt>
                <c:pt idx="8">
                  <c:v>0.230769230769231</c:v>
                </c:pt>
                <c:pt idx="9">
                  <c:v>0.28571428571428598</c:v>
                </c:pt>
                <c:pt idx="10">
                  <c:v>0.5</c:v>
                </c:pt>
                <c:pt idx="11">
                  <c:v>0.66666666666666696</c:v>
                </c:pt>
                <c:pt idx="12">
                  <c:v>0.75</c:v>
                </c:pt>
                <c:pt idx="13">
                  <c:v>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862-8D4A-860F-DB832CA8E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2270640"/>
        <c:axId val="562274672"/>
      </c:scatterChart>
      <c:valAx>
        <c:axId val="562270640"/>
        <c:scaling>
          <c:orientation val="minMax"/>
          <c:max val="1000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Population size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4672"/>
        <c:crosses val="autoZero"/>
        <c:crossBetween val="midCat"/>
        <c:majorUnit val="200000"/>
      </c:valAx>
      <c:valAx>
        <c:axId val="562274672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Heterozygosity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06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0.43627</cdr:x>
      <cdr:y>0.18299</cdr:y>
    </cdr:from>
    <cdr:to>
      <cdr:x>0.60862</cdr:x>
      <cdr:y>0.25773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576" y="676275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/>
            <a:t>N = 1000</a:t>
          </a:r>
        </a:p>
      </cdr:txBody>
    </cdr:sp>
  </cdr:relSizeAnchor>
  <cdr:relSizeAnchor xmlns:cdr="http://schemas.openxmlformats.org/drawingml/2006/chartDrawing">
    <cdr:from>
      <cdr:x>0.36984</cdr:x>
      <cdr:y>0.46907</cdr:y>
    </cdr:from>
    <cdr:to>
      <cdr:x>0.54219</cdr:x>
      <cdr:y>0.54381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962150" y="17335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N = 100</a:t>
          </a:r>
        </a:p>
      </cdr:txBody>
    </cdr:sp>
  </cdr:relSizeAnchor>
  <cdr:relSizeAnchor xmlns:cdr="http://schemas.openxmlformats.org/drawingml/2006/chartDrawing">
    <cdr:from>
      <cdr:x>0.2316</cdr:x>
      <cdr:y>0.59278</cdr:y>
    </cdr:from>
    <cdr:to>
      <cdr:x>0.40395</cdr:x>
      <cdr:y>0.66753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228725" y="21907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200" dirty="0"/>
            <a:t>N = 10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0.25846</cdr:x>
      <cdr:y>0.03433</cdr:y>
    </cdr:from>
    <cdr:to>
      <cdr:x>0.44583</cdr:x>
      <cdr:y>0.1227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3135" y="152379"/>
          <a:ext cx="1140369" cy="392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-5</a:t>
          </a:r>
        </a:p>
      </cdr:txBody>
    </cdr:sp>
  </cdr:relSizeAnchor>
  <cdr:relSizeAnchor xmlns:cdr="http://schemas.openxmlformats.org/drawingml/2006/chartDrawing">
    <cdr:from>
      <cdr:x>0.24569</cdr:x>
      <cdr:y>0.33476</cdr:y>
    </cdr:from>
    <cdr:to>
      <cdr:x>0.40689</cdr:x>
      <cdr:y>0.41464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95383" y="1485882"/>
          <a:ext cx="981143" cy="3545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6/21/24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BA79F08-C7EB-DB47-909F-309EC789F3CF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6/21/24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ubc.ca/communicatingscience2017w211/2018/01/29/why-whales-rarely-have-cancer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hyperlink" Target="https://blogs.ubc.ca/communicatingscience2017w211/2018/01/29/why-whales-rarely-have-cancer/#comments" TargetMode="External"/><Relationship Id="rId4" Type="http://schemas.openxmlformats.org/officeDocument/2006/relationships/hyperlink" Target="https://blogs.ubc.ca/communicatingscience2017w211/author/huanxin-zhan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scientificamerican.com/article/how-big-animals-deter-cancer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923651"/>
          </a:xfrm>
        </p:spPr>
        <p:txBody>
          <a:bodyPr>
            <a:normAutofit/>
          </a:bodyPr>
          <a:lstStyle/>
          <a:p>
            <a:r>
              <a:rPr lang="en-US" sz="4000" dirty="0"/>
              <a:t>Mutation &amp; Genetic Drift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 err="1"/>
              <a:t>Jardín</a:t>
            </a:r>
            <a:r>
              <a:rPr lang="en-US" dirty="0"/>
              <a:t> </a:t>
            </a:r>
            <a:r>
              <a:rPr lang="en-US" dirty="0" err="1"/>
              <a:t>Botánico</a:t>
            </a:r>
            <a:r>
              <a:rPr lang="en-US" dirty="0"/>
              <a:t> de Missouri, </a:t>
            </a:r>
            <a:r>
              <a:rPr lang="en-US" dirty="0" err="1"/>
              <a:t>Oxapampa</a:t>
            </a:r>
            <a:endParaRPr lang="en-US" dirty="0"/>
          </a:p>
          <a:p>
            <a:r>
              <a:rPr lang="en-US"/>
              <a:t>Gen-Pob’24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/>
          <p:nvPr/>
        </p:nvGrpSpPr>
        <p:grpSpPr>
          <a:xfrm>
            <a:off x="2034934" y="2855693"/>
            <a:ext cx="4963868" cy="898451"/>
            <a:chOff x="4657476" y="4143573"/>
            <a:chExt cx="2937804" cy="990600"/>
          </a:xfrm>
        </p:grpSpPr>
        <p:sp>
          <p:nvSpPr>
            <p:cNvPr id="3" name="Rounded Rectangle 2"/>
            <p:cNvSpPr/>
            <p:nvPr/>
          </p:nvSpPr>
          <p:spPr>
            <a:xfrm>
              <a:off x="6223680" y="4143573"/>
              <a:ext cx="1371600" cy="990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Genetic variation; Allele or genotype frequencies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657476" y="4397606"/>
              <a:ext cx="1066800" cy="484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Mutation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579120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911216" y="2905520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e</a:t>
            </a:r>
            <a:r>
              <a:rPr lang="el-GR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μ</a:t>
            </a:r>
            <a:endParaRPr lang="en-US" i="1" dirty="0">
              <a:highlight>
                <a:srgbClr val="FFFF00"/>
              </a:highlight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marL="457200" indent="-457200"/>
            <a:endParaRPr lang="en-US" dirty="0"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629" y="1010721"/>
            <a:ext cx="7858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diploid population:</a:t>
            </a:r>
          </a:p>
          <a:p>
            <a:endParaRPr lang="en-US" dirty="0"/>
          </a:p>
          <a:p>
            <a:r>
              <a:rPr lang="en-US" dirty="0"/>
              <a:t>Mutation adds variation at the rate of: 2 x Population Size (N) x Mutation Rate (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5A37C8-1D2C-3B48-AF63-F625E4875DF7}"/>
              </a:ext>
            </a:extLst>
          </p:cNvPr>
          <p:cNvCxnSpPr>
            <a:cxnSpLocks/>
          </p:cNvCxnSpPr>
          <p:nvPr/>
        </p:nvCxnSpPr>
        <p:spPr>
          <a:xfrm flipH="1" flipV="1">
            <a:off x="4236790" y="3833311"/>
            <a:ext cx="1090" cy="7014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82A5E7-5636-BE4D-A239-44040557C881}"/>
              </a:ext>
            </a:extLst>
          </p:cNvPr>
          <p:cNvSpPr txBox="1"/>
          <p:nvPr/>
        </p:nvSpPr>
        <p:spPr>
          <a:xfrm>
            <a:off x="2873564" y="4739284"/>
            <a:ext cx="273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term will be important</a:t>
            </a:r>
          </a:p>
        </p:txBody>
      </p:sp>
    </p:spTree>
    <p:extLst>
      <p:ext uri="{BB962C8B-B14F-4D97-AF65-F5344CB8AC3E}">
        <p14:creationId xmlns:p14="http://schemas.microsoft.com/office/powerpoint/2010/main" val="3408354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599" y="304800"/>
            <a:ext cx="8596291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Types of Mutations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Single base point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Transitions (TS) – exchange of purine for purine etc. (A-G, C-T)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Transversions (TV) – exchange of purine for pyrimidine etc. (A-C, A-T, G-C, G-T)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Synonymous &amp; </a:t>
            </a:r>
            <a:r>
              <a:rPr lang="en-US" dirty="0" err="1"/>
              <a:t>Nonsynonymous</a:t>
            </a: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Insertions/Deletions  = Indels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Recombination (homologous) &amp; Gene Conversion (non-homologous)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Chromosomal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Deletion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Duplication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Inversion </a:t>
            </a:r>
            <a:r>
              <a:rPr lang="en-US" dirty="0">
                <a:sym typeface="Wingdings"/>
              </a:rPr>
              <a:t> play big role in speciation by reducing gamete viability</a:t>
            </a: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Translocation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Transposable Elements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Polyploidy/Aneuploidy</a:t>
            </a:r>
          </a:p>
        </p:txBody>
      </p:sp>
    </p:spTree>
    <p:extLst>
      <p:ext uri="{BB962C8B-B14F-4D97-AF65-F5344CB8AC3E}">
        <p14:creationId xmlns:p14="http://schemas.microsoft.com/office/powerpoint/2010/main" val="105283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1067989"/>
            <a:ext cx="3493294" cy="2328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19" y="695325"/>
            <a:ext cx="2877344" cy="3074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7" y="4196207"/>
            <a:ext cx="3494287" cy="17045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92268" y="5915025"/>
            <a:ext cx="218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insertion/deletion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8568" y="683418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synonymous/nonsynonymous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1127" y="311705"/>
            <a:ext cx="69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ti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tv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56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7" y="953475"/>
            <a:ext cx="3615303" cy="2328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5" y="953475"/>
            <a:ext cx="4266310" cy="2328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6" y="3551757"/>
            <a:ext cx="3619413" cy="2134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7" y="3551757"/>
            <a:ext cx="4252468" cy="1769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71537" y="499026"/>
            <a:ext cx="341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crossing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over/gene conversion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5852" y="499026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hromosomal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mutations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0153" y="5686426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transposable element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2873" y="5317094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aneuploidy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4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3-Substitution-saturation-plot-made-in-DAMBE-The-number-of-transitions-s-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0" y="440572"/>
            <a:ext cx="7139319" cy="5639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8284" y="6368807"/>
            <a:ext cx="380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Virus Research 85(1):47-59 · May 2002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9682" y="1535647"/>
            <a:ext cx="40321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2081" y="1535647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398B2-A45B-D747-863B-596953FF99C1}"/>
              </a:ext>
            </a:extLst>
          </p:cNvPr>
          <p:cNvSpPr txBox="1"/>
          <p:nvPr/>
        </p:nvSpPr>
        <p:spPr>
          <a:xfrm>
            <a:off x="2145325" y="2209289"/>
            <a:ext cx="12080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almost always</a:t>
            </a:r>
          </a:p>
          <a:p>
            <a:r>
              <a:rPr lang="en-US" sz="1400" dirty="0"/>
              <a:t>synonymous:</a:t>
            </a:r>
          </a:p>
          <a:p>
            <a:r>
              <a:rPr lang="en-US" sz="1400" dirty="0"/>
              <a:t>high rate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C3A83C-6916-BA44-9198-F7D0396AD172}"/>
              </a:ext>
            </a:extLst>
          </p:cNvPr>
          <p:cNvCxnSpPr/>
          <p:nvPr/>
        </p:nvCxnSpPr>
        <p:spPr>
          <a:xfrm>
            <a:off x="2749337" y="1904979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CBC91-94AE-C944-95D2-E47C1EEDB245}"/>
              </a:ext>
            </a:extLst>
          </p:cNvPr>
          <p:cNvCxnSpPr>
            <a:cxnSpLocks/>
          </p:cNvCxnSpPr>
          <p:nvPr/>
        </p:nvCxnSpPr>
        <p:spPr>
          <a:xfrm flipV="1">
            <a:off x="3392081" y="1231337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DD9D1AD-CE7C-1344-9AE9-9E06BEE22C5B}"/>
              </a:ext>
            </a:extLst>
          </p:cNvPr>
          <p:cNvSpPr txBox="1"/>
          <p:nvPr/>
        </p:nvSpPr>
        <p:spPr>
          <a:xfrm>
            <a:off x="3123810" y="440572"/>
            <a:ext cx="14300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usually</a:t>
            </a:r>
          </a:p>
          <a:p>
            <a:r>
              <a:rPr lang="en-US" sz="1400" dirty="0"/>
              <a:t>nonsynonymous:</a:t>
            </a:r>
          </a:p>
          <a:p>
            <a:r>
              <a:rPr lang="en-US" sz="1400" dirty="0"/>
              <a:t>slow rate</a:t>
            </a:r>
          </a:p>
        </p:txBody>
      </p:sp>
    </p:spTree>
    <p:extLst>
      <p:ext uri="{BB962C8B-B14F-4D97-AF65-F5344CB8AC3E}">
        <p14:creationId xmlns:p14="http://schemas.microsoft.com/office/powerpoint/2010/main" val="3577222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6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571500" lvl="1"/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Mutation rate is abbreviated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.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028700" lvl="1" indent="-457200">
              <a:buFontTx/>
              <a:buChar char="•"/>
            </a:pPr>
            <a:r>
              <a:rPr lang="en-US" dirty="0">
                <a:sym typeface="Symbol" charset="0"/>
              </a:rPr>
              <a:t>Measured by </a:t>
            </a:r>
            <a:r>
              <a:rPr lang="en-US" b="1" u="sng" dirty="0">
                <a:sym typeface="Symbol" charset="0"/>
              </a:rPr>
              <a:t>Mutation Accumulation Experiments</a:t>
            </a:r>
            <a:r>
              <a:rPr lang="en-US" b="1" dirty="0">
                <a:sym typeface="Symbol" charset="0"/>
              </a:rPr>
              <a:t> </a:t>
            </a:r>
            <a:r>
              <a:rPr lang="en-US" dirty="0">
                <a:sym typeface="Symbol" charset="0"/>
              </a:rPr>
              <a:t>– 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485900" lvl="2" indent="-457200">
              <a:buFontTx/>
              <a:buChar char="•"/>
            </a:pPr>
            <a:r>
              <a:rPr lang="en-US" dirty="0"/>
              <a:t>Periodically </a:t>
            </a:r>
            <a:r>
              <a:rPr lang="en-US" u="sng" dirty="0"/>
              <a:t>bottleneck</a:t>
            </a:r>
            <a:r>
              <a:rPr lang="en-US" dirty="0"/>
              <a:t> a population so that evolution proceeds purely by genetic drift. Selection is weak under these conditions, because whatever mutations happen to be in the individual are arbitrarily fixed in descendants.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Some mutations are selectively neutral (no effect on reproductive fitness).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Others are detrimental or lethal, or beneficial (depends on environment).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If population size is large and mutations are neutral or nearly neutral, changes in allele frequencies occur slowly in the population </a:t>
            </a:r>
            <a:r>
              <a:rPr lang="en-US" u="sng" dirty="0"/>
              <a:t>because new mutations are by definition initially rare</a:t>
            </a:r>
            <a:r>
              <a:rPr lang="en-US" dirty="0"/>
              <a:t>. Only selection can quickly increase the frequency of a new mutation.</a:t>
            </a:r>
          </a:p>
        </p:txBody>
      </p:sp>
    </p:spTree>
    <p:extLst>
      <p:ext uri="{BB962C8B-B14F-4D97-AF65-F5344CB8AC3E}">
        <p14:creationId xmlns:p14="http://schemas.microsoft.com/office/powerpoint/2010/main" val="23977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800601" y="3899364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>
            <a:off x="5086351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0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69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2" y="2114550"/>
            <a:ext cx="13404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No mutation</a:t>
            </a:r>
          </a:p>
        </p:txBody>
      </p:sp>
      <p:sp>
        <p:nvSpPr>
          <p:cNvPr id="119" name="Oval 118"/>
          <p:cNvSpPr/>
          <p:nvPr/>
        </p:nvSpPr>
        <p:spPr>
          <a:xfrm>
            <a:off x="3714750" y="3886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0" name="Oval 119"/>
          <p:cNvSpPr/>
          <p:nvPr/>
        </p:nvSpPr>
        <p:spPr>
          <a:xfrm>
            <a:off x="388620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5" name="Oval 124"/>
          <p:cNvSpPr/>
          <p:nvPr/>
        </p:nvSpPr>
        <p:spPr>
          <a:xfrm>
            <a:off x="462915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6" name="Content Placeholder 2"/>
          <p:cNvSpPr>
            <a:spLocks noGrp="1"/>
          </p:cNvSpPr>
          <p:nvPr>
            <p:ph idx="1"/>
          </p:nvPr>
        </p:nvSpPr>
        <p:spPr>
          <a:xfrm>
            <a:off x="5429250" y="3829199"/>
            <a:ext cx="2514600" cy="685800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No 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&gt;&gt;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has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selection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27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Large, Selection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47434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38290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6114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4"/>
    </mc:Choice>
    <mc:Fallback xmlns="">
      <p:transition spd="slow" advTm="6312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229101" y="42291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4400551" y="3557587"/>
            <a:ext cx="685800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1719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4005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1" y="3557587"/>
            <a:ext cx="628651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585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3" y="2114550"/>
            <a:ext cx="13292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No mutation</a:t>
            </a:r>
          </a:p>
        </p:txBody>
      </p:sp>
      <p:sp>
        <p:nvSpPr>
          <p:cNvPr id="118" name="Content Placeholder 2"/>
          <p:cNvSpPr txBox="1">
            <a:spLocks/>
          </p:cNvSpPr>
          <p:nvPr/>
        </p:nvSpPr>
        <p:spPr>
          <a:xfrm>
            <a:off x="5429250" y="3829199"/>
            <a:ext cx="2514600" cy="6858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=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does not have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drift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19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Small, Drift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17106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4"/>
    </mc:Choice>
    <mc:Fallback xmlns="">
      <p:transition spd="slow" advTm="4746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Difference between the terms mutation and substitution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Mutation ≠ substitution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Substitution in phylogenetic terms implies that a mutation became fixed in a population.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Therefore passed through the filter of selection.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Synonymous substitutions better approximate the mutation rate than </a:t>
            </a:r>
            <a:r>
              <a:rPr lang="en-US" dirty="0" err="1"/>
              <a:t>nonsynonymous</a:t>
            </a:r>
            <a:r>
              <a:rPr lang="en-US" dirty="0"/>
              <a:t>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571500" lvl="1"/>
            <a:endParaRPr lang="en-US" dirty="0"/>
          </a:p>
        </p:txBody>
      </p:sp>
      <p:pic>
        <p:nvPicPr>
          <p:cNvPr id="3" name="Picture 2" descr="substitution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5" y="3591277"/>
            <a:ext cx="4262923" cy="19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56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134798"/>
            <a:ext cx="853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2400" u="sng" dirty="0"/>
              <a:t>Can estimate substitution rates using a phylogeny</a:t>
            </a:r>
            <a:r>
              <a:rPr lang="en-US" sz="2400" dirty="0"/>
              <a:t>:</a:t>
            </a:r>
          </a:p>
          <a:p>
            <a:pPr marL="571500" lvl="1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007199" y="1319212"/>
            <a:ext cx="3848067" cy="2930525"/>
            <a:chOff x="4916488" y="1454150"/>
            <a:chExt cx="3848067" cy="2930525"/>
          </a:xfrm>
        </p:grpSpPr>
        <p:sp>
          <p:nvSpPr>
            <p:cNvPr id="3" name="Line 4"/>
            <p:cNvSpPr>
              <a:spLocks noChangeShapeType="1"/>
            </p:cNvSpPr>
            <p:nvPr/>
          </p:nvSpPr>
          <p:spPr bwMode="auto">
            <a:xfrm flipV="1">
              <a:off x="5770563" y="2098675"/>
              <a:ext cx="2286000" cy="2286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Line 5"/>
            <p:cNvSpPr>
              <a:spLocks noChangeShapeType="1"/>
            </p:cNvSpPr>
            <p:nvPr/>
          </p:nvSpPr>
          <p:spPr bwMode="auto">
            <a:xfrm flipH="1" flipV="1">
              <a:off x="6532563" y="1793875"/>
              <a:ext cx="914400" cy="914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 flipV="1">
              <a:off x="5846763" y="2784475"/>
              <a:ext cx="76200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916488" y="2368550"/>
              <a:ext cx="11544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541963" y="1454150"/>
              <a:ext cx="92134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Human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7318927" y="1654433"/>
              <a:ext cx="14456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Chimpanzee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35199" y="1098421"/>
            <a:ext cx="4372488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  <a:r>
              <a:rPr lang="en-US" dirty="0">
                <a:latin typeface="Calibri"/>
                <a:cs typeface="Calibri"/>
              </a:rPr>
              <a:t>, where </a:t>
            </a: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is the proportion of nucleotides that differ between two lineages (% divergence) &amp; </a:t>
            </a:r>
            <a:r>
              <a:rPr lang="en-US" i="1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 is the number of years since divergence.</a:t>
            </a:r>
          </a:p>
          <a:p>
            <a:pPr>
              <a:buNone/>
            </a:pPr>
            <a:endParaRPr lang="en-US" i="1" dirty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Human:  TGGTATCCAAGTACCTAGGG</a:t>
            </a: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Chimp:   TGG</a:t>
            </a:r>
            <a:r>
              <a:rPr lang="en-US" u="sng" dirty="0">
                <a:latin typeface="Calibri"/>
                <a:cs typeface="Calibri"/>
              </a:rPr>
              <a:t>C</a:t>
            </a:r>
            <a:r>
              <a:rPr lang="en-US" dirty="0">
                <a:latin typeface="Calibri"/>
                <a:cs typeface="Calibri"/>
              </a:rPr>
              <a:t>ATC</a:t>
            </a:r>
            <a:r>
              <a:rPr lang="en-US" u="sng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AAGT</a:t>
            </a:r>
            <a:r>
              <a:rPr lang="en-US" u="sng" dirty="0">
                <a:latin typeface="Calibri"/>
                <a:cs typeface="Calibri"/>
              </a:rPr>
              <a:t>G</a:t>
            </a:r>
            <a:r>
              <a:rPr lang="en-US" dirty="0">
                <a:latin typeface="Calibri"/>
                <a:cs typeface="Calibri"/>
              </a:rPr>
              <a:t>CCTAGGG</a:t>
            </a: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3/20 = 0.15 substitutions/site (15% of nucleotides differ between humans &amp; chimps)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t </a:t>
            </a:r>
            <a:r>
              <a:rPr lang="en-US" dirty="0">
                <a:latin typeface="Calibri"/>
                <a:cs typeface="Calibri"/>
              </a:rPr>
              <a:t>= ~5,000,000 years ago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0.15 substitutions/site = 2*5,000,000 years*</a:t>
            </a:r>
            <a:r>
              <a:rPr lang="en-US" i="1" dirty="0">
                <a:latin typeface="Calibri"/>
                <a:cs typeface="Calibri"/>
              </a:rPr>
              <a:t>µ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(0.15 substitutions/site)/10,000,000 years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1.5 × 10</a:t>
            </a:r>
            <a:r>
              <a:rPr lang="en-US" baseline="30000" dirty="0">
                <a:latin typeface="Calibri"/>
                <a:cs typeface="Calibri"/>
              </a:rPr>
              <a:t>-8 </a:t>
            </a:r>
            <a:r>
              <a:rPr lang="en-US" dirty="0">
                <a:latin typeface="Calibri"/>
                <a:cs typeface="Calibri"/>
              </a:rPr>
              <a:t>substitutions/site/year</a:t>
            </a:r>
            <a:endParaRPr lang="en-US" baseline="30000" dirty="0">
              <a:latin typeface="Calibri"/>
              <a:cs typeface="Calibri"/>
            </a:endParaRP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03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2413395"/>
            <a:ext cx="5926727" cy="2494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574" y="224192"/>
            <a:ext cx="611738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Central Dogma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Describes flow of information in a cell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to create a trait</a:t>
            </a:r>
          </a:p>
          <a:p>
            <a:pPr algn="ctr"/>
            <a:endParaRPr lang="en-US" sz="2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535" y="5114691"/>
            <a:ext cx="1549246" cy="814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4072">
            <a:off x="422148" y="2356211"/>
            <a:ext cx="1490544" cy="559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99" y="2087929"/>
            <a:ext cx="705478" cy="940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47" y="2087929"/>
            <a:ext cx="955994" cy="952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84" y="2846171"/>
            <a:ext cx="1802802" cy="135210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6003401" y="3411284"/>
            <a:ext cx="578224" cy="221876"/>
          </a:xfrm>
          <a:prstGeom prst="rightArrow">
            <a:avLst/>
          </a:prstGeom>
          <a:solidFill>
            <a:srgbClr val="CF1713"/>
          </a:solidFill>
          <a:ln>
            <a:solidFill>
              <a:srgbClr val="94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06" y="2079867"/>
            <a:ext cx="1160460" cy="9342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7130460" y="4318124"/>
            <a:ext cx="122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Diversity</a:t>
            </a:r>
          </a:p>
        </p:txBody>
      </p:sp>
      <p:sp>
        <p:nvSpPr>
          <p:cNvPr id="15" name="Left Brace 14"/>
          <p:cNvSpPr/>
          <p:nvPr/>
        </p:nvSpPr>
        <p:spPr>
          <a:xfrm rot="5400000">
            <a:off x="3244523" y="-859128"/>
            <a:ext cx="283464" cy="5107260"/>
          </a:xfrm>
          <a:prstGeom prst="leftBrace">
            <a:avLst>
              <a:gd name="adj1" fmla="val 2360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31777">
            <a:off x="4737802" y="1692063"/>
            <a:ext cx="4424407" cy="287220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931777">
            <a:off x="219017" y="1887272"/>
            <a:ext cx="2064272" cy="223761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87294" y="5725688"/>
            <a:ext cx="2211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Unifying Factor = 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Population Thinking</a:t>
            </a:r>
          </a:p>
        </p:txBody>
      </p:sp>
      <p:sp>
        <p:nvSpPr>
          <p:cNvPr id="19" name="Right Arrow 18"/>
          <p:cNvSpPr/>
          <p:nvPr/>
        </p:nvSpPr>
        <p:spPr>
          <a:xfrm rot="18578989">
            <a:off x="5031280" y="4952342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 rot="13357354">
            <a:off x="2251886" y="4715834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8017A9C-0719-6843-9A8B-0252094C7EE6}"/>
              </a:ext>
            </a:extLst>
          </p:cNvPr>
          <p:cNvSpPr/>
          <p:nvPr/>
        </p:nvSpPr>
        <p:spPr>
          <a:xfrm rot="15100082">
            <a:off x="3670119" y="3825792"/>
            <a:ext cx="382617" cy="60209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5F2336-A130-9443-A00B-A49E14830C68}"/>
              </a:ext>
            </a:extLst>
          </p:cNvPr>
          <p:cNvSpPr txBox="1"/>
          <p:nvPr/>
        </p:nvSpPr>
        <p:spPr>
          <a:xfrm>
            <a:off x="2787294" y="4363646"/>
            <a:ext cx="221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Reductionist</a:t>
            </a:r>
          </a:p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Approaches</a:t>
            </a:r>
          </a:p>
        </p:txBody>
      </p:sp>
    </p:spTree>
    <p:extLst>
      <p:ext uri="{BB962C8B-B14F-4D97-AF65-F5344CB8AC3E}">
        <p14:creationId xmlns:p14="http://schemas.microsoft.com/office/powerpoint/2010/main" val="38735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 dirty="0"/>
          </a:p>
          <a:p>
            <a:r>
              <a:rPr lang="en-US" b="1" dirty="0"/>
              <a:t>Molecular Clocks </a:t>
            </a:r>
            <a:r>
              <a:rPr lang="en-US" dirty="0"/>
              <a:t>- </a:t>
            </a:r>
            <a:r>
              <a:rPr lang="en-US" dirty="0" err="1"/>
              <a:t>Zuckerkandl</a:t>
            </a:r>
            <a:r>
              <a:rPr lang="en-US" dirty="0"/>
              <a:t> and Pauling (1969) recognized that genes with similar functions generally show uniform rates over long periods of time.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/>
            <a:r>
              <a:rPr lang="en-US" dirty="0"/>
              <a:t>	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>
            <a:fillRect/>
          </a:stretch>
        </p:blipFill>
        <p:spPr bwMode="auto">
          <a:xfrm>
            <a:off x="1295400" y="1497013"/>
            <a:ext cx="7310438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636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236026-7823-C245-8AFD-D0FA8481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8" y="434141"/>
            <a:ext cx="4067810" cy="5515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BF616C-B39C-8F4F-811A-798FC923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26" y="1629178"/>
            <a:ext cx="3803775" cy="23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00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-4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171575"/>
            <a:ext cx="3986212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39963" y="6040438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http://news.ucsc.edu/2014/12/crocodile-genomes.html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72E32-19E2-FD4B-BCDB-642DEF7B50FF}"/>
              </a:ext>
            </a:extLst>
          </p:cNvPr>
          <p:cNvSpPr txBox="1"/>
          <p:nvPr/>
        </p:nvSpPr>
        <p:spPr>
          <a:xfrm>
            <a:off x="6161462" y="3510314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Crocodilians have unusually slow rate of evolution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A39B3-9ED6-754C-BA2D-A80EA8E848F0}"/>
              </a:ext>
            </a:extLst>
          </p:cNvPr>
          <p:cNvSpPr txBox="1"/>
          <p:nvPr/>
        </p:nvSpPr>
        <p:spPr>
          <a:xfrm>
            <a:off x="6571611" y="2298390"/>
            <a:ext cx="203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Rodents have a high rate</a:t>
            </a:r>
          </a:p>
        </p:txBody>
      </p:sp>
    </p:spTree>
    <p:extLst>
      <p:ext uri="{BB962C8B-B14F-4D97-AF65-F5344CB8AC3E}">
        <p14:creationId xmlns:p14="http://schemas.microsoft.com/office/powerpoint/2010/main" val="1270038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228600" y="304800"/>
            <a:ext cx="8382000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Biological causes of faster/slower substitution rates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Generation Time</a:t>
            </a:r>
            <a:r>
              <a:rPr lang="en-US" b="1" dirty="0"/>
              <a:t> </a:t>
            </a:r>
            <a:r>
              <a:rPr lang="en-US" dirty="0"/>
              <a:t>- substitution rates are expected to be related to germ line replication rates.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Metabolic Rate</a:t>
            </a:r>
            <a:r>
              <a:rPr lang="en-US" b="1" dirty="0"/>
              <a:t> </a:t>
            </a:r>
            <a:r>
              <a:rPr lang="en-US" dirty="0"/>
              <a:t>- is thought to be an important factor (can be highly correlated with body size and generation time).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dirty="0"/>
              <a:t>	e.g., rodents are small, have a high metabolic rate, and have short generation time/rodent substitution rates are ~2X humans and apes.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 addition to variation within and among genes, rates vary widely among taxonomic groups.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Other sources of variation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DNA repair mechanisms/efficiency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Exposure to mutagens that alter DNA base pairing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Opportunities to adapt to new environments, may lead to bursts of rapid evolution and possibly influence substitution rates.</a:t>
            </a:r>
          </a:p>
        </p:txBody>
      </p:sp>
    </p:spTree>
    <p:extLst>
      <p:ext uri="{BB962C8B-B14F-4D97-AF65-F5344CB8AC3E}">
        <p14:creationId xmlns:p14="http://schemas.microsoft.com/office/powerpoint/2010/main" val="171914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1" y="529389"/>
            <a:ext cx="8330593" cy="4711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0976" y="5456154"/>
            <a:ext cx="6445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Whales are 1000 times less likely to develop cancer than human</a:t>
            </a:r>
          </a:p>
          <a:p>
            <a:r>
              <a:rPr lang="en-US" sz="1200" dirty="0"/>
              <a:t>Posted on </a:t>
            </a:r>
            <a:r>
              <a:rPr lang="en-US" sz="1200" dirty="0">
                <a:hlinkClick r:id="rId3" tooltip="4:25 pm"/>
              </a:rPr>
              <a:t>January 29, 2018</a:t>
            </a:r>
            <a:r>
              <a:rPr lang="en-US" sz="1200" dirty="0"/>
              <a:t> by </a:t>
            </a:r>
            <a:r>
              <a:rPr lang="en-US" sz="1200" dirty="0">
                <a:hlinkClick r:id="rId4" tooltip="View all posts by huanxin zhang"/>
              </a:rPr>
              <a:t>huanxin zhang</a:t>
            </a:r>
            <a:r>
              <a:rPr lang="en-US" sz="1200" dirty="0"/>
              <a:t> | </a:t>
            </a:r>
            <a:r>
              <a:rPr lang="en-US" sz="1200" dirty="0">
                <a:hlinkClick r:id="rId5"/>
              </a:rPr>
              <a:t>2 Comments</a:t>
            </a:r>
            <a:r>
              <a:rPr lang="en-US" sz="1200" dirty="0"/>
              <a:t> 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blogs.ubc.ca</a:t>
            </a:r>
            <a:r>
              <a:rPr lang="en-US" sz="1200" dirty="0"/>
              <a:t>/communicatingscience2017w211/2018/01/29/why-whales-rarely-have-cancer/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67" y="1058526"/>
            <a:ext cx="1512541" cy="10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96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2FB7F5-01FE-A743-9EC4-8FAE2A5EEC58}"/>
              </a:ext>
            </a:extLst>
          </p:cNvPr>
          <p:cNvSpPr/>
          <p:nvPr/>
        </p:nvSpPr>
        <p:spPr>
          <a:xfrm>
            <a:off x="512431" y="416192"/>
            <a:ext cx="737350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About 40 years ago Richard </a:t>
            </a:r>
            <a:r>
              <a:rPr lang="en-US" dirty="0" err="1"/>
              <a:t>Peto</a:t>
            </a:r>
            <a:r>
              <a:rPr lang="en-US" dirty="0"/>
              <a:t> surmised that if every living cell has a theoretically equal probability of getting </a:t>
            </a:r>
            <a:r>
              <a:rPr lang="en-US" b="1" dirty="0"/>
              <a:t>cancer</a:t>
            </a:r>
            <a:r>
              <a:rPr lang="en-US" dirty="0"/>
              <a:t>, then </a:t>
            </a:r>
            <a:r>
              <a:rPr lang="en-US" b="1" dirty="0"/>
              <a:t>large animals</a:t>
            </a:r>
            <a:r>
              <a:rPr lang="en-US" dirty="0"/>
              <a:t> should have higher rates of </a:t>
            </a:r>
            <a:r>
              <a:rPr lang="en-US" b="1" dirty="0"/>
              <a:t>cancer</a:t>
            </a:r>
            <a:r>
              <a:rPr lang="en-US" dirty="0"/>
              <a:t> than small </a:t>
            </a:r>
            <a:r>
              <a:rPr lang="en-US" b="1" dirty="0"/>
              <a:t>animals</a:t>
            </a:r>
            <a:r>
              <a:rPr lang="en-US" dirty="0"/>
              <a:t> because they have many </a:t>
            </a:r>
            <a:r>
              <a:rPr lang="en-US" b="1" dirty="0"/>
              <a:t>more</a:t>
            </a:r>
            <a:r>
              <a:rPr lang="en-US" dirty="0"/>
              <a:t> cells and typically live </a:t>
            </a:r>
            <a:r>
              <a:rPr lang="en-US" b="1" dirty="0"/>
              <a:t>longer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sz="1400" dirty="0">
                <a:hlinkClick r:id="rId2"/>
              </a:rPr>
              <a:t>https://www.scientificamerican.com/article/how-big-animals-deter-cancer/</a:t>
            </a:r>
            <a:endParaRPr lang="en-US" sz="1400" dirty="0"/>
          </a:p>
          <a:p>
            <a:endParaRPr lang="en-US" sz="1400" dirty="0"/>
          </a:p>
          <a:p>
            <a:r>
              <a:rPr lang="en-US" dirty="0"/>
              <a:t>So larger animals need to make themselves more cancer proof.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7F753-D458-4D4B-A65F-498B8B6C3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1" y="2816849"/>
            <a:ext cx="2419989" cy="36299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AC5BFB-3577-BD49-9735-287258663540}"/>
              </a:ext>
            </a:extLst>
          </p:cNvPr>
          <p:cNvSpPr/>
          <p:nvPr/>
        </p:nvSpPr>
        <p:spPr>
          <a:xfrm>
            <a:off x="3169585" y="6134031"/>
            <a:ext cx="3038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en.wikipedia.org</a:t>
            </a:r>
            <a:r>
              <a:rPr lang="en-US" sz="1400" dirty="0"/>
              <a:t>/wiki/Elephant</a:t>
            </a:r>
          </a:p>
        </p:txBody>
      </p:sp>
    </p:spTree>
    <p:extLst>
      <p:ext uri="{BB962C8B-B14F-4D97-AF65-F5344CB8AC3E}">
        <p14:creationId xmlns:p14="http://schemas.microsoft.com/office/powerpoint/2010/main" val="125794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0"/>
            <a:ext cx="502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7074" y="3877606"/>
            <a:ext cx="1670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 20 copies of the </a:t>
            </a:r>
            <a:r>
              <a:rPr lang="en-US" sz="3200" i="1" dirty="0"/>
              <a:t>p53</a:t>
            </a:r>
            <a:r>
              <a:rPr lang="en-US" sz="3200" dirty="0"/>
              <a:t> gene </a:t>
            </a:r>
          </a:p>
        </p:txBody>
      </p:sp>
    </p:spTree>
    <p:extLst>
      <p:ext uri="{BB962C8B-B14F-4D97-AF65-F5344CB8AC3E}">
        <p14:creationId xmlns:p14="http://schemas.microsoft.com/office/powerpoint/2010/main" val="635844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752600"/>
            <a:ext cx="7112000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Irreversible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the new mutation eventually becomes fixed in the population</a:t>
            </a:r>
            <a:r>
              <a:rPr lang="en-US" dirty="0"/>
              <a:t>  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</a:t>
            </a:r>
            <a:r>
              <a:rPr lang="en-US" dirty="0"/>
              <a:t> 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37521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45966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228600" y="381000"/>
            <a:ext cx="8534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fixation does not occur, but equilibrium is achieved</a:t>
            </a:r>
            <a:r>
              <a:rPr lang="en-US" dirty="0"/>
              <a:t>  </a:t>
            </a:r>
          </a:p>
          <a:p>
            <a:pPr marL="457200" indent="-457200"/>
            <a:endParaRPr lang="en-US" u="sng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 </a:t>
            </a:r>
            <a:r>
              <a:rPr lang="en-US" dirty="0"/>
              <a:t>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; but allele a mutates a </a:t>
            </a:r>
            <a:r>
              <a:rPr lang="en-US" dirty="0">
                <a:sym typeface="Symbol" charset="0"/>
              </a:rPr>
              <a:t> A at a rate of </a:t>
            </a:r>
            <a:r>
              <a:rPr lang="en-US" sz="2000" dirty="0">
                <a:sym typeface="Symbol" charset="0"/>
              </a:rPr>
              <a:t></a:t>
            </a:r>
            <a:r>
              <a:rPr lang="en-US" dirty="0"/>
              <a:t> = 10</a:t>
            </a:r>
            <a:r>
              <a:rPr lang="en-US" baseline="30000" dirty="0"/>
              <a:t>-5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465837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87" y="477001"/>
            <a:ext cx="8889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More Examples of Changes in Allele Frequencies Resulting from 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Forward and Reverse Mutation Equilibrium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331900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0" y="1598535"/>
            <a:ext cx="2362200" cy="808363"/>
            <a:chOff x="2133600" y="1473421"/>
            <a:chExt cx="2362200" cy="808363"/>
          </a:xfrm>
        </p:grpSpPr>
        <p:sp>
          <p:nvSpPr>
            <p:cNvPr id="6" name="Rectangle 5"/>
            <p:cNvSpPr/>
            <p:nvPr/>
          </p:nvSpPr>
          <p:spPr>
            <a:xfrm>
              <a:off x="2133600" y="1473421"/>
              <a:ext cx="2362200" cy="808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84120" y="1694401"/>
              <a:ext cx="640080" cy="32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4100" y="2450982"/>
            <a:ext cx="4800600" cy="5715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264057" y="3319007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2*10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754" y="3791209"/>
            <a:ext cx="2764697" cy="2103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908" y="3783589"/>
            <a:ext cx="2764697" cy="210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84482"/>
            <a:ext cx="2764697" cy="2103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27328" y="331900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8D0B-088F-684E-9A4C-95DA4BB0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J. Hey 2011 – Q. Rev. Biol.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F612C-2CEA-3244-A423-5925E8D68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buNone/>
            </a:pPr>
            <a:r>
              <a:rPr lang="en-US" dirty="0"/>
              <a:t>“Population thinking rejects a focus on a central representative type, and emphasizes the variation among individuals.”</a:t>
            </a:r>
          </a:p>
          <a:p>
            <a:pPr marL="233363" indent="-233363"/>
            <a:endParaRPr lang="en-US" dirty="0"/>
          </a:p>
          <a:p>
            <a:pPr marL="233363" indent="-233363">
              <a:buNone/>
            </a:pPr>
            <a:r>
              <a:rPr lang="en-US" dirty="0"/>
              <a:t>“… emphasizes variation at the expense of dwelling on entities…” </a:t>
            </a:r>
          </a:p>
        </p:txBody>
      </p:sp>
    </p:spTree>
    <p:extLst>
      <p:ext uri="{BB962C8B-B14F-4D97-AF65-F5344CB8AC3E}">
        <p14:creationId xmlns:p14="http://schemas.microsoft.com/office/powerpoint/2010/main" val="83201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nd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evolutionary force,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genetic drift</a:t>
            </a:r>
          </a:p>
        </p:txBody>
      </p:sp>
    </p:spTree>
    <p:extLst>
      <p:ext uri="{BB962C8B-B14F-4D97-AF65-F5344CB8AC3E}">
        <p14:creationId xmlns:p14="http://schemas.microsoft.com/office/powerpoint/2010/main" val="144416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Drift – What does the term mean?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Genetic drift = random fluctuations in allele frequencies resulting from the random sampling of gametes.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direction of genetic drift is always unpredictable.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magnitude of genetic drift depends on population size (N).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reduces genetic variation over the long-term.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causes populations to diverge.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This type of “random sampling of gametes” occurs naturally: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/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Which gametes fertilizes the egg?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survive?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contribute gametes to the next generation?</a:t>
            </a: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37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246743"/>
            <a:ext cx="5177009" cy="23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3850245"/>
            <a:ext cx="5961743" cy="1634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3921" y="1262744"/>
            <a:ext cx="1597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Sample Size </a:t>
            </a:r>
          </a:p>
          <a:p>
            <a:pPr algn="ctr"/>
            <a:r>
              <a:rPr lang="en-US" sz="2200" dirty="0"/>
              <a:t>Effect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6505" y="3410856"/>
            <a:ext cx="1841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Bottleneck</a:t>
            </a:r>
          </a:p>
          <a:p>
            <a:pPr algn="ctr"/>
            <a:r>
              <a:rPr lang="en-US" sz="2200" dirty="0"/>
              <a:t>or</a:t>
            </a:r>
          </a:p>
          <a:p>
            <a:pPr algn="ctr"/>
            <a:r>
              <a:rPr lang="en-US" sz="2200" dirty="0"/>
              <a:t>Founder Event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829" y="57256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evolution.berkeley.edu</a:t>
            </a:r>
            <a:r>
              <a:rPr lang="en-US" sz="1200" dirty="0"/>
              <a:t>/evo101/IIID3Bottlenecks.shtml</a:t>
            </a:r>
          </a:p>
        </p:txBody>
      </p:sp>
      <p:sp>
        <p:nvSpPr>
          <p:cNvPr id="7" name="Down Arrow 6"/>
          <p:cNvSpPr/>
          <p:nvPr/>
        </p:nvSpPr>
        <p:spPr>
          <a:xfrm rot="20208709">
            <a:off x="7112965" y="2351405"/>
            <a:ext cx="377371" cy="7402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04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756" y="444787"/>
            <a:ext cx="7968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/>
                <a:cs typeface="Calibri"/>
              </a:rPr>
              <a:t>Wright-Fisher Model, characterizes changes in allele frequency mathematically.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3960" y="1907541"/>
            <a:ext cx="7239000" cy="4524316"/>
            <a:chOff x="838200" y="4191000"/>
            <a:chExt cx="7239000" cy="4524316"/>
          </a:xfrm>
        </p:grpSpPr>
        <p:sp>
          <p:nvSpPr>
            <p:cNvPr id="6" name="TextBox 5"/>
            <p:cNvSpPr txBox="1"/>
            <p:nvPr/>
          </p:nvSpPr>
          <p:spPr>
            <a:xfrm>
              <a:off x="838200" y="4191000"/>
              <a:ext cx="7239000" cy="452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expected (E) allele frequency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in the next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+ 1) is equal to the frequency in the current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direction of drift is unpredictable, but the variance is a function of 1/2N.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large when N is small.</a:t>
              </a: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small when N is large.  </a:t>
              </a: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86199" y="4876800"/>
              <a:ext cx="1360170" cy="320040"/>
            </a:xfrm>
            <a:prstGeom prst="rect">
              <a:avLst/>
            </a:prstGeom>
            <a:noFill/>
          </p:spPr>
        </p:pic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0160" y="2974341"/>
            <a:ext cx="7239000" cy="1036320"/>
            <a:chOff x="914400" y="5013960"/>
            <a:chExt cx="7239000" cy="1036320"/>
          </a:xfrm>
        </p:grpSpPr>
        <p:sp>
          <p:nvSpPr>
            <p:cNvPr id="11" name="TextBox 10"/>
            <p:cNvSpPr txBox="1"/>
            <p:nvPr/>
          </p:nvSpPr>
          <p:spPr>
            <a:xfrm>
              <a:off x="914400" y="501396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variance (V) of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+1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is:</a:t>
              </a: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6920" y="5410200"/>
              <a:ext cx="2418080" cy="640080"/>
            </a:xfrm>
            <a:prstGeom prst="rect">
              <a:avLst/>
            </a:prstGeom>
            <a:noFill/>
          </p:spPr>
        </p:pic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0160" y="3934461"/>
            <a:ext cx="7239000" cy="846126"/>
            <a:chOff x="914400" y="5593080"/>
            <a:chExt cx="7239000" cy="846126"/>
          </a:xfrm>
        </p:grpSpPr>
        <p:sp>
          <p:nvSpPr>
            <p:cNvPr id="16" name="TextBox 15"/>
            <p:cNvSpPr txBox="1"/>
            <p:nvPr/>
          </p:nvSpPr>
          <p:spPr>
            <a:xfrm>
              <a:off x="914400" y="559308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95% confidence interval (CI) is between:</a:t>
              </a:r>
            </a:p>
          </p:txBody>
        </p:sp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24400" y="6096000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3600" y="6096000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3810000" y="606987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D6A34B7-FA74-EE4E-9819-E669FAAD9EB8}"/>
              </a:ext>
            </a:extLst>
          </p:cNvPr>
          <p:cNvSpPr txBox="1"/>
          <p:nvPr/>
        </p:nvSpPr>
        <p:spPr>
          <a:xfrm>
            <a:off x="4157327" y="5683933"/>
            <a:ext cx="593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FC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012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285093" y="4936983"/>
            <a:ext cx="8630510" cy="1721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642607" y="5019338"/>
            <a:ext cx="3569970" cy="369332"/>
            <a:chOff x="1642607" y="4876800"/>
            <a:chExt cx="3569970" cy="369332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4902926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2607" y="4902926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3166607" y="4876800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57200" y="381000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We can’t predict the allele frequency, but we can predict it with confidence intervals?</a:t>
            </a:r>
            <a:endParaRPr lang="en-US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83" y="1515686"/>
            <a:ext cx="808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 in a population of 10 individuals (small number), what is the expected allele frequency in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+1?  What is the variance and 95% CI?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428538"/>
            <a:ext cx="1360170" cy="32004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885738"/>
            <a:ext cx="1456182" cy="32004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2352338"/>
            <a:ext cx="2072640" cy="548640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038138"/>
            <a:ext cx="2255520" cy="548640"/>
          </a:xfrm>
          <a:prstGeom prst="rect">
            <a:avLst/>
          </a:prstGeom>
          <a:noFill/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723938"/>
            <a:ext cx="1508760" cy="548640"/>
          </a:xfrm>
          <a:prstGeom prst="rect">
            <a:avLst/>
          </a:prstGeom>
          <a:noFill/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4485938"/>
            <a:ext cx="1787652" cy="310896"/>
          </a:xfrm>
          <a:prstGeom prst="rect">
            <a:avLst/>
          </a:prstGeom>
          <a:noFill/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671951" y="5475143"/>
            <a:ext cx="3585849" cy="369332"/>
            <a:chOff x="1671951" y="5332605"/>
            <a:chExt cx="3585849" cy="369332"/>
          </a:xfrm>
        </p:grpSpPr>
        <p:pic>
          <p:nvPicPr>
            <p:cNvPr id="32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5360126"/>
              <a:ext cx="1405393" cy="320040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3198088" y="5332605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34" name="Picture 21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1951" y="5360126"/>
              <a:ext cx="1405393" cy="320040"/>
            </a:xfrm>
            <a:prstGeom prst="rect">
              <a:avLst/>
            </a:prstGeom>
            <a:noFill/>
          </p:spPr>
        </p:pic>
      </p:grp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674720" y="5895332"/>
            <a:ext cx="3232513" cy="369332"/>
            <a:chOff x="1674720" y="5752794"/>
            <a:chExt cx="3232513" cy="369332"/>
          </a:xfrm>
        </p:grpSpPr>
        <p:pic>
          <p:nvPicPr>
            <p:cNvPr id="38" name="Picture 23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4720" y="5821680"/>
              <a:ext cx="1028700" cy="274320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192733" y="575279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0" name="Picture 25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78533" y="5817326"/>
              <a:ext cx="1028700" cy="274320"/>
            </a:xfrm>
            <a:prstGeom prst="rect">
              <a:avLst/>
            </a:prstGeom>
            <a:noFill/>
          </p:spPr>
        </p:pic>
      </p:grpSp>
      <p:sp>
        <p:nvSpPr>
          <p:cNvPr id="41" name="Rectangle 2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3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703566" y="6250206"/>
            <a:ext cx="2668090" cy="369332"/>
            <a:chOff x="1703566" y="6107668"/>
            <a:chExt cx="2668090" cy="369332"/>
          </a:xfrm>
        </p:grpSpPr>
        <p:pic>
          <p:nvPicPr>
            <p:cNvPr id="44" name="Picture 27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91596" y="6176554"/>
              <a:ext cx="480060" cy="274320"/>
            </a:xfrm>
            <a:prstGeom prst="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3201440" y="610766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6" name="Picture 29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03566" y="6200504"/>
              <a:ext cx="480060" cy="274320"/>
            </a:xfrm>
            <a:prstGeom prst="rect">
              <a:avLst/>
            </a:prstGeom>
            <a:noFill/>
          </p:spPr>
        </p:pic>
      </p:grpSp>
      <p:sp>
        <p:nvSpPr>
          <p:cNvPr id="47" name="TextBox 46"/>
          <p:cNvSpPr txBox="1"/>
          <p:nvPr/>
        </p:nvSpPr>
        <p:spPr>
          <a:xfrm>
            <a:off x="5638800" y="5143699"/>
            <a:ext cx="31242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95% confident that the allele frequency will be between 0.276 and 0.724 in the next generation.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6173" y="5020689"/>
            <a:ext cx="113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95% CI:</a:t>
            </a:r>
          </a:p>
        </p:txBody>
      </p:sp>
    </p:spTree>
    <p:extLst>
      <p:ext uri="{BB962C8B-B14F-4D97-AF65-F5344CB8AC3E}">
        <p14:creationId xmlns:p14="http://schemas.microsoft.com/office/powerpoint/2010/main" val="30565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819" y="514349"/>
            <a:ext cx="74580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Some similarity to Quantum Mechanics: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We can predict the confidence interval on the allele frequency, but not the frequency itself.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Heisenberg uncertainty principle states that we can't know both the energy and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position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of an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electron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0" y="1832138"/>
            <a:ext cx="3378994" cy="2016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58" y="4765674"/>
            <a:ext cx="2786062" cy="15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0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ndom_genetic_drift_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13" y="401697"/>
            <a:ext cx="3704413" cy="6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38200" y="6553200"/>
            <a:ext cx="7391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/>
              <a:t>https://www.boundless.com/biology/textbooks/boundless-biology-textbook/the-evolution-of-populations-19/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1063" y="84197"/>
            <a:ext cx="676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Wright-Fisher Model for populations of N = 20, 200, &amp; 2000 individuals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5507" y="972386"/>
            <a:ext cx="2590283" cy="115271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Small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N = large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>
              <a:latin typeface="Calibri"/>
              <a:ea typeface="+mj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Large N =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</a:t>
            </a:r>
            <a:r>
              <a:rPr lang="en-US" sz="2000" dirty="0" err="1">
                <a:latin typeface="Calibri"/>
                <a:ea typeface="+mj-ea"/>
                <a:cs typeface="Calibri"/>
              </a:rPr>
              <a:t>ll</a:t>
            </a:r>
            <a:r>
              <a:rPr lang="en-US" sz="2000" dirty="0">
                <a:latin typeface="Calibri"/>
                <a:ea typeface="+mj-ea"/>
                <a:cs typeface="Calibri"/>
              </a:rPr>
              <a:t>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98367" y="4597519"/>
            <a:ext cx="2413565" cy="170005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for N = 7 x 10</a:t>
            </a:r>
            <a:r>
              <a:rPr lang="en-US" sz="2000" baseline="30000" dirty="0">
                <a:latin typeface="Calibri"/>
                <a:ea typeface="+mj-ea"/>
                <a:cs typeface="Calibri"/>
              </a:rPr>
              <a:t>9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(human population)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p = q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= 0.5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95% CI = 0.499991-0.500009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52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variation is always lost.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All loci eventually go to fixation; fixation of p implies loss of q.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 err="1">
                <a:latin typeface="Calibri"/>
                <a:cs typeface="Calibri"/>
              </a:rPr>
              <a:t>Heterozygosity</a:t>
            </a:r>
            <a:r>
              <a:rPr lang="en-US" sz="2200" dirty="0">
                <a:latin typeface="Calibri"/>
                <a:cs typeface="Calibri"/>
              </a:rPr>
              <a:t> is always reduced.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Consider the </a:t>
            </a:r>
            <a:r>
              <a:rPr lang="en-US" sz="2200" u="sng" dirty="0">
                <a:latin typeface="Calibri"/>
                <a:cs typeface="Calibri"/>
              </a:rPr>
              <a:t>Inbreeding Coefficient</a:t>
            </a:r>
            <a:r>
              <a:rPr lang="en-US" sz="2200" dirty="0">
                <a:latin typeface="Calibri"/>
                <a:cs typeface="Calibri"/>
              </a:rPr>
              <a:t> = probability that two copies of a gene are </a:t>
            </a:r>
            <a:r>
              <a:rPr lang="en-US" sz="2200" u="sng" dirty="0">
                <a:latin typeface="Calibri"/>
                <a:cs typeface="Calibri"/>
              </a:rPr>
              <a:t>identical by descent (IBD)</a:t>
            </a:r>
            <a:r>
              <a:rPr lang="en-US" sz="2200" dirty="0">
                <a:latin typeface="Calibri"/>
                <a:cs typeface="Calibri"/>
              </a:rPr>
              <a:t>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dirty="0">
                <a:cs typeface="Calibri"/>
              </a:rPr>
              <a:t>Understand the difference: identical by descent (IBD) vs. identical by state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9309" y="4730992"/>
            <a:ext cx="2703775" cy="808700"/>
            <a:chOff x="2664216" y="3352800"/>
            <a:chExt cx="2703775" cy="808700"/>
          </a:xfrm>
        </p:grpSpPr>
        <p:sp>
          <p:nvSpPr>
            <p:cNvPr id="4" name="Oval 3"/>
            <p:cNvSpPr/>
            <p:nvPr/>
          </p:nvSpPr>
          <p:spPr>
            <a:xfrm>
              <a:off x="26658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9706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2754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80240" y="38862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26672" y="3792168"/>
              <a:ext cx="137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6642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9690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2738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578616" y="34290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1557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t-1</a:t>
              </a:r>
            </a:p>
          </p:txBody>
        </p:sp>
        <p:cxnSp>
          <p:nvCxnSpPr>
            <p:cNvPr id="14" name="Straight Arrow Connector 13"/>
            <p:cNvCxnSpPr>
              <a:stCxn id="9" idx="4"/>
              <a:endCxn id="4" idx="0"/>
            </p:cNvCxnSpPr>
            <p:nvPr/>
          </p:nvCxnSpPr>
          <p:spPr>
            <a:xfrm rot="16200000" flipH="1">
              <a:off x="25888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4"/>
              <a:endCxn id="5" idx="0"/>
            </p:cNvCxnSpPr>
            <p:nvPr/>
          </p:nvCxnSpPr>
          <p:spPr>
            <a:xfrm rot="16200000" flipH="1">
              <a:off x="2741228" y="3580588"/>
              <a:ext cx="304800" cy="3064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4"/>
              <a:endCxn id="7" idx="0"/>
            </p:cNvCxnSpPr>
            <p:nvPr/>
          </p:nvCxnSpPr>
          <p:spPr>
            <a:xfrm rot="16200000" flipH="1">
              <a:off x="35032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H="1">
              <a:off x="3021274" y="3618688"/>
              <a:ext cx="327118" cy="2525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06709" y="5330864"/>
            <a:ext cx="2225041" cy="307777"/>
            <a:chOff x="990600" y="3952672"/>
            <a:chExt cx="2225041" cy="30777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682241" y="4114800"/>
              <a:ext cx="5334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90600" y="3952672"/>
              <a:ext cx="1656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descent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59309" y="5492992"/>
            <a:ext cx="2235926" cy="307777"/>
            <a:chOff x="2743200" y="4114800"/>
            <a:chExt cx="2235926" cy="30777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743200" y="4267200"/>
              <a:ext cx="838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531326" y="41148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state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66267" y="4718800"/>
            <a:ext cx="4456376" cy="1069777"/>
            <a:chOff x="4566267" y="3112008"/>
            <a:chExt cx="4456376" cy="1069777"/>
          </a:xfrm>
        </p:grpSpPr>
        <p:grpSp>
          <p:nvGrpSpPr>
            <p:cNvPr id="25" name="Group 24"/>
            <p:cNvGrpSpPr/>
            <p:nvPr/>
          </p:nvGrpSpPr>
          <p:grpSpPr>
            <a:xfrm>
              <a:off x="6318867" y="3112008"/>
              <a:ext cx="2703776" cy="808700"/>
              <a:chOff x="2664216" y="3352800"/>
              <a:chExt cx="2703775" cy="8087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2665840" y="3886200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9706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2754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580240" y="38862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826672" y="3792168"/>
                <a:ext cx="13704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</a:t>
                </a: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6642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9690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2738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578616" y="34290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810000" y="3352800"/>
                <a:ext cx="1557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t-1</a:t>
                </a:r>
              </a:p>
            </p:txBody>
          </p:sp>
          <p:cxnSp>
            <p:nvCxnSpPr>
              <p:cNvPr id="42" name="Straight Arrow Connector 41"/>
              <p:cNvCxnSpPr>
                <a:stCxn id="37" idx="4"/>
                <a:endCxn id="32" idx="0"/>
              </p:cNvCxnSpPr>
              <p:nvPr/>
            </p:nvCxnSpPr>
            <p:spPr>
              <a:xfrm rot="16200000" flipH="1">
                <a:off x="25888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37" idx="4"/>
                <a:endCxn id="33" idx="0"/>
              </p:cNvCxnSpPr>
              <p:nvPr/>
            </p:nvCxnSpPr>
            <p:spPr>
              <a:xfrm rot="16200000" flipH="1">
                <a:off x="2741228" y="3580588"/>
                <a:ext cx="304800" cy="3064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stCxn id="40" idx="4"/>
                <a:endCxn id="35" idx="0"/>
              </p:cNvCxnSpPr>
              <p:nvPr/>
            </p:nvCxnSpPr>
            <p:spPr>
              <a:xfrm rot="16200000" flipH="1">
                <a:off x="35032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16200000" flipH="1">
                <a:off x="3021274" y="3618688"/>
                <a:ext cx="327118" cy="2525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4566267" y="3711880"/>
              <a:ext cx="2225042" cy="307777"/>
              <a:chOff x="990600" y="3952672"/>
              <a:chExt cx="2225041" cy="307777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682241" y="4114800"/>
                <a:ext cx="5334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990600" y="3952672"/>
                <a:ext cx="16569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descent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701491" y="3874008"/>
              <a:ext cx="1853303" cy="307777"/>
              <a:chOff x="3125823" y="4114800"/>
              <a:chExt cx="1853303" cy="307777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3125823" y="4267200"/>
                <a:ext cx="45557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531326" y="4114800"/>
                <a:ext cx="1447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state</a:t>
                </a:r>
              </a:p>
            </p:txBody>
          </p:sp>
        </p:grpSp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339" y="3715781"/>
            <a:ext cx="866775" cy="61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192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345626"/>
            <a:ext cx="2133600" cy="365125"/>
          </a:xfrm>
        </p:spPr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19375" y="1757301"/>
            <a:ext cx="2638425" cy="619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5497" y="1235311"/>
            <a:ext cx="767614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inbreeding coefficient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increase between generations due to genetic drift.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inbreeding occurs naturally without the tendency to inbreed.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2443101"/>
            <a:ext cx="746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i.e., the probability that two copies are identical by descent will increase the more generations you go 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180276"/>
            <a:ext cx="33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population of 100 individuals,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1/(2*100) = 0.005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3989901"/>
            <a:ext cx="3409950" cy="561975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625627"/>
            <a:ext cx="3009900" cy="30480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5009076"/>
            <a:ext cx="1295400" cy="304800"/>
          </a:xfrm>
          <a:prstGeom prst="rect">
            <a:avLst/>
          </a:prstGeom>
          <a:noFill/>
        </p:spPr>
      </p:pic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3408876"/>
            <a:ext cx="3667125" cy="561975"/>
          </a:xfrm>
          <a:prstGeom prst="rect">
            <a:avLst/>
          </a:prstGeom>
          <a:noFill/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3515" y="4018476"/>
            <a:ext cx="1171575" cy="304800"/>
          </a:xfrm>
          <a:prstGeom prst="rect">
            <a:avLst/>
          </a:prstGeom>
          <a:noFill/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551876"/>
            <a:ext cx="1171575" cy="304800"/>
          </a:xfrm>
          <a:prstGeom prst="rect">
            <a:avLst/>
          </a:prstGeom>
          <a:noFill/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856676"/>
            <a:ext cx="1162050" cy="304800"/>
          </a:xfrm>
          <a:prstGeom prst="rect">
            <a:avLst/>
          </a:prstGeom>
          <a:noFill/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5137528"/>
            <a:ext cx="1171575" cy="304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172200" y="4247076"/>
            <a:ext cx="27432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3.5% probability that two random copies are identical by descent from 5 generations ago. </a:t>
            </a:r>
          </a:p>
        </p:txBody>
      </p:sp>
    </p:spTree>
    <p:extLst>
      <p:ext uri="{BB962C8B-B14F-4D97-AF65-F5344CB8AC3E}">
        <p14:creationId xmlns:p14="http://schemas.microsoft.com/office/powerpoint/2010/main" val="33813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6019800" y="4876800"/>
            <a:ext cx="24352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Size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</a:p>
          <a:p>
            <a:pPr lvl="1"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324600" y="83820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1517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6401BF-19A0-4142-B04A-6B22A6E0AE87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05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1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st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evolutionary force,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mutation</a:t>
            </a:r>
          </a:p>
        </p:txBody>
      </p:sp>
    </p:spTree>
    <p:extLst>
      <p:ext uri="{BB962C8B-B14F-4D97-AF65-F5344CB8AC3E}">
        <p14:creationId xmlns:p14="http://schemas.microsoft.com/office/powerpoint/2010/main" val="960801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6400800" y="4495800"/>
            <a:ext cx="20265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constant over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evolutionary time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334351" y="8382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2549" name="Slide Number Placeholder 2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11E7E8-61BE-407B-BD35-4EB09C8F04C3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40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7" name="Text Box 31"/>
          <p:cNvSpPr txBox="1">
            <a:spLocks noChangeArrowheads="1"/>
          </p:cNvSpPr>
          <p:nvPr/>
        </p:nvSpPr>
        <p:spPr bwMode="auto">
          <a:xfrm>
            <a:off x="381000" y="5562600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probability of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two random copies will share the same parent in the preceding generation</a:t>
            </a:r>
          </a:p>
        </p:txBody>
      </p:sp>
      <p:sp>
        <p:nvSpPr>
          <p:cNvPr id="23578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655198-7361-4886-9CA5-0898C6EBF08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33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86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34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 Box 26"/>
          <p:cNvSpPr txBox="1">
            <a:spLocks noChangeArrowheads="1"/>
          </p:cNvSpPr>
          <p:nvPr/>
        </p:nvSpPr>
        <p:spPr bwMode="auto">
          <a:xfrm>
            <a:off x="685800" y="3276600"/>
            <a:ext cx="47516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gene copies did not leave descendents</a:t>
            </a:r>
          </a:p>
        </p:txBody>
      </p:sp>
      <p:sp>
        <p:nvSpPr>
          <p:cNvPr id="136" name="Line 27"/>
          <p:cNvSpPr>
            <a:spLocks noChangeShapeType="1"/>
          </p:cNvSpPr>
          <p:nvPr/>
        </p:nvSpPr>
        <p:spPr bwMode="auto">
          <a:xfrm flipH="1">
            <a:off x="1600200" y="375291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Line 28"/>
          <p:cNvSpPr>
            <a:spLocks noChangeShapeType="1"/>
          </p:cNvSpPr>
          <p:nvPr/>
        </p:nvSpPr>
        <p:spPr bwMode="auto">
          <a:xfrm>
            <a:off x="3352800" y="367671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40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735334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17950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63430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917539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4150047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0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Heritable changes within DNA 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Source of all new genetic variation.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Raw material for evolution.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u="sng" dirty="0"/>
              <a:t>Mutation rate varies between loci and among species</a:t>
            </a:r>
            <a:r>
              <a:rPr lang="en-US" dirty="0"/>
              <a:t>:</a:t>
            </a:r>
          </a:p>
          <a:p>
            <a:pPr marL="1028700" lvl="1" indent="-457200"/>
            <a:r>
              <a:rPr lang="en-US" dirty="0"/>
              <a:t> </a:t>
            </a:r>
          </a:p>
          <a:p>
            <a:pPr marL="1028700" lvl="1" indent="-457200">
              <a:buFontTx/>
              <a:buChar char="•"/>
            </a:pPr>
            <a:r>
              <a:rPr lang="en-US" dirty="0"/>
              <a:t>On average 10</a:t>
            </a:r>
            <a:r>
              <a:rPr lang="en-US" baseline="30000" dirty="0"/>
              <a:t>-4</a:t>
            </a:r>
            <a:r>
              <a:rPr lang="en-US" dirty="0"/>
              <a:t> to 10</a:t>
            </a:r>
            <a:r>
              <a:rPr lang="en-US" baseline="30000" dirty="0"/>
              <a:t>-9</a:t>
            </a:r>
            <a:r>
              <a:rPr lang="en-US" dirty="0"/>
              <a:t> mutations/gene/generation</a:t>
            </a:r>
          </a:p>
          <a:p>
            <a:pPr marL="571500" lvl="1"/>
            <a:r>
              <a:rPr lang="en-US" dirty="0"/>
              <a:t> </a:t>
            </a:r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-7</a:t>
            </a:r>
            <a:r>
              <a:rPr lang="en-US" dirty="0"/>
              <a:t> to 10</a:t>
            </a:r>
            <a:r>
              <a:rPr lang="en-US" baseline="30000" dirty="0"/>
              <a:t>-9 </a:t>
            </a:r>
            <a:r>
              <a:rPr lang="en-US" dirty="0"/>
              <a:t>for higher organisms (i.e., vertebrates)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-9 </a:t>
            </a:r>
            <a:r>
              <a:rPr lang="en-US" dirty="0"/>
              <a:t>for humans = 3 new mutations per DNA replication cycle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DNA viruses = 10</a:t>
            </a:r>
            <a:r>
              <a:rPr lang="en-US" baseline="30000" dirty="0"/>
              <a:t>-6 </a:t>
            </a:r>
            <a:r>
              <a:rPr lang="en-US" dirty="0"/>
              <a:t>to 10</a:t>
            </a:r>
            <a:r>
              <a:rPr lang="en-US" baseline="30000" dirty="0"/>
              <a:t>-8</a:t>
            </a:r>
            <a:r>
              <a:rPr lang="en-US" dirty="0"/>
              <a:t>/RNA viruses = 10</a:t>
            </a:r>
            <a:r>
              <a:rPr lang="en-US" baseline="30000" dirty="0"/>
              <a:t>-3 </a:t>
            </a:r>
            <a:r>
              <a:rPr lang="en-US" dirty="0"/>
              <a:t>to 10</a:t>
            </a:r>
            <a:r>
              <a:rPr lang="en-US" baseline="30000" dirty="0"/>
              <a:t>-5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Human mtDNA = 3 x 10</a:t>
            </a:r>
            <a:r>
              <a:rPr lang="en-US" baseline="30000" dirty="0"/>
              <a:t>-5</a:t>
            </a:r>
          </a:p>
        </p:txBody>
      </p:sp>
      <p:pic>
        <p:nvPicPr>
          <p:cNvPr id="15362" name="Picture 1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374650"/>
            <a:ext cx="24384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229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715328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Oval 5"/>
          <p:cNvSpPr>
            <a:spLocks noChangeArrowheads="1"/>
          </p:cNvSpPr>
          <p:nvPr/>
        </p:nvSpPr>
        <p:spPr bwMode="auto">
          <a:xfrm>
            <a:off x="533400" y="6285411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785948" y="6198326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copies went extinct = genetic variation lost</a:t>
            </a:r>
          </a:p>
        </p:txBody>
      </p:sp>
      <p:sp>
        <p:nvSpPr>
          <p:cNvPr id="159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Oval 5"/>
          <p:cNvSpPr>
            <a:spLocks noChangeArrowheads="1"/>
          </p:cNvSpPr>
          <p:nvPr/>
        </p:nvSpPr>
        <p:spPr bwMode="auto">
          <a:xfrm>
            <a:off x="1419225" y="31242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Oval 7"/>
          <p:cNvSpPr>
            <a:spLocks noChangeArrowheads="1"/>
          </p:cNvSpPr>
          <p:nvPr/>
        </p:nvSpPr>
        <p:spPr bwMode="auto">
          <a:xfrm>
            <a:off x="1417638" y="44958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34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53124"/>
            <a:ext cx="76961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probability that two copies of a gene are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identical by state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homozygosity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Genetics drift: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reduces heterozygosity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homozygosity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always!!!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467524"/>
            <a:ext cx="341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of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drift 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2000924"/>
            <a:ext cx="1971675" cy="619125"/>
          </a:xfrm>
          <a:prstGeom prst="rect">
            <a:avLst/>
          </a:prstGeom>
          <a:noFill/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7800" y="2162849"/>
            <a:ext cx="164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0600" y="2839124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time 0 (initial),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4800" y="1524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4" name="Char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469645"/>
              </p:ext>
            </p:extLst>
          </p:nvPr>
        </p:nvGraphicFramePr>
        <p:xfrm>
          <a:off x="3429000" y="3581400"/>
          <a:ext cx="5105400" cy="299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63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Graphic spid="24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0962"/>
            <a:ext cx="54006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51388"/>
            <a:ext cx="25527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http://www.chickendancetrail.com/images/PrairieChicken1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897837"/>
            <a:ext cx="2651760" cy="1766072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0" y="2286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9414" y="1006442"/>
            <a:ext cx="3376922" cy="556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9164" y="6081494"/>
            <a:ext cx="50357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5888" indent="-115888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*Loss of variation does not require a bottleneck; it occurs stochastically in small populations.</a:t>
            </a:r>
          </a:p>
        </p:txBody>
      </p:sp>
      <p:pic>
        <p:nvPicPr>
          <p:cNvPr id="10" name="Picture 1" descr="78e4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9" y="3869787"/>
            <a:ext cx="2651760" cy="18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683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"/>
          <a:stretch>
            <a:fillRect/>
          </a:stretch>
        </p:blipFill>
        <p:spPr bwMode="auto">
          <a:xfrm>
            <a:off x="457200" y="152400"/>
            <a:ext cx="42481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3870325" y="282575"/>
            <a:ext cx="4892675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dirty="0"/>
              <a:t>Peter </a:t>
            </a:r>
            <a:r>
              <a:rPr lang="en-US" b="0" dirty="0" err="1"/>
              <a:t>Buri</a:t>
            </a:r>
            <a:r>
              <a:rPr lang="ja-JP" altLang="en-US" b="0" dirty="0"/>
              <a:t>’</a:t>
            </a:r>
            <a:r>
              <a:rPr lang="en-US" altLang="ja-JP" b="0" dirty="0"/>
              <a:t>s study of genetic drift in </a:t>
            </a:r>
            <a:r>
              <a:rPr lang="en-US" altLang="ja-JP" b="0" i="1" dirty="0"/>
              <a:t>Drosophila.</a:t>
            </a:r>
            <a:endParaRPr lang="en-US" altLang="ja-JP" b="0" u="sng" dirty="0"/>
          </a:p>
          <a:p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107 experimental populations.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Randomly selected 8 males and 8 females from each population for the next generation for 20 generations.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Sequential Bottleneck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8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" y="5867400"/>
            <a:ext cx="830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http://wallace.genetics.uga.edu/groups/evol3000/wiki/fb221/Bottlenecks_and_Founder_Effects.html</a:t>
            </a:r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838200" y="381000"/>
            <a:ext cx="42521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Founder Effect – similar to </a:t>
            </a:r>
            <a:r>
              <a:rPr lang="en-US" u="sng" dirty="0" err="1">
                <a:sym typeface="Symbol" charset="0"/>
              </a:rPr>
              <a:t>bottleck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10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alaska [Converted]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838"/>
            <a:ext cx="91440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aleu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67200"/>
            <a:ext cx="28194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1" name="Straight Arrow Connector 5"/>
          <p:cNvCxnSpPr>
            <a:cxnSpLocks noChangeShapeType="1"/>
          </p:cNvCxnSpPr>
          <p:nvPr/>
        </p:nvCxnSpPr>
        <p:spPr bwMode="auto">
          <a:xfrm rot="10800000">
            <a:off x="381000" y="3962400"/>
            <a:ext cx="419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2" name="Straight Arrow Connector 7"/>
          <p:cNvCxnSpPr>
            <a:cxnSpLocks noChangeShapeType="1"/>
          </p:cNvCxnSpPr>
          <p:nvPr/>
        </p:nvCxnSpPr>
        <p:spPr bwMode="auto">
          <a:xfrm rot="10800000">
            <a:off x="2438400" y="3962400"/>
            <a:ext cx="2514600" cy="762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3" name="Straight Arrow Connector 9"/>
          <p:cNvCxnSpPr>
            <a:cxnSpLocks noChangeShapeType="1"/>
          </p:cNvCxnSpPr>
          <p:nvPr/>
        </p:nvCxnSpPr>
        <p:spPr bwMode="auto">
          <a:xfrm rot="16200000" flipV="1">
            <a:off x="4229100" y="3619500"/>
            <a:ext cx="11430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4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4800600" y="3810000"/>
            <a:ext cx="1371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5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5295900" y="3314700"/>
            <a:ext cx="16764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6" name="Straight Arrow Connector 16"/>
          <p:cNvCxnSpPr>
            <a:cxnSpLocks noChangeShapeType="1"/>
          </p:cNvCxnSpPr>
          <p:nvPr/>
        </p:nvCxnSpPr>
        <p:spPr bwMode="auto">
          <a:xfrm flipV="1">
            <a:off x="6324600" y="3124200"/>
            <a:ext cx="1524000" cy="1143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7" name="Straight Arrow Connector 19"/>
          <p:cNvCxnSpPr>
            <a:cxnSpLocks noChangeShapeType="1"/>
          </p:cNvCxnSpPr>
          <p:nvPr/>
        </p:nvCxnSpPr>
        <p:spPr bwMode="auto">
          <a:xfrm flipV="1">
            <a:off x="6629400" y="3657600"/>
            <a:ext cx="18288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8" name="Straight Arrow Connector 21"/>
          <p:cNvCxnSpPr>
            <a:cxnSpLocks noChangeShapeType="1"/>
          </p:cNvCxnSpPr>
          <p:nvPr/>
        </p:nvCxnSpPr>
        <p:spPr bwMode="auto">
          <a:xfrm flipV="1">
            <a:off x="6934200" y="4267200"/>
            <a:ext cx="1752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659" name="TextBox 24"/>
          <p:cNvSpPr txBox="1">
            <a:spLocks noChangeArrowheads="1"/>
          </p:cNvSpPr>
          <p:nvPr/>
        </p:nvSpPr>
        <p:spPr bwMode="auto">
          <a:xfrm>
            <a:off x="381000" y="5029200"/>
            <a:ext cx="381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400" b="0"/>
              <a:t>Heterozygosity for eight populations of Song Sparrows (Pruett &amp; Winker 2005)</a:t>
            </a:r>
          </a:p>
          <a:p>
            <a:endParaRPr lang="en-US" sz="1400" b="0"/>
          </a:p>
          <a:p>
            <a:endParaRPr lang="en-US" sz="1400" b="0"/>
          </a:p>
        </p:txBody>
      </p:sp>
      <p:pic>
        <p:nvPicPr>
          <p:cNvPr id="27660" name="Picture 1" descr="song sparrow specime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"/>
            <a:ext cx="336232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TextBox 13"/>
          <p:cNvSpPr txBox="1">
            <a:spLocks noChangeArrowheads="1"/>
          </p:cNvSpPr>
          <p:nvPr/>
        </p:nvSpPr>
        <p:spPr bwMode="auto">
          <a:xfrm>
            <a:off x="190250" y="381000"/>
            <a:ext cx="3162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Sequential Founder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26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ysac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4" y="622540"/>
            <a:ext cx="8072741" cy="4032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974" y="4688028"/>
            <a:ext cx="7646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are consistent with a founder effect resulting from a severe bottleneck in population size between </a:t>
            </a:r>
            <a:r>
              <a:rPr lang="en-US" dirty="0" err="1"/>
              <a:t>a.d.</a:t>
            </a:r>
            <a:r>
              <a:rPr lang="en-US" dirty="0"/>
              <a:t> 1100 and </a:t>
            </a:r>
            <a:r>
              <a:rPr lang="en-US" dirty="0" err="1"/>
              <a:t>a.d.</a:t>
            </a:r>
            <a:r>
              <a:rPr lang="en-US" dirty="0"/>
              <a:t> 1400 - </a:t>
            </a:r>
            <a:r>
              <a:rPr lang="en-US" dirty="0" err="1"/>
              <a:t>Slatkin</a:t>
            </a:r>
            <a:r>
              <a:rPr lang="en-US" dirty="0"/>
              <a:t> (2004) - Am J Hum Genetics.</a:t>
            </a:r>
          </a:p>
          <a:p>
            <a:endParaRPr lang="en-US" dirty="0"/>
          </a:p>
          <a:p>
            <a:r>
              <a:rPr lang="en-US" dirty="0"/>
              <a:t>So the disease alleles are prevalent in descendant populations.</a:t>
            </a:r>
          </a:p>
        </p:txBody>
      </p:sp>
    </p:spTree>
    <p:extLst>
      <p:ext uri="{BB962C8B-B14F-4D97-AF65-F5344CB8AC3E}">
        <p14:creationId xmlns:p14="http://schemas.microsoft.com/office/powerpoint/2010/main" val="21200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792" y="228599"/>
            <a:ext cx="8532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Genetic Drift Causes Populations To Diverge in Allele Frequencies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80984"/>
            <a:ext cx="2423972" cy="548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96912"/>
            <a:ext cx="4846320" cy="16652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85003" y="3778541"/>
            <a:ext cx="31727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New </a:t>
            </a:r>
            <a:r>
              <a:rPr lang="en-US" b="1" dirty="0">
                <a:latin typeface="Calibri"/>
                <a:cs typeface="Calibri"/>
              </a:rPr>
              <a:t>mutations</a:t>
            </a:r>
            <a:r>
              <a:rPr lang="en-US" dirty="0">
                <a:latin typeface="Calibri"/>
                <a:cs typeface="Calibri"/>
              </a:rPr>
              <a:t> arise &amp; </a:t>
            </a:r>
          </a:p>
          <a:p>
            <a:pPr algn="ctr"/>
            <a:r>
              <a:rPr lang="en-US" b="1" dirty="0">
                <a:latin typeface="Calibri"/>
                <a:cs typeface="Calibri"/>
              </a:rPr>
              <a:t>genetic drift </a:t>
            </a:r>
            <a:r>
              <a:rPr lang="en-US" dirty="0">
                <a:latin typeface="Calibri"/>
                <a:cs typeface="Calibri"/>
              </a:rPr>
              <a:t>causes ancestral variation to be lost</a:t>
            </a:r>
          </a:p>
          <a:p>
            <a:pPr algn="ctr"/>
            <a:endParaRPr lang="en-US" dirty="0">
              <a:latin typeface="Calibri"/>
              <a:cs typeface="Calibri"/>
            </a:endParaRPr>
          </a:p>
          <a:p>
            <a:pPr algn="ctr"/>
            <a:r>
              <a:rPr lang="en-US" b="1" dirty="0">
                <a:latin typeface="Calibri"/>
                <a:cs typeface="Calibri"/>
              </a:rPr>
              <a:t>Shared polymorphisms </a:t>
            </a:r>
            <a:r>
              <a:rPr lang="en-US" dirty="0">
                <a:latin typeface="Calibri"/>
                <a:cs typeface="Calibri"/>
              </a:rPr>
              <a:t>disappear with time through </a:t>
            </a:r>
            <a:r>
              <a:rPr lang="en-US" b="1" dirty="0">
                <a:latin typeface="Calibri"/>
                <a:cs typeface="Calibri"/>
              </a:rPr>
              <a:t>lineage sorting</a:t>
            </a:r>
          </a:p>
        </p:txBody>
      </p:sp>
    </p:spTree>
    <p:extLst>
      <p:ext uri="{BB962C8B-B14F-4D97-AF65-F5344CB8AC3E}">
        <p14:creationId xmlns:p14="http://schemas.microsoft.com/office/powerpoint/2010/main" val="2391653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83108"/>
            <a:ext cx="804736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Summary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Genetic drift is a stochastic evolutionary force, the effects are unpredictable and can only be predicted with probability.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The magnitude of genetic drift depends on population size (N) because the variance is proportional to 1/2N.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always reduces genetic variation over the long-term (all loci eventually go to fixation).  Common alleles have a higher likelihood of becoming fixed sooner, and rarer alleles have a higher likelihood of being lost sooner.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causes populations to diverge because it causes allele frequencies to diverge when populations are isolated (i.e., limited gene flow).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05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1916" y="795249"/>
            <a:ext cx="7505829" cy="1055893"/>
            <a:chOff x="825891" y="1209905"/>
            <a:chExt cx="7505829" cy="1055893"/>
          </a:xfrm>
        </p:grpSpPr>
        <p:sp>
          <p:nvSpPr>
            <p:cNvPr id="9" name="TextBox 8"/>
            <p:cNvSpPr txBox="1"/>
            <p:nvPr/>
          </p:nvSpPr>
          <p:spPr>
            <a:xfrm>
              <a:off x="2719561" y="1425873"/>
              <a:ext cx="6858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600"/>
                </a:spcAft>
              </a:pPr>
              <a:r>
                <a:rPr lang="en-US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2</a:t>
              </a:r>
              <a:r>
                <a:rPr lang="en-US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N</a:t>
              </a:r>
              <a:r>
                <a:rPr lang="en-US" i="1" baseline="-25000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e</a:t>
              </a:r>
              <a:r>
                <a:rPr lang="el-GR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μ</a:t>
              </a:r>
              <a:endParaRPr lang="en-US" i="1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  <a:p>
              <a:pPr marL="457200" indent="-457200"/>
              <a:endParaRPr lang="en-US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79"/>
            <p:cNvGrpSpPr/>
            <p:nvPr/>
          </p:nvGrpSpPr>
          <p:grpSpPr>
            <a:xfrm>
              <a:off x="825891" y="1367347"/>
              <a:ext cx="7505829" cy="898451"/>
              <a:chOff x="4647180" y="4114800"/>
              <a:chExt cx="4442232" cy="9906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6172200" y="4114800"/>
                <a:ext cx="1371600" cy="9906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variation; Allele or genotype frequencies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647180" y="4397606"/>
                <a:ext cx="1066800" cy="48455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Mutation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8022612" y="4381765"/>
                <a:ext cx="1066800" cy="533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Drift</a:t>
                </a: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5755164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7600428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0698" y="1209905"/>
              <a:ext cx="373598" cy="59436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18349" y="2280599"/>
            <a:ext cx="764812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Mutation-Drift Equilibrium</a:t>
            </a:r>
          </a:p>
          <a:p>
            <a:endParaRPr lang="en-US" dirty="0"/>
          </a:p>
          <a:p>
            <a:r>
              <a:rPr lang="en-US" dirty="0"/>
              <a:t>Genetic drift always takes away variations, proportional to 1/2N.  Mutation always adds variation proportional to 2N.</a:t>
            </a:r>
          </a:p>
          <a:p>
            <a:endParaRPr lang="en-US" dirty="0"/>
          </a:p>
          <a:p>
            <a:r>
              <a:rPr lang="en-US" dirty="0"/>
              <a:t>Mutation and drift are in equilibrium when the number of mutations entering the population through mutation equals the number of alleles lost through genetic drift.</a:t>
            </a:r>
          </a:p>
          <a:p>
            <a:endParaRPr lang="en-US" dirty="0"/>
          </a:p>
          <a:p>
            <a:r>
              <a:rPr lang="en-US" dirty="0"/>
              <a:t>At equilibrium, genetic diversity remains the same, a function of Ne.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275" y="5524980"/>
            <a:ext cx="1714500" cy="7524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81387" y="5421267"/>
            <a:ext cx="451242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4</a:t>
            </a:r>
            <a:r>
              <a:rPr lang="en-US" sz="2000" dirty="0">
                <a:highlight>
                  <a:srgbClr val="FFFF00"/>
                </a:highlight>
                <a:latin typeface="Calibri"/>
                <a:cs typeface="Calibri"/>
              </a:rPr>
              <a:t>N</a:t>
            </a:r>
            <a:r>
              <a:rPr lang="en-US" sz="2000" baseline="-25000" dirty="0">
                <a:highlight>
                  <a:srgbClr val="FFFF00"/>
                </a:highlight>
                <a:latin typeface="Calibri"/>
                <a:cs typeface="Calibri"/>
              </a:rPr>
              <a:t>e</a:t>
            </a:r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m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>
                <a:latin typeface="Calibri"/>
                <a:cs typeface="Calibri"/>
              </a:rPr>
              <a:t>is termed the </a:t>
            </a:r>
            <a:r>
              <a:rPr lang="en-US" sz="2000" u="sng" dirty="0">
                <a:latin typeface="Calibri"/>
                <a:cs typeface="Calibri"/>
              </a:rPr>
              <a:t>neutral parameter</a:t>
            </a:r>
            <a:r>
              <a:rPr lang="en-US" sz="2000" dirty="0">
                <a:latin typeface="Calibri"/>
                <a:cs typeface="Calibri"/>
              </a:rPr>
              <a:t>, describes balance between mutation and genetic drift  </a:t>
            </a:r>
          </a:p>
        </p:txBody>
      </p:sp>
    </p:spTree>
    <p:extLst>
      <p:ext uri="{BB962C8B-B14F-4D97-AF65-F5344CB8AC3E}">
        <p14:creationId xmlns:p14="http://schemas.microsoft.com/office/powerpoint/2010/main" val="287077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194860"/>
            <a:ext cx="62230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2400" y="6068217"/>
            <a:ext cx="3357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viralzone.expasy.org</a:t>
            </a:r>
            <a:r>
              <a:rPr lang="en-US" dirty="0"/>
              <a:t>/4136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868" y="224118"/>
            <a:ext cx="58735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Slowest mutation rates are in eukaryotes (10</a:t>
            </a:r>
            <a:r>
              <a:rPr lang="en-US" sz="2000" baseline="30000" dirty="0"/>
              <a:t>-11</a:t>
            </a:r>
            <a:r>
              <a:rPr lang="en-US" sz="2000" dirty="0"/>
              <a:t> to 10</a:t>
            </a:r>
            <a:r>
              <a:rPr lang="en-US" sz="2000" baseline="30000" dirty="0"/>
              <a:t>-9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Fasted rates are in RNA viruses (10</a:t>
            </a:r>
            <a:r>
              <a:rPr lang="en-US" sz="2000" baseline="30000" dirty="0"/>
              <a:t>-3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Correlated with genome size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1A988D-B33D-1D48-A198-2F70AA2A00CA}"/>
              </a:ext>
            </a:extLst>
          </p:cNvPr>
          <p:cNvCxnSpPr/>
          <p:nvPr/>
        </p:nvCxnSpPr>
        <p:spPr>
          <a:xfrm flipH="1">
            <a:off x="4866572" y="3896940"/>
            <a:ext cx="141149" cy="2270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170CA8-793C-9843-AEAE-078DE39DCD24}"/>
              </a:ext>
            </a:extLst>
          </p:cNvPr>
          <p:cNvSpPr txBox="1"/>
          <p:nvPr/>
        </p:nvSpPr>
        <p:spPr>
          <a:xfrm>
            <a:off x="4478283" y="3589163"/>
            <a:ext cx="1058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Coronavirus</a:t>
            </a:r>
          </a:p>
        </p:txBody>
      </p:sp>
    </p:spTree>
    <p:extLst>
      <p:ext uri="{BB962C8B-B14F-4D97-AF65-F5344CB8AC3E}">
        <p14:creationId xmlns:p14="http://schemas.microsoft.com/office/powerpoint/2010/main" val="12679833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197312353"/>
              </p:ext>
            </p:extLst>
          </p:nvPr>
        </p:nvGraphicFramePr>
        <p:xfrm>
          <a:off x="1524000" y="1748930"/>
          <a:ext cx="6086476" cy="443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6919" y="285690"/>
            <a:ext cx="8307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At mutation-drift equilibrium H</a:t>
            </a:r>
            <a:r>
              <a:rPr lang="en-US" sz="2800" baseline="-25000" dirty="0">
                <a:latin typeface="Calibri"/>
                <a:cs typeface="Calibri"/>
              </a:rPr>
              <a:t>E</a:t>
            </a:r>
            <a:r>
              <a:rPr lang="en-US" sz="2800" dirty="0">
                <a:latin typeface="Calibri"/>
                <a:cs typeface="Calibri"/>
              </a:rPr>
              <a:t> is expected to scale to population size Ne</a:t>
            </a:r>
          </a:p>
        </p:txBody>
      </p:sp>
    </p:spTree>
    <p:extLst>
      <p:ext uri="{BB962C8B-B14F-4D97-AF65-F5344CB8AC3E}">
        <p14:creationId xmlns:p14="http://schemas.microsoft.com/office/powerpoint/2010/main" val="24806438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1" y="456983"/>
            <a:ext cx="8416219" cy="534056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55200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52367" y="6060862"/>
            <a:ext cx="42894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 err="1"/>
              <a:t>Hartl</a:t>
            </a:r>
            <a:r>
              <a:rPr lang="en-US" sz="1200" b="0" dirty="0"/>
              <a:t>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523549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892" y="1153381"/>
            <a:ext cx="7718575" cy="233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With accounting for generation time, we should expect to see greater nucleotide diversity in larger populations, and we do.</a:t>
            </a:r>
          </a:p>
          <a:p>
            <a:endParaRPr lang="en-US" dirty="0"/>
          </a:p>
          <a:p>
            <a:r>
              <a:rPr lang="en-US" dirty="0"/>
              <a:t>But we don’t see as much as predicted by the neutral parameter 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dirty="0"/>
              <a:t> = 4N</a:t>
            </a:r>
            <a:r>
              <a:rPr lang="en-US" baseline="-25000" dirty="0"/>
              <a:t>e</a:t>
            </a:r>
            <a:r>
              <a:rPr lang="en-US" dirty="0">
                <a:latin typeface="Symbol" charset="2"/>
                <a:cs typeface="Symbol" charset="2"/>
              </a:rPr>
              <a:t>m</a:t>
            </a:r>
          </a:p>
          <a:p>
            <a:endParaRPr lang="en-US" dirty="0"/>
          </a:p>
          <a:p>
            <a:r>
              <a:rPr lang="en-US" sz="2000" b="1" dirty="0"/>
              <a:t>This is </a:t>
            </a:r>
            <a:r>
              <a:rPr lang="en-US" sz="2000" b="1" dirty="0" err="1"/>
              <a:t>Lewontin’s</a:t>
            </a:r>
            <a:r>
              <a:rPr lang="en-US" sz="2000" b="1" dirty="0"/>
              <a:t> Paradox.</a:t>
            </a:r>
          </a:p>
          <a:p>
            <a:endParaRPr lang="en-US" dirty="0"/>
          </a:p>
          <a:p>
            <a:r>
              <a:rPr lang="en-US" dirty="0"/>
              <a:t>10-fold increase in N</a:t>
            </a:r>
            <a:r>
              <a:rPr lang="en-US" baseline="-25000" dirty="0"/>
              <a:t>e</a:t>
            </a:r>
            <a:r>
              <a:rPr lang="en-US" dirty="0"/>
              <a:t> results in much smaller increase in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/>
              <a:t>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62540" y="331752"/>
            <a:ext cx="818838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Genetic Diversity vs. Population Size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3" y="3667546"/>
            <a:ext cx="2514142" cy="19671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2539" y="5733536"/>
            <a:ext cx="78665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Relationship between </a:t>
            </a:r>
            <a:r>
              <a:rPr lang="en-US" sz="1400" i="1" dirty="0"/>
              <a:t>N</a:t>
            </a:r>
            <a:r>
              <a:rPr lang="en-US" sz="1400" dirty="0"/>
              <a:t> and </a:t>
            </a:r>
            <a:r>
              <a:rPr lang="en-US" sz="1400" i="1" dirty="0"/>
              <a:t>π</a:t>
            </a:r>
            <a:r>
              <a:rPr lang="en-US" sz="1400" dirty="0"/>
              <a:t> (proportion of variable sites) at 3,200 </a:t>
            </a:r>
            <a:r>
              <a:rPr lang="en-US" sz="1400" dirty="0" err="1"/>
              <a:t>ddRAD</a:t>
            </a:r>
            <a:r>
              <a:rPr lang="en-US" sz="1400" dirty="0"/>
              <a:t> loci from 41 species of ducks (1 individual/species). The dashed lines are the relationships expected from three different mutation rates - </a:t>
            </a:r>
            <a:r>
              <a:rPr lang="en-US" sz="1400" u="sng" dirty="0"/>
              <a:t>Jeff Peters, Wright State University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93355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_vs_di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752600"/>
            <a:ext cx="64135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60352" y="457200"/>
            <a:ext cx="5514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2200" b="0" dirty="0" err="1"/>
              <a:t>Lewontin’s</a:t>
            </a:r>
            <a:r>
              <a:rPr lang="en-US" sz="2200" b="0" dirty="0"/>
              <a:t> Paradox</a:t>
            </a:r>
          </a:p>
          <a:p>
            <a:pPr algn="ctr"/>
            <a:endParaRPr lang="en-US" b="0" dirty="0"/>
          </a:p>
          <a:p>
            <a:pPr algn="ctr"/>
            <a:r>
              <a:rPr lang="en-US" b="0" dirty="0"/>
              <a:t>Selection Constrains Variation in Larger Populations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86188" y="58674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http://www.trevorbedford.com/tree_topology/</a:t>
            </a:r>
          </a:p>
        </p:txBody>
      </p:sp>
      <p:pic>
        <p:nvPicPr>
          <p:cNvPr id="5" name="Picture 1" descr="Richard-Lewont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898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C7E66-570F-1448-B340-0A9C83B786BF}"/>
              </a:ext>
            </a:extLst>
          </p:cNvPr>
          <p:cNvSpPr txBox="1"/>
          <p:nvPr/>
        </p:nvSpPr>
        <p:spPr>
          <a:xfrm>
            <a:off x="381000" y="5079304"/>
            <a:ext cx="2649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Finally, we find that there is not as much</a:t>
            </a:r>
          </a:p>
          <a:p>
            <a:r>
              <a:rPr lang="en-US" dirty="0"/>
              <a:t>diversity as we might expect in large Ne populations.</a:t>
            </a:r>
          </a:p>
        </p:txBody>
      </p:sp>
    </p:spTree>
    <p:extLst>
      <p:ext uri="{BB962C8B-B14F-4D97-AF65-F5344CB8AC3E}">
        <p14:creationId xmlns:p14="http://schemas.microsoft.com/office/powerpoint/2010/main" val="181732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71668" y="808037"/>
            <a:ext cx="83820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</a:t>
            </a:r>
            <a:r>
              <a:rPr lang="el-GR" sz="1800" dirty="0">
                <a:latin typeface="Calibri"/>
                <a:cs typeface="Calibri"/>
              </a:rPr>
              <a:t>μ</a:t>
            </a:r>
            <a:r>
              <a:rPr lang="en-US" sz="1800" dirty="0">
                <a:latin typeface="Calibri"/>
                <a:cs typeface="Calibri"/>
              </a:rPr>
              <a:t> = 1 x 10</a:t>
            </a:r>
            <a:r>
              <a:rPr lang="en-US" sz="1800" baseline="30000" dirty="0">
                <a:latin typeface="Calibri"/>
                <a:cs typeface="Calibri"/>
              </a:rPr>
              <a:t>-9</a:t>
            </a:r>
            <a:r>
              <a:rPr lang="en-US" sz="1800" dirty="0">
                <a:latin typeface="Calibri"/>
                <a:cs typeface="Calibri"/>
              </a:rPr>
              <a:t> mutations in humans per nucleotide per generation 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       (or 1 mutation for every 1 billion nucleotides)…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There are an average of 3.2 point mutations per gamete [(</a:t>
            </a:r>
            <a:r>
              <a:rPr lang="en-US" sz="1800" dirty="0">
                <a:cs typeface="Calibri"/>
              </a:rPr>
              <a:t>3.2 x 10</a:t>
            </a:r>
            <a:r>
              <a:rPr lang="en-US" sz="1800" baseline="30000" dirty="0">
                <a:cs typeface="Calibri"/>
              </a:rPr>
              <a:t>9</a:t>
            </a:r>
            <a:r>
              <a:rPr lang="en-US" sz="1800" dirty="0">
                <a:cs typeface="Calibri"/>
              </a:rPr>
              <a:t>) x (1 x 10</a:t>
            </a:r>
            <a:r>
              <a:rPr lang="en-US" sz="1800" baseline="30000" dirty="0">
                <a:cs typeface="Calibri"/>
              </a:rPr>
              <a:t>-9</a:t>
            </a:r>
            <a:r>
              <a:rPr lang="en-US" sz="1800" dirty="0">
                <a:cs typeface="Calibri"/>
              </a:rPr>
              <a:t>)].</a:t>
            </a:r>
            <a:r>
              <a:rPr lang="en-US" sz="1800" dirty="0">
                <a:latin typeface="Calibri"/>
                <a:cs typeface="Calibri"/>
              </a:rPr>
              <a:t> Each child thus contains an average of 6.4 point mutations that differ from their parents.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7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people and two children per couple, the total number of mutations per generation is expected to be:</a:t>
            </a:r>
          </a:p>
          <a:p>
            <a:pPr marL="457200" lvl="1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lvl="1"/>
            <a:r>
              <a:rPr lang="en-US" sz="1800" dirty="0">
                <a:latin typeface="Calibri"/>
                <a:cs typeface="Calibri"/>
              </a:rPr>
              <a:t>44.8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mutations entering the population every generation!</a:t>
            </a:r>
          </a:p>
          <a:p>
            <a:pPr marL="0" indent="0">
              <a:buFont typeface="Arial"/>
              <a:buNone/>
            </a:pPr>
            <a:endParaRPr lang="en-US" sz="1800" b="1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4476" y="325170"/>
            <a:ext cx="7888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Accumulation of Mutations in the Human Population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299A668-EEFB-49E1-AD0D-483E1390EF28}" type="slidenum">
              <a:rPr lang="en-US" smtClean="0">
                <a:latin typeface="Calibri"/>
                <a:cs typeface="Calibri"/>
              </a:rPr>
              <a:pPr/>
              <a:t>7</a:t>
            </a:fld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69" y="4796118"/>
            <a:ext cx="244084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0C837-82E8-9D47-AC10-99F72AE363B7}"/>
              </a:ext>
            </a:extLst>
          </p:cNvPr>
          <p:cNvSpPr txBox="1"/>
          <p:nvPr/>
        </p:nvSpPr>
        <p:spPr>
          <a:xfrm>
            <a:off x="734096" y="863612"/>
            <a:ext cx="76564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Very large populations have </a:t>
            </a:r>
            <a:r>
              <a:rPr lang="en-US" sz="2200" u="sng" dirty="0"/>
              <a:t>more</a:t>
            </a:r>
            <a:r>
              <a:rPr lang="en-US" sz="2200" dirty="0"/>
              <a:t> genetic variation.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This is good, e.g., raw material for natural selection to act upon favorable variants.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If favorable mutations are rare, there are more in a large population.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Selection is also more efficient in a large population (because </a:t>
            </a:r>
            <a:r>
              <a:rPr lang="en-US" sz="2200" u="sng" dirty="0"/>
              <a:t>genetic drift </a:t>
            </a:r>
            <a:r>
              <a:rPr lang="en-US" sz="2200" dirty="0"/>
              <a:t>is weaker).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It can drive a mutation to </a:t>
            </a:r>
            <a:r>
              <a:rPr lang="en-US" sz="2200" u="sng" dirty="0"/>
              <a:t>fixation</a:t>
            </a:r>
            <a:r>
              <a:rPr lang="en-US" sz="2200" dirty="0"/>
              <a:t> easier.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3472241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239" y="275203"/>
            <a:ext cx="827497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cs typeface="Calibri"/>
              </a:rPr>
              <a:t>Muller’s Ratchet :</a:t>
            </a:r>
          </a:p>
          <a:p>
            <a:endParaRPr lang="en-US" b="1" dirty="0">
              <a:cs typeface="Calibri"/>
            </a:endParaRPr>
          </a:p>
          <a:p>
            <a:r>
              <a:rPr lang="en-US" dirty="0">
                <a:cs typeface="Calibri"/>
              </a:rPr>
              <a:t>Populations will always accumulate mildly deleterious mutations unless there is a means to get rid of them by selection (strongly deleterious mutations are eliminated anyway).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One reason why sexual reproduction may be favored over asexual reproduction.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Avoids irreversible accumulation of slightly deleterious mutations.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55" y="3115444"/>
            <a:ext cx="5045875" cy="30330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5464" y="6305689"/>
            <a:ext cx="5727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scitechdaily.com</a:t>
            </a:r>
            <a:r>
              <a:rPr lang="en-US" sz="1200" dirty="0"/>
              <a:t>/investigating-the-evolutionary-model-of-</a:t>
            </a:r>
            <a:r>
              <a:rPr lang="en-US" sz="1200" dirty="0" err="1"/>
              <a:t>mullers</a:t>
            </a:r>
            <a:r>
              <a:rPr lang="en-US" sz="1200" dirty="0"/>
              <a:t>-ratchet/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62" y="3109996"/>
            <a:ext cx="2351148" cy="12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71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2934</Words>
  <Application>Microsoft Macintosh PowerPoint</Application>
  <PresentationFormat>On-screen Show (4:3)</PresentationFormat>
  <Paragraphs>564</Paragraphs>
  <Slides>63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Comic Sans MS</vt:lpstr>
      <vt:lpstr>Courier New</vt:lpstr>
      <vt:lpstr>Symbol</vt:lpstr>
      <vt:lpstr>Times New Roman</vt:lpstr>
      <vt:lpstr>Verdana</vt:lpstr>
      <vt:lpstr>Office Theme</vt:lpstr>
      <vt:lpstr>Mutation &amp; Genetic Drift</vt:lpstr>
      <vt:lpstr>PowerPoint Presentation</vt:lpstr>
      <vt:lpstr>J. Hey 2011 – Q. Rev. Biol.</vt:lpstr>
      <vt:lpstr>1st evolutionary force, mutation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2nd evolutionary force, genetic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174</cp:revision>
  <dcterms:created xsi:type="dcterms:W3CDTF">2017-01-09T21:19:33Z</dcterms:created>
  <dcterms:modified xsi:type="dcterms:W3CDTF">2024-06-21T23:33:30Z</dcterms:modified>
</cp:coreProperties>
</file>