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media/image62.jpg" ContentType="image/jpeg"/>
  <Override PartName="/ppt/media/image66.jpg" ContentType="image/jpeg"/>
  <Override PartName="/ppt/media/image70.jpg" ContentType="image/jpeg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60" r:id="rId2"/>
    <p:sldId id="328" r:id="rId3"/>
    <p:sldId id="262" r:id="rId4"/>
    <p:sldId id="263" r:id="rId5"/>
    <p:sldId id="311" r:id="rId6"/>
    <p:sldId id="312" r:id="rId7"/>
    <p:sldId id="313" r:id="rId8"/>
    <p:sldId id="268" r:id="rId9"/>
    <p:sldId id="316" r:id="rId10"/>
    <p:sldId id="318" r:id="rId11"/>
    <p:sldId id="317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15" r:id="rId22"/>
    <p:sldId id="349" r:id="rId23"/>
    <p:sldId id="329" r:id="rId24"/>
    <p:sldId id="330" r:id="rId25"/>
    <p:sldId id="269" r:id="rId26"/>
    <p:sldId id="271" r:id="rId27"/>
    <p:sldId id="272" r:id="rId28"/>
    <p:sldId id="273" r:id="rId29"/>
    <p:sldId id="274" r:id="rId30"/>
    <p:sldId id="314" r:id="rId31"/>
    <p:sldId id="331" r:id="rId32"/>
    <p:sldId id="332" r:id="rId33"/>
    <p:sldId id="333" r:id="rId34"/>
    <p:sldId id="360" r:id="rId35"/>
    <p:sldId id="334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61" r:id="rId50"/>
    <p:sldId id="350" r:id="rId51"/>
    <p:sldId id="351" r:id="rId52"/>
    <p:sldId id="352" r:id="rId53"/>
    <p:sldId id="353" r:id="rId54"/>
    <p:sldId id="354" r:id="rId55"/>
    <p:sldId id="356" r:id="rId56"/>
    <p:sldId id="357" r:id="rId57"/>
    <p:sldId id="291" r:id="rId58"/>
    <p:sldId id="358" r:id="rId59"/>
    <p:sldId id="292" r:id="rId60"/>
    <p:sldId id="359" r:id="rId61"/>
    <p:sldId id="294" r:id="rId62"/>
    <p:sldId id="302" r:id="rId63"/>
    <p:sldId id="303" r:id="rId64"/>
    <p:sldId id="306" r:id="rId65"/>
    <p:sldId id="307" r:id="rId66"/>
    <p:sldId id="308" r:id="rId67"/>
    <p:sldId id="309" r:id="rId68"/>
    <p:sldId id="362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C-45E6-A40B-974503EE7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Coalescence (heads)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0.16666700000000001</c:v>
                </c:pt>
                <c:pt idx="1">
                  <c:v>0.13888900000000001</c:v>
                </c:pt>
                <c:pt idx="2">
                  <c:v>0.115741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3E5-9154-09BBDFED1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Coalescence</a:t>
                </a:r>
              </a:p>
            </c:rich>
          </c:tx>
          <c:layout>
            <c:manualLayout>
              <c:xMode val="edge"/>
              <c:yMode val="edge"/>
              <c:x val="1.5260597061648378E-2"/>
              <c:y val="0.16741111467503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Sheet1!$A$2:$A$42</c:f>
              <c:numCache>
                <c:formatCode>General</c:formatCode>
                <c:ptCount val="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0.16666700000000001</c:v>
                </c:pt>
                <c:pt idx="1">
                  <c:v>0.13888900000000001</c:v>
                </c:pt>
                <c:pt idx="2">
                  <c:v>0.115741</c:v>
                </c:pt>
                <c:pt idx="3">
                  <c:v>9.6450617283950629E-2</c:v>
                </c:pt>
                <c:pt idx="4">
                  <c:v>8.03755144032922E-2</c:v>
                </c:pt>
                <c:pt idx="5">
                  <c:v>6.6979595336076836E-2</c:v>
                </c:pt>
                <c:pt idx="6">
                  <c:v>5.5816329446730706E-2</c:v>
                </c:pt>
                <c:pt idx="7">
                  <c:v>4.6513607872275584E-2</c:v>
                </c:pt>
                <c:pt idx="8">
                  <c:v>3.8761339893562993E-2</c:v>
                </c:pt>
                <c:pt idx="9">
                  <c:v>3.2301116577969163E-2</c:v>
                </c:pt>
                <c:pt idx="10">
                  <c:v>2.6917597148307638E-2</c:v>
                </c:pt>
                <c:pt idx="11">
                  <c:v>2.2431330956923033E-2</c:v>
                </c:pt>
                <c:pt idx="12">
                  <c:v>1.8692775797435862E-2</c:v>
                </c:pt>
                <c:pt idx="13">
                  <c:v>1.5577313164529887E-2</c:v>
                </c:pt>
                <c:pt idx="14">
                  <c:v>1.2981094303774908E-2</c:v>
                </c:pt>
                <c:pt idx="15">
                  <c:v>1.0817578586479091E-2</c:v>
                </c:pt>
                <c:pt idx="16">
                  <c:v>9.0146488220659085E-3</c:v>
                </c:pt>
                <c:pt idx="17">
                  <c:v>7.512207351721591E-3</c:v>
                </c:pt>
                <c:pt idx="18">
                  <c:v>6.2601727931013264E-3</c:v>
                </c:pt>
                <c:pt idx="19">
                  <c:v>5.2168106609177724E-3</c:v>
                </c:pt>
                <c:pt idx="20">
                  <c:v>4.3473422174314779E-3</c:v>
                </c:pt>
                <c:pt idx="21">
                  <c:v>3.6227851811928978E-3</c:v>
                </c:pt>
                <c:pt idx="22">
                  <c:v>3.0189876509940823E-3</c:v>
                </c:pt>
                <c:pt idx="23">
                  <c:v>2.5158230424950686E-3</c:v>
                </c:pt>
                <c:pt idx="24">
                  <c:v>2.0965192020792238E-3</c:v>
                </c:pt>
                <c:pt idx="25">
                  <c:v>1.7470993350660203E-3</c:v>
                </c:pt>
                <c:pt idx="26">
                  <c:v>1.4559161125550168E-3</c:v>
                </c:pt>
                <c:pt idx="27">
                  <c:v>1.2132634271291808E-3</c:v>
                </c:pt>
                <c:pt idx="28">
                  <c:v>1.011052855940984E-3</c:v>
                </c:pt>
                <c:pt idx="29">
                  <c:v>8.4254404661748676E-4</c:v>
                </c:pt>
                <c:pt idx="30">
                  <c:v>7.0212003884790588E-4</c:v>
                </c:pt>
                <c:pt idx="31">
                  <c:v>5.8510003237325487E-4</c:v>
                </c:pt>
                <c:pt idx="32">
                  <c:v>4.8758336031104574E-4</c:v>
                </c:pt>
                <c:pt idx="33">
                  <c:v>4.0631946692587149E-4</c:v>
                </c:pt>
                <c:pt idx="34">
                  <c:v>3.3859955577155961E-4</c:v>
                </c:pt>
                <c:pt idx="35">
                  <c:v>2.8216629647629966E-4</c:v>
                </c:pt>
                <c:pt idx="36">
                  <c:v>2.351385803969164E-4</c:v>
                </c:pt>
                <c:pt idx="37">
                  <c:v>1.9594881699743031E-4</c:v>
                </c:pt>
                <c:pt idx="38">
                  <c:v>1.6329068083119198E-4</c:v>
                </c:pt>
                <c:pt idx="39">
                  <c:v>1.3607556735932663E-4</c:v>
                </c:pt>
                <c:pt idx="40">
                  <c:v>1.1339630613277223E-4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3E5-9154-09BBDFED1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Coalescence 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Sheet2!$N$1:$N$19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xVal>
          <c:yVal>
            <c:numRef>
              <c:f>Sheet2!$O$1:$O$19</c:f>
              <c:numCache>
                <c:formatCode>General</c:formatCode>
                <c:ptCount val="19"/>
                <c:pt idx="0">
                  <c:v>200</c:v>
                </c:pt>
                <c:pt idx="1">
                  <c:v>266.66666666666669</c:v>
                </c:pt>
                <c:pt idx="2">
                  <c:v>300</c:v>
                </c:pt>
                <c:pt idx="3">
                  <c:v>320</c:v>
                </c:pt>
                <c:pt idx="4">
                  <c:v>333.33333333333331</c:v>
                </c:pt>
                <c:pt idx="5">
                  <c:v>342.85714285714283</c:v>
                </c:pt>
                <c:pt idx="6">
                  <c:v>350</c:v>
                </c:pt>
                <c:pt idx="7">
                  <c:v>355.55555555555554</c:v>
                </c:pt>
                <c:pt idx="8">
                  <c:v>360</c:v>
                </c:pt>
                <c:pt idx="9">
                  <c:v>363.63636363636363</c:v>
                </c:pt>
                <c:pt idx="10">
                  <c:v>366.66666666666663</c:v>
                </c:pt>
                <c:pt idx="11">
                  <c:v>369.23076923076917</c:v>
                </c:pt>
                <c:pt idx="12">
                  <c:v>371.42857142857139</c:v>
                </c:pt>
                <c:pt idx="13">
                  <c:v>373.33333333333331</c:v>
                </c:pt>
                <c:pt idx="14">
                  <c:v>375</c:v>
                </c:pt>
                <c:pt idx="15">
                  <c:v>376.47058823529414</c:v>
                </c:pt>
                <c:pt idx="16">
                  <c:v>377.77777777777783</c:v>
                </c:pt>
                <c:pt idx="17">
                  <c:v>378.94736842105266</c:v>
                </c:pt>
                <c:pt idx="18">
                  <c:v>380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C7F-46D0-89D4-DCCD53B0F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678008"/>
        <c:axId val="495678992"/>
      </c:scatterChart>
      <c:valAx>
        <c:axId val="495678008"/>
        <c:scaling>
          <c:orientation val="minMax"/>
          <c:max val="2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678992"/>
        <c:crosses val="autoZero"/>
        <c:crossBetween val="midCat"/>
      </c:valAx>
      <c:valAx>
        <c:axId val="49567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678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Sheet1!$A$2:$A$42</c:f>
              <c:numCache>
                <c:formatCode>General</c:formatCode>
                <c:ptCount val="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0.16666700000000001</c:v>
                </c:pt>
                <c:pt idx="1">
                  <c:v>0.13888900000000001</c:v>
                </c:pt>
                <c:pt idx="2">
                  <c:v>0.115741</c:v>
                </c:pt>
                <c:pt idx="3">
                  <c:v>9.6450617283950629E-2</c:v>
                </c:pt>
                <c:pt idx="4">
                  <c:v>8.03755144032922E-2</c:v>
                </c:pt>
                <c:pt idx="5">
                  <c:v>6.6979595336076836E-2</c:v>
                </c:pt>
                <c:pt idx="6">
                  <c:v>5.5816329446730706E-2</c:v>
                </c:pt>
                <c:pt idx="7">
                  <c:v>4.6513607872275584E-2</c:v>
                </c:pt>
                <c:pt idx="8">
                  <c:v>3.8761339893562993E-2</c:v>
                </c:pt>
                <c:pt idx="9">
                  <c:v>3.2301116577969163E-2</c:v>
                </c:pt>
                <c:pt idx="10">
                  <c:v>2.6917597148307638E-2</c:v>
                </c:pt>
                <c:pt idx="11">
                  <c:v>2.2431330956923033E-2</c:v>
                </c:pt>
                <c:pt idx="12">
                  <c:v>1.8692775797435862E-2</c:v>
                </c:pt>
                <c:pt idx="13">
                  <c:v>1.5577313164529887E-2</c:v>
                </c:pt>
                <c:pt idx="14">
                  <c:v>1.2981094303774908E-2</c:v>
                </c:pt>
                <c:pt idx="15">
                  <c:v>1.0817578586479091E-2</c:v>
                </c:pt>
                <c:pt idx="16">
                  <c:v>9.0146488220659085E-3</c:v>
                </c:pt>
                <c:pt idx="17">
                  <c:v>7.512207351721591E-3</c:v>
                </c:pt>
                <c:pt idx="18">
                  <c:v>6.2601727931013264E-3</c:v>
                </c:pt>
                <c:pt idx="19">
                  <c:v>5.2168106609177724E-3</c:v>
                </c:pt>
                <c:pt idx="20">
                  <c:v>4.3473422174314779E-3</c:v>
                </c:pt>
                <c:pt idx="21">
                  <c:v>3.6227851811928978E-3</c:v>
                </c:pt>
                <c:pt idx="22">
                  <c:v>3.0189876509940823E-3</c:v>
                </c:pt>
                <c:pt idx="23">
                  <c:v>2.5158230424950686E-3</c:v>
                </c:pt>
                <c:pt idx="24">
                  <c:v>2.0965192020792238E-3</c:v>
                </c:pt>
                <c:pt idx="25">
                  <c:v>1.7470993350660203E-3</c:v>
                </c:pt>
                <c:pt idx="26">
                  <c:v>1.4559161125550168E-3</c:v>
                </c:pt>
                <c:pt idx="27">
                  <c:v>1.2132634271291808E-3</c:v>
                </c:pt>
                <c:pt idx="28">
                  <c:v>1.011052855940984E-3</c:v>
                </c:pt>
                <c:pt idx="29">
                  <c:v>8.4254404661748676E-4</c:v>
                </c:pt>
                <c:pt idx="30">
                  <c:v>7.0212003884790588E-4</c:v>
                </c:pt>
                <c:pt idx="31">
                  <c:v>5.8510003237325487E-4</c:v>
                </c:pt>
                <c:pt idx="32">
                  <c:v>4.8758336031104574E-4</c:v>
                </c:pt>
                <c:pt idx="33">
                  <c:v>4.0631946692587149E-4</c:v>
                </c:pt>
                <c:pt idx="34">
                  <c:v>3.3859955577155961E-4</c:v>
                </c:pt>
                <c:pt idx="35">
                  <c:v>2.8216629647629966E-4</c:v>
                </c:pt>
                <c:pt idx="36">
                  <c:v>2.351385803969164E-4</c:v>
                </c:pt>
                <c:pt idx="37">
                  <c:v>1.9594881699743031E-4</c:v>
                </c:pt>
                <c:pt idx="38">
                  <c:v>1.6329068083119198E-4</c:v>
                </c:pt>
                <c:pt idx="39">
                  <c:v>1.3607556735932663E-4</c:v>
                </c:pt>
                <c:pt idx="40">
                  <c:v>1.1339630613277223E-4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9-46E8-8686-AFBA8DE1C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tickLblSkip val="5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Coalescence 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67404426559351E-2"/>
          <c:y val="5.8931860036832415E-2"/>
          <c:w val="0.83601609657947684"/>
          <c:h val="0.8158379373848987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'mtDNA - histo'!$D$4</c:f>
              <c:strCache>
                <c:ptCount val="1"/>
                <c:pt idx="0">
                  <c:v>AMWI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'mtDNA - histo'!$C$5:$C$11209</c:f>
              <c:numCache>
                <c:formatCode>General</c:formatCode>
                <c:ptCount val="11205"/>
                <c:pt idx="0">
                  <c:v>8.9999999999999993E-3</c:v>
                </c:pt>
                <c:pt idx="1">
                  <c:v>9.1000000000000004E-3</c:v>
                </c:pt>
                <c:pt idx="2">
                  <c:v>9.1999999999999998E-3</c:v>
                </c:pt>
                <c:pt idx="3">
                  <c:v>9.2999999999999992E-3</c:v>
                </c:pt>
                <c:pt idx="4">
                  <c:v>9.4000000000000004E-3</c:v>
                </c:pt>
                <c:pt idx="5">
                  <c:v>9.4999999999999998E-3</c:v>
                </c:pt>
                <c:pt idx="6">
                  <c:v>9.5999999999999992E-3</c:v>
                </c:pt>
                <c:pt idx="7">
                  <c:v>9.7000000000000003E-3</c:v>
                </c:pt>
                <c:pt idx="8">
                  <c:v>9.7999999999999997E-3</c:v>
                </c:pt>
                <c:pt idx="9">
                  <c:v>9.9000000000000008E-3</c:v>
                </c:pt>
                <c:pt idx="10">
                  <c:v>0.01</c:v>
                </c:pt>
                <c:pt idx="11">
                  <c:v>1.01E-2</c:v>
                </c:pt>
                <c:pt idx="12">
                  <c:v>1.0200000000000001E-2</c:v>
                </c:pt>
                <c:pt idx="13">
                  <c:v>1.03E-2</c:v>
                </c:pt>
                <c:pt idx="14">
                  <c:v>1.04E-2</c:v>
                </c:pt>
                <c:pt idx="15">
                  <c:v>1.0500000000000001E-2</c:v>
                </c:pt>
                <c:pt idx="16">
                  <c:v>1.06E-2</c:v>
                </c:pt>
                <c:pt idx="17">
                  <c:v>1.0699999999999999E-2</c:v>
                </c:pt>
                <c:pt idx="18">
                  <c:v>1.0800000000000001E-2</c:v>
                </c:pt>
                <c:pt idx="19">
                  <c:v>1.09E-2</c:v>
                </c:pt>
                <c:pt idx="20">
                  <c:v>1.0999999999999999E-2</c:v>
                </c:pt>
                <c:pt idx="21">
                  <c:v>1.11E-2</c:v>
                </c:pt>
                <c:pt idx="22">
                  <c:v>1.12E-2</c:v>
                </c:pt>
                <c:pt idx="23">
                  <c:v>1.1299999999999999E-2</c:v>
                </c:pt>
                <c:pt idx="24">
                  <c:v>1.14E-2</c:v>
                </c:pt>
                <c:pt idx="25">
                  <c:v>1.15E-2</c:v>
                </c:pt>
                <c:pt idx="26">
                  <c:v>1.1599999999999999E-2</c:v>
                </c:pt>
                <c:pt idx="27">
                  <c:v>1.17E-2</c:v>
                </c:pt>
                <c:pt idx="28">
                  <c:v>1.18E-2</c:v>
                </c:pt>
                <c:pt idx="29">
                  <c:v>1.1900000000000001E-2</c:v>
                </c:pt>
                <c:pt idx="30">
                  <c:v>1.2E-2</c:v>
                </c:pt>
                <c:pt idx="31">
                  <c:v>1.21E-2</c:v>
                </c:pt>
                <c:pt idx="32">
                  <c:v>1.2200000000000001E-2</c:v>
                </c:pt>
                <c:pt idx="33">
                  <c:v>1.23E-2</c:v>
                </c:pt>
                <c:pt idx="34">
                  <c:v>1.24E-2</c:v>
                </c:pt>
                <c:pt idx="35">
                  <c:v>1.2500000000000001E-2</c:v>
                </c:pt>
                <c:pt idx="36">
                  <c:v>1.26E-2</c:v>
                </c:pt>
                <c:pt idx="37">
                  <c:v>1.2699999999999999E-2</c:v>
                </c:pt>
                <c:pt idx="38">
                  <c:v>1.2800000000000001E-2</c:v>
                </c:pt>
                <c:pt idx="39">
                  <c:v>1.29E-2</c:v>
                </c:pt>
                <c:pt idx="40">
                  <c:v>1.2999999999999999E-2</c:v>
                </c:pt>
                <c:pt idx="41">
                  <c:v>1.3100000000000001E-2</c:v>
                </c:pt>
                <c:pt idx="42">
                  <c:v>1.32E-2</c:v>
                </c:pt>
                <c:pt idx="43">
                  <c:v>1.3299999999999999E-2</c:v>
                </c:pt>
                <c:pt idx="44">
                  <c:v>1.34E-2</c:v>
                </c:pt>
                <c:pt idx="45">
                  <c:v>1.35E-2</c:v>
                </c:pt>
                <c:pt idx="46">
                  <c:v>1.3599999999999999E-2</c:v>
                </c:pt>
                <c:pt idx="47">
                  <c:v>1.37E-2</c:v>
                </c:pt>
                <c:pt idx="48">
                  <c:v>1.38E-2</c:v>
                </c:pt>
                <c:pt idx="49">
                  <c:v>1.3899999999999999E-2</c:v>
                </c:pt>
                <c:pt idx="50">
                  <c:v>1.4E-2</c:v>
                </c:pt>
                <c:pt idx="51">
                  <c:v>1.41E-2</c:v>
                </c:pt>
                <c:pt idx="52">
                  <c:v>1.4200000000000001E-2</c:v>
                </c:pt>
                <c:pt idx="53">
                  <c:v>1.43E-2</c:v>
                </c:pt>
                <c:pt idx="54">
                  <c:v>1.44E-2</c:v>
                </c:pt>
                <c:pt idx="55">
                  <c:v>1.4500000000000001E-2</c:v>
                </c:pt>
                <c:pt idx="56">
                  <c:v>1.46E-2</c:v>
                </c:pt>
                <c:pt idx="57">
                  <c:v>1.47E-2</c:v>
                </c:pt>
                <c:pt idx="58">
                  <c:v>1.4800000000000001E-2</c:v>
                </c:pt>
                <c:pt idx="59">
                  <c:v>1.49E-2</c:v>
                </c:pt>
                <c:pt idx="60">
                  <c:v>1.4999999999999999E-2</c:v>
                </c:pt>
                <c:pt idx="61">
                  <c:v>1.5100000000000001E-2</c:v>
                </c:pt>
                <c:pt idx="62">
                  <c:v>1.52E-2</c:v>
                </c:pt>
                <c:pt idx="63">
                  <c:v>1.5299999999999999E-2</c:v>
                </c:pt>
                <c:pt idx="64">
                  <c:v>1.54E-2</c:v>
                </c:pt>
                <c:pt idx="65">
                  <c:v>1.55E-2</c:v>
                </c:pt>
                <c:pt idx="66">
                  <c:v>1.5599999999999999E-2</c:v>
                </c:pt>
                <c:pt idx="67">
                  <c:v>1.5699999999999999E-2</c:v>
                </c:pt>
                <c:pt idx="68">
                  <c:v>1.5800000000000002E-2</c:v>
                </c:pt>
                <c:pt idx="69">
                  <c:v>1.5900000000000001E-2</c:v>
                </c:pt>
                <c:pt idx="70">
                  <c:v>1.6E-2</c:v>
                </c:pt>
                <c:pt idx="71">
                  <c:v>1.61E-2</c:v>
                </c:pt>
                <c:pt idx="72">
                  <c:v>1.6199999999999999E-2</c:v>
                </c:pt>
                <c:pt idx="73">
                  <c:v>1.6299999999999999E-2</c:v>
                </c:pt>
                <c:pt idx="74">
                  <c:v>1.6400000000000001E-2</c:v>
                </c:pt>
                <c:pt idx="75">
                  <c:v>1.6500000000000001E-2</c:v>
                </c:pt>
                <c:pt idx="76">
                  <c:v>1.66E-2</c:v>
                </c:pt>
                <c:pt idx="77">
                  <c:v>1.67E-2</c:v>
                </c:pt>
                <c:pt idx="78">
                  <c:v>1.6799999999999999E-2</c:v>
                </c:pt>
                <c:pt idx="79">
                  <c:v>1.6899999999999998E-2</c:v>
                </c:pt>
                <c:pt idx="80">
                  <c:v>1.7000000000000001E-2</c:v>
                </c:pt>
                <c:pt idx="81">
                  <c:v>1.7100000000000001E-2</c:v>
                </c:pt>
                <c:pt idx="82">
                  <c:v>1.72E-2</c:v>
                </c:pt>
                <c:pt idx="83">
                  <c:v>1.7299999999999999E-2</c:v>
                </c:pt>
                <c:pt idx="84">
                  <c:v>1.7399999999999999E-2</c:v>
                </c:pt>
                <c:pt idx="85">
                  <c:v>1.7500000000000002E-2</c:v>
                </c:pt>
                <c:pt idx="86">
                  <c:v>1.7600000000000001E-2</c:v>
                </c:pt>
                <c:pt idx="87">
                  <c:v>1.77E-2</c:v>
                </c:pt>
                <c:pt idx="88">
                  <c:v>1.78E-2</c:v>
                </c:pt>
                <c:pt idx="89">
                  <c:v>1.7899999999999999E-2</c:v>
                </c:pt>
                <c:pt idx="90">
                  <c:v>1.7999999999999999E-2</c:v>
                </c:pt>
                <c:pt idx="91">
                  <c:v>1.8100000000000002E-2</c:v>
                </c:pt>
                <c:pt idx="92">
                  <c:v>1.8200000000000001E-2</c:v>
                </c:pt>
                <c:pt idx="93">
                  <c:v>1.83E-2</c:v>
                </c:pt>
                <c:pt idx="94">
                  <c:v>1.84E-2</c:v>
                </c:pt>
                <c:pt idx="95">
                  <c:v>1.8499999999999999E-2</c:v>
                </c:pt>
                <c:pt idx="96">
                  <c:v>1.8599999999999998E-2</c:v>
                </c:pt>
                <c:pt idx="97">
                  <c:v>1.8700000000000001E-2</c:v>
                </c:pt>
                <c:pt idx="98">
                  <c:v>1.8800000000000001E-2</c:v>
                </c:pt>
                <c:pt idx="99">
                  <c:v>1.89E-2</c:v>
                </c:pt>
                <c:pt idx="100">
                  <c:v>1.9E-2</c:v>
                </c:pt>
                <c:pt idx="101">
                  <c:v>1.9099999999999999E-2</c:v>
                </c:pt>
                <c:pt idx="102">
                  <c:v>1.9199999999999998E-2</c:v>
                </c:pt>
                <c:pt idx="103">
                  <c:v>1.9300000000000001E-2</c:v>
                </c:pt>
                <c:pt idx="104">
                  <c:v>1.9400000000000001E-2</c:v>
                </c:pt>
                <c:pt idx="105">
                  <c:v>1.95E-2</c:v>
                </c:pt>
                <c:pt idx="106">
                  <c:v>1.9599999999999999E-2</c:v>
                </c:pt>
                <c:pt idx="107">
                  <c:v>1.9699999999999999E-2</c:v>
                </c:pt>
                <c:pt idx="108">
                  <c:v>1.9800000000000002E-2</c:v>
                </c:pt>
                <c:pt idx="109">
                  <c:v>1.9900000000000001E-2</c:v>
                </c:pt>
                <c:pt idx="110">
                  <c:v>0.02</c:v>
                </c:pt>
                <c:pt idx="111">
                  <c:v>2.01E-2</c:v>
                </c:pt>
                <c:pt idx="112">
                  <c:v>2.0199999999999999E-2</c:v>
                </c:pt>
                <c:pt idx="113">
                  <c:v>2.0299999999999999E-2</c:v>
                </c:pt>
                <c:pt idx="114">
                  <c:v>2.0400000000000001E-2</c:v>
                </c:pt>
                <c:pt idx="115">
                  <c:v>2.0500000000000001E-2</c:v>
                </c:pt>
                <c:pt idx="116">
                  <c:v>2.06E-2</c:v>
                </c:pt>
                <c:pt idx="117">
                  <c:v>2.07E-2</c:v>
                </c:pt>
                <c:pt idx="118">
                  <c:v>2.0799999999999999E-2</c:v>
                </c:pt>
                <c:pt idx="119">
                  <c:v>2.0899999999999998E-2</c:v>
                </c:pt>
                <c:pt idx="120">
                  <c:v>2.1000000000000001E-2</c:v>
                </c:pt>
                <c:pt idx="121">
                  <c:v>2.1100000000000001E-2</c:v>
                </c:pt>
                <c:pt idx="122">
                  <c:v>2.12E-2</c:v>
                </c:pt>
                <c:pt idx="123">
                  <c:v>2.1299999999999999E-2</c:v>
                </c:pt>
                <c:pt idx="124">
                  <c:v>2.1399999999999999E-2</c:v>
                </c:pt>
                <c:pt idx="125">
                  <c:v>2.1499999999999998E-2</c:v>
                </c:pt>
                <c:pt idx="126">
                  <c:v>2.1600000000000001E-2</c:v>
                </c:pt>
                <c:pt idx="127">
                  <c:v>2.1700000000000001E-2</c:v>
                </c:pt>
                <c:pt idx="128">
                  <c:v>2.18E-2</c:v>
                </c:pt>
                <c:pt idx="129">
                  <c:v>2.1899999999999999E-2</c:v>
                </c:pt>
                <c:pt idx="130">
                  <c:v>2.1999999999999999E-2</c:v>
                </c:pt>
                <c:pt idx="131">
                  <c:v>2.2100000000000002E-2</c:v>
                </c:pt>
                <c:pt idx="132">
                  <c:v>2.2200000000000001E-2</c:v>
                </c:pt>
                <c:pt idx="133">
                  <c:v>2.23E-2</c:v>
                </c:pt>
                <c:pt idx="134">
                  <c:v>2.24E-2</c:v>
                </c:pt>
                <c:pt idx="135">
                  <c:v>2.2499999999999999E-2</c:v>
                </c:pt>
                <c:pt idx="136">
                  <c:v>2.2599999999999999E-2</c:v>
                </c:pt>
                <c:pt idx="137">
                  <c:v>2.2700000000000001E-2</c:v>
                </c:pt>
                <c:pt idx="138">
                  <c:v>2.2800000000000001E-2</c:v>
                </c:pt>
                <c:pt idx="139">
                  <c:v>2.29E-2</c:v>
                </c:pt>
                <c:pt idx="140">
                  <c:v>2.3E-2</c:v>
                </c:pt>
                <c:pt idx="141">
                  <c:v>2.3099999999999999E-2</c:v>
                </c:pt>
                <c:pt idx="142">
                  <c:v>2.3199999999999998E-2</c:v>
                </c:pt>
                <c:pt idx="143">
                  <c:v>2.3300000000000001E-2</c:v>
                </c:pt>
                <c:pt idx="144">
                  <c:v>2.3400000000000001E-2</c:v>
                </c:pt>
                <c:pt idx="145">
                  <c:v>2.35E-2</c:v>
                </c:pt>
                <c:pt idx="146">
                  <c:v>2.3599999999999999E-2</c:v>
                </c:pt>
                <c:pt idx="147">
                  <c:v>2.3699999999999999E-2</c:v>
                </c:pt>
                <c:pt idx="148">
                  <c:v>2.3800000000000002E-2</c:v>
                </c:pt>
                <c:pt idx="149">
                  <c:v>2.3900000000000001E-2</c:v>
                </c:pt>
                <c:pt idx="150">
                  <c:v>2.4E-2</c:v>
                </c:pt>
                <c:pt idx="151">
                  <c:v>2.41E-2</c:v>
                </c:pt>
                <c:pt idx="152">
                  <c:v>2.4199999999999999E-2</c:v>
                </c:pt>
                <c:pt idx="153">
                  <c:v>2.4299999999999999E-2</c:v>
                </c:pt>
                <c:pt idx="154">
                  <c:v>2.4400000000000002E-2</c:v>
                </c:pt>
                <c:pt idx="155">
                  <c:v>2.4500000000000001E-2</c:v>
                </c:pt>
                <c:pt idx="156">
                  <c:v>2.46E-2</c:v>
                </c:pt>
                <c:pt idx="157">
                  <c:v>2.47E-2</c:v>
                </c:pt>
                <c:pt idx="158">
                  <c:v>2.4799999999999999E-2</c:v>
                </c:pt>
                <c:pt idx="159">
                  <c:v>2.4899999999999999E-2</c:v>
                </c:pt>
                <c:pt idx="160">
                  <c:v>2.5000000000000001E-2</c:v>
                </c:pt>
                <c:pt idx="161">
                  <c:v>2.5100000000000001E-2</c:v>
                </c:pt>
                <c:pt idx="162">
                  <c:v>2.52E-2</c:v>
                </c:pt>
                <c:pt idx="163">
                  <c:v>2.53E-2</c:v>
                </c:pt>
                <c:pt idx="164">
                  <c:v>2.5399999999999999E-2</c:v>
                </c:pt>
                <c:pt idx="165">
                  <c:v>2.5499999999999998E-2</c:v>
                </c:pt>
                <c:pt idx="166">
                  <c:v>2.5600000000000001E-2</c:v>
                </c:pt>
                <c:pt idx="167">
                  <c:v>2.5700000000000001E-2</c:v>
                </c:pt>
                <c:pt idx="168">
                  <c:v>2.58E-2</c:v>
                </c:pt>
                <c:pt idx="169">
                  <c:v>2.5899999999999999E-2</c:v>
                </c:pt>
                <c:pt idx="170">
                  <c:v>2.5999999999999999E-2</c:v>
                </c:pt>
                <c:pt idx="171">
                  <c:v>2.6100000000000002E-2</c:v>
                </c:pt>
                <c:pt idx="172">
                  <c:v>2.6200000000000001E-2</c:v>
                </c:pt>
                <c:pt idx="173">
                  <c:v>2.63E-2</c:v>
                </c:pt>
                <c:pt idx="174">
                  <c:v>2.64E-2</c:v>
                </c:pt>
                <c:pt idx="175">
                  <c:v>2.6499999999999999E-2</c:v>
                </c:pt>
                <c:pt idx="176">
                  <c:v>2.6599999999999999E-2</c:v>
                </c:pt>
                <c:pt idx="177">
                  <c:v>2.6700000000000002E-2</c:v>
                </c:pt>
                <c:pt idx="178">
                  <c:v>2.6800000000000001E-2</c:v>
                </c:pt>
                <c:pt idx="179">
                  <c:v>2.69E-2</c:v>
                </c:pt>
                <c:pt idx="180">
                  <c:v>2.7E-2</c:v>
                </c:pt>
                <c:pt idx="181">
                  <c:v>2.7099999999999999E-2</c:v>
                </c:pt>
                <c:pt idx="182">
                  <c:v>2.7199999999999998E-2</c:v>
                </c:pt>
                <c:pt idx="183">
                  <c:v>2.7300000000000001E-2</c:v>
                </c:pt>
                <c:pt idx="184">
                  <c:v>2.7400000000000001E-2</c:v>
                </c:pt>
                <c:pt idx="185">
                  <c:v>2.75E-2</c:v>
                </c:pt>
                <c:pt idx="186">
                  <c:v>2.76E-2</c:v>
                </c:pt>
                <c:pt idx="187">
                  <c:v>2.7699999999999999E-2</c:v>
                </c:pt>
                <c:pt idx="188">
                  <c:v>2.7799999999999998E-2</c:v>
                </c:pt>
                <c:pt idx="189">
                  <c:v>2.7900000000000001E-2</c:v>
                </c:pt>
                <c:pt idx="190">
                  <c:v>2.8000000000000001E-2</c:v>
                </c:pt>
                <c:pt idx="191">
                  <c:v>2.81E-2</c:v>
                </c:pt>
                <c:pt idx="192">
                  <c:v>2.8199999999999999E-2</c:v>
                </c:pt>
                <c:pt idx="193">
                  <c:v>2.8299999999999999E-2</c:v>
                </c:pt>
                <c:pt idx="194">
                  <c:v>2.8400000000000002E-2</c:v>
                </c:pt>
                <c:pt idx="195">
                  <c:v>2.8500000000000001E-2</c:v>
                </c:pt>
                <c:pt idx="196">
                  <c:v>2.86E-2</c:v>
                </c:pt>
                <c:pt idx="197">
                  <c:v>2.87E-2</c:v>
                </c:pt>
                <c:pt idx="198">
                  <c:v>2.8799999999999999E-2</c:v>
                </c:pt>
                <c:pt idx="199">
                  <c:v>2.8899999999999999E-2</c:v>
                </c:pt>
                <c:pt idx="200">
                  <c:v>2.9000000000000001E-2</c:v>
                </c:pt>
                <c:pt idx="201">
                  <c:v>2.9100000000000001E-2</c:v>
                </c:pt>
                <c:pt idx="202">
                  <c:v>2.92E-2</c:v>
                </c:pt>
                <c:pt idx="203">
                  <c:v>2.93E-2</c:v>
                </c:pt>
                <c:pt idx="204">
                  <c:v>2.9399999999999999E-2</c:v>
                </c:pt>
                <c:pt idx="205">
                  <c:v>2.9499999999999998E-2</c:v>
                </c:pt>
                <c:pt idx="206">
                  <c:v>2.9600000000000001E-2</c:v>
                </c:pt>
                <c:pt idx="207">
                  <c:v>2.9700000000000001E-2</c:v>
                </c:pt>
                <c:pt idx="208">
                  <c:v>2.98E-2</c:v>
                </c:pt>
                <c:pt idx="209">
                  <c:v>2.9899999999999999E-2</c:v>
                </c:pt>
                <c:pt idx="210">
                  <c:v>0.03</c:v>
                </c:pt>
                <c:pt idx="211">
                  <c:v>3.0099999999999998E-2</c:v>
                </c:pt>
                <c:pt idx="212">
                  <c:v>3.0200000000000001E-2</c:v>
                </c:pt>
                <c:pt idx="213">
                  <c:v>3.0300000000000001E-2</c:v>
                </c:pt>
                <c:pt idx="214">
                  <c:v>3.04E-2</c:v>
                </c:pt>
                <c:pt idx="215">
                  <c:v>3.0499999999999999E-2</c:v>
                </c:pt>
                <c:pt idx="216">
                  <c:v>3.0599999999999999E-2</c:v>
                </c:pt>
                <c:pt idx="217">
                  <c:v>3.0700000000000002E-2</c:v>
                </c:pt>
                <c:pt idx="218">
                  <c:v>3.0800000000000001E-2</c:v>
                </c:pt>
                <c:pt idx="219">
                  <c:v>3.09E-2</c:v>
                </c:pt>
                <c:pt idx="220">
                  <c:v>3.1E-2</c:v>
                </c:pt>
                <c:pt idx="221">
                  <c:v>3.1099999999999999E-2</c:v>
                </c:pt>
                <c:pt idx="222">
                  <c:v>3.1199999999999999E-2</c:v>
                </c:pt>
                <c:pt idx="223">
                  <c:v>3.1300000000000001E-2</c:v>
                </c:pt>
                <c:pt idx="224">
                  <c:v>3.1399999999999997E-2</c:v>
                </c:pt>
                <c:pt idx="225">
                  <c:v>3.15E-2</c:v>
                </c:pt>
                <c:pt idx="226">
                  <c:v>3.1600000000000003E-2</c:v>
                </c:pt>
                <c:pt idx="227">
                  <c:v>3.1699999999999999E-2</c:v>
                </c:pt>
                <c:pt idx="228">
                  <c:v>3.1800000000000002E-2</c:v>
                </c:pt>
                <c:pt idx="229">
                  <c:v>3.1899999999999998E-2</c:v>
                </c:pt>
                <c:pt idx="230">
                  <c:v>3.2000000000000001E-2</c:v>
                </c:pt>
                <c:pt idx="231">
                  <c:v>3.2099999999999997E-2</c:v>
                </c:pt>
                <c:pt idx="232">
                  <c:v>3.2199999999999999E-2</c:v>
                </c:pt>
                <c:pt idx="233">
                  <c:v>3.2300000000000002E-2</c:v>
                </c:pt>
                <c:pt idx="234">
                  <c:v>3.2399999999999998E-2</c:v>
                </c:pt>
                <c:pt idx="235">
                  <c:v>3.2500000000000001E-2</c:v>
                </c:pt>
                <c:pt idx="236">
                  <c:v>3.2599999999999997E-2</c:v>
                </c:pt>
                <c:pt idx="237">
                  <c:v>3.27E-2</c:v>
                </c:pt>
                <c:pt idx="238">
                  <c:v>3.2800000000000003E-2</c:v>
                </c:pt>
                <c:pt idx="239">
                  <c:v>3.2899999999999999E-2</c:v>
                </c:pt>
                <c:pt idx="240">
                  <c:v>3.3000000000000002E-2</c:v>
                </c:pt>
                <c:pt idx="241">
                  <c:v>3.3099999999999997E-2</c:v>
                </c:pt>
                <c:pt idx="242">
                  <c:v>3.32E-2</c:v>
                </c:pt>
                <c:pt idx="243">
                  <c:v>3.3300000000000003E-2</c:v>
                </c:pt>
                <c:pt idx="244">
                  <c:v>3.3399999999999999E-2</c:v>
                </c:pt>
                <c:pt idx="245">
                  <c:v>3.3500000000000002E-2</c:v>
                </c:pt>
                <c:pt idx="246">
                  <c:v>3.3599999999999998E-2</c:v>
                </c:pt>
                <c:pt idx="247">
                  <c:v>3.3700000000000001E-2</c:v>
                </c:pt>
                <c:pt idx="248">
                  <c:v>3.3799999999999997E-2</c:v>
                </c:pt>
                <c:pt idx="249">
                  <c:v>3.39E-2</c:v>
                </c:pt>
                <c:pt idx="250">
                  <c:v>3.4000000000000002E-2</c:v>
                </c:pt>
                <c:pt idx="251">
                  <c:v>3.4099999999999998E-2</c:v>
                </c:pt>
                <c:pt idx="252">
                  <c:v>3.4200000000000001E-2</c:v>
                </c:pt>
                <c:pt idx="253">
                  <c:v>3.4299999999999997E-2</c:v>
                </c:pt>
                <c:pt idx="254">
                  <c:v>3.44E-2</c:v>
                </c:pt>
                <c:pt idx="255">
                  <c:v>3.4500000000000003E-2</c:v>
                </c:pt>
                <c:pt idx="256">
                  <c:v>3.4599999999999999E-2</c:v>
                </c:pt>
                <c:pt idx="257">
                  <c:v>3.4700000000000002E-2</c:v>
                </c:pt>
                <c:pt idx="258">
                  <c:v>3.4799999999999998E-2</c:v>
                </c:pt>
                <c:pt idx="259">
                  <c:v>3.49E-2</c:v>
                </c:pt>
                <c:pt idx="260">
                  <c:v>3.5000000000000003E-2</c:v>
                </c:pt>
                <c:pt idx="261">
                  <c:v>3.5099999999999999E-2</c:v>
                </c:pt>
                <c:pt idx="262">
                  <c:v>3.5200000000000002E-2</c:v>
                </c:pt>
                <c:pt idx="263">
                  <c:v>3.5299999999999998E-2</c:v>
                </c:pt>
                <c:pt idx="264">
                  <c:v>3.5400000000000001E-2</c:v>
                </c:pt>
                <c:pt idx="265">
                  <c:v>3.5499999999999997E-2</c:v>
                </c:pt>
                <c:pt idx="266">
                  <c:v>3.56E-2</c:v>
                </c:pt>
                <c:pt idx="267">
                  <c:v>3.5700000000000003E-2</c:v>
                </c:pt>
                <c:pt idx="268">
                  <c:v>3.5799999999999998E-2</c:v>
                </c:pt>
                <c:pt idx="269">
                  <c:v>3.5900000000000001E-2</c:v>
                </c:pt>
                <c:pt idx="270">
                  <c:v>3.5999999999999997E-2</c:v>
                </c:pt>
                <c:pt idx="271">
                  <c:v>3.61E-2</c:v>
                </c:pt>
                <c:pt idx="272">
                  <c:v>3.6200000000000003E-2</c:v>
                </c:pt>
                <c:pt idx="273">
                  <c:v>3.6299999999999999E-2</c:v>
                </c:pt>
                <c:pt idx="274">
                  <c:v>3.6400000000000002E-2</c:v>
                </c:pt>
                <c:pt idx="275">
                  <c:v>3.6499999999999998E-2</c:v>
                </c:pt>
                <c:pt idx="276">
                  <c:v>3.6600000000000001E-2</c:v>
                </c:pt>
                <c:pt idx="277">
                  <c:v>3.6700000000000003E-2</c:v>
                </c:pt>
                <c:pt idx="278">
                  <c:v>3.6799999999999999E-2</c:v>
                </c:pt>
                <c:pt idx="279">
                  <c:v>3.6900000000000002E-2</c:v>
                </c:pt>
                <c:pt idx="280">
                  <c:v>3.6999999999999998E-2</c:v>
                </c:pt>
                <c:pt idx="281">
                  <c:v>3.7100000000000001E-2</c:v>
                </c:pt>
                <c:pt idx="282">
                  <c:v>3.7199999999999997E-2</c:v>
                </c:pt>
                <c:pt idx="283">
                  <c:v>3.73E-2</c:v>
                </c:pt>
                <c:pt idx="284">
                  <c:v>3.7400000000000003E-2</c:v>
                </c:pt>
                <c:pt idx="285">
                  <c:v>3.7499999999999999E-2</c:v>
                </c:pt>
                <c:pt idx="286">
                  <c:v>3.7600000000000001E-2</c:v>
                </c:pt>
                <c:pt idx="287">
                  <c:v>3.7699999999999997E-2</c:v>
                </c:pt>
                <c:pt idx="288">
                  <c:v>3.78E-2</c:v>
                </c:pt>
                <c:pt idx="289">
                  <c:v>3.7900000000000003E-2</c:v>
                </c:pt>
                <c:pt idx="290">
                  <c:v>3.7999999999999999E-2</c:v>
                </c:pt>
                <c:pt idx="291">
                  <c:v>3.8100000000000002E-2</c:v>
                </c:pt>
                <c:pt idx="292">
                  <c:v>3.8199999999999998E-2</c:v>
                </c:pt>
                <c:pt idx="293">
                  <c:v>3.8300000000000001E-2</c:v>
                </c:pt>
                <c:pt idx="294">
                  <c:v>3.8399999999999997E-2</c:v>
                </c:pt>
                <c:pt idx="295">
                  <c:v>3.85E-2</c:v>
                </c:pt>
                <c:pt idx="296">
                  <c:v>3.8600000000000002E-2</c:v>
                </c:pt>
                <c:pt idx="297">
                  <c:v>3.8699999999999998E-2</c:v>
                </c:pt>
                <c:pt idx="298">
                  <c:v>3.8800000000000001E-2</c:v>
                </c:pt>
                <c:pt idx="299">
                  <c:v>3.8899999999999997E-2</c:v>
                </c:pt>
                <c:pt idx="300">
                  <c:v>3.9E-2</c:v>
                </c:pt>
                <c:pt idx="301">
                  <c:v>3.9100000000000003E-2</c:v>
                </c:pt>
                <c:pt idx="302">
                  <c:v>3.9199999999999999E-2</c:v>
                </c:pt>
                <c:pt idx="303">
                  <c:v>3.9300000000000002E-2</c:v>
                </c:pt>
                <c:pt idx="304">
                  <c:v>3.9399999999999998E-2</c:v>
                </c:pt>
                <c:pt idx="305">
                  <c:v>3.95E-2</c:v>
                </c:pt>
                <c:pt idx="306">
                  <c:v>3.9600000000000003E-2</c:v>
                </c:pt>
                <c:pt idx="307">
                  <c:v>3.9699999999999999E-2</c:v>
                </c:pt>
              </c:numCache>
            </c:numRef>
          </c:xVal>
          <c:yVal>
            <c:numRef>
              <c:f>'mtDNA - histo'!$D$5:$D$11209</c:f>
              <c:numCache>
                <c:formatCode>General</c:formatCode>
                <c:ptCount val="11205"/>
                <c:pt idx="0">
                  <c:v>0</c:v>
                </c:pt>
                <c:pt idx="1">
                  <c:v>6.3226161989999997E-9</c:v>
                </c:pt>
                <c:pt idx="2">
                  <c:v>4.5221580600000002E-8</c:v>
                </c:pt>
                <c:pt idx="3">
                  <c:v>1.0882800799999999E-7</c:v>
                </c:pt>
                <c:pt idx="4">
                  <c:v>1.859563801E-7</c:v>
                </c:pt>
                <c:pt idx="5">
                  <c:v>9.8696799010000004E-7</c:v>
                </c:pt>
                <c:pt idx="6">
                  <c:v>4.4401217319999997E-6</c:v>
                </c:pt>
                <c:pt idx="7">
                  <c:v>9.7926693060000005E-6</c:v>
                </c:pt>
                <c:pt idx="8">
                  <c:v>1.7119468879999998E-5</c:v>
                </c:pt>
                <c:pt idx="9">
                  <c:v>2.8569050120000002E-5</c:v>
                </c:pt>
                <c:pt idx="10">
                  <c:v>4.4167504790000001E-5</c:v>
                </c:pt>
                <c:pt idx="11">
                  <c:v>6.3583047120000004E-5</c:v>
                </c:pt>
                <c:pt idx="12">
                  <c:v>8.4720931470000011E-5</c:v>
                </c:pt>
                <c:pt idx="13">
                  <c:v>1.0683585289999999E-4</c:v>
                </c:pt>
                <c:pt idx="14">
                  <c:v>1.292353049E-4</c:v>
                </c:pt>
                <c:pt idx="15">
                  <c:v>1.5716900940000001E-4</c:v>
                </c:pt>
                <c:pt idx="16">
                  <c:v>1.933249656E-4</c:v>
                </c:pt>
                <c:pt idx="17">
                  <c:v>2.364528532E-4</c:v>
                </c:pt>
                <c:pt idx="18">
                  <c:v>2.8698989809999999E-4</c:v>
                </c:pt>
                <c:pt idx="19">
                  <c:v>3.5017844829999997E-4</c:v>
                </c:pt>
                <c:pt idx="20">
                  <c:v>4.2217635130000001E-4</c:v>
                </c:pt>
                <c:pt idx="21">
                  <c:v>5.0597698439999999E-4</c:v>
                </c:pt>
                <c:pt idx="22">
                  <c:v>6.0335993869999993E-4</c:v>
                </c:pt>
                <c:pt idx="23">
                  <c:v>7.0972401209999994E-4</c:v>
                </c:pt>
                <c:pt idx="24">
                  <c:v>8.1964096669999995E-4</c:v>
                </c:pt>
                <c:pt idx="25">
                  <c:v>9.2740699650000012E-4</c:v>
                </c:pt>
                <c:pt idx="26">
                  <c:v>1.036056221E-3</c:v>
                </c:pt>
                <c:pt idx="27">
                  <c:v>1.1412928219999999E-3</c:v>
                </c:pt>
                <c:pt idx="28">
                  <c:v>1.2424532879999999E-3</c:v>
                </c:pt>
                <c:pt idx="29">
                  <c:v>1.336653846E-3</c:v>
                </c:pt>
                <c:pt idx="30">
                  <c:v>1.429382936E-3</c:v>
                </c:pt>
                <c:pt idx="31">
                  <c:v>1.5193754229999999E-3</c:v>
                </c:pt>
                <c:pt idx="32">
                  <c:v>1.6036062600000001E-3</c:v>
                </c:pt>
                <c:pt idx="33">
                  <c:v>1.690969397E-3</c:v>
                </c:pt>
                <c:pt idx="34">
                  <c:v>1.784621624E-3</c:v>
                </c:pt>
                <c:pt idx="35">
                  <c:v>1.8798335810000001E-3</c:v>
                </c:pt>
                <c:pt idx="36">
                  <c:v>1.979063663E-3</c:v>
                </c:pt>
                <c:pt idx="37">
                  <c:v>2.0887987939999996E-3</c:v>
                </c:pt>
                <c:pt idx="38">
                  <c:v>2.199991234E-3</c:v>
                </c:pt>
                <c:pt idx="39">
                  <c:v>2.3081907709999998E-3</c:v>
                </c:pt>
                <c:pt idx="40">
                  <c:v>2.4059766860000001E-3</c:v>
                </c:pt>
                <c:pt idx="41">
                  <c:v>2.4836769879999997E-3</c:v>
                </c:pt>
                <c:pt idx="42">
                  <c:v>2.5524196700000001E-3</c:v>
                </c:pt>
                <c:pt idx="43">
                  <c:v>2.640794139E-3</c:v>
                </c:pt>
                <c:pt idx="44">
                  <c:v>2.7625549430000001E-3</c:v>
                </c:pt>
                <c:pt idx="45">
                  <c:v>2.922914859E-3</c:v>
                </c:pt>
                <c:pt idx="46">
                  <c:v>3.131392585E-3</c:v>
                </c:pt>
                <c:pt idx="47">
                  <c:v>3.3882162139999999E-3</c:v>
                </c:pt>
                <c:pt idx="48">
                  <c:v>3.6848730830000001E-3</c:v>
                </c:pt>
                <c:pt idx="49">
                  <c:v>4.0047035559999996E-3</c:v>
                </c:pt>
                <c:pt idx="50">
                  <c:v>4.3414122260000002E-3</c:v>
                </c:pt>
                <c:pt idx="51">
                  <c:v>4.691233976E-3</c:v>
                </c:pt>
                <c:pt idx="52">
                  <c:v>5.0278653419999998E-3</c:v>
                </c:pt>
                <c:pt idx="53">
                  <c:v>5.3259403130000004E-3</c:v>
                </c:pt>
                <c:pt idx="54">
                  <c:v>5.5778291590000001E-3</c:v>
                </c:pt>
                <c:pt idx="55">
                  <c:v>5.7787827069999999E-3</c:v>
                </c:pt>
                <c:pt idx="56">
                  <c:v>5.9315996169999998E-3</c:v>
                </c:pt>
                <c:pt idx="57">
                  <c:v>6.047572484E-3</c:v>
                </c:pt>
                <c:pt idx="58">
                  <c:v>6.1458713349999998E-3</c:v>
                </c:pt>
                <c:pt idx="59">
                  <c:v>6.2346459420000002E-3</c:v>
                </c:pt>
                <c:pt idx="60">
                  <c:v>6.3368381689999998E-3</c:v>
                </c:pt>
                <c:pt idx="61">
                  <c:v>6.4629519299999995E-3</c:v>
                </c:pt>
                <c:pt idx="62">
                  <c:v>6.6075064490000003E-3</c:v>
                </c:pt>
                <c:pt idx="63">
                  <c:v>6.7635924070000002E-3</c:v>
                </c:pt>
                <c:pt idx="64">
                  <c:v>6.9345882430000005E-3</c:v>
                </c:pt>
                <c:pt idx="65">
                  <c:v>7.1056664429999996E-3</c:v>
                </c:pt>
                <c:pt idx="66">
                  <c:v>7.2694317670000006E-3</c:v>
                </c:pt>
                <c:pt idx="67">
                  <c:v>7.441414056000001E-3</c:v>
                </c:pt>
                <c:pt idx="68">
                  <c:v>7.6318352599999998E-3</c:v>
                </c:pt>
                <c:pt idx="69">
                  <c:v>7.8271353399999993E-3</c:v>
                </c:pt>
                <c:pt idx="70">
                  <c:v>8.0151334150000003E-3</c:v>
                </c:pt>
                <c:pt idx="71">
                  <c:v>8.2037676439999999E-3</c:v>
                </c:pt>
                <c:pt idx="72">
                  <c:v>8.3862497710000001E-3</c:v>
                </c:pt>
                <c:pt idx="73">
                  <c:v>8.5599328700000001E-3</c:v>
                </c:pt>
                <c:pt idx="74">
                  <c:v>8.71833451E-3</c:v>
                </c:pt>
                <c:pt idx="75">
                  <c:v>8.8516930670000001E-3</c:v>
                </c:pt>
                <c:pt idx="76">
                  <c:v>8.9576563590000012E-3</c:v>
                </c:pt>
                <c:pt idx="77">
                  <c:v>9.0261971659999999E-3</c:v>
                </c:pt>
                <c:pt idx="78">
                  <c:v>9.065809658000001E-3</c:v>
                </c:pt>
                <c:pt idx="79">
                  <c:v>9.0748033680000013E-3</c:v>
                </c:pt>
                <c:pt idx="80">
                  <c:v>9.0517944170000007E-3</c:v>
                </c:pt>
                <c:pt idx="81">
                  <c:v>9.0088720020000002E-3</c:v>
                </c:pt>
                <c:pt idx="82">
                  <c:v>8.9738767589999987E-3</c:v>
                </c:pt>
                <c:pt idx="83">
                  <c:v>8.9498496029999999E-3</c:v>
                </c:pt>
                <c:pt idx="84">
                  <c:v>8.9455955040000004E-3</c:v>
                </c:pt>
                <c:pt idx="85">
                  <c:v>8.9872823809999999E-3</c:v>
                </c:pt>
                <c:pt idx="86">
                  <c:v>9.0775227930000001E-3</c:v>
                </c:pt>
                <c:pt idx="87">
                  <c:v>9.1930417130000001E-3</c:v>
                </c:pt>
                <c:pt idx="88">
                  <c:v>9.3226752559999997E-3</c:v>
                </c:pt>
                <c:pt idx="89">
                  <c:v>9.4391121289999994E-3</c:v>
                </c:pt>
                <c:pt idx="90">
                  <c:v>9.5276076950000007E-3</c:v>
                </c:pt>
                <c:pt idx="91">
                  <c:v>9.5974583050000006E-3</c:v>
                </c:pt>
                <c:pt idx="92">
                  <c:v>9.6504480619999996E-3</c:v>
                </c:pt>
                <c:pt idx="93">
                  <c:v>9.6879626119999989E-3</c:v>
                </c:pt>
                <c:pt idx="94">
                  <c:v>9.7060290119999997E-3</c:v>
                </c:pt>
                <c:pt idx="95">
                  <c:v>9.6978369420000002E-3</c:v>
                </c:pt>
                <c:pt idx="96">
                  <c:v>9.6827850530000013E-3</c:v>
                </c:pt>
                <c:pt idx="97">
                  <c:v>9.6576267479999995E-3</c:v>
                </c:pt>
                <c:pt idx="98">
                  <c:v>9.6214101229999995E-3</c:v>
                </c:pt>
                <c:pt idx="99">
                  <c:v>9.587228586E-3</c:v>
                </c:pt>
                <c:pt idx="100">
                  <c:v>9.551214358E-3</c:v>
                </c:pt>
                <c:pt idx="101">
                  <c:v>9.5027824809999998E-3</c:v>
                </c:pt>
                <c:pt idx="102">
                  <c:v>9.4438511329999995E-3</c:v>
                </c:pt>
                <c:pt idx="103">
                  <c:v>9.3844445949999994E-3</c:v>
                </c:pt>
                <c:pt idx="104">
                  <c:v>9.3233502299999993E-3</c:v>
                </c:pt>
                <c:pt idx="105">
                  <c:v>9.2613793000000007E-3</c:v>
                </c:pt>
                <c:pt idx="106">
                  <c:v>9.1805259460000007E-3</c:v>
                </c:pt>
                <c:pt idx="107">
                  <c:v>9.0761541489999993E-3</c:v>
                </c:pt>
                <c:pt idx="108">
                  <c:v>8.9681736889999988E-3</c:v>
                </c:pt>
                <c:pt idx="109">
                  <c:v>8.8569875870000009E-3</c:v>
                </c:pt>
                <c:pt idx="110">
                  <c:v>8.7380835240000003E-3</c:v>
                </c:pt>
                <c:pt idx="111">
                  <c:v>8.6124744579999992E-3</c:v>
                </c:pt>
                <c:pt idx="112">
                  <c:v>8.4927606260000003E-3</c:v>
                </c:pt>
                <c:pt idx="113">
                  <c:v>8.3863703689999996E-3</c:v>
                </c:pt>
                <c:pt idx="114">
                  <c:v>8.2913464950000008E-3</c:v>
                </c:pt>
                <c:pt idx="115">
                  <c:v>8.1940019410000012E-3</c:v>
                </c:pt>
                <c:pt idx="116">
                  <c:v>8.0971931170000008E-3</c:v>
                </c:pt>
                <c:pt idx="117">
                  <c:v>8.0093624899999997E-3</c:v>
                </c:pt>
                <c:pt idx="118">
                  <c:v>7.9252380790000004E-3</c:v>
                </c:pt>
                <c:pt idx="119">
                  <c:v>7.843139281E-3</c:v>
                </c:pt>
                <c:pt idx="120">
                  <c:v>7.7607305210000005E-3</c:v>
                </c:pt>
                <c:pt idx="121">
                  <c:v>7.6760790920000002E-3</c:v>
                </c:pt>
                <c:pt idx="122">
                  <c:v>7.6084383650000011E-3</c:v>
                </c:pt>
                <c:pt idx="123">
                  <c:v>7.5465031920000005E-3</c:v>
                </c:pt>
                <c:pt idx="124">
                  <c:v>7.4732526320000006E-3</c:v>
                </c:pt>
                <c:pt idx="125">
                  <c:v>7.4068256129999994E-3</c:v>
                </c:pt>
                <c:pt idx="126">
                  <c:v>7.3569767970000002E-3</c:v>
                </c:pt>
                <c:pt idx="127">
                  <c:v>7.3191069420000003E-3</c:v>
                </c:pt>
                <c:pt idx="128">
                  <c:v>7.2957283579999999E-3</c:v>
                </c:pt>
                <c:pt idx="129">
                  <c:v>7.2902294740000003E-3</c:v>
                </c:pt>
                <c:pt idx="130">
                  <c:v>7.2907525099999999E-3</c:v>
                </c:pt>
                <c:pt idx="131">
                  <c:v>7.2741236040000006E-3</c:v>
                </c:pt>
                <c:pt idx="132">
                  <c:v>7.2380929539999994E-3</c:v>
                </c:pt>
                <c:pt idx="133">
                  <c:v>7.1912050660000006E-3</c:v>
                </c:pt>
                <c:pt idx="134">
                  <c:v>7.1330796289999993E-3</c:v>
                </c:pt>
                <c:pt idx="135">
                  <c:v>7.0581540309999991E-3</c:v>
                </c:pt>
                <c:pt idx="136">
                  <c:v>6.9574710809999999E-3</c:v>
                </c:pt>
                <c:pt idx="137">
                  <c:v>6.8304309649999994E-3</c:v>
                </c:pt>
                <c:pt idx="138">
                  <c:v>6.6871183549999996E-3</c:v>
                </c:pt>
                <c:pt idx="139">
                  <c:v>6.5326091250000008E-3</c:v>
                </c:pt>
                <c:pt idx="140">
                  <c:v>6.3827249449999995E-3</c:v>
                </c:pt>
                <c:pt idx="141">
                  <c:v>6.2366613230000001E-3</c:v>
                </c:pt>
                <c:pt idx="142">
                  <c:v>6.0974605880000001E-3</c:v>
                </c:pt>
                <c:pt idx="143">
                  <c:v>5.9751864120000005E-3</c:v>
                </c:pt>
                <c:pt idx="144">
                  <c:v>5.8848036329999997E-3</c:v>
                </c:pt>
                <c:pt idx="145">
                  <c:v>5.808458497E-3</c:v>
                </c:pt>
                <c:pt idx="146">
                  <c:v>5.7307786780000005E-3</c:v>
                </c:pt>
                <c:pt idx="147">
                  <c:v>5.6416589899999994E-3</c:v>
                </c:pt>
                <c:pt idx="148">
                  <c:v>5.5338651730000004E-3</c:v>
                </c:pt>
                <c:pt idx="149">
                  <c:v>5.4089852129999994E-3</c:v>
                </c:pt>
                <c:pt idx="150">
                  <c:v>5.2711252739999995E-3</c:v>
                </c:pt>
                <c:pt idx="151">
                  <c:v>5.1179644639999999E-3</c:v>
                </c:pt>
                <c:pt idx="152">
                  <c:v>4.9530457390000006E-3</c:v>
                </c:pt>
                <c:pt idx="153">
                  <c:v>4.7776119880000006E-3</c:v>
                </c:pt>
                <c:pt idx="154">
                  <c:v>4.5973466929999998E-3</c:v>
                </c:pt>
                <c:pt idx="155">
                  <c:v>4.420384607E-3</c:v>
                </c:pt>
                <c:pt idx="156">
                  <c:v>4.2516454360000001E-3</c:v>
                </c:pt>
                <c:pt idx="157">
                  <c:v>4.0899040120000001E-3</c:v>
                </c:pt>
                <c:pt idx="158">
                  <c:v>3.9422195709999993E-3</c:v>
                </c:pt>
                <c:pt idx="159">
                  <c:v>3.8139487889999996E-3</c:v>
                </c:pt>
                <c:pt idx="160">
                  <c:v>3.7125074669999997E-3</c:v>
                </c:pt>
                <c:pt idx="161">
                  <c:v>3.6508094309999997E-3</c:v>
                </c:pt>
                <c:pt idx="162">
                  <c:v>3.6207049379999999E-3</c:v>
                </c:pt>
                <c:pt idx="163">
                  <c:v>3.5936018369999998E-3</c:v>
                </c:pt>
                <c:pt idx="164">
                  <c:v>3.5647088379999999E-3</c:v>
                </c:pt>
                <c:pt idx="165">
                  <c:v>3.5381030080000003E-3</c:v>
                </c:pt>
                <c:pt idx="166">
                  <c:v>3.5085883889999997E-3</c:v>
                </c:pt>
                <c:pt idx="167">
                  <c:v>3.467910172E-3</c:v>
                </c:pt>
                <c:pt idx="168">
                  <c:v>3.4097294300000002E-3</c:v>
                </c:pt>
                <c:pt idx="169">
                  <c:v>3.3372794349999998E-3</c:v>
                </c:pt>
                <c:pt idx="170">
                  <c:v>3.248797733E-3</c:v>
                </c:pt>
                <c:pt idx="171">
                  <c:v>3.146184913E-3</c:v>
                </c:pt>
                <c:pt idx="172">
                  <c:v>3.0341468930000001E-3</c:v>
                </c:pt>
                <c:pt idx="173">
                  <c:v>2.913509524E-3</c:v>
                </c:pt>
                <c:pt idx="174">
                  <c:v>2.787936959E-3</c:v>
                </c:pt>
                <c:pt idx="175">
                  <c:v>2.6640907200000002E-3</c:v>
                </c:pt>
                <c:pt idx="176">
                  <c:v>2.5457767109999998E-3</c:v>
                </c:pt>
                <c:pt idx="177">
                  <c:v>2.4430345370000002E-3</c:v>
                </c:pt>
                <c:pt idx="178">
                  <c:v>2.357189436E-3</c:v>
                </c:pt>
                <c:pt idx="179">
                  <c:v>2.2810632610000001E-3</c:v>
                </c:pt>
                <c:pt idx="180">
                  <c:v>2.2106695450000002E-3</c:v>
                </c:pt>
                <c:pt idx="181">
                  <c:v>2.1405249000000003E-3</c:v>
                </c:pt>
                <c:pt idx="182">
                  <c:v>2.0740396579999997E-3</c:v>
                </c:pt>
                <c:pt idx="183">
                  <c:v>2.0133423749999998E-3</c:v>
                </c:pt>
                <c:pt idx="184">
                  <c:v>1.9591517390000002E-3</c:v>
                </c:pt>
                <c:pt idx="185">
                  <c:v>1.916428491E-3</c:v>
                </c:pt>
                <c:pt idx="186">
                  <c:v>1.87514329E-3</c:v>
                </c:pt>
                <c:pt idx="187">
                  <c:v>1.8275074700000002E-3</c:v>
                </c:pt>
                <c:pt idx="188">
                  <c:v>1.77092126E-3</c:v>
                </c:pt>
                <c:pt idx="189">
                  <c:v>1.7101683000000001E-3</c:v>
                </c:pt>
                <c:pt idx="190">
                  <c:v>1.6483766809999999E-3</c:v>
                </c:pt>
                <c:pt idx="191">
                  <c:v>1.5832391239999999E-3</c:v>
                </c:pt>
                <c:pt idx="192">
                  <c:v>1.5140917200000001E-3</c:v>
                </c:pt>
                <c:pt idx="193">
                  <c:v>1.4402169990000002E-3</c:v>
                </c:pt>
                <c:pt idx="194">
                  <c:v>1.359181186E-3</c:v>
                </c:pt>
                <c:pt idx="195">
                  <c:v>1.2735205039999999E-3</c:v>
                </c:pt>
                <c:pt idx="196">
                  <c:v>1.182653951E-3</c:v>
                </c:pt>
                <c:pt idx="197">
                  <c:v>1.092580132E-3</c:v>
                </c:pt>
                <c:pt idx="198">
                  <c:v>1.0134087239999999E-3</c:v>
                </c:pt>
                <c:pt idx="199">
                  <c:v>9.4703964119999999E-4</c:v>
                </c:pt>
                <c:pt idx="200">
                  <c:v>8.990556105E-4</c:v>
                </c:pt>
                <c:pt idx="201">
                  <c:v>8.6882606160000012E-4</c:v>
                </c:pt>
                <c:pt idx="202">
                  <c:v>8.5094955369999995E-4</c:v>
                </c:pt>
                <c:pt idx="203">
                  <c:v>8.3592934450000005E-4</c:v>
                </c:pt>
                <c:pt idx="204">
                  <c:v>8.1267608899999999E-4</c:v>
                </c:pt>
                <c:pt idx="205">
                  <c:v>7.8370405009999997E-4</c:v>
                </c:pt>
                <c:pt idx="206">
                  <c:v>7.5561233180000003E-4</c:v>
                </c:pt>
                <c:pt idx="207">
                  <c:v>7.3406000550000001E-4</c:v>
                </c:pt>
                <c:pt idx="208">
                  <c:v>7.1839662479999998E-4</c:v>
                </c:pt>
                <c:pt idx="209">
                  <c:v>7.0237814930000002E-4</c:v>
                </c:pt>
                <c:pt idx="210">
                  <c:v>6.8368352930000002E-4</c:v>
                </c:pt>
                <c:pt idx="211">
                  <c:v>6.6332452149999994E-4</c:v>
                </c:pt>
                <c:pt idx="212">
                  <c:v>6.4036101299999994E-4</c:v>
                </c:pt>
                <c:pt idx="213">
                  <c:v>6.1692857310000006E-4</c:v>
                </c:pt>
                <c:pt idx="214">
                  <c:v>5.947064957E-4</c:v>
                </c:pt>
                <c:pt idx="215">
                  <c:v>5.7833169040000004E-4</c:v>
                </c:pt>
                <c:pt idx="216">
                  <c:v>5.6806920009999998E-4</c:v>
                </c:pt>
                <c:pt idx="217">
                  <c:v>5.5820440349999998E-4</c:v>
                </c:pt>
                <c:pt idx="218">
                  <c:v>5.4703884999999998E-4</c:v>
                </c:pt>
                <c:pt idx="219">
                  <c:v>5.3047357890000004E-4</c:v>
                </c:pt>
                <c:pt idx="220">
                  <c:v>5.0330984969999999E-4</c:v>
                </c:pt>
                <c:pt idx="221">
                  <c:v>4.6744320599999999E-4</c:v>
                </c:pt>
                <c:pt idx="222">
                  <c:v>4.2648288030000005E-4</c:v>
                </c:pt>
                <c:pt idx="223">
                  <c:v>3.8519134460000002E-4</c:v>
                </c:pt>
                <c:pt idx="224">
                  <c:v>3.4987756750000002E-4</c:v>
                </c:pt>
                <c:pt idx="225">
                  <c:v>3.1973695700000001E-4</c:v>
                </c:pt>
                <c:pt idx="226">
                  <c:v>2.9121165480000002E-4</c:v>
                </c:pt>
                <c:pt idx="227">
                  <c:v>2.6367824540000001E-4</c:v>
                </c:pt>
                <c:pt idx="228">
                  <c:v>2.3958304080000002E-4</c:v>
                </c:pt>
                <c:pt idx="229">
                  <c:v>2.199800029E-4</c:v>
                </c:pt>
                <c:pt idx="230">
                  <c:v>2.032611847E-4</c:v>
                </c:pt>
                <c:pt idx="231">
                  <c:v>1.9050516440000001E-4</c:v>
                </c:pt>
                <c:pt idx="232">
                  <c:v>1.8313319699999998E-4</c:v>
                </c:pt>
                <c:pt idx="233">
                  <c:v>1.811161647E-4</c:v>
                </c:pt>
                <c:pt idx="234">
                  <c:v>1.7984149780000001E-4</c:v>
                </c:pt>
                <c:pt idx="235">
                  <c:v>1.7818889140000001E-4</c:v>
                </c:pt>
                <c:pt idx="236">
                  <c:v>1.763018627E-4</c:v>
                </c:pt>
                <c:pt idx="237">
                  <c:v>1.747866626E-4</c:v>
                </c:pt>
                <c:pt idx="238">
                  <c:v>1.736504822E-4</c:v>
                </c:pt>
                <c:pt idx="239">
                  <c:v>1.7293593050000001E-4</c:v>
                </c:pt>
                <c:pt idx="240">
                  <c:v>1.7242648720000001E-4</c:v>
                </c:pt>
                <c:pt idx="241">
                  <c:v>1.7236641870000001E-4</c:v>
                </c:pt>
                <c:pt idx="242">
                  <c:v>1.7200126910000001E-4</c:v>
                </c:pt>
                <c:pt idx="243">
                  <c:v>1.680257653E-4</c:v>
                </c:pt>
                <c:pt idx="244">
                  <c:v>1.614264135E-4</c:v>
                </c:pt>
                <c:pt idx="245">
                  <c:v>1.5248713439999998E-4</c:v>
                </c:pt>
                <c:pt idx="246">
                  <c:v>1.414609794E-4</c:v>
                </c:pt>
                <c:pt idx="247">
                  <c:v>1.290611409E-4</c:v>
                </c:pt>
                <c:pt idx="248">
                  <c:v>1.15970814E-4</c:v>
                </c:pt>
                <c:pt idx="249">
                  <c:v>1.036587109E-4</c:v>
                </c:pt>
                <c:pt idx="250">
                  <c:v>9.1276469759999995E-5</c:v>
                </c:pt>
                <c:pt idx="251">
                  <c:v>7.9083060460000005E-5</c:v>
                </c:pt>
                <c:pt idx="252">
                  <c:v>6.9199325099999993E-5</c:v>
                </c:pt>
                <c:pt idx="253">
                  <c:v>6.2769239260000004E-5</c:v>
                </c:pt>
                <c:pt idx="254">
                  <c:v>5.7653352579999998E-5</c:v>
                </c:pt>
                <c:pt idx="255">
                  <c:v>5.305848323E-5</c:v>
                </c:pt>
                <c:pt idx="256">
                  <c:v>4.8445520560000001E-5</c:v>
                </c:pt>
                <c:pt idx="257">
                  <c:v>4.4463509210000003E-5</c:v>
                </c:pt>
                <c:pt idx="258">
                  <c:v>4.1076591049999997E-5</c:v>
                </c:pt>
                <c:pt idx="259">
                  <c:v>3.789346134E-5</c:v>
                </c:pt>
                <c:pt idx="260">
                  <c:v>3.484101915E-5</c:v>
                </c:pt>
                <c:pt idx="261">
                  <c:v>3.2628748090000001E-5</c:v>
                </c:pt>
                <c:pt idx="262">
                  <c:v>3.2003331560000001E-5</c:v>
                </c:pt>
                <c:pt idx="263">
                  <c:v>3.1949876459999997E-5</c:v>
                </c:pt>
                <c:pt idx="264">
                  <c:v>3.2662952629999997E-5</c:v>
                </c:pt>
                <c:pt idx="265">
                  <c:v>3.4279965309999999E-5</c:v>
                </c:pt>
                <c:pt idx="266">
                  <c:v>3.6042065880000001E-5</c:v>
                </c:pt>
                <c:pt idx="267">
                  <c:v>3.7310913679999999E-5</c:v>
                </c:pt>
                <c:pt idx="268">
                  <c:v>3.7709090260000003E-5</c:v>
                </c:pt>
                <c:pt idx="269">
                  <c:v>3.731388662E-5</c:v>
                </c:pt>
                <c:pt idx="270">
                  <c:v>3.5947654250000001E-5</c:v>
                </c:pt>
                <c:pt idx="271">
                  <c:v>3.3542910510000002E-5</c:v>
                </c:pt>
                <c:pt idx="272">
                  <c:v>3.0417210939999999E-5</c:v>
                </c:pt>
                <c:pt idx="273">
                  <c:v>2.703598725E-5</c:v>
                </c:pt>
                <c:pt idx="274">
                  <c:v>2.3830657980000001E-5</c:v>
                </c:pt>
                <c:pt idx="275">
                  <c:v>2.0605010580000001E-5</c:v>
                </c:pt>
                <c:pt idx="276">
                  <c:v>1.7003732579999999E-5</c:v>
                </c:pt>
                <c:pt idx="277">
                  <c:v>1.3270052830000001E-5</c:v>
                </c:pt>
                <c:pt idx="278">
                  <c:v>9.7168705140000005E-6</c:v>
                </c:pt>
                <c:pt idx="279">
                  <c:v>6.8960849909999994E-6</c:v>
                </c:pt>
                <c:pt idx="280">
                  <c:v>5.512703199E-6</c:v>
                </c:pt>
                <c:pt idx="281">
                  <c:v>5.3479324880000002E-6</c:v>
                </c:pt>
                <c:pt idx="282">
                  <c:v>6.1320854700000001E-6</c:v>
                </c:pt>
                <c:pt idx="283">
                  <c:v>7.3318498790000009E-6</c:v>
                </c:pt>
                <c:pt idx="284">
                  <c:v>8.4169591269999988E-6</c:v>
                </c:pt>
                <c:pt idx="285">
                  <c:v>9.2868286329999989E-6</c:v>
                </c:pt>
                <c:pt idx="286">
                  <c:v>9.8969846340000002E-6</c:v>
                </c:pt>
                <c:pt idx="287">
                  <c:v>1.016417809E-5</c:v>
                </c:pt>
                <c:pt idx="288">
                  <c:v>1.001990811E-5</c:v>
                </c:pt>
                <c:pt idx="289">
                  <c:v>9.5412124079999995E-6</c:v>
                </c:pt>
                <c:pt idx="290">
                  <c:v>8.830801384000001E-6</c:v>
                </c:pt>
                <c:pt idx="291">
                  <c:v>7.9464931779999997E-6</c:v>
                </c:pt>
                <c:pt idx="292">
                  <c:v>6.8826628640000002E-6</c:v>
                </c:pt>
                <c:pt idx="293">
                  <c:v>5.6372358790000002E-6</c:v>
                </c:pt>
                <c:pt idx="294">
                  <c:v>4.3197288999999997E-6</c:v>
                </c:pt>
                <c:pt idx="295">
                  <c:v>3.0730360069999999E-6</c:v>
                </c:pt>
                <c:pt idx="296">
                  <c:v>2.073428674E-6</c:v>
                </c:pt>
                <c:pt idx="297">
                  <c:v>1.5305557779999999E-6</c:v>
                </c:pt>
                <c:pt idx="298">
                  <c:v>1.4840577999999999E-6</c:v>
                </c:pt>
                <c:pt idx="299">
                  <c:v>1.4168130870000001E-6</c:v>
                </c:pt>
                <c:pt idx="300">
                  <c:v>1.2878567549999999E-6</c:v>
                </c:pt>
                <c:pt idx="301">
                  <c:v>1.1063540740000002E-6</c:v>
                </c:pt>
                <c:pt idx="302">
                  <c:v>8.860217759E-7</c:v>
                </c:pt>
                <c:pt idx="303">
                  <c:v>6.4512805709999997E-7</c:v>
                </c:pt>
                <c:pt idx="304">
                  <c:v>4.0649257709999998E-7</c:v>
                </c:pt>
                <c:pt idx="305">
                  <c:v>1.9748645880000001E-7</c:v>
                </c:pt>
                <c:pt idx="306">
                  <c:v>5.0032288840000006E-8</c:v>
                </c:pt>
                <c:pt idx="30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863-400C-A8EA-67B4F416E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334968"/>
        <c:axId val="1"/>
      </c:scatterChart>
      <c:valAx>
        <c:axId val="184334968"/>
        <c:scaling>
          <c:orientation val="minMax"/>
          <c:max val="0.0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4334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567404426559351E-2"/>
          <c:y val="5.8931860036832415E-2"/>
          <c:w val="0.83601609657947684"/>
          <c:h val="0.815837937384898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'mtDNA - histo'!$B$4</c:f>
              <c:strCache>
                <c:ptCount val="1"/>
                <c:pt idx="0">
                  <c:v>GADW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'mtDNA - histo'!$A$5:$A$11209</c:f>
              <c:numCache>
                <c:formatCode>General</c:formatCode>
                <c:ptCount val="11205"/>
                <c:pt idx="0">
                  <c:v>3.5999999999999999E-3</c:v>
                </c:pt>
                <c:pt idx="1">
                  <c:v>3.7000000000000002E-3</c:v>
                </c:pt>
                <c:pt idx="2">
                  <c:v>3.8E-3</c:v>
                </c:pt>
                <c:pt idx="3">
                  <c:v>3.8999999999999998E-3</c:v>
                </c:pt>
                <c:pt idx="4">
                  <c:v>4.0000000000000001E-3</c:v>
                </c:pt>
                <c:pt idx="5">
                  <c:v>4.1000000000000003E-3</c:v>
                </c:pt>
                <c:pt idx="6">
                  <c:v>4.1999999999999997E-3</c:v>
                </c:pt>
                <c:pt idx="7">
                  <c:v>4.3E-3</c:v>
                </c:pt>
                <c:pt idx="8">
                  <c:v>4.4000000000000003E-3</c:v>
                </c:pt>
                <c:pt idx="9">
                  <c:v>4.4999999999999997E-3</c:v>
                </c:pt>
                <c:pt idx="10">
                  <c:v>4.5999999999999999E-3</c:v>
                </c:pt>
                <c:pt idx="11">
                  <c:v>4.7000000000000002E-3</c:v>
                </c:pt>
                <c:pt idx="12">
                  <c:v>4.7999999999999996E-3</c:v>
                </c:pt>
                <c:pt idx="13">
                  <c:v>4.8999999999999998E-3</c:v>
                </c:pt>
                <c:pt idx="14">
                  <c:v>5.0000000000000001E-3</c:v>
                </c:pt>
                <c:pt idx="15">
                  <c:v>5.1000000000000004E-3</c:v>
                </c:pt>
                <c:pt idx="16">
                  <c:v>5.1999999999999998E-3</c:v>
                </c:pt>
                <c:pt idx="17">
                  <c:v>5.3E-3</c:v>
                </c:pt>
                <c:pt idx="18">
                  <c:v>5.4000000000000003E-3</c:v>
                </c:pt>
                <c:pt idx="19">
                  <c:v>5.4999999999999997E-3</c:v>
                </c:pt>
                <c:pt idx="20">
                  <c:v>5.5999999999999999E-3</c:v>
                </c:pt>
                <c:pt idx="21">
                  <c:v>5.7000000000000002E-3</c:v>
                </c:pt>
                <c:pt idx="22">
                  <c:v>5.7999999999999996E-3</c:v>
                </c:pt>
                <c:pt idx="23">
                  <c:v>5.8999999999999999E-3</c:v>
                </c:pt>
                <c:pt idx="24">
                  <c:v>6.0000000000000001E-3</c:v>
                </c:pt>
                <c:pt idx="25">
                  <c:v>6.1000000000000004E-3</c:v>
                </c:pt>
                <c:pt idx="26">
                  <c:v>6.1999999999999998E-3</c:v>
                </c:pt>
                <c:pt idx="27">
                  <c:v>6.3E-3</c:v>
                </c:pt>
                <c:pt idx="28">
                  <c:v>6.4000000000000003E-3</c:v>
                </c:pt>
                <c:pt idx="29">
                  <c:v>6.4999999999999997E-3</c:v>
                </c:pt>
                <c:pt idx="30">
                  <c:v>6.6E-3</c:v>
                </c:pt>
                <c:pt idx="31">
                  <c:v>6.7000000000000002E-3</c:v>
                </c:pt>
                <c:pt idx="32">
                  <c:v>6.7999999999999996E-3</c:v>
                </c:pt>
                <c:pt idx="33">
                  <c:v>6.8999999999999999E-3</c:v>
                </c:pt>
                <c:pt idx="34">
                  <c:v>7.0000000000000001E-3</c:v>
                </c:pt>
                <c:pt idx="35">
                  <c:v>7.1000000000000004E-3</c:v>
                </c:pt>
                <c:pt idx="36">
                  <c:v>7.1999999999999998E-3</c:v>
                </c:pt>
                <c:pt idx="37">
                  <c:v>7.3000000000000001E-3</c:v>
                </c:pt>
                <c:pt idx="38">
                  <c:v>7.4000000000000003E-3</c:v>
                </c:pt>
                <c:pt idx="39">
                  <c:v>7.4999999999999997E-3</c:v>
                </c:pt>
                <c:pt idx="40">
                  <c:v>7.6E-3</c:v>
                </c:pt>
                <c:pt idx="41">
                  <c:v>7.7000000000000002E-3</c:v>
                </c:pt>
                <c:pt idx="42">
                  <c:v>7.7999999999999996E-3</c:v>
                </c:pt>
                <c:pt idx="43">
                  <c:v>7.9000000000000008E-3</c:v>
                </c:pt>
                <c:pt idx="44">
                  <c:v>8.0000000000000002E-3</c:v>
                </c:pt>
                <c:pt idx="45">
                  <c:v>8.0999999999999996E-3</c:v>
                </c:pt>
                <c:pt idx="46">
                  <c:v>8.2000000000000007E-3</c:v>
                </c:pt>
                <c:pt idx="47">
                  <c:v>8.3000000000000001E-3</c:v>
                </c:pt>
                <c:pt idx="48">
                  <c:v>8.3999999999999995E-3</c:v>
                </c:pt>
                <c:pt idx="49">
                  <c:v>8.5000000000000006E-3</c:v>
                </c:pt>
                <c:pt idx="50">
                  <c:v>8.6E-3</c:v>
                </c:pt>
                <c:pt idx="51">
                  <c:v>8.6999999999999994E-3</c:v>
                </c:pt>
                <c:pt idx="52">
                  <c:v>8.8000000000000005E-3</c:v>
                </c:pt>
                <c:pt idx="53">
                  <c:v>8.8999999999999999E-3</c:v>
                </c:pt>
                <c:pt idx="54">
                  <c:v>8.9999999999999993E-3</c:v>
                </c:pt>
                <c:pt idx="55">
                  <c:v>9.1000000000000004E-3</c:v>
                </c:pt>
                <c:pt idx="56">
                  <c:v>9.1999999999999998E-3</c:v>
                </c:pt>
                <c:pt idx="57">
                  <c:v>9.2999999999999992E-3</c:v>
                </c:pt>
                <c:pt idx="58">
                  <c:v>9.4000000000000004E-3</c:v>
                </c:pt>
                <c:pt idx="59">
                  <c:v>9.4999999999999998E-3</c:v>
                </c:pt>
                <c:pt idx="60">
                  <c:v>9.5999999999999992E-3</c:v>
                </c:pt>
                <c:pt idx="61">
                  <c:v>9.7000000000000003E-3</c:v>
                </c:pt>
                <c:pt idx="62">
                  <c:v>9.7999999999999997E-3</c:v>
                </c:pt>
                <c:pt idx="63">
                  <c:v>9.9000000000000008E-3</c:v>
                </c:pt>
                <c:pt idx="64">
                  <c:v>0.01</c:v>
                </c:pt>
                <c:pt idx="65">
                  <c:v>1.01E-2</c:v>
                </c:pt>
                <c:pt idx="66">
                  <c:v>1.0200000000000001E-2</c:v>
                </c:pt>
                <c:pt idx="67">
                  <c:v>1.03E-2</c:v>
                </c:pt>
                <c:pt idx="68">
                  <c:v>1.04E-2</c:v>
                </c:pt>
                <c:pt idx="69">
                  <c:v>1.0500000000000001E-2</c:v>
                </c:pt>
                <c:pt idx="70">
                  <c:v>1.06E-2</c:v>
                </c:pt>
                <c:pt idx="71">
                  <c:v>1.0699999999999999E-2</c:v>
                </c:pt>
                <c:pt idx="72">
                  <c:v>1.0800000000000001E-2</c:v>
                </c:pt>
                <c:pt idx="73">
                  <c:v>1.09E-2</c:v>
                </c:pt>
                <c:pt idx="74">
                  <c:v>1.0999999999999999E-2</c:v>
                </c:pt>
                <c:pt idx="75">
                  <c:v>1.11E-2</c:v>
                </c:pt>
                <c:pt idx="76">
                  <c:v>1.12E-2</c:v>
                </c:pt>
                <c:pt idx="77">
                  <c:v>1.1299999999999999E-2</c:v>
                </c:pt>
                <c:pt idx="78">
                  <c:v>1.14E-2</c:v>
                </c:pt>
                <c:pt idx="79">
                  <c:v>1.15E-2</c:v>
                </c:pt>
                <c:pt idx="80">
                  <c:v>1.1599999999999999E-2</c:v>
                </c:pt>
                <c:pt idx="81">
                  <c:v>1.17E-2</c:v>
                </c:pt>
                <c:pt idx="82">
                  <c:v>1.18E-2</c:v>
                </c:pt>
                <c:pt idx="83">
                  <c:v>1.1900000000000001E-2</c:v>
                </c:pt>
                <c:pt idx="84">
                  <c:v>1.2E-2</c:v>
                </c:pt>
                <c:pt idx="85">
                  <c:v>1.21E-2</c:v>
                </c:pt>
                <c:pt idx="86">
                  <c:v>1.2200000000000001E-2</c:v>
                </c:pt>
                <c:pt idx="87">
                  <c:v>1.23E-2</c:v>
                </c:pt>
                <c:pt idx="88">
                  <c:v>1.24E-2</c:v>
                </c:pt>
                <c:pt idx="89">
                  <c:v>1.2500000000000001E-2</c:v>
                </c:pt>
                <c:pt idx="90">
                  <c:v>1.26E-2</c:v>
                </c:pt>
                <c:pt idx="91">
                  <c:v>1.2699999999999999E-2</c:v>
                </c:pt>
                <c:pt idx="92">
                  <c:v>1.2800000000000001E-2</c:v>
                </c:pt>
                <c:pt idx="93">
                  <c:v>1.29E-2</c:v>
                </c:pt>
                <c:pt idx="94">
                  <c:v>1.2999999999999999E-2</c:v>
                </c:pt>
                <c:pt idx="95">
                  <c:v>1.3100000000000001E-2</c:v>
                </c:pt>
                <c:pt idx="96">
                  <c:v>1.32E-2</c:v>
                </c:pt>
                <c:pt idx="97">
                  <c:v>1.3299999999999999E-2</c:v>
                </c:pt>
                <c:pt idx="98">
                  <c:v>1.34E-2</c:v>
                </c:pt>
                <c:pt idx="99">
                  <c:v>1.35E-2</c:v>
                </c:pt>
                <c:pt idx="100">
                  <c:v>1.3599999999999999E-2</c:v>
                </c:pt>
                <c:pt idx="101">
                  <c:v>1.37E-2</c:v>
                </c:pt>
                <c:pt idx="102">
                  <c:v>1.38E-2</c:v>
                </c:pt>
                <c:pt idx="103">
                  <c:v>1.3899999999999999E-2</c:v>
                </c:pt>
                <c:pt idx="104">
                  <c:v>1.4E-2</c:v>
                </c:pt>
                <c:pt idx="105">
                  <c:v>1.41E-2</c:v>
                </c:pt>
                <c:pt idx="106">
                  <c:v>1.4200000000000001E-2</c:v>
                </c:pt>
                <c:pt idx="107">
                  <c:v>1.43E-2</c:v>
                </c:pt>
                <c:pt idx="108">
                  <c:v>1.44E-2</c:v>
                </c:pt>
                <c:pt idx="109">
                  <c:v>1.4500000000000001E-2</c:v>
                </c:pt>
                <c:pt idx="110">
                  <c:v>1.46E-2</c:v>
                </c:pt>
                <c:pt idx="111">
                  <c:v>1.47E-2</c:v>
                </c:pt>
                <c:pt idx="112">
                  <c:v>1.4800000000000001E-2</c:v>
                </c:pt>
                <c:pt idx="113">
                  <c:v>1.49E-2</c:v>
                </c:pt>
                <c:pt idx="114">
                  <c:v>1.4999999999999999E-2</c:v>
                </c:pt>
                <c:pt idx="115">
                  <c:v>1.5100000000000001E-2</c:v>
                </c:pt>
                <c:pt idx="116">
                  <c:v>1.52E-2</c:v>
                </c:pt>
                <c:pt idx="117">
                  <c:v>1.5299999999999999E-2</c:v>
                </c:pt>
                <c:pt idx="118">
                  <c:v>1.54E-2</c:v>
                </c:pt>
                <c:pt idx="119">
                  <c:v>1.55E-2</c:v>
                </c:pt>
                <c:pt idx="120">
                  <c:v>1.5599999999999999E-2</c:v>
                </c:pt>
                <c:pt idx="121">
                  <c:v>1.5699999999999999E-2</c:v>
                </c:pt>
                <c:pt idx="122">
                  <c:v>1.5800000000000002E-2</c:v>
                </c:pt>
                <c:pt idx="123">
                  <c:v>1.5900000000000001E-2</c:v>
                </c:pt>
                <c:pt idx="124">
                  <c:v>1.6E-2</c:v>
                </c:pt>
                <c:pt idx="125">
                  <c:v>1.61E-2</c:v>
                </c:pt>
                <c:pt idx="126">
                  <c:v>1.6199999999999999E-2</c:v>
                </c:pt>
                <c:pt idx="127">
                  <c:v>1.6299999999999999E-2</c:v>
                </c:pt>
                <c:pt idx="128">
                  <c:v>1.6400000000000001E-2</c:v>
                </c:pt>
                <c:pt idx="129">
                  <c:v>1.6500000000000001E-2</c:v>
                </c:pt>
                <c:pt idx="130">
                  <c:v>1.66E-2</c:v>
                </c:pt>
                <c:pt idx="131">
                  <c:v>1.67E-2</c:v>
                </c:pt>
                <c:pt idx="132">
                  <c:v>1.6799999999999999E-2</c:v>
                </c:pt>
                <c:pt idx="133">
                  <c:v>1.6899999999999998E-2</c:v>
                </c:pt>
                <c:pt idx="134">
                  <c:v>1.7000000000000001E-2</c:v>
                </c:pt>
                <c:pt idx="135">
                  <c:v>1.7100000000000001E-2</c:v>
                </c:pt>
                <c:pt idx="136">
                  <c:v>1.72E-2</c:v>
                </c:pt>
                <c:pt idx="137">
                  <c:v>1.7299999999999999E-2</c:v>
                </c:pt>
                <c:pt idx="138">
                  <c:v>1.7399999999999999E-2</c:v>
                </c:pt>
                <c:pt idx="139">
                  <c:v>1.7500000000000002E-2</c:v>
                </c:pt>
                <c:pt idx="140">
                  <c:v>1.7600000000000001E-2</c:v>
                </c:pt>
                <c:pt idx="141">
                  <c:v>1.77E-2</c:v>
                </c:pt>
                <c:pt idx="142">
                  <c:v>1.78E-2</c:v>
                </c:pt>
                <c:pt idx="143">
                  <c:v>1.7899999999999999E-2</c:v>
                </c:pt>
                <c:pt idx="144">
                  <c:v>1.7999999999999999E-2</c:v>
                </c:pt>
                <c:pt idx="145">
                  <c:v>1.8100000000000002E-2</c:v>
                </c:pt>
                <c:pt idx="146">
                  <c:v>1.8200000000000001E-2</c:v>
                </c:pt>
                <c:pt idx="147">
                  <c:v>1.83E-2</c:v>
                </c:pt>
                <c:pt idx="148">
                  <c:v>1.84E-2</c:v>
                </c:pt>
                <c:pt idx="149">
                  <c:v>1.8499999999999999E-2</c:v>
                </c:pt>
                <c:pt idx="150">
                  <c:v>1.8599999999999998E-2</c:v>
                </c:pt>
                <c:pt idx="151">
                  <c:v>1.8700000000000001E-2</c:v>
                </c:pt>
                <c:pt idx="152">
                  <c:v>1.8800000000000001E-2</c:v>
                </c:pt>
                <c:pt idx="153">
                  <c:v>1.89E-2</c:v>
                </c:pt>
                <c:pt idx="154">
                  <c:v>1.9E-2</c:v>
                </c:pt>
                <c:pt idx="155">
                  <c:v>1.9099999999999999E-2</c:v>
                </c:pt>
                <c:pt idx="156">
                  <c:v>1.9199999999999998E-2</c:v>
                </c:pt>
                <c:pt idx="157">
                  <c:v>1.9300000000000001E-2</c:v>
                </c:pt>
                <c:pt idx="158">
                  <c:v>1.9400000000000001E-2</c:v>
                </c:pt>
                <c:pt idx="159">
                  <c:v>1.95E-2</c:v>
                </c:pt>
                <c:pt idx="160">
                  <c:v>1.9599999999999999E-2</c:v>
                </c:pt>
                <c:pt idx="161">
                  <c:v>1.9699999999999999E-2</c:v>
                </c:pt>
                <c:pt idx="162">
                  <c:v>1.9800000000000002E-2</c:v>
                </c:pt>
                <c:pt idx="163">
                  <c:v>1.9900000000000001E-2</c:v>
                </c:pt>
              </c:numCache>
            </c:numRef>
          </c:xVal>
          <c:yVal>
            <c:numRef>
              <c:f>'mtDNA - histo'!$B$5:$B$11209</c:f>
              <c:numCache>
                <c:formatCode>General</c:formatCode>
                <c:ptCount val="11205"/>
                <c:pt idx="0">
                  <c:v>0</c:v>
                </c:pt>
                <c:pt idx="1">
                  <c:v>3.2875832100000004E-6</c:v>
                </c:pt>
                <c:pt idx="2">
                  <c:v>3.8286499650000003E-5</c:v>
                </c:pt>
                <c:pt idx="3">
                  <c:v>8.0369899519999993E-5</c:v>
                </c:pt>
                <c:pt idx="4">
                  <c:v>1.5944386989999999E-4</c:v>
                </c:pt>
                <c:pt idx="5">
                  <c:v>2.3645353909999999E-4</c:v>
                </c:pt>
                <c:pt idx="6">
                  <c:v>2.7489037129999999E-4</c:v>
                </c:pt>
                <c:pt idx="7">
                  <c:v>3.594874282E-4</c:v>
                </c:pt>
                <c:pt idx="8">
                  <c:v>4.8453595319999996E-4</c:v>
                </c:pt>
                <c:pt idx="9">
                  <c:v>5.8464966549999996E-4</c:v>
                </c:pt>
                <c:pt idx="10">
                  <c:v>6.4654997670000002E-4</c:v>
                </c:pt>
                <c:pt idx="11">
                  <c:v>7.1973789279999997E-4</c:v>
                </c:pt>
                <c:pt idx="12">
                  <c:v>8.166958866E-4</c:v>
                </c:pt>
                <c:pt idx="13">
                  <c:v>1.076984008E-3</c:v>
                </c:pt>
                <c:pt idx="14">
                  <c:v>1.6137746039999999E-3</c:v>
                </c:pt>
                <c:pt idx="15">
                  <c:v>2.3299621949999997E-3</c:v>
                </c:pt>
                <c:pt idx="16">
                  <c:v>3.067527102E-3</c:v>
                </c:pt>
                <c:pt idx="17">
                  <c:v>3.6960044109999998E-3</c:v>
                </c:pt>
                <c:pt idx="18">
                  <c:v>4.2145198779999999E-3</c:v>
                </c:pt>
                <c:pt idx="19">
                  <c:v>5.0915584729999998E-3</c:v>
                </c:pt>
                <c:pt idx="20">
                  <c:v>6.2785183859999996E-3</c:v>
                </c:pt>
                <c:pt idx="21">
                  <c:v>7.3187576059999997E-3</c:v>
                </c:pt>
                <c:pt idx="22">
                  <c:v>7.8969161170000003E-3</c:v>
                </c:pt>
                <c:pt idx="23">
                  <c:v>8.1693586199999991E-3</c:v>
                </c:pt>
                <c:pt idx="24">
                  <c:v>8.5980498330000005E-3</c:v>
                </c:pt>
                <c:pt idx="25">
                  <c:v>9.4573467400000007E-3</c:v>
                </c:pt>
                <c:pt idx="26">
                  <c:v>1.061552074E-2</c:v>
                </c:pt>
                <c:pt idx="27">
                  <c:v>1.1488410750000001E-2</c:v>
                </c:pt>
                <c:pt idx="28">
                  <c:v>1.2014907639999999E-2</c:v>
                </c:pt>
                <c:pt idx="29">
                  <c:v>1.223206789E-2</c:v>
                </c:pt>
                <c:pt idx="30">
                  <c:v>1.256851535E-2</c:v>
                </c:pt>
                <c:pt idx="31">
                  <c:v>1.3299377920000001E-2</c:v>
                </c:pt>
                <c:pt idx="32">
                  <c:v>1.4216105949999999E-2</c:v>
                </c:pt>
                <c:pt idx="33">
                  <c:v>1.490248508E-2</c:v>
                </c:pt>
                <c:pt idx="34">
                  <c:v>1.5433012560000001E-2</c:v>
                </c:pt>
                <c:pt idx="35">
                  <c:v>1.550786876E-2</c:v>
                </c:pt>
                <c:pt idx="36">
                  <c:v>1.5470013890000002E-2</c:v>
                </c:pt>
                <c:pt idx="37">
                  <c:v>1.5540824799999998E-2</c:v>
                </c:pt>
                <c:pt idx="38">
                  <c:v>1.6111646649999999E-2</c:v>
                </c:pt>
                <c:pt idx="39">
                  <c:v>1.7569979649999998E-2</c:v>
                </c:pt>
                <c:pt idx="40">
                  <c:v>1.9287609779999999E-2</c:v>
                </c:pt>
                <c:pt idx="41">
                  <c:v>2.0141042100000003E-2</c:v>
                </c:pt>
                <c:pt idx="42">
                  <c:v>2.0167915170000002E-2</c:v>
                </c:pt>
                <c:pt idx="43">
                  <c:v>1.9909849279999999E-2</c:v>
                </c:pt>
                <c:pt idx="44">
                  <c:v>1.9823533509999998E-2</c:v>
                </c:pt>
                <c:pt idx="45">
                  <c:v>1.9959920779999998E-2</c:v>
                </c:pt>
                <c:pt idx="46">
                  <c:v>2.0077890389999999E-2</c:v>
                </c:pt>
                <c:pt idx="47">
                  <c:v>2.0348945100000002E-2</c:v>
                </c:pt>
                <c:pt idx="48">
                  <c:v>2.092297655E-2</c:v>
                </c:pt>
                <c:pt idx="49">
                  <c:v>2.1375065000000002E-2</c:v>
                </c:pt>
                <c:pt idx="50">
                  <c:v>2.1277149069999998E-2</c:v>
                </c:pt>
                <c:pt idx="51">
                  <c:v>2.0604597419999999E-2</c:v>
                </c:pt>
                <c:pt idx="52">
                  <c:v>1.983650696E-2</c:v>
                </c:pt>
                <c:pt idx="53">
                  <c:v>1.9075141890000001E-2</c:v>
                </c:pt>
                <c:pt idx="54">
                  <c:v>1.836632623E-2</c:v>
                </c:pt>
                <c:pt idx="55">
                  <c:v>1.7987613310000001E-2</c:v>
                </c:pt>
                <c:pt idx="56">
                  <c:v>1.7670883240000001E-2</c:v>
                </c:pt>
                <c:pt idx="57">
                  <c:v>1.717135903E-2</c:v>
                </c:pt>
                <c:pt idx="58">
                  <c:v>1.6477222520000001E-2</c:v>
                </c:pt>
                <c:pt idx="59">
                  <c:v>1.5754668870000002E-2</c:v>
                </c:pt>
                <c:pt idx="60">
                  <c:v>1.5365487870000001E-2</c:v>
                </c:pt>
                <c:pt idx="61">
                  <c:v>1.534138606E-2</c:v>
                </c:pt>
                <c:pt idx="62">
                  <c:v>1.530121431E-2</c:v>
                </c:pt>
                <c:pt idx="63">
                  <c:v>1.4926358680000001E-2</c:v>
                </c:pt>
                <c:pt idx="64">
                  <c:v>1.415281052E-2</c:v>
                </c:pt>
                <c:pt idx="65">
                  <c:v>1.322354997E-2</c:v>
                </c:pt>
                <c:pt idx="66">
                  <c:v>1.271586301E-2</c:v>
                </c:pt>
                <c:pt idx="67">
                  <c:v>1.249575153E-2</c:v>
                </c:pt>
                <c:pt idx="68">
                  <c:v>1.243211482E-2</c:v>
                </c:pt>
                <c:pt idx="69">
                  <c:v>1.224991544E-2</c:v>
                </c:pt>
                <c:pt idx="70">
                  <c:v>1.1933643399999999E-2</c:v>
                </c:pt>
                <c:pt idx="71">
                  <c:v>1.167445797E-2</c:v>
                </c:pt>
                <c:pt idx="72">
                  <c:v>1.1349648019999999E-2</c:v>
                </c:pt>
                <c:pt idx="73">
                  <c:v>1.06993352E-2</c:v>
                </c:pt>
                <c:pt idx="74">
                  <c:v>1.006860851E-2</c:v>
                </c:pt>
                <c:pt idx="75">
                  <c:v>9.4086028019999997E-3</c:v>
                </c:pt>
                <c:pt idx="76">
                  <c:v>8.7790004869999997E-3</c:v>
                </c:pt>
                <c:pt idx="77">
                  <c:v>8.1457729859999994E-3</c:v>
                </c:pt>
                <c:pt idx="78">
                  <c:v>7.5114286980000004E-3</c:v>
                </c:pt>
                <c:pt idx="79">
                  <c:v>6.8518213279999997E-3</c:v>
                </c:pt>
                <c:pt idx="80">
                  <c:v>6.2654103739999993E-3</c:v>
                </c:pt>
                <c:pt idx="81">
                  <c:v>5.8213123840000006E-3</c:v>
                </c:pt>
                <c:pt idx="82">
                  <c:v>5.582266392E-3</c:v>
                </c:pt>
                <c:pt idx="83">
                  <c:v>5.5927757309999996E-3</c:v>
                </c:pt>
                <c:pt idx="84">
                  <c:v>5.678332294E-3</c:v>
                </c:pt>
                <c:pt idx="85">
                  <c:v>5.4608951079999999E-3</c:v>
                </c:pt>
                <c:pt idx="86">
                  <c:v>5.026699856E-3</c:v>
                </c:pt>
                <c:pt idx="87">
                  <c:v>4.5213368140000001E-3</c:v>
                </c:pt>
                <c:pt idx="88">
                  <c:v>4.0889333179999999E-3</c:v>
                </c:pt>
                <c:pt idx="89">
                  <c:v>3.8441105180000001E-3</c:v>
                </c:pt>
                <c:pt idx="90">
                  <c:v>3.7468487690000005E-3</c:v>
                </c:pt>
                <c:pt idx="91">
                  <c:v>3.5671407629999999E-3</c:v>
                </c:pt>
                <c:pt idx="92">
                  <c:v>3.2609605790000005E-3</c:v>
                </c:pt>
                <c:pt idx="93">
                  <c:v>2.8062461529999999E-3</c:v>
                </c:pt>
                <c:pt idx="94">
                  <c:v>2.4082063060000001E-3</c:v>
                </c:pt>
                <c:pt idx="95">
                  <c:v>2.2177519340000002E-3</c:v>
                </c:pt>
                <c:pt idx="96">
                  <c:v>2.2998865160000002E-3</c:v>
                </c:pt>
                <c:pt idx="97">
                  <c:v>2.3968654500000001E-3</c:v>
                </c:pt>
                <c:pt idx="98">
                  <c:v>2.470816067E-3</c:v>
                </c:pt>
                <c:pt idx="99">
                  <c:v>2.5105904180000001E-3</c:v>
                </c:pt>
                <c:pt idx="100">
                  <c:v>2.3971511830000003E-3</c:v>
                </c:pt>
                <c:pt idx="101">
                  <c:v>2.22507402E-3</c:v>
                </c:pt>
                <c:pt idx="102">
                  <c:v>2.0668627979999999E-3</c:v>
                </c:pt>
                <c:pt idx="103">
                  <c:v>1.8673097269999999E-3</c:v>
                </c:pt>
                <c:pt idx="104">
                  <c:v>1.700186274E-3</c:v>
                </c:pt>
                <c:pt idx="105">
                  <c:v>1.496142206E-3</c:v>
                </c:pt>
                <c:pt idx="106">
                  <c:v>1.31369797E-3</c:v>
                </c:pt>
                <c:pt idx="107">
                  <c:v>1.193917335E-3</c:v>
                </c:pt>
                <c:pt idx="108">
                  <c:v>1.0512224259999999E-3</c:v>
                </c:pt>
                <c:pt idx="109">
                  <c:v>9.139102963999999E-4</c:v>
                </c:pt>
                <c:pt idx="110">
                  <c:v>8.9010808359999999E-4</c:v>
                </c:pt>
                <c:pt idx="111">
                  <c:v>9.2904357770000009E-4</c:v>
                </c:pt>
                <c:pt idx="112">
                  <c:v>9.4685587150000001E-4</c:v>
                </c:pt>
                <c:pt idx="113">
                  <c:v>8.463764836999999E-4</c:v>
                </c:pt>
                <c:pt idx="114">
                  <c:v>6.8558173560000007E-4</c:v>
                </c:pt>
                <c:pt idx="115">
                  <c:v>6.0291946600000003E-4</c:v>
                </c:pt>
                <c:pt idx="116">
                  <c:v>6.1407715990000002E-4</c:v>
                </c:pt>
                <c:pt idx="117">
                  <c:v>6.3353464470000003E-4</c:v>
                </c:pt>
                <c:pt idx="118">
                  <c:v>6.0911523539999997E-4</c:v>
                </c:pt>
                <c:pt idx="119">
                  <c:v>5.6249452939999994E-4</c:v>
                </c:pt>
                <c:pt idx="120">
                  <c:v>5.3066213340000003E-4</c:v>
                </c:pt>
                <c:pt idx="121">
                  <c:v>4.9266358509999998E-4</c:v>
                </c:pt>
                <c:pt idx="122">
                  <c:v>4.4901632859999996E-4</c:v>
                </c:pt>
                <c:pt idx="123">
                  <c:v>3.7397878329999997E-4</c:v>
                </c:pt>
                <c:pt idx="124">
                  <c:v>3.1734798829999999E-4</c:v>
                </c:pt>
                <c:pt idx="125">
                  <c:v>2.974560188E-4</c:v>
                </c:pt>
                <c:pt idx="126">
                  <c:v>2.7793905370000001E-4</c:v>
                </c:pt>
                <c:pt idx="127">
                  <c:v>2.4176318480000002E-4</c:v>
                </c:pt>
                <c:pt idx="128">
                  <c:v>2.2772447269999997E-4</c:v>
                </c:pt>
                <c:pt idx="129">
                  <c:v>2.2764633789999999E-4</c:v>
                </c:pt>
                <c:pt idx="130">
                  <c:v>2.6269727010000003E-4</c:v>
                </c:pt>
                <c:pt idx="131">
                  <c:v>2.7400004509999995E-4</c:v>
                </c:pt>
                <c:pt idx="132">
                  <c:v>2.3898159510000002E-4</c:v>
                </c:pt>
                <c:pt idx="133">
                  <c:v>1.7238660400000001E-4</c:v>
                </c:pt>
                <c:pt idx="134">
                  <c:v>1.149105388E-4</c:v>
                </c:pt>
                <c:pt idx="135">
                  <c:v>8.0823468400000002E-5</c:v>
                </c:pt>
                <c:pt idx="136">
                  <c:v>8.8365203299999988E-5</c:v>
                </c:pt>
                <c:pt idx="137">
                  <c:v>1.193442238E-4</c:v>
                </c:pt>
                <c:pt idx="138">
                  <c:v>1.3679981539999999E-4</c:v>
                </c:pt>
                <c:pt idx="139">
                  <c:v>1.2600657429999998E-4</c:v>
                </c:pt>
                <c:pt idx="140">
                  <c:v>8.3271987670000008E-5</c:v>
                </c:pt>
                <c:pt idx="141">
                  <c:v>3.799708641E-5</c:v>
                </c:pt>
                <c:pt idx="142">
                  <c:v>3.1018579940000001E-5</c:v>
                </c:pt>
                <c:pt idx="143">
                  <c:v>4.7942114009999998E-5</c:v>
                </c:pt>
                <c:pt idx="144">
                  <c:v>5.2333786900000003E-5</c:v>
                </c:pt>
                <c:pt idx="145">
                  <c:v>4.0156786080000002E-5</c:v>
                </c:pt>
                <c:pt idx="146">
                  <c:v>3.3198400020000004E-5</c:v>
                </c:pt>
                <c:pt idx="147">
                  <c:v>4.030536074E-5</c:v>
                </c:pt>
                <c:pt idx="148">
                  <c:v>5.1127832439999995E-5</c:v>
                </c:pt>
                <c:pt idx="149">
                  <c:v>5.5587370739999994E-5</c:v>
                </c:pt>
                <c:pt idx="150">
                  <c:v>5.0110313689999994E-5</c:v>
                </c:pt>
                <c:pt idx="151">
                  <c:v>4.4932589010000004E-5</c:v>
                </c:pt>
                <c:pt idx="152">
                  <c:v>4.931173576E-5</c:v>
                </c:pt>
                <c:pt idx="153">
                  <c:v>4.739566084E-5</c:v>
                </c:pt>
                <c:pt idx="154">
                  <c:v>3.871124728E-5</c:v>
                </c:pt>
                <c:pt idx="155">
                  <c:v>2.2820856449999999E-5</c:v>
                </c:pt>
                <c:pt idx="156">
                  <c:v>1.0137102639999999E-5</c:v>
                </c:pt>
                <c:pt idx="157">
                  <c:v>5.8205036839999998E-6</c:v>
                </c:pt>
                <c:pt idx="158">
                  <c:v>8.9445455590000003E-6</c:v>
                </c:pt>
                <c:pt idx="159">
                  <c:v>1.018013905E-5</c:v>
                </c:pt>
                <c:pt idx="160">
                  <c:v>7.7780331689999994E-6</c:v>
                </c:pt>
                <c:pt idx="161">
                  <c:v>3.2817285150000001E-6</c:v>
                </c:pt>
                <c:pt idx="162">
                  <c:v>8.315629998E-8</c:v>
                </c:pt>
                <c:pt idx="16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1CC-433E-ABFB-7DAFF613E883}"/>
            </c:ext>
          </c:extLst>
        </c:ser>
        <c:ser>
          <c:idx val="2"/>
          <c:order val="1"/>
          <c:tx>
            <c:strRef>
              <c:f>'mtDNA - histo'!$D$4</c:f>
              <c:strCache>
                <c:ptCount val="1"/>
                <c:pt idx="0">
                  <c:v>AMWI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'mtDNA - histo'!$C$5:$C$11209</c:f>
              <c:numCache>
                <c:formatCode>General</c:formatCode>
                <c:ptCount val="11205"/>
                <c:pt idx="0">
                  <c:v>8.9999999999999993E-3</c:v>
                </c:pt>
                <c:pt idx="1">
                  <c:v>9.1000000000000004E-3</c:v>
                </c:pt>
                <c:pt idx="2">
                  <c:v>9.1999999999999998E-3</c:v>
                </c:pt>
                <c:pt idx="3">
                  <c:v>9.2999999999999992E-3</c:v>
                </c:pt>
                <c:pt idx="4">
                  <c:v>9.4000000000000004E-3</c:v>
                </c:pt>
                <c:pt idx="5">
                  <c:v>9.4999999999999998E-3</c:v>
                </c:pt>
                <c:pt idx="6">
                  <c:v>9.5999999999999992E-3</c:v>
                </c:pt>
                <c:pt idx="7">
                  <c:v>9.7000000000000003E-3</c:v>
                </c:pt>
                <c:pt idx="8">
                  <c:v>9.7999999999999997E-3</c:v>
                </c:pt>
                <c:pt idx="9">
                  <c:v>9.9000000000000008E-3</c:v>
                </c:pt>
                <c:pt idx="10">
                  <c:v>0.01</c:v>
                </c:pt>
                <c:pt idx="11">
                  <c:v>1.01E-2</c:v>
                </c:pt>
                <c:pt idx="12">
                  <c:v>1.0200000000000001E-2</c:v>
                </c:pt>
                <c:pt idx="13">
                  <c:v>1.03E-2</c:v>
                </c:pt>
                <c:pt idx="14">
                  <c:v>1.04E-2</c:v>
                </c:pt>
                <c:pt idx="15">
                  <c:v>1.0500000000000001E-2</c:v>
                </c:pt>
                <c:pt idx="16">
                  <c:v>1.06E-2</c:v>
                </c:pt>
                <c:pt idx="17">
                  <c:v>1.0699999999999999E-2</c:v>
                </c:pt>
                <c:pt idx="18">
                  <c:v>1.0800000000000001E-2</c:v>
                </c:pt>
                <c:pt idx="19">
                  <c:v>1.09E-2</c:v>
                </c:pt>
                <c:pt idx="20">
                  <c:v>1.0999999999999999E-2</c:v>
                </c:pt>
                <c:pt idx="21">
                  <c:v>1.11E-2</c:v>
                </c:pt>
                <c:pt idx="22">
                  <c:v>1.12E-2</c:v>
                </c:pt>
                <c:pt idx="23">
                  <c:v>1.1299999999999999E-2</c:v>
                </c:pt>
                <c:pt idx="24">
                  <c:v>1.14E-2</c:v>
                </c:pt>
                <c:pt idx="25">
                  <c:v>1.15E-2</c:v>
                </c:pt>
                <c:pt idx="26">
                  <c:v>1.1599999999999999E-2</c:v>
                </c:pt>
                <c:pt idx="27">
                  <c:v>1.17E-2</c:v>
                </c:pt>
                <c:pt idx="28">
                  <c:v>1.18E-2</c:v>
                </c:pt>
                <c:pt idx="29">
                  <c:v>1.1900000000000001E-2</c:v>
                </c:pt>
                <c:pt idx="30">
                  <c:v>1.2E-2</c:v>
                </c:pt>
                <c:pt idx="31">
                  <c:v>1.21E-2</c:v>
                </c:pt>
                <c:pt idx="32">
                  <c:v>1.2200000000000001E-2</c:v>
                </c:pt>
                <c:pt idx="33">
                  <c:v>1.23E-2</c:v>
                </c:pt>
                <c:pt idx="34">
                  <c:v>1.24E-2</c:v>
                </c:pt>
                <c:pt idx="35">
                  <c:v>1.2500000000000001E-2</c:v>
                </c:pt>
                <c:pt idx="36">
                  <c:v>1.26E-2</c:v>
                </c:pt>
                <c:pt idx="37">
                  <c:v>1.2699999999999999E-2</c:v>
                </c:pt>
                <c:pt idx="38">
                  <c:v>1.2800000000000001E-2</c:v>
                </c:pt>
                <c:pt idx="39">
                  <c:v>1.29E-2</c:v>
                </c:pt>
                <c:pt idx="40">
                  <c:v>1.2999999999999999E-2</c:v>
                </c:pt>
                <c:pt idx="41">
                  <c:v>1.3100000000000001E-2</c:v>
                </c:pt>
                <c:pt idx="42">
                  <c:v>1.32E-2</c:v>
                </c:pt>
                <c:pt idx="43">
                  <c:v>1.3299999999999999E-2</c:v>
                </c:pt>
                <c:pt idx="44">
                  <c:v>1.34E-2</c:v>
                </c:pt>
                <c:pt idx="45">
                  <c:v>1.35E-2</c:v>
                </c:pt>
                <c:pt idx="46">
                  <c:v>1.3599999999999999E-2</c:v>
                </c:pt>
                <c:pt idx="47">
                  <c:v>1.37E-2</c:v>
                </c:pt>
                <c:pt idx="48">
                  <c:v>1.38E-2</c:v>
                </c:pt>
                <c:pt idx="49">
                  <c:v>1.3899999999999999E-2</c:v>
                </c:pt>
                <c:pt idx="50">
                  <c:v>1.4E-2</c:v>
                </c:pt>
                <c:pt idx="51">
                  <c:v>1.41E-2</c:v>
                </c:pt>
                <c:pt idx="52">
                  <c:v>1.4200000000000001E-2</c:v>
                </c:pt>
                <c:pt idx="53">
                  <c:v>1.43E-2</c:v>
                </c:pt>
                <c:pt idx="54">
                  <c:v>1.44E-2</c:v>
                </c:pt>
                <c:pt idx="55">
                  <c:v>1.4500000000000001E-2</c:v>
                </c:pt>
                <c:pt idx="56">
                  <c:v>1.46E-2</c:v>
                </c:pt>
                <c:pt idx="57">
                  <c:v>1.47E-2</c:v>
                </c:pt>
                <c:pt idx="58">
                  <c:v>1.4800000000000001E-2</c:v>
                </c:pt>
                <c:pt idx="59">
                  <c:v>1.49E-2</c:v>
                </c:pt>
                <c:pt idx="60">
                  <c:v>1.4999999999999999E-2</c:v>
                </c:pt>
                <c:pt idx="61">
                  <c:v>1.5100000000000001E-2</c:v>
                </c:pt>
                <c:pt idx="62">
                  <c:v>1.52E-2</c:v>
                </c:pt>
                <c:pt idx="63">
                  <c:v>1.5299999999999999E-2</c:v>
                </c:pt>
                <c:pt idx="64">
                  <c:v>1.54E-2</c:v>
                </c:pt>
                <c:pt idx="65">
                  <c:v>1.55E-2</c:v>
                </c:pt>
                <c:pt idx="66">
                  <c:v>1.5599999999999999E-2</c:v>
                </c:pt>
                <c:pt idx="67">
                  <c:v>1.5699999999999999E-2</c:v>
                </c:pt>
                <c:pt idx="68">
                  <c:v>1.5800000000000002E-2</c:v>
                </c:pt>
                <c:pt idx="69">
                  <c:v>1.5900000000000001E-2</c:v>
                </c:pt>
                <c:pt idx="70">
                  <c:v>1.6E-2</c:v>
                </c:pt>
                <c:pt idx="71">
                  <c:v>1.61E-2</c:v>
                </c:pt>
                <c:pt idx="72">
                  <c:v>1.6199999999999999E-2</c:v>
                </c:pt>
                <c:pt idx="73">
                  <c:v>1.6299999999999999E-2</c:v>
                </c:pt>
                <c:pt idx="74">
                  <c:v>1.6400000000000001E-2</c:v>
                </c:pt>
                <c:pt idx="75">
                  <c:v>1.6500000000000001E-2</c:v>
                </c:pt>
                <c:pt idx="76">
                  <c:v>1.66E-2</c:v>
                </c:pt>
                <c:pt idx="77">
                  <c:v>1.67E-2</c:v>
                </c:pt>
                <c:pt idx="78">
                  <c:v>1.6799999999999999E-2</c:v>
                </c:pt>
                <c:pt idx="79">
                  <c:v>1.6899999999999998E-2</c:v>
                </c:pt>
                <c:pt idx="80">
                  <c:v>1.7000000000000001E-2</c:v>
                </c:pt>
                <c:pt idx="81">
                  <c:v>1.7100000000000001E-2</c:v>
                </c:pt>
                <c:pt idx="82">
                  <c:v>1.72E-2</c:v>
                </c:pt>
                <c:pt idx="83">
                  <c:v>1.7299999999999999E-2</c:v>
                </c:pt>
                <c:pt idx="84">
                  <c:v>1.7399999999999999E-2</c:v>
                </c:pt>
                <c:pt idx="85">
                  <c:v>1.7500000000000002E-2</c:v>
                </c:pt>
                <c:pt idx="86">
                  <c:v>1.7600000000000001E-2</c:v>
                </c:pt>
                <c:pt idx="87">
                  <c:v>1.77E-2</c:v>
                </c:pt>
                <c:pt idx="88">
                  <c:v>1.78E-2</c:v>
                </c:pt>
                <c:pt idx="89">
                  <c:v>1.7899999999999999E-2</c:v>
                </c:pt>
                <c:pt idx="90">
                  <c:v>1.7999999999999999E-2</c:v>
                </c:pt>
                <c:pt idx="91">
                  <c:v>1.8100000000000002E-2</c:v>
                </c:pt>
                <c:pt idx="92">
                  <c:v>1.8200000000000001E-2</c:v>
                </c:pt>
                <c:pt idx="93">
                  <c:v>1.83E-2</c:v>
                </c:pt>
                <c:pt idx="94">
                  <c:v>1.84E-2</c:v>
                </c:pt>
                <c:pt idx="95">
                  <c:v>1.8499999999999999E-2</c:v>
                </c:pt>
                <c:pt idx="96">
                  <c:v>1.8599999999999998E-2</c:v>
                </c:pt>
                <c:pt idx="97">
                  <c:v>1.8700000000000001E-2</c:v>
                </c:pt>
                <c:pt idx="98">
                  <c:v>1.8800000000000001E-2</c:v>
                </c:pt>
                <c:pt idx="99">
                  <c:v>1.89E-2</c:v>
                </c:pt>
                <c:pt idx="100">
                  <c:v>1.9E-2</c:v>
                </c:pt>
                <c:pt idx="101">
                  <c:v>1.9099999999999999E-2</c:v>
                </c:pt>
                <c:pt idx="102">
                  <c:v>1.9199999999999998E-2</c:v>
                </c:pt>
                <c:pt idx="103">
                  <c:v>1.9300000000000001E-2</c:v>
                </c:pt>
                <c:pt idx="104">
                  <c:v>1.9400000000000001E-2</c:v>
                </c:pt>
                <c:pt idx="105">
                  <c:v>1.95E-2</c:v>
                </c:pt>
                <c:pt idx="106">
                  <c:v>1.9599999999999999E-2</c:v>
                </c:pt>
                <c:pt idx="107">
                  <c:v>1.9699999999999999E-2</c:v>
                </c:pt>
                <c:pt idx="108">
                  <c:v>1.9800000000000002E-2</c:v>
                </c:pt>
                <c:pt idx="109">
                  <c:v>1.9900000000000001E-2</c:v>
                </c:pt>
                <c:pt idx="110">
                  <c:v>0.02</c:v>
                </c:pt>
                <c:pt idx="111">
                  <c:v>2.01E-2</c:v>
                </c:pt>
                <c:pt idx="112">
                  <c:v>2.0199999999999999E-2</c:v>
                </c:pt>
                <c:pt idx="113">
                  <c:v>2.0299999999999999E-2</c:v>
                </c:pt>
                <c:pt idx="114">
                  <c:v>2.0400000000000001E-2</c:v>
                </c:pt>
                <c:pt idx="115">
                  <c:v>2.0500000000000001E-2</c:v>
                </c:pt>
                <c:pt idx="116">
                  <c:v>2.06E-2</c:v>
                </c:pt>
                <c:pt idx="117">
                  <c:v>2.07E-2</c:v>
                </c:pt>
                <c:pt idx="118">
                  <c:v>2.0799999999999999E-2</c:v>
                </c:pt>
                <c:pt idx="119">
                  <c:v>2.0899999999999998E-2</c:v>
                </c:pt>
                <c:pt idx="120">
                  <c:v>2.1000000000000001E-2</c:v>
                </c:pt>
                <c:pt idx="121">
                  <c:v>2.1100000000000001E-2</c:v>
                </c:pt>
                <c:pt idx="122">
                  <c:v>2.12E-2</c:v>
                </c:pt>
                <c:pt idx="123">
                  <c:v>2.1299999999999999E-2</c:v>
                </c:pt>
                <c:pt idx="124">
                  <c:v>2.1399999999999999E-2</c:v>
                </c:pt>
                <c:pt idx="125">
                  <c:v>2.1499999999999998E-2</c:v>
                </c:pt>
                <c:pt idx="126">
                  <c:v>2.1600000000000001E-2</c:v>
                </c:pt>
                <c:pt idx="127">
                  <c:v>2.1700000000000001E-2</c:v>
                </c:pt>
                <c:pt idx="128">
                  <c:v>2.18E-2</c:v>
                </c:pt>
                <c:pt idx="129">
                  <c:v>2.1899999999999999E-2</c:v>
                </c:pt>
                <c:pt idx="130">
                  <c:v>2.1999999999999999E-2</c:v>
                </c:pt>
                <c:pt idx="131">
                  <c:v>2.2100000000000002E-2</c:v>
                </c:pt>
                <c:pt idx="132">
                  <c:v>2.2200000000000001E-2</c:v>
                </c:pt>
                <c:pt idx="133">
                  <c:v>2.23E-2</c:v>
                </c:pt>
                <c:pt idx="134">
                  <c:v>2.24E-2</c:v>
                </c:pt>
                <c:pt idx="135">
                  <c:v>2.2499999999999999E-2</c:v>
                </c:pt>
                <c:pt idx="136">
                  <c:v>2.2599999999999999E-2</c:v>
                </c:pt>
                <c:pt idx="137">
                  <c:v>2.2700000000000001E-2</c:v>
                </c:pt>
                <c:pt idx="138">
                  <c:v>2.2800000000000001E-2</c:v>
                </c:pt>
                <c:pt idx="139">
                  <c:v>2.29E-2</c:v>
                </c:pt>
                <c:pt idx="140">
                  <c:v>2.3E-2</c:v>
                </c:pt>
                <c:pt idx="141">
                  <c:v>2.3099999999999999E-2</c:v>
                </c:pt>
                <c:pt idx="142">
                  <c:v>2.3199999999999998E-2</c:v>
                </c:pt>
                <c:pt idx="143">
                  <c:v>2.3300000000000001E-2</c:v>
                </c:pt>
                <c:pt idx="144">
                  <c:v>2.3400000000000001E-2</c:v>
                </c:pt>
                <c:pt idx="145">
                  <c:v>2.35E-2</c:v>
                </c:pt>
                <c:pt idx="146">
                  <c:v>2.3599999999999999E-2</c:v>
                </c:pt>
                <c:pt idx="147">
                  <c:v>2.3699999999999999E-2</c:v>
                </c:pt>
                <c:pt idx="148">
                  <c:v>2.3800000000000002E-2</c:v>
                </c:pt>
                <c:pt idx="149">
                  <c:v>2.3900000000000001E-2</c:v>
                </c:pt>
                <c:pt idx="150">
                  <c:v>2.4E-2</c:v>
                </c:pt>
                <c:pt idx="151">
                  <c:v>2.41E-2</c:v>
                </c:pt>
                <c:pt idx="152">
                  <c:v>2.4199999999999999E-2</c:v>
                </c:pt>
                <c:pt idx="153">
                  <c:v>2.4299999999999999E-2</c:v>
                </c:pt>
                <c:pt idx="154">
                  <c:v>2.4400000000000002E-2</c:v>
                </c:pt>
                <c:pt idx="155">
                  <c:v>2.4500000000000001E-2</c:v>
                </c:pt>
                <c:pt idx="156">
                  <c:v>2.46E-2</c:v>
                </c:pt>
                <c:pt idx="157">
                  <c:v>2.47E-2</c:v>
                </c:pt>
                <c:pt idx="158">
                  <c:v>2.4799999999999999E-2</c:v>
                </c:pt>
                <c:pt idx="159">
                  <c:v>2.4899999999999999E-2</c:v>
                </c:pt>
                <c:pt idx="160">
                  <c:v>2.5000000000000001E-2</c:v>
                </c:pt>
                <c:pt idx="161">
                  <c:v>2.5100000000000001E-2</c:v>
                </c:pt>
                <c:pt idx="162">
                  <c:v>2.52E-2</c:v>
                </c:pt>
                <c:pt idx="163">
                  <c:v>2.53E-2</c:v>
                </c:pt>
                <c:pt idx="164">
                  <c:v>2.5399999999999999E-2</c:v>
                </c:pt>
                <c:pt idx="165">
                  <c:v>2.5499999999999998E-2</c:v>
                </c:pt>
                <c:pt idx="166">
                  <c:v>2.5600000000000001E-2</c:v>
                </c:pt>
                <c:pt idx="167">
                  <c:v>2.5700000000000001E-2</c:v>
                </c:pt>
                <c:pt idx="168">
                  <c:v>2.58E-2</c:v>
                </c:pt>
                <c:pt idx="169">
                  <c:v>2.5899999999999999E-2</c:v>
                </c:pt>
                <c:pt idx="170">
                  <c:v>2.5999999999999999E-2</c:v>
                </c:pt>
                <c:pt idx="171">
                  <c:v>2.6100000000000002E-2</c:v>
                </c:pt>
                <c:pt idx="172">
                  <c:v>2.6200000000000001E-2</c:v>
                </c:pt>
                <c:pt idx="173">
                  <c:v>2.63E-2</c:v>
                </c:pt>
                <c:pt idx="174">
                  <c:v>2.64E-2</c:v>
                </c:pt>
                <c:pt idx="175">
                  <c:v>2.6499999999999999E-2</c:v>
                </c:pt>
                <c:pt idx="176">
                  <c:v>2.6599999999999999E-2</c:v>
                </c:pt>
                <c:pt idx="177">
                  <c:v>2.6700000000000002E-2</c:v>
                </c:pt>
                <c:pt idx="178">
                  <c:v>2.6800000000000001E-2</c:v>
                </c:pt>
                <c:pt idx="179">
                  <c:v>2.69E-2</c:v>
                </c:pt>
                <c:pt idx="180">
                  <c:v>2.7E-2</c:v>
                </c:pt>
                <c:pt idx="181">
                  <c:v>2.7099999999999999E-2</c:v>
                </c:pt>
                <c:pt idx="182">
                  <c:v>2.7199999999999998E-2</c:v>
                </c:pt>
                <c:pt idx="183">
                  <c:v>2.7300000000000001E-2</c:v>
                </c:pt>
                <c:pt idx="184">
                  <c:v>2.7400000000000001E-2</c:v>
                </c:pt>
                <c:pt idx="185">
                  <c:v>2.75E-2</c:v>
                </c:pt>
                <c:pt idx="186">
                  <c:v>2.76E-2</c:v>
                </c:pt>
                <c:pt idx="187">
                  <c:v>2.7699999999999999E-2</c:v>
                </c:pt>
                <c:pt idx="188">
                  <c:v>2.7799999999999998E-2</c:v>
                </c:pt>
                <c:pt idx="189">
                  <c:v>2.7900000000000001E-2</c:v>
                </c:pt>
                <c:pt idx="190">
                  <c:v>2.8000000000000001E-2</c:v>
                </c:pt>
                <c:pt idx="191">
                  <c:v>2.81E-2</c:v>
                </c:pt>
                <c:pt idx="192">
                  <c:v>2.8199999999999999E-2</c:v>
                </c:pt>
                <c:pt idx="193">
                  <c:v>2.8299999999999999E-2</c:v>
                </c:pt>
                <c:pt idx="194">
                  <c:v>2.8400000000000002E-2</c:v>
                </c:pt>
                <c:pt idx="195">
                  <c:v>2.8500000000000001E-2</c:v>
                </c:pt>
                <c:pt idx="196">
                  <c:v>2.86E-2</c:v>
                </c:pt>
                <c:pt idx="197">
                  <c:v>2.87E-2</c:v>
                </c:pt>
                <c:pt idx="198">
                  <c:v>2.8799999999999999E-2</c:v>
                </c:pt>
                <c:pt idx="199">
                  <c:v>2.8899999999999999E-2</c:v>
                </c:pt>
                <c:pt idx="200">
                  <c:v>2.9000000000000001E-2</c:v>
                </c:pt>
                <c:pt idx="201">
                  <c:v>2.9100000000000001E-2</c:v>
                </c:pt>
                <c:pt idx="202">
                  <c:v>2.92E-2</c:v>
                </c:pt>
                <c:pt idx="203">
                  <c:v>2.93E-2</c:v>
                </c:pt>
                <c:pt idx="204">
                  <c:v>2.9399999999999999E-2</c:v>
                </c:pt>
                <c:pt idx="205">
                  <c:v>2.9499999999999998E-2</c:v>
                </c:pt>
                <c:pt idx="206">
                  <c:v>2.9600000000000001E-2</c:v>
                </c:pt>
                <c:pt idx="207">
                  <c:v>2.9700000000000001E-2</c:v>
                </c:pt>
                <c:pt idx="208">
                  <c:v>2.98E-2</c:v>
                </c:pt>
                <c:pt idx="209">
                  <c:v>2.9899999999999999E-2</c:v>
                </c:pt>
                <c:pt idx="210">
                  <c:v>0.03</c:v>
                </c:pt>
                <c:pt idx="211">
                  <c:v>3.0099999999999998E-2</c:v>
                </c:pt>
                <c:pt idx="212">
                  <c:v>3.0200000000000001E-2</c:v>
                </c:pt>
                <c:pt idx="213">
                  <c:v>3.0300000000000001E-2</c:v>
                </c:pt>
                <c:pt idx="214">
                  <c:v>3.04E-2</c:v>
                </c:pt>
                <c:pt idx="215">
                  <c:v>3.0499999999999999E-2</c:v>
                </c:pt>
                <c:pt idx="216">
                  <c:v>3.0599999999999999E-2</c:v>
                </c:pt>
                <c:pt idx="217">
                  <c:v>3.0700000000000002E-2</c:v>
                </c:pt>
                <c:pt idx="218">
                  <c:v>3.0800000000000001E-2</c:v>
                </c:pt>
                <c:pt idx="219">
                  <c:v>3.09E-2</c:v>
                </c:pt>
                <c:pt idx="220">
                  <c:v>3.1E-2</c:v>
                </c:pt>
                <c:pt idx="221">
                  <c:v>3.1099999999999999E-2</c:v>
                </c:pt>
                <c:pt idx="222">
                  <c:v>3.1199999999999999E-2</c:v>
                </c:pt>
                <c:pt idx="223">
                  <c:v>3.1300000000000001E-2</c:v>
                </c:pt>
                <c:pt idx="224">
                  <c:v>3.1399999999999997E-2</c:v>
                </c:pt>
                <c:pt idx="225">
                  <c:v>3.15E-2</c:v>
                </c:pt>
                <c:pt idx="226">
                  <c:v>3.1600000000000003E-2</c:v>
                </c:pt>
                <c:pt idx="227">
                  <c:v>3.1699999999999999E-2</c:v>
                </c:pt>
                <c:pt idx="228">
                  <c:v>3.1800000000000002E-2</c:v>
                </c:pt>
                <c:pt idx="229">
                  <c:v>3.1899999999999998E-2</c:v>
                </c:pt>
                <c:pt idx="230">
                  <c:v>3.2000000000000001E-2</c:v>
                </c:pt>
                <c:pt idx="231">
                  <c:v>3.2099999999999997E-2</c:v>
                </c:pt>
                <c:pt idx="232">
                  <c:v>3.2199999999999999E-2</c:v>
                </c:pt>
                <c:pt idx="233">
                  <c:v>3.2300000000000002E-2</c:v>
                </c:pt>
                <c:pt idx="234">
                  <c:v>3.2399999999999998E-2</c:v>
                </c:pt>
                <c:pt idx="235">
                  <c:v>3.2500000000000001E-2</c:v>
                </c:pt>
                <c:pt idx="236">
                  <c:v>3.2599999999999997E-2</c:v>
                </c:pt>
                <c:pt idx="237">
                  <c:v>3.27E-2</c:v>
                </c:pt>
                <c:pt idx="238">
                  <c:v>3.2800000000000003E-2</c:v>
                </c:pt>
                <c:pt idx="239">
                  <c:v>3.2899999999999999E-2</c:v>
                </c:pt>
                <c:pt idx="240">
                  <c:v>3.3000000000000002E-2</c:v>
                </c:pt>
                <c:pt idx="241">
                  <c:v>3.3099999999999997E-2</c:v>
                </c:pt>
                <c:pt idx="242">
                  <c:v>3.32E-2</c:v>
                </c:pt>
                <c:pt idx="243">
                  <c:v>3.3300000000000003E-2</c:v>
                </c:pt>
                <c:pt idx="244">
                  <c:v>3.3399999999999999E-2</c:v>
                </c:pt>
                <c:pt idx="245">
                  <c:v>3.3500000000000002E-2</c:v>
                </c:pt>
                <c:pt idx="246">
                  <c:v>3.3599999999999998E-2</c:v>
                </c:pt>
                <c:pt idx="247">
                  <c:v>3.3700000000000001E-2</c:v>
                </c:pt>
                <c:pt idx="248">
                  <c:v>3.3799999999999997E-2</c:v>
                </c:pt>
                <c:pt idx="249">
                  <c:v>3.39E-2</c:v>
                </c:pt>
                <c:pt idx="250">
                  <c:v>3.4000000000000002E-2</c:v>
                </c:pt>
                <c:pt idx="251">
                  <c:v>3.4099999999999998E-2</c:v>
                </c:pt>
                <c:pt idx="252">
                  <c:v>3.4200000000000001E-2</c:v>
                </c:pt>
                <c:pt idx="253">
                  <c:v>3.4299999999999997E-2</c:v>
                </c:pt>
                <c:pt idx="254">
                  <c:v>3.44E-2</c:v>
                </c:pt>
                <c:pt idx="255">
                  <c:v>3.4500000000000003E-2</c:v>
                </c:pt>
                <c:pt idx="256">
                  <c:v>3.4599999999999999E-2</c:v>
                </c:pt>
                <c:pt idx="257">
                  <c:v>3.4700000000000002E-2</c:v>
                </c:pt>
                <c:pt idx="258">
                  <c:v>3.4799999999999998E-2</c:v>
                </c:pt>
                <c:pt idx="259">
                  <c:v>3.49E-2</c:v>
                </c:pt>
                <c:pt idx="260">
                  <c:v>3.5000000000000003E-2</c:v>
                </c:pt>
                <c:pt idx="261">
                  <c:v>3.5099999999999999E-2</c:v>
                </c:pt>
                <c:pt idx="262">
                  <c:v>3.5200000000000002E-2</c:v>
                </c:pt>
                <c:pt idx="263">
                  <c:v>3.5299999999999998E-2</c:v>
                </c:pt>
                <c:pt idx="264">
                  <c:v>3.5400000000000001E-2</c:v>
                </c:pt>
                <c:pt idx="265">
                  <c:v>3.5499999999999997E-2</c:v>
                </c:pt>
                <c:pt idx="266">
                  <c:v>3.56E-2</c:v>
                </c:pt>
                <c:pt idx="267">
                  <c:v>3.5700000000000003E-2</c:v>
                </c:pt>
                <c:pt idx="268">
                  <c:v>3.5799999999999998E-2</c:v>
                </c:pt>
                <c:pt idx="269">
                  <c:v>3.5900000000000001E-2</c:v>
                </c:pt>
                <c:pt idx="270">
                  <c:v>3.5999999999999997E-2</c:v>
                </c:pt>
                <c:pt idx="271">
                  <c:v>3.61E-2</c:v>
                </c:pt>
                <c:pt idx="272">
                  <c:v>3.6200000000000003E-2</c:v>
                </c:pt>
                <c:pt idx="273">
                  <c:v>3.6299999999999999E-2</c:v>
                </c:pt>
                <c:pt idx="274">
                  <c:v>3.6400000000000002E-2</c:v>
                </c:pt>
                <c:pt idx="275">
                  <c:v>3.6499999999999998E-2</c:v>
                </c:pt>
                <c:pt idx="276">
                  <c:v>3.6600000000000001E-2</c:v>
                </c:pt>
                <c:pt idx="277">
                  <c:v>3.6700000000000003E-2</c:v>
                </c:pt>
                <c:pt idx="278">
                  <c:v>3.6799999999999999E-2</c:v>
                </c:pt>
                <c:pt idx="279">
                  <c:v>3.6900000000000002E-2</c:v>
                </c:pt>
                <c:pt idx="280">
                  <c:v>3.6999999999999998E-2</c:v>
                </c:pt>
                <c:pt idx="281">
                  <c:v>3.7100000000000001E-2</c:v>
                </c:pt>
                <c:pt idx="282">
                  <c:v>3.7199999999999997E-2</c:v>
                </c:pt>
                <c:pt idx="283">
                  <c:v>3.73E-2</c:v>
                </c:pt>
                <c:pt idx="284">
                  <c:v>3.7400000000000003E-2</c:v>
                </c:pt>
                <c:pt idx="285">
                  <c:v>3.7499999999999999E-2</c:v>
                </c:pt>
                <c:pt idx="286">
                  <c:v>3.7600000000000001E-2</c:v>
                </c:pt>
                <c:pt idx="287">
                  <c:v>3.7699999999999997E-2</c:v>
                </c:pt>
                <c:pt idx="288">
                  <c:v>3.78E-2</c:v>
                </c:pt>
                <c:pt idx="289">
                  <c:v>3.7900000000000003E-2</c:v>
                </c:pt>
                <c:pt idx="290">
                  <c:v>3.7999999999999999E-2</c:v>
                </c:pt>
                <c:pt idx="291">
                  <c:v>3.8100000000000002E-2</c:v>
                </c:pt>
                <c:pt idx="292">
                  <c:v>3.8199999999999998E-2</c:v>
                </c:pt>
                <c:pt idx="293">
                  <c:v>3.8300000000000001E-2</c:v>
                </c:pt>
                <c:pt idx="294">
                  <c:v>3.8399999999999997E-2</c:v>
                </c:pt>
                <c:pt idx="295">
                  <c:v>3.85E-2</c:v>
                </c:pt>
                <c:pt idx="296">
                  <c:v>3.8600000000000002E-2</c:v>
                </c:pt>
                <c:pt idx="297">
                  <c:v>3.8699999999999998E-2</c:v>
                </c:pt>
                <c:pt idx="298">
                  <c:v>3.8800000000000001E-2</c:v>
                </c:pt>
                <c:pt idx="299">
                  <c:v>3.8899999999999997E-2</c:v>
                </c:pt>
                <c:pt idx="300">
                  <c:v>3.9E-2</c:v>
                </c:pt>
                <c:pt idx="301">
                  <c:v>3.9100000000000003E-2</c:v>
                </c:pt>
                <c:pt idx="302">
                  <c:v>3.9199999999999999E-2</c:v>
                </c:pt>
                <c:pt idx="303">
                  <c:v>3.9300000000000002E-2</c:v>
                </c:pt>
                <c:pt idx="304">
                  <c:v>3.9399999999999998E-2</c:v>
                </c:pt>
                <c:pt idx="305">
                  <c:v>3.95E-2</c:v>
                </c:pt>
                <c:pt idx="306">
                  <c:v>3.9600000000000003E-2</c:v>
                </c:pt>
                <c:pt idx="307">
                  <c:v>3.9699999999999999E-2</c:v>
                </c:pt>
              </c:numCache>
            </c:numRef>
          </c:xVal>
          <c:yVal>
            <c:numRef>
              <c:f>'mtDNA - histo'!$D$5:$D$11209</c:f>
              <c:numCache>
                <c:formatCode>General</c:formatCode>
                <c:ptCount val="11205"/>
                <c:pt idx="0">
                  <c:v>0</c:v>
                </c:pt>
                <c:pt idx="1">
                  <c:v>6.3226161989999997E-9</c:v>
                </c:pt>
                <c:pt idx="2">
                  <c:v>4.5221580600000002E-8</c:v>
                </c:pt>
                <c:pt idx="3">
                  <c:v>1.0882800799999999E-7</c:v>
                </c:pt>
                <c:pt idx="4">
                  <c:v>1.859563801E-7</c:v>
                </c:pt>
                <c:pt idx="5">
                  <c:v>9.8696799010000004E-7</c:v>
                </c:pt>
                <c:pt idx="6">
                  <c:v>4.4401217319999997E-6</c:v>
                </c:pt>
                <c:pt idx="7">
                  <c:v>9.7926693060000005E-6</c:v>
                </c:pt>
                <c:pt idx="8">
                  <c:v>1.7119468879999998E-5</c:v>
                </c:pt>
                <c:pt idx="9">
                  <c:v>2.8569050120000002E-5</c:v>
                </c:pt>
                <c:pt idx="10">
                  <c:v>4.4167504790000001E-5</c:v>
                </c:pt>
                <c:pt idx="11">
                  <c:v>6.3583047120000004E-5</c:v>
                </c:pt>
                <c:pt idx="12">
                  <c:v>8.4720931470000011E-5</c:v>
                </c:pt>
                <c:pt idx="13">
                  <c:v>1.0683585289999999E-4</c:v>
                </c:pt>
                <c:pt idx="14">
                  <c:v>1.292353049E-4</c:v>
                </c:pt>
                <c:pt idx="15">
                  <c:v>1.5716900940000001E-4</c:v>
                </c:pt>
                <c:pt idx="16">
                  <c:v>1.933249656E-4</c:v>
                </c:pt>
                <c:pt idx="17">
                  <c:v>2.364528532E-4</c:v>
                </c:pt>
                <c:pt idx="18">
                  <c:v>2.8698989809999999E-4</c:v>
                </c:pt>
                <c:pt idx="19">
                  <c:v>3.5017844829999997E-4</c:v>
                </c:pt>
                <c:pt idx="20">
                  <c:v>4.2217635130000001E-4</c:v>
                </c:pt>
                <c:pt idx="21">
                  <c:v>5.0597698439999999E-4</c:v>
                </c:pt>
                <c:pt idx="22">
                  <c:v>6.0335993869999993E-4</c:v>
                </c:pt>
                <c:pt idx="23">
                  <c:v>7.0972401209999994E-4</c:v>
                </c:pt>
                <c:pt idx="24">
                  <c:v>8.1964096669999995E-4</c:v>
                </c:pt>
                <c:pt idx="25">
                  <c:v>9.2740699650000012E-4</c:v>
                </c:pt>
                <c:pt idx="26">
                  <c:v>1.036056221E-3</c:v>
                </c:pt>
                <c:pt idx="27">
                  <c:v>1.1412928219999999E-3</c:v>
                </c:pt>
                <c:pt idx="28">
                  <c:v>1.2424532879999999E-3</c:v>
                </c:pt>
                <c:pt idx="29">
                  <c:v>1.336653846E-3</c:v>
                </c:pt>
                <c:pt idx="30">
                  <c:v>1.429382936E-3</c:v>
                </c:pt>
                <c:pt idx="31">
                  <c:v>1.5193754229999999E-3</c:v>
                </c:pt>
                <c:pt idx="32">
                  <c:v>1.6036062600000001E-3</c:v>
                </c:pt>
                <c:pt idx="33">
                  <c:v>1.690969397E-3</c:v>
                </c:pt>
                <c:pt idx="34">
                  <c:v>1.784621624E-3</c:v>
                </c:pt>
                <c:pt idx="35">
                  <c:v>1.8798335810000001E-3</c:v>
                </c:pt>
                <c:pt idx="36">
                  <c:v>1.979063663E-3</c:v>
                </c:pt>
                <c:pt idx="37">
                  <c:v>2.0887987939999996E-3</c:v>
                </c:pt>
                <c:pt idx="38">
                  <c:v>2.199991234E-3</c:v>
                </c:pt>
                <c:pt idx="39">
                  <c:v>2.3081907709999998E-3</c:v>
                </c:pt>
                <c:pt idx="40">
                  <c:v>2.4059766860000001E-3</c:v>
                </c:pt>
                <c:pt idx="41">
                  <c:v>2.4836769879999997E-3</c:v>
                </c:pt>
                <c:pt idx="42">
                  <c:v>2.5524196700000001E-3</c:v>
                </c:pt>
                <c:pt idx="43">
                  <c:v>2.640794139E-3</c:v>
                </c:pt>
                <c:pt idx="44">
                  <c:v>2.7625549430000001E-3</c:v>
                </c:pt>
                <c:pt idx="45">
                  <c:v>2.922914859E-3</c:v>
                </c:pt>
                <c:pt idx="46">
                  <c:v>3.131392585E-3</c:v>
                </c:pt>
                <c:pt idx="47">
                  <c:v>3.3882162139999999E-3</c:v>
                </c:pt>
                <c:pt idx="48">
                  <c:v>3.6848730830000001E-3</c:v>
                </c:pt>
                <c:pt idx="49">
                  <c:v>4.0047035559999996E-3</c:v>
                </c:pt>
                <c:pt idx="50">
                  <c:v>4.3414122260000002E-3</c:v>
                </c:pt>
                <c:pt idx="51">
                  <c:v>4.691233976E-3</c:v>
                </c:pt>
                <c:pt idx="52">
                  <c:v>5.0278653419999998E-3</c:v>
                </c:pt>
                <c:pt idx="53">
                  <c:v>5.3259403130000004E-3</c:v>
                </c:pt>
                <c:pt idx="54">
                  <c:v>5.5778291590000001E-3</c:v>
                </c:pt>
                <c:pt idx="55">
                  <c:v>5.7787827069999999E-3</c:v>
                </c:pt>
                <c:pt idx="56">
                  <c:v>5.9315996169999998E-3</c:v>
                </c:pt>
                <c:pt idx="57">
                  <c:v>6.047572484E-3</c:v>
                </c:pt>
                <c:pt idx="58">
                  <c:v>6.1458713349999998E-3</c:v>
                </c:pt>
                <c:pt idx="59">
                  <c:v>6.2346459420000002E-3</c:v>
                </c:pt>
                <c:pt idx="60">
                  <c:v>6.3368381689999998E-3</c:v>
                </c:pt>
                <c:pt idx="61">
                  <c:v>6.4629519299999995E-3</c:v>
                </c:pt>
                <c:pt idx="62">
                  <c:v>6.6075064490000003E-3</c:v>
                </c:pt>
                <c:pt idx="63">
                  <c:v>6.7635924070000002E-3</c:v>
                </c:pt>
                <c:pt idx="64">
                  <c:v>6.9345882430000005E-3</c:v>
                </c:pt>
                <c:pt idx="65">
                  <c:v>7.1056664429999996E-3</c:v>
                </c:pt>
                <c:pt idx="66">
                  <c:v>7.2694317670000006E-3</c:v>
                </c:pt>
                <c:pt idx="67">
                  <c:v>7.441414056000001E-3</c:v>
                </c:pt>
                <c:pt idx="68">
                  <c:v>7.6318352599999998E-3</c:v>
                </c:pt>
                <c:pt idx="69">
                  <c:v>7.8271353399999993E-3</c:v>
                </c:pt>
                <c:pt idx="70">
                  <c:v>8.0151334150000003E-3</c:v>
                </c:pt>
                <c:pt idx="71">
                  <c:v>8.2037676439999999E-3</c:v>
                </c:pt>
                <c:pt idx="72">
                  <c:v>8.3862497710000001E-3</c:v>
                </c:pt>
                <c:pt idx="73">
                  <c:v>8.5599328700000001E-3</c:v>
                </c:pt>
                <c:pt idx="74">
                  <c:v>8.71833451E-3</c:v>
                </c:pt>
                <c:pt idx="75">
                  <c:v>8.8516930670000001E-3</c:v>
                </c:pt>
                <c:pt idx="76">
                  <c:v>8.9576563590000012E-3</c:v>
                </c:pt>
                <c:pt idx="77">
                  <c:v>9.0261971659999999E-3</c:v>
                </c:pt>
                <c:pt idx="78">
                  <c:v>9.065809658000001E-3</c:v>
                </c:pt>
                <c:pt idx="79">
                  <c:v>9.0748033680000013E-3</c:v>
                </c:pt>
                <c:pt idx="80">
                  <c:v>9.0517944170000007E-3</c:v>
                </c:pt>
                <c:pt idx="81">
                  <c:v>9.0088720020000002E-3</c:v>
                </c:pt>
                <c:pt idx="82">
                  <c:v>8.9738767589999987E-3</c:v>
                </c:pt>
                <c:pt idx="83">
                  <c:v>8.9498496029999999E-3</c:v>
                </c:pt>
                <c:pt idx="84">
                  <c:v>8.9455955040000004E-3</c:v>
                </c:pt>
                <c:pt idx="85">
                  <c:v>8.9872823809999999E-3</c:v>
                </c:pt>
                <c:pt idx="86">
                  <c:v>9.0775227930000001E-3</c:v>
                </c:pt>
                <c:pt idx="87">
                  <c:v>9.1930417130000001E-3</c:v>
                </c:pt>
                <c:pt idx="88">
                  <c:v>9.3226752559999997E-3</c:v>
                </c:pt>
                <c:pt idx="89">
                  <c:v>9.4391121289999994E-3</c:v>
                </c:pt>
                <c:pt idx="90">
                  <c:v>9.5276076950000007E-3</c:v>
                </c:pt>
                <c:pt idx="91">
                  <c:v>9.5974583050000006E-3</c:v>
                </c:pt>
                <c:pt idx="92">
                  <c:v>9.6504480619999996E-3</c:v>
                </c:pt>
                <c:pt idx="93">
                  <c:v>9.6879626119999989E-3</c:v>
                </c:pt>
                <c:pt idx="94">
                  <c:v>9.7060290119999997E-3</c:v>
                </c:pt>
                <c:pt idx="95">
                  <c:v>9.6978369420000002E-3</c:v>
                </c:pt>
                <c:pt idx="96">
                  <c:v>9.6827850530000013E-3</c:v>
                </c:pt>
                <c:pt idx="97">
                  <c:v>9.6576267479999995E-3</c:v>
                </c:pt>
                <c:pt idx="98">
                  <c:v>9.6214101229999995E-3</c:v>
                </c:pt>
                <c:pt idx="99">
                  <c:v>9.587228586E-3</c:v>
                </c:pt>
                <c:pt idx="100">
                  <c:v>9.551214358E-3</c:v>
                </c:pt>
                <c:pt idx="101">
                  <c:v>9.5027824809999998E-3</c:v>
                </c:pt>
                <c:pt idx="102">
                  <c:v>9.4438511329999995E-3</c:v>
                </c:pt>
                <c:pt idx="103">
                  <c:v>9.3844445949999994E-3</c:v>
                </c:pt>
                <c:pt idx="104">
                  <c:v>9.3233502299999993E-3</c:v>
                </c:pt>
                <c:pt idx="105">
                  <c:v>9.2613793000000007E-3</c:v>
                </c:pt>
                <c:pt idx="106">
                  <c:v>9.1805259460000007E-3</c:v>
                </c:pt>
                <c:pt idx="107">
                  <c:v>9.0761541489999993E-3</c:v>
                </c:pt>
                <c:pt idx="108">
                  <c:v>8.9681736889999988E-3</c:v>
                </c:pt>
                <c:pt idx="109">
                  <c:v>8.8569875870000009E-3</c:v>
                </c:pt>
                <c:pt idx="110">
                  <c:v>8.7380835240000003E-3</c:v>
                </c:pt>
                <c:pt idx="111">
                  <c:v>8.6124744579999992E-3</c:v>
                </c:pt>
                <c:pt idx="112">
                  <c:v>8.4927606260000003E-3</c:v>
                </c:pt>
                <c:pt idx="113">
                  <c:v>8.3863703689999996E-3</c:v>
                </c:pt>
                <c:pt idx="114">
                  <c:v>8.2913464950000008E-3</c:v>
                </c:pt>
                <c:pt idx="115">
                  <c:v>8.1940019410000012E-3</c:v>
                </c:pt>
                <c:pt idx="116">
                  <c:v>8.0971931170000008E-3</c:v>
                </c:pt>
                <c:pt idx="117">
                  <c:v>8.0093624899999997E-3</c:v>
                </c:pt>
                <c:pt idx="118">
                  <c:v>7.9252380790000004E-3</c:v>
                </c:pt>
                <c:pt idx="119">
                  <c:v>7.843139281E-3</c:v>
                </c:pt>
                <c:pt idx="120">
                  <c:v>7.7607305210000005E-3</c:v>
                </c:pt>
                <c:pt idx="121">
                  <c:v>7.6760790920000002E-3</c:v>
                </c:pt>
                <c:pt idx="122">
                  <c:v>7.6084383650000011E-3</c:v>
                </c:pt>
                <c:pt idx="123">
                  <c:v>7.5465031920000005E-3</c:v>
                </c:pt>
                <c:pt idx="124">
                  <c:v>7.4732526320000006E-3</c:v>
                </c:pt>
                <c:pt idx="125">
                  <c:v>7.4068256129999994E-3</c:v>
                </c:pt>
                <c:pt idx="126">
                  <c:v>7.3569767970000002E-3</c:v>
                </c:pt>
                <c:pt idx="127">
                  <c:v>7.3191069420000003E-3</c:v>
                </c:pt>
                <c:pt idx="128">
                  <c:v>7.2957283579999999E-3</c:v>
                </c:pt>
                <c:pt idx="129">
                  <c:v>7.2902294740000003E-3</c:v>
                </c:pt>
                <c:pt idx="130">
                  <c:v>7.2907525099999999E-3</c:v>
                </c:pt>
                <c:pt idx="131">
                  <c:v>7.2741236040000006E-3</c:v>
                </c:pt>
                <c:pt idx="132">
                  <c:v>7.2380929539999994E-3</c:v>
                </c:pt>
                <c:pt idx="133">
                  <c:v>7.1912050660000006E-3</c:v>
                </c:pt>
                <c:pt idx="134">
                  <c:v>7.1330796289999993E-3</c:v>
                </c:pt>
                <c:pt idx="135">
                  <c:v>7.0581540309999991E-3</c:v>
                </c:pt>
                <c:pt idx="136">
                  <c:v>6.9574710809999999E-3</c:v>
                </c:pt>
                <c:pt idx="137">
                  <c:v>6.8304309649999994E-3</c:v>
                </c:pt>
                <c:pt idx="138">
                  <c:v>6.6871183549999996E-3</c:v>
                </c:pt>
                <c:pt idx="139">
                  <c:v>6.5326091250000008E-3</c:v>
                </c:pt>
                <c:pt idx="140">
                  <c:v>6.3827249449999995E-3</c:v>
                </c:pt>
                <c:pt idx="141">
                  <c:v>6.2366613230000001E-3</c:v>
                </c:pt>
                <c:pt idx="142">
                  <c:v>6.0974605880000001E-3</c:v>
                </c:pt>
                <c:pt idx="143">
                  <c:v>5.9751864120000005E-3</c:v>
                </c:pt>
                <c:pt idx="144">
                  <c:v>5.8848036329999997E-3</c:v>
                </c:pt>
                <c:pt idx="145">
                  <c:v>5.808458497E-3</c:v>
                </c:pt>
                <c:pt idx="146">
                  <c:v>5.7307786780000005E-3</c:v>
                </c:pt>
                <c:pt idx="147">
                  <c:v>5.6416589899999994E-3</c:v>
                </c:pt>
                <c:pt idx="148">
                  <c:v>5.5338651730000004E-3</c:v>
                </c:pt>
                <c:pt idx="149">
                  <c:v>5.4089852129999994E-3</c:v>
                </c:pt>
                <c:pt idx="150">
                  <c:v>5.2711252739999995E-3</c:v>
                </c:pt>
                <c:pt idx="151">
                  <c:v>5.1179644639999999E-3</c:v>
                </c:pt>
                <c:pt idx="152">
                  <c:v>4.9530457390000006E-3</c:v>
                </c:pt>
                <c:pt idx="153">
                  <c:v>4.7776119880000006E-3</c:v>
                </c:pt>
                <c:pt idx="154">
                  <c:v>4.5973466929999998E-3</c:v>
                </c:pt>
                <c:pt idx="155">
                  <c:v>4.420384607E-3</c:v>
                </c:pt>
                <c:pt idx="156">
                  <c:v>4.2516454360000001E-3</c:v>
                </c:pt>
                <c:pt idx="157">
                  <c:v>4.0899040120000001E-3</c:v>
                </c:pt>
                <c:pt idx="158">
                  <c:v>3.9422195709999993E-3</c:v>
                </c:pt>
                <c:pt idx="159">
                  <c:v>3.8139487889999996E-3</c:v>
                </c:pt>
                <c:pt idx="160">
                  <c:v>3.7125074669999997E-3</c:v>
                </c:pt>
                <c:pt idx="161">
                  <c:v>3.6508094309999997E-3</c:v>
                </c:pt>
                <c:pt idx="162">
                  <c:v>3.6207049379999999E-3</c:v>
                </c:pt>
                <c:pt idx="163">
                  <c:v>3.5936018369999998E-3</c:v>
                </c:pt>
                <c:pt idx="164">
                  <c:v>3.5647088379999999E-3</c:v>
                </c:pt>
                <c:pt idx="165">
                  <c:v>3.5381030080000003E-3</c:v>
                </c:pt>
                <c:pt idx="166">
                  <c:v>3.5085883889999997E-3</c:v>
                </c:pt>
                <c:pt idx="167">
                  <c:v>3.467910172E-3</c:v>
                </c:pt>
                <c:pt idx="168">
                  <c:v>3.4097294300000002E-3</c:v>
                </c:pt>
                <c:pt idx="169">
                  <c:v>3.3372794349999998E-3</c:v>
                </c:pt>
                <c:pt idx="170">
                  <c:v>3.248797733E-3</c:v>
                </c:pt>
                <c:pt idx="171">
                  <c:v>3.146184913E-3</c:v>
                </c:pt>
                <c:pt idx="172">
                  <c:v>3.0341468930000001E-3</c:v>
                </c:pt>
                <c:pt idx="173">
                  <c:v>2.913509524E-3</c:v>
                </c:pt>
                <c:pt idx="174">
                  <c:v>2.787936959E-3</c:v>
                </c:pt>
                <c:pt idx="175">
                  <c:v>2.6640907200000002E-3</c:v>
                </c:pt>
                <c:pt idx="176">
                  <c:v>2.5457767109999998E-3</c:v>
                </c:pt>
                <c:pt idx="177">
                  <c:v>2.4430345370000002E-3</c:v>
                </c:pt>
                <c:pt idx="178">
                  <c:v>2.357189436E-3</c:v>
                </c:pt>
                <c:pt idx="179">
                  <c:v>2.2810632610000001E-3</c:v>
                </c:pt>
                <c:pt idx="180">
                  <c:v>2.2106695450000002E-3</c:v>
                </c:pt>
                <c:pt idx="181">
                  <c:v>2.1405249000000003E-3</c:v>
                </c:pt>
                <c:pt idx="182">
                  <c:v>2.0740396579999997E-3</c:v>
                </c:pt>
                <c:pt idx="183">
                  <c:v>2.0133423749999998E-3</c:v>
                </c:pt>
                <c:pt idx="184">
                  <c:v>1.9591517390000002E-3</c:v>
                </c:pt>
                <c:pt idx="185">
                  <c:v>1.916428491E-3</c:v>
                </c:pt>
                <c:pt idx="186">
                  <c:v>1.87514329E-3</c:v>
                </c:pt>
                <c:pt idx="187">
                  <c:v>1.8275074700000002E-3</c:v>
                </c:pt>
                <c:pt idx="188">
                  <c:v>1.77092126E-3</c:v>
                </c:pt>
                <c:pt idx="189">
                  <c:v>1.7101683000000001E-3</c:v>
                </c:pt>
                <c:pt idx="190">
                  <c:v>1.6483766809999999E-3</c:v>
                </c:pt>
                <c:pt idx="191">
                  <c:v>1.5832391239999999E-3</c:v>
                </c:pt>
                <c:pt idx="192">
                  <c:v>1.5140917200000001E-3</c:v>
                </c:pt>
                <c:pt idx="193">
                  <c:v>1.4402169990000002E-3</c:v>
                </c:pt>
                <c:pt idx="194">
                  <c:v>1.359181186E-3</c:v>
                </c:pt>
                <c:pt idx="195">
                  <c:v>1.2735205039999999E-3</c:v>
                </c:pt>
                <c:pt idx="196">
                  <c:v>1.182653951E-3</c:v>
                </c:pt>
                <c:pt idx="197">
                  <c:v>1.092580132E-3</c:v>
                </c:pt>
                <c:pt idx="198">
                  <c:v>1.0134087239999999E-3</c:v>
                </c:pt>
                <c:pt idx="199">
                  <c:v>9.4703964119999999E-4</c:v>
                </c:pt>
                <c:pt idx="200">
                  <c:v>8.990556105E-4</c:v>
                </c:pt>
                <c:pt idx="201">
                  <c:v>8.6882606160000012E-4</c:v>
                </c:pt>
                <c:pt idx="202">
                  <c:v>8.5094955369999995E-4</c:v>
                </c:pt>
                <c:pt idx="203">
                  <c:v>8.3592934450000005E-4</c:v>
                </c:pt>
                <c:pt idx="204">
                  <c:v>8.1267608899999999E-4</c:v>
                </c:pt>
                <c:pt idx="205">
                  <c:v>7.8370405009999997E-4</c:v>
                </c:pt>
                <c:pt idx="206">
                  <c:v>7.5561233180000003E-4</c:v>
                </c:pt>
                <c:pt idx="207">
                  <c:v>7.3406000550000001E-4</c:v>
                </c:pt>
                <c:pt idx="208">
                  <c:v>7.1839662479999998E-4</c:v>
                </c:pt>
                <c:pt idx="209">
                  <c:v>7.0237814930000002E-4</c:v>
                </c:pt>
                <c:pt idx="210">
                  <c:v>6.8368352930000002E-4</c:v>
                </c:pt>
                <c:pt idx="211">
                  <c:v>6.6332452149999994E-4</c:v>
                </c:pt>
                <c:pt idx="212">
                  <c:v>6.4036101299999994E-4</c:v>
                </c:pt>
                <c:pt idx="213">
                  <c:v>6.1692857310000006E-4</c:v>
                </c:pt>
                <c:pt idx="214">
                  <c:v>5.947064957E-4</c:v>
                </c:pt>
                <c:pt idx="215">
                  <c:v>5.7833169040000004E-4</c:v>
                </c:pt>
                <c:pt idx="216">
                  <c:v>5.6806920009999998E-4</c:v>
                </c:pt>
                <c:pt idx="217">
                  <c:v>5.5820440349999998E-4</c:v>
                </c:pt>
                <c:pt idx="218">
                  <c:v>5.4703884999999998E-4</c:v>
                </c:pt>
                <c:pt idx="219">
                  <c:v>5.3047357890000004E-4</c:v>
                </c:pt>
                <c:pt idx="220">
                  <c:v>5.0330984969999999E-4</c:v>
                </c:pt>
                <c:pt idx="221">
                  <c:v>4.6744320599999999E-4</c:v>
                </c:pt>
                <c:pt idx="222">
                  <c:v>4.2648288030000005E-4</c:v>
                </c:pt>
                <c:pt idx="223">
                  <c:v>3.8519134460000002E-4</c:v>
                </c:pt>
                <c:pt idx="224">
                  <c:v>3.4987756750000002E-4</c:v>
                </c:pt>
                <c:pt idx="225">
                  <c:v>3.1973695700000001E-4</c:v>
                </c:pt>
                <c:pt idx="226">
                  <c:v>2.9121165480000002E-4</c:v>
                </c:pt>
                <c:pt idx="227">
                  <c:v>2.6367824540000001E-4</c:v>
                </c:pt>
                <c:pt idx="228">
                  <c:v>2.3958304080000002E-4</c:v>
                </c:pt>
                <c:pt idx="229">
                  <c:v>2.199800029E-4</c:v>
                </c:pt>
                <c:pt idx="230">
                  <c:v>2.032611847E-4</c:v>
                </c:pt>
                <c:pt idx="231">
                  <c:v>1.9050516440000001E-4</c:v>
                </c:pt>
                <c:pt idx="232">
                  <c:v>1.8313319699999998E-4</c:v>
                </c:pt>
                <c:pt idx="233">
                  <c:v>1.811161647E-4</c:v>
                </c:pt>
                <c:pt idx="234">
                  <c:v>1.7984149780000001E-4</c:v>
                </c:pt>
                <c:pt idx="235">
                  <c:v>1.7818889140000001E-4</c:v>
                </c:pt>
                <c:pt idx="236">
                  <c:v>1.763018627E-4</c:v>
                </c:pt>
                <c:pt idx="237">
                  <c:v>1.747866626E-4</c:v>
                </c:pt>
                <c:pt idx="238">
                  <c:v>1.736504822E-4</c:v>
                </c:pt>
                <c:pt idx="239">
                  <c:v>1.7293593050000001E-4</c:v>
                </c:pt>
                <c:pt idx="240">
                  <c:v>1.7242648720000001E-4</c:v>
                </c:pt>
                <c:pt idx="241">
                  <c:v>1.7236641870000001E-4</c:v>
                </c:pt>
                <c:pt idx="242">
                  <c:v>1.7200126910000001E-4</c:v>
                </c:pt>
                <c:pt idx="243">
                  <c:v>1.680257653E-4</c:v>
                </c:pt>
                <c:pt idx="244">
                  <c:v>1.614264135E-4</c:v>
                </c:pt>
                <c:pt idx="245">
                  <c:v>1.5248713439999998E-4</c:v>
                </c:pt>
                <c:pt idx="246">
                  <c:v>1.414609794E-4</c:v>
                </c:pt>
                <c:pt idx="247">
                  <c:v>1.290611409E-4</c:v>
                </c:pt>
                <c:pt idx="248">
                  <c:v>1.15970814E-4</c:v>
                </c:pt>
                <c:pt idx="249">
                  <c:v>1.036587109E-4</c:v>
                </c:pt>
                <c:pt idx="250">
                  <c:v>9.1276469759999995E-5</c:v>
                </c:pt>
                <c:pt idx="251">
                  <c:v>7.9083060460000005E-5</c:v>
                </c:pt>
                <c:pt idx="252">
                  <c:v>6.9199325099999993E-5</c:v>
                </c:pt>
                <c:pt idx="253">
                  <c:v>6.2769239260000004E-5</c:v>
                </c:pt>
                <c:pt idx="254">
                  <c:v>5.7653352579999998E-5</c:v>
                </c:pt>
                <c:pt idx="255">
                  <c:v>5.305848323E-5</c:v>
                </c:pt>
                <c:pt idx="256">
                  <c:v>4.8445520560000001E-5</c:v>
                </c:pt>
                <c:pt idx="257">
                  <c:v>4.4463509210000003E-5</c:v>
                </c:pt>
                <c:pt idx="258">
                  <c:v>4.1076591049999997E-5</c:v>
                </c:pt>
                <c:pt idx="259">
                  <c:v>3.789346134E-5</c:v>
                </c:pt>
                <c:pt idx="260">
                  <c:v>3.484101915E-5</c:v>
                </c:pt>
                <c:pt idx="261">
                  <c:v>3.2628748090000001E-5</c:v>
                </c:pt>
                <c:pt idx="262">
                  <c:v>3.2003331560000001E-5</c:v>
                </c:pt>
                <c:pt idx="263">
                  <c:v>3.1949876459999997E-5</c:v>
                </c:pt>
                <c:pt idx="264">
                  <c:v>3.2662952629999997E-5</c:v>
                </c:pt>
                <c:pt idx="265">
                  <c:v>3.4279965309999999E-5</c:v>
                </c:pt>
                <c:pt idx="266">
                  <c:v>3.6042065880000001E-5</c:v>
                </c:pt>
                <c:pt idx="267">
                  <c:v>3.7310913679999999E-5</c:v>
                </c:pt>
                <c:pt idx="268">
                  <c:v>3.7709090260000003E-5</c:v>
                </c:pt>
                <c:pt idx="269">
                  <c:v>3.731388662E-5</c:v>
                </c:pt>
                <c:pt idx="270">
                  <c:v>3.5947654250000001E-5</c:v>
                </c:pt>
                <c:pt idx="271">
                  <c:v>3.3542910510000002E-5</c:v>
                </c:pt>
                <c:pt idx="272">
                  <c:v>3.0417210939999999E-5</c:v>
                </c:pt>
                <c:pt idx="273">
                  <c:v>2.703598725E-5</c:v>
                </c:pt>
                <c:pt idx="274">
                  <c:v>2.3830657980000001E-5</c:v>
                </c:pt>
                <c:pt idx="275">
                  <c:v>2.0605010580000001E-5</c:v>
                </c:pt>
                <c:pt idx="276">
                  <c:v>1.7003732579999999E-5</c:v>
                </c:pt>
                <c:pt idx="277">
                  <c:v>1.3270052830000001E-5</c:v>
                </c:pt>
                <c:pt idx="278">
                  <c:v>9.7168705140000005E-6</c:v>
                </c:pt>
                <c:pt idx="279">
                  <c:v>6.8960849909999994E-6</c:v>
                </c:pt>
                <c:pt idx="280">
                  <c:v>5.512703199E-6</c:v>
                </c:pt>
                <c:pt idx="281">
                  <c:v>5.3479324880000002E-6</c:v>
                </c:pt>
                <c:pt idx="282">
                  <c:v>6.1320854700000001E-6</c:v>
                </c:pt>
                <c:pt idx="283">
                  <c:v>7.3318498790000009E-6</c:v>
                </c:pt>
                <c:pt idx="284">
                  <c:v>8.4169591269999988E-6</c:v>
                </c:pt>
                <c:pt idx="285">
                  <c:v>9.2868286329999989E-6</c:v>
                </c:pt>
                <c:pt idx="286">
                  <c:v>9.8969846340000002E-6</c:v>
                </c:pt>
                <c:pt idx="287">
                  <c:v>1.016417809E-5</c:v>
                </c:pt>
                <c:pt idx="288">
                  <c:v>1.001990811E-5</c:v>
                </c:pt>
                <c:pt idx="289">
                  <c:v>9.5412124079999995E-6</c:v>
                </c:pt>
                <c:pt idx="290">
                  <c:v>8.830801384000001E-6</c:v>
                </c:pt>
                <c:pt idx="291">
                  <c:v>7.9464931779999997E-6</c:v>
                </c:pt>
                <c:pt idx="292">
                  <c:v>6.8826628640000002E-6</c:v>
                </c:pt>
                <c:pt idx="293">
                  <c:v>5.6372358790000002E-6</c:v>
                </c:pt>
                <c:pt idx="294">
                  <c:v>4.3197288999999997E-6</c:v>
                </c:pt>
                <c:pt idx="295">
                  <c:v>3.0730360069999999E-6</c:v>
                </c:pt>
                <c:pt idx="296">
                  <c:v>2.073428674E-6</c:v>
                </c:pt>
                <c:pt idx="297">
                  <c:v>1.5305557779999999E-6</c:v>
                </c:pt>
                <c:pt idx="298">
                  <c:v>1.4840577999999999E-6</c:v>
                </c:pt>
                <c:pt idx="299">
                  <c:v>1.4168130870000001E-6</c:v>
                </c:pt>
                <c:pt idx="300">
                  <c:v>1.2878567549999999E-6</c:v>
                </c:pt>
                <c:pt idx="301">
                  <c:v>1.1063540740000002E-6</c:v>
                </c:pt>
                <c:pt idx="302">
                  <c:v>8.860217759E-7</c:v>
                </c:pt>
                <c:pt idx="303">
                  <c:v>6.4512805709999997E-7</c:v>
                </c:pt>
                <c:pt idx="304">
                  <c:v>4.0649257709999998E-7</c:v>
                </c:pt>
                <c:pt idx="305">
                  <c:v>1.9748645880000001E-7</c:v>
                </c:pt>
                <c:pt idx="306">
                  <c:v>5.0032288840000006E-8</c:v>
                </c:pt>
                <c:pt idx="30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1CC-433E-ABFB-7DAFF613E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334968"/>
        <c:axId val="1"/>
      </c:scatterChart>
      <c:valAx>
        <c:axId val="184334968"/>
        <c:scaling>
          <c:orientation val="minMax"/>
          <c:max val="0.0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33496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423098780832156"/>
          <c:y val="0.13103225976351618"/>
          <c:w val="0.17318345420167916"/>
          <c:h val="0.1307550644567219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3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7-4764-A879-DA11F3BB5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Coalescence (heads)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7-4764-A879-DA11F3BB5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Coalescence (heads)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7-4764-A879-DA11F3BB55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8667-4764-A879-DA11F3BB55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8667-4764-A879-DA11F3BB5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Coalescence (heads)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0.5</c:v>
                </c:pt>
                <c:pt idx="1">
                  <c:v>0.25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7-4764-A879-DA11F3BB5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Coalescence (heads)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0.5</c:v>
                </c:pt>
                <c:pt idx="1">
                  <c:v>0.25</c:v>
                </c:pt>
                <c:pt idx="2">
                  <c:v>0.125</c:v>
                </c:pt>
                <c:pt idx="3">
                  <c:v>6.25E-2</c:v>
                </c:pt>
                <c:pt idx="4">
                  <c:v>3.125E-2</c:v>
                </c:pt>
                <c:pt idx="5">
                  <c:v>1.5625E-2</c:v>
                </c:pt>
                <c:pt idx="6">
                  <c:v>7.8125E-3</c:v>
                </c:pt>
                <c:pt idx="7">
                  <c:v>3.90625E-3</c:v>
                </c:pt>
                <c:pt idx="8">
                  <c:v>1.953125E-3</c:v>
                </c:pt>
                <c:pt idx="9">
                  <c:v>9.765625E-4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3-4104-8469-9C14FEEDB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Coalescence (heads)</a:t>
                </a:r>
              </a:p>
            </c:rich>
          </c:tx>
          <c:layout>
            <c:manualLayout>
              <c:xMode val="edge"/>
              <c:yMode val="edge"/>
              <c:x val="1.2682379946793922E-2"/>
              <c:y val="0.1075607347341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0.16666700000000001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3E5-9154-09BBDFED1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Coalescence</a:t>
                </a:r>
              </a:p>
            </c:rich>
          </c:tx>
          <c:layout>
            <c:manualLayout>
              <c:xMode val="edge"/>
              <c:yMode val="edge"/>
              <c:x val="1.5260597061648378E-2"/>
              <c:y val="0.18985500715288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0.16666700000000001</c:v>
                </c:pt>
                <c:pt idx="1">
                  <c:v>0.13888900000000001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3E5-9154-09BBDFED1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Coalescence</a:t>
                </a:r>
              </a:p>
            </c:rich>
          </c:tx>
          <c:layout>
            <c:manualLayout>
              <c:xMode val="edge"/>
              <c:yMode val="edge"/>
              <c:x val="1.7838846422212087E-2"/>
              <c:y val="0.19733630464550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0.16666700000000001</c:v>
                </c:pt>
                <c:pt idx="1">
                  <c:v>0.13888900000000001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3-43E5-9154-09BBDFED1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28825416"/>
        <c:axId val="423801592"/>
      </c:barChart>
      <c:catAx>
        <c:axId val="528825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Generations ago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801592"/>
        <c:crosses val="autoZero"/>
        <c:auto val="1"/>
        <c:lblAlgn val="ctr"/>
        <c:lblOffset val="100"/>
        <c:noMultiLvlLbl val="0"/>
      </c:catAx>
      <c:valAx>
        <c:axId val="4238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Coalescence</a:t>
                </a:r>
              </a:p>
            </c:rich>
          </c:tx>
          <c:layout>
            <c:manualLayout>
              <c:xMode val="edge"/>
              <c:yMode val="edge"/>
              <c:x val="1.7838846422212087E-2"/>
              <c:y val="0.193595655899194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82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6E719-30B2-4A4E-B0AF-9E39C6D46E10}" type="datetimeFigureOut">
              <a:rPr lang="en-US" smtClean="0"/>
              <a:t>6/21/24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29CDE-AE1D-4B72-A2F9-24B2E9811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8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8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2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3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5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6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4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1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7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9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8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1D1-B4B9-403F-B62C-3992AB9A399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51D1-B4B9-403F-B62C-3992AB9A399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EE62-140C-47BB-A7C7-8587886E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chart" Target="../charts/chart6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chart" Target="../charts/chart7.xml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hart" Target="../charts/chart8.xml"/><Relationship Id="rId7" Type="http://schemas.openxmlformats.org/officeDocument/2006/relationships/image" Target="../media/image4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0.png"/><Relationship Id="rId7" Type="http://schemas.openxmlformats.org/officeDocument/2006/relationships/image" Target="../media/image43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chart" Target="../charts/chart9.xml"/><Relationship Id="rId10" Type="http://schemas.openxmlformats.org/officeDocument/2006/relationships/image" Target="../media/image46.png"/><Relationship Id="rId4" Type="http://schemas.openxmlformats.org/officeDocument/2006/relationships/image" Target="../media/image38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0.png"/><Relationship Id="rId7" Type="http://schemas.openxmlformats.org/officeDocument/2006/relationships/image" Target="../media/image43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chart" Target="../charts/chart10.xml"/><Relationship Id="rId10" Type="http://schemas.openxmlformats.org/officeDocument/2006/relationships/image" Target="../media/image46.png"/><Relationship Id="rId4" Type="http://schemas.openxmlformats.org/officeDocument/2006/relationships/image" Target="../media/image38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131.png"/><Relationship Id="rId2" Type="http://schemas.openxmlformats.org/officeDocument/2006/relationships/hyperlink" Target="http://www.pbase.com/dang_57/ano_nuevos_elephant_seal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1.png"/><Relationship Id="rId4" Type="http://schemas.openxmlformats.org/officeDocument/2006/relationships/image" Target="../media/image10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g"/><Relationship Id="rId4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4" Type="http://schemas.openxmlformats.org/officeDocument/2006/relationships/image" Target="../media/image3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1.png"/><Relationship Id="rId4" Type="http://schemas.openxmlformats.org/officeDocument/2006/relationships/image" Target="../media/image29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21.png"/><Relationship Id="rId4" Type="http://schemas.openxmlformats.org/officeDocument/2006/relationships/image" Target="../media/image11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1.png"/><Relationship Id="rId7" Type="http://schemas.openxmlformats.org/officeDocument/2006/relationships/image" Target="../media/image19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10" Type="http://schemas.openxmlformats.org/officeDocument/2006/relationships/image" Target="../media/image220.png"/><Relationship Id="rId4" Type="http://schemas.openxmlformats.org/officeDocument/2006/relationships/image" Target="../media/image161.png"/><Relationship Id="rId9" Type="http://schemas.openxmlformats.org/officeDocument/2006/relationships/image" Target="../media/image21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0132" y="1680915"/>
            <a:ext cx="7911737" cy="1245165"/>
          </a:xfrm>
        </p:spPr>
        <p:txBody>
          <a:bodyPr>
            <a:normAutofit/>
          </a:bodyPr>
          <a:lstStyle/>
          <a:p>
            <a:r>
              <a:rPr lang="en-US" sz="5400" dirty="0"/>
              <a:t>05-Coalescence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193853"/>
            <a:ext cx="6400800" cy="1752600"/>
          </a:xfrm>
        </p:spPr>
        <p:txBody>
          <a:bodyPr/>
          <a:lstStyle/>
          <a:p>
            <a:r>
              <a:rPr lang="en-US" dirty="0"/>
              <a:t>Population Genomics</a:t>
            </a:r>
          </a:p>
          <a:p>
            <a:r>
              <a:rPr lang="en-US" dirty="0" err="1"/>
              <a:t>Jardín</a:t>
            </a:r>
            <a:r>
              <a:rPr lang="en-US" dirty="0"/>
              <a:t> </a:t>
            </a:r>
            <a:r>
              <a:rPr lang="en-US" dirty="0" err="1"/>
              <a:t>Botánico</a:t>
            </a:r>
            <a:r>
              <a:rPr lang="en-US" dirty="0"/>
              <a:t> de Missouri, </a:t>
            </a:r>
            <a:r>
              <a:rPr lang="en-US" dirty="0" err="1"/>
              <a:t>Oxapampa</a:t>
            </a:r>
            <a:endParaRPr lang="en-US" dirty="0"/>
          </a:p>
          <a:p>
            <a:r>
              <a:rPr lang="en-US"/>
              <a:t>Gen-Pob’24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8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525" y="474151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Coalescence modeled with coin tosses (2</a:t>
            </a:r>
            <a:r>
              <a:rPr lang="en-US" sz="2400" i="1" dirty="0"/>
              <a:t>N</a:t>
            </a:r>
            <a:r>
              <a:rPr lang="en-US" sz="2400" dirty="0"/>
              <a:t> = 2):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34501554"/>
              </p:ext>
            </p:extLst>
          </p:nvPr>
        </p:nvGraphicFramePr>
        <p:xfrm>
          <a:off x="710216" y="1427016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99960" y="4100884"/>
            <a:ext cx="3180816" cy="923330"/>
            <a:chOff x="904503" y="4156148"/>
            <a:chExt cx="3180816" cy="923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0000" t="-1538" r="305" b="1538"/>
            <a:stretch/>
          </p:blipFill>
          <p:spPr>
            <a:xfrm>
              <a:off x="1442583" y="4187696"/>
              <a:ext cx="817943" cy="8229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89256" y="4156148"/>
              <a:ext cx="17960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does not coalesce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4503" y="4399121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 =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67347" y="1284133"/>
            <a:ext cx="4270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50% did not coalesce (tails).</a:t>
            </a:r>
          </a:p>
          <a:p>
            <a:r>
              <a:rPr lang="en-US" sz="2000" dirty="0"/>
              <a:t>What is the probability of coalescence two generations ago?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898737" y="2441878"/>
            <a:ext cx="3388473" cy="822960"/>
            <a:chOff x="5894795" y="2387609"/>
            <a:chExt cx="3388473" cy="82296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r="50305"/>
            <a:stretch/>
          </p:blipFill>
          <p:spPr>
            <a:xfrm>
              <a:off x="6471152" y="2387609"/>
              <a:ext cx="817943" cy="8229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334537" y="2487858"/>
              <a:ext cx="1948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coalesces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4795" y="2560615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 =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428779" y="2109351"/>
            <a:ext cx="1806351" cy="1489601"/>
            <a:chOff x="9328710" y="2313444"/>
            <a:chExt cx="1806351" cy="1489601"/>
          </a:xfrm>
        </p:grpSpPr>
        <p:grpSp>
          <p:nvGrpSpPr>
            <p:cNvPr id="24" name="Group 23"/>
            <p:cNvGrpSpPr/>
            <p:nvPr/>
          </p:nvGrpSpPr>
          <p:grpSpPr>
            <a:xfrm>
              <a:off x="9328710" y="2313444"/>
              <a:ext cx="1806351" cy="1489601"/>
              <a:chOff x="4213434" y="2595041"/>
              <a:chExt cx="1806351" cy="148960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213434" y="2666961"/>
                <a:ext cx="750967" cy="772156"/>
                <a:chOff x="4213434" y="2666961"/>
                <a:chExt cx="750967" cy="772156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4213434" y="2666961"/>
                  <a:ext cx="750967" cy="772156"/>
                  <a:chOff x="3032889" y="3648561"/>
                  <a:chExt cx="750967" cy="772156"/>
                </a:xfrm>
              </p:grpSpPr>
              <p:sp>
                <p:nvSpPr>
                  <p:cNvPr id="30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371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472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1880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2889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cxnSp>
                <p:nvCxnSpPr>
                  <p:cNvPr id="34" name="Straight Connector 33"/>
                  <p:cNvCxnSpPr>
                    <a:stCxn id="33" idx="0"/>
                    <a:endCxn id="31" idx="4"/>
                  </p:cNvCxnSpPr>
                  <p:nvPr/>
                </p:nvCxnSpPr>
                <p:spPr>
                  <a:xfrm flipV="1">
                    <a:off x="3132958" y="3848699"/>
                    <a:ext cx="1839" cy="37188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Straight Connector 28"/>
                <p:cNvCxnSpPr>
                  <a:stCxn id="32" idx="1"/>
                  <a:endCxn id="31" idx="5"/>
                </p:cNvCxnSpPr>
                <p:nvPr/>
              </p:nvCxnSpPr>
              <p:spPr>
                <a:xfrm flipH="1" flipV="1">
                  <a:off x="4386101" y="2837789"/>
                  <a:ext cx="405634" cy="4305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/>
              <p:cNvSpPr txBox="1"/>
              <p:nvPr/>
            </p:nvSpPr>
            <p:spPr>
              <a:xfrm>
                <a:off x="5122103" y="3715310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062632" y="2595041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t</a:t>
                </a:r>
                <a:r>
                  <a:rPr lang="en-US" dirty="0"/>
                  <a:t> -2 </a:t>
                </a:r>
              </a:p>
            </p:txBody>
          </p:sp>
        </p:grp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9879239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6" name="Oval 77"/>
            <p:cNvSpPr>
              <a:spLocks noChangeArrowheads="1"/>
            </p:cNvSpPr>
            <p:nvPr/>
          </p:nvSpPr>
          <p:spPr bwMode="auto">
            <a:xfrm>
              <a:off x="9330248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37" name="Straight Connector 36"/>
            <p:cNvCxnSpPr>
              <a:stCxn id="36" idx="0"/>
            </p:cNvCxnSpPr>
            <p:nvPr/>
          </p:nvCxnSpPr>
          <p:spPr>
            <a:xfrm flipV="1">
              <a:off x="9430317" y="314643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9979308" y="315977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9434272" y="3806007"/>
            <a:ext cx="1806351" cy="1489601"/>
            <a:chOff x="9328710" y="2313444"/>
            <a:chExt cx="1806351" cy="1489601"/>
          </a:xfrm>
        </p:grpSpPr>
        <p:grpSp>
          <p:nvGrpSpPr>
            <p:cNvPr id="42" name="Group 41"/>
            <p:cNvGrpSpPr/>
            <p:nvPr/>
          </p:nvGrpSpPr>
          <p:grpSpPr>
            <a:xfrm>
              <a:off x="9328710" y="2313444"/>
              <a:ext cx="1806351" cy="1489601"/>
              <a:chOff x="4213434" y="2595041"/>
              <a:chExt cx="1806351" cy="1489601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213434" y="2666961"/>
                <a:ext cx="750967" cy="772156"/>
                <a:chOff x="4213434" y="2666961"/>
                <a:chExt cx="750967" cy="772156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4213434" y="2666961"/>
                  <a:ext cx="750967" cy="772156"/>
                  <a:chOff x="3032889" y="3648561"/>
                  <a:chExt cx="750967" cy="772156"/>
                </a:xfrm>
              </p:grpSpPr>
              <p:sp>
                <p:nvSpPr>
                  <p:cNvPr id="5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371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472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4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1880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5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2889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cxnSp>
                <p:nvCxnSpPr>
                  <p:cNvPr id="56" name="Straight Connector 55"/>
                  <p:cNvCxnSpPr>
                    <a:stCxn id="55" idx="0"/>
                    <a:endCxn id="53" idx="4"/>
                  </p:cNvCxnSpPr>
                  <p:nvPr/>
                </p:nvCxnSpPr>
                <p:spPr>
                  <a:xfrm flipV="1">
                    <a:off x="3132958" y="3848699"/>
                    <a:ext cx="1839" cy="37188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>
                  <a:stCxn id="54" idx="0"/>
                  <a:endCxn id="52" idx="4"/>
                </p:cNvCxnSpPr>
                <p:nvPr/>
              </p:nvCxnSpPr>
              <p:spPr>
                <a:xfrm flipV="1">
                  <a:off x="4862494" y="2867099"/>
                  <a:ext cx="1838" cy="3718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5122103" y="3715310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062632" y="2595041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t</a:t>
                </a:r>
                <a:r>
                  <a:rPr lang="en-US" dirty="0"/>
                  <a:t> -2 </a:t>
                </a:r>
              </a:p>
            </p:txBody>
          </p:sp>
        </p:grpSp>
        <p:sp>
          <p:nvSpPr>
            <p:cNvPr id="43" name="Oval 75"/>
            <p:cNvSpPr>
              <a:spLocks noChangeArrowheads="1"/>
            </p:cNvSpPr>
            <p:nvPr/>
          </p:nvSpPr>
          <p:spPr bwMode="auto">
            <a:xfrm>
              <a:off x="9879239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4" name="Oval 77"/>
            <p:cNvSpPr>
              <a:spLocks noChangeArrowheads="1"/>
            </p:cNvSpPr>
            <p:nvPr/>
          </p:nvSpPr>
          <p:spPr bwMode="auto">
            <a:xfrm>
              <a:off x="9330248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45" name="Straight Connector 44"/>
            <p:cNvCxnSpPr>
              <a:stCxn id="44" idx="0"/>
            </p:cNvCxnSpPr>
            <p:nvPr/>
          </p:nvCxnSpPr>
          <p:spPr>
            <a:xfrm flipV="1">
              <a:off x="9430317" y="314643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9979308" y="315977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970725" y="3318880"/>
                <a:ext cx="3316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725" y="3318880"/>
                <a:ext cx="33164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991209" y="5096918"/>
                <a:ext cx="3353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09" y="5096918"/>
                <a:ext cx="33530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1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525" y="474151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Coalescence modeled with coin tosses (2</a:t>
            </a:r>
            <a:r>
              <a:rPr lang="en-US" sz="2400" i="1" dirty="0"/>
              <a:t>N</a:t>
            </a:r>
            <a:r>
              <a:rPr lang="en-US" sz="2400" dirty="0"/>
              <a:t> = 2):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89870176"/>
              </p:ext>
            </p:extLst>
          </p:nvPr>
        </p:nvGraphicFramePr>
        <p:xfrm>
          <a:off x="710216" y="1427016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99960" y="4100884"/>
            <a:ext cx="3180816" cy="923330"/>
            <a:chOff x="904503" y="4156148"/>
            <a:chExt cx="3180816" cy="923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0000" t="-1538" r="305" b="1538"/>
            <a:stretch/>
          </p:blipFill>
          <p:spPr>
            <a:xfrm>
              <a:off x="1442583" y="4187696"/>
              <a:ext cx="817943" cy="8229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89256" y="4156148"/>
              <a:ext cx="17960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does not coalesce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4503" y="4399121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 =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67347" y="1284133"/>
            <a:ext cx="4553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50% did not coalesce (tails).</a:t>
            </a:r>
          </a:p>
          <a:p>
            <a:r>
              <a:rPr lang="en-US" sz="2000" dirty="0"/>
              <a:t>What is the probability of coalescence two generations ago?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898737" y="2441878"/>
            <a:ext cx="3388473" cy="822960"/>
            <a:chOff x="5894795" y="2387609"/>
            <a:chExt cx="3388473" cy="82296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r="50305"/>
            <a:stretch/>
          </p:blipFill>
          <p:spPr>
            <a:xfrm>
              <a:off x="6471152" y="2387609"/>
              <a:ext cx="817943" cy="8229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334537" y="2487858"/>
              <a:ext cx="1948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coalesces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4795" y="2560615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 =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428779" y="2109351"/>
            <a:ext cx="1806351" cy="1489601"/>
            <a:chOff x="9328710" y="2313444"/>
            <a:chExt cx="1806351" cy="1489601"/>
          </a:xfrm>
        </p:grpSpPr>
        <p:grpSp>
          <p:nvGrpSpPr>
            <p:cNvPr id="24" name="Group 23"/>
            <p:cNvGrpSpPr/>
            <p:nvPr/>
          </p:nvGrpSpPr>
          <p:grpSpPr>
            <a:xfrm>
              <a:off x="9328710" y="2313444"/>
              <a:ext cx="1806351" cy="1489601"/>
              <a:chOff x="4213434" y="2595041"/>
              <a:chExt cx="1806351" cy="148960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213434" y="2666961"/>
                <a:ext cx="750967" cy="772156"/>
                <a:chOff x="4213434" y="2666961"/>
                <a:chExt cx="750967" cy="772156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4213434" y="2666961"/>
                  <a:ext cx="750967" cy="772156"/>
                  <a:chOff x="3032889" y="3648561"/>
                  <a:chExt cx="750967" cy="772156"/>
                </a:xfrm>
              </p:grpSpPr>
              <p:sp>
                <p:nvSpPr>
                  <p:cNvPr id="30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371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472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1880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2889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cxnSp>
                <p:nvCxnSpPr>
                  <p:cNvPr id="34" name="Straight Connector 33"/>
                  <p:cNvCxnSpPr>
                    <a:stCxn id="33" idx="0"/>
                    <a:endCxn id="31" idx="4"/>
                  </p:cNvCxnSpPr>
                  <p:nvPr/>
                </p:nvCxnSpPr>
                <p:spPr>
                  <a:xfrm flipV="1">
                    <a:off x="3132958" y="3848699"/>
                    <a:ext cx="1839" cy="37188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Straight Connector 28"/>
                <p:cNvCxnSpPr>
                  <a:stCxn id="32" idx="1"/>
                  <a:endCxn id="31" idx="5"/>
                </p:cNvCxnSpPr>
                <p:nvPr/>
              </p:nvCxnSpPr>
              <p:spPr>
                <a:xfrm flipH="1" flipV="1">
                  <a:off x="4386101" y="2837789"/>
                  <a:ext cx="405634" cy="4305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/>
              <p:cNvSpPr txBox="1"/>
              <p:nvPr/>
            </p:nvSpPr>
            <p:spPr>
              <a:xfrm>
                <a:off x="5122103" y="3715310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062632" y="2595041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t</a:t>
                </a:r>
                <a:r>
                  <a:rPr lang="en-US" dirty="0"/>
                  <a:t> -2 </a:t>
                </a:r>
              </a:p>
            </p:txBody>
          </p:sp>
        </p:grp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9879239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6" name="Oval 77"/>
            <p:cNvSpPr>
              <a:spLocks noChangeArrowheads="1"/>
            </p:cNvSpPr>
            <p:nvPr/>
          </p:nvSpPr>
          <p:spPr bwMode="auto">
            <a:xfrm>
              <a:off x="9330248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37" name="Straight Connector 36"/>
            <p:cNvCxnSpPr>
              <a:stCxn id="36" idx="0"/>
            </p:cNvCxnSpPr>
            <p:nvPr/>
          </p:nvCxnSpPr>
          <p:spPr>
            <a:xfrm flipV="1">
              <a:off x="9430317" y="314643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9979308" y="315977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9434272" y="3806007"/>
            <a:ext cx="1806351" cy="1489601"/>
            <a:chOff x="9328710" y="2313444"/>
            <a:chExt cx="1806351" cy="1489601"/>
          </a:xfrm>
        </p:grpSpPr>
        <p:grpSp>
          <p:nvGrpSpPr>
            <p:cNvPr id="42" name="Group 41"/>
            <p:cNvGrpSpPr/>
            <p:nvPr/>
          </p:nvGrpSpPr>
          <p:grpSpPr>
            <a:xfrm>
              <a:off x="9328710" y="2313444"/>
              <a:ext cx="1806351" cy="1489601"/>
              <a:chOff x="4213434" y="2595041"/>
              <a:chExt cx="1806351" cy="1489601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213434" y="2666961"/>
                <a:ext cx="750967" cy="772156"/>
                <a:chOff x="4213434" y="2666961"/>
                <a:chExt cx="750967" cy="772156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4213434" y="2666961"/>
                  <a:ext cx="750967" cy="772156"/>
                  <a:chOff x="3032889" y="3648561"/>
                  <a:chExt cx="750967" cy="772156"/>
                </a:xfrm>
              </p:grpSpPr>
              <p:sp>
                <p:nvSpPr>
                  <p:cNvPr id="5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371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472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4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1880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5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2889" y="4220579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cxnSp>
                <p:nvCxnSpPr>
                  <p:cNvPr id="56" name="Straight Connector 55"/>
                  <p:cNvCxnSpPr>
                    <a:stCxn id="55" idx="0"/>
                    <a:endCxn id="53" idx="4"/>
                  </p:cNvCxnSpPr>
                  <p:nvPr/>
                </p:nvCxnSpPr>
                <p:spPr>
                  <a:xfrm flipV="1">
                    <a:off x="3132958" y="3848699"/>
                    <a:ext cx="1839" cy="37188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>
                  <a:stCxn id="54" idx="0"/>
                  <a:endCxn id="52" idx="4"/>
                </p:cNvCxnSpPr>
                <p:nvPr/>
              </p:nvCxnSpPr>
              <p:spPr>
                <a:xfrm flipV="1">
                  <a:off x="4862494" y="2867099"/>
                  <a:ext cx="1838" cy="3718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5122103" y="3715310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062632" y="2595041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t</a:t>
                </a:r>
                <a:r>
                  <a:rPr lang="en-US" dirty="0"/>
                  <a:t> -2 </a:t>
                </a:r>
              </a:p>
            </p:txBody>
          </p:sp>
        </p:grpSp>
        <p:sp>
          <p:nvSpPr>
            <p:cNvPr id="43" name="Oval 75"/>
            <p:cNvSpPr>
              <a:spLocks noChangeArrowheads="1"/>
            </p:cNvSpPr>
            <p:nvPr/>
          </p:nvSpPr>
          <p:spPr bwMode="auto">
            <a:xfrm>
              <a:off x="9879239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4" name="Oval 77"/>
            <p:cNvSpPr>
              <a:spLocks noChangeArrowheads="1"/>
            </p:cNvSpPr>
            <p:nvPr/>
          </p:nvSpPr>
          <p:spPr bwMode="auto">
            <a:xfrm>
              <a:off x="9330248" y="3518310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45" name="Straight Connector 44"/>
            <p:cNvCxnSpPr>
              <a:stCxn id="44" idx="0"/>
            </p:cNvCxnSpPr>
            <p:nvPr/>
          </p:nvCxnSpPr>
          <p:spPr>
            <a:xfrm flipV="1">
              <a:off x="9430317" y="314643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9979308" y="3159770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970725" y="3318880"/>
                <a:ext cx="3316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725" y="3318880"/>
                <a:ext cx="33164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991209" y="5096918"/>
                <a:ext cx="3353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09" y="5096918"/>
                <a:ext cx="33530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27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525" y="474151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Coalescence modeled with coin tosses (2</a:t>
            </a:r>
            <a:r>
              <a:rPr lang="en-US" sz="2400" i="1" dirty="0"/>
              <a:t>N</a:t>
            </a:r>
            <a:r>
              <a:rPr lang="en-US" sz="2400" dirty="0"/>
              <a:t> = 2):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710216" y="1427016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19443" y="4693074"/>
            <a:ext cx="3180816" cy="923330"/>
            <a:chOff x="904503" y="4156148"/>
            <a:chExt cx="3180816" cy="923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0000" t="-1538" r="305" b="1538"/>
            <a:stretch/>
          </p:blipFill>
          <p:spPr>
            <a:xfrm>
              <a:off x="1442583" y="4187696"/>
              <a:ext cx="817943" cy="8229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89256" y="4156148"/>
              <a:ext cx="17960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does not coalesce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4503" y="4399121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 =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67348" y="1284133"/>
            <a:ext cx="450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25% did not coalesce (tails) yet.</a:t>
            </a:r>
          </a:p>
          <a:p>
            <a:r>
              <a:rPr lang="en-US" sz="2000" dirty="0"/>
              <a:t>What is the probability of coalescence three generations ago?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898402" y="2511283"/>
            <a:ext cx="3388473" cy="822960"/>
            <a:chOff x="5894795" y="2387609"/>
            <a:chExt cx="3388473" cy="82296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r="50305"/>
            <a:stretch/>
          </p:blipFill>
          <p:spPr>
            <a:xfrm>
              <a:off x="6471152" y="2387609"/>
              <a:ext cx="817943" cy="8229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334537" y="2487858"/>
              <a:ext cx="1948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coalesces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4795" y="2560615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 =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34269" y="3402763"/>
                <a:ext cx="3701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69" y="3402763"/>
                <a:ext cx="37012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734269" y="5703132"/>
                <a:ext cx="3669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69" y="5703132"/>
                <a:ext cx="366908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655769" y="4295415"/>
            <a:ext cx="1809900" cy="2066768"/>
            <a:chOff x="9735063" y="3869996"/>
            <a:chExt cx="1809900" cy="2066768"/>
          </a:xfrm>
        </p:grpSpPr>
        <p:grpSp>
          <p:nvGrpSpPr>
            <p:cNvPr id="41" name="Group 40"/>
            <p:cNvGrpSpPr/>
            <p:nvPr/>
          </p:nvGrpSpPr>
          <p:grpSpPr>
            <a:xfrm>
              <a:off x="9738612" y="3869996"/>
              <a:ext cx="1806351" cy="2066768"/>
              <a:chOff x="9328710" y="1736277"/>
              <a:chExt cx="1806351" cy="2066768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9328710" y="1736277"/>
                <a:ext cx="1806351" cy="2066768"/>
                <a:chOff x="4213434" y="2017874"/>
                <a:chExt cx="1806351" cy="2066768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4213434" y="2666961"/>
                  <a:ext cx="750967" cy="772156"/>
                  <a:chOff x="4213434" y="2666961"/>
                  <a:chExt cx="750967" cy="772156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4213434" y="2666961"/>
                    <a:ext cx="750967" cy="772156"/>
                    <a:chOff x="3032889" y="3648561"/>
                    <a:chExt cx="750967" cy="772156"/>
                  </a:xfrm>
                </p:grpSpPr>
                <p:sp>
                  <p:nvSpPr>
                    <p:cNvPr id="52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371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3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472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4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1880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5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889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cxnSp>
                  <p:nvCxnSpPr>
                    <p:cNvPr id="56" name="Straight Connector 55"/>
                    <p:cNvCxnSpPr>
                      <a:stCxn id="55" idx="0"/>
                      <a:endCxn id="53" idx="4"/>
                    </p:cNvCxnSpPr>
                    <p:nvPr/>
                  </p:nvCxnSpPr>
                  <p:spPr>
                    <a:xfrm flipV="1">
                      <a:off x="3132958" y="3848699"/>
                      <a:ext cx="1839" cy="37188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1" name="Straight Connector 50"/>
                  <p:cNvCxnSpPr>
                    <a:stCxn id="54" idx="0"/>
                    <a:endCxn id="52" idx="4"/>
                  </p:cNvCxnSpPr>
                  <p:nvPr/>
                </p:nvCxnSpPr>
                <p:spPr>
                  <a:xfrm flipV="1">
                    <a:off x="4862494" y="2867099"/>
                    <a:ext cx="1838" cy="37188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TextBox 47"/>
                <p:cNvSpPr txBox="1"/>
                <p:nvPr/>
              </p:nvSpPr>
              <p:spPr>
                <a:xfrm>
                  <a:off x="5122103" y="3715310"/>
                  <a:ext cx="8976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Present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062471" y="2017874"/>
                  <a:ext cx="554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t</a:t>
                  </a:r>
                  <a:r>
                    <a:rPr lang="en-US" dirty="0"/>
                    <a:t> -3 </a:t>
                  </a:r>
                </a:p>
              </p:txBody>
            </p:sp>
          </p:grpSp>
          <p:sp>
            <p:nvSpPr>
              <p:cNvPr id="43" name="Oval 75"/>
              <p:cNvSpPr>
                <a:spLocks noChangeArrowheads="1"/>
              </p:cNvSpPr>
              <p:nvPr/>
            </p:nvSpPr>
            <p:spPr bwMode="auto">
              <a:xfrm>
                <a:off x="9879239" y="3518310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4" name="Oval 77"/>
              <p:cNvSpPr>
                <a:spLocks noChangeArrowheads="1"/>
              </p:cNvSpPr>
              <p:nvPr/>
            </p:nvSpPr>
            <p:spPr bwMode="auto">
              <a:xfrm>
                <a:off x="9330248" y="3518310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45" name="Straight Connector 44"/>
              <p:cNvCxnSpPr>
                <a:stCxn id="44" idx="0"/>
              </p:cNvCxnSpPr>
              <p:nvPr/>
            </p:nvCxnSpPr>
            <p:spPr>
              <a:xfrm flipV="1">
                <a:off x="9430317" y="314643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9979308" y="315977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Oval 75"/>
            <p:cNvSpPr>
              <a:spLocks noChangeArrowheads="1"/>
            </p:cNvSpPr>
            <p:nvPr/>
          </p:nvSpPr>
          <p:spPr bwMode="auto">
            <a:xfrm>
              <a:off x="10284053" y="395459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8" name="Oval 77"/>
            <p:cNvSpPr>
              <a:spLocks noChangeArrowheads="1"/>
            </p:cNvSpPr>
            <p:nvPr/>
          </p:nvSpPr>
          <p:spPr bwMode="auto">
            <a:xfrm>
              <a:off x="9735063" y="395459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61" name="Straight Connector 60"/>
            <p:cNvCxnSpPr>
              <a:endCxn id="58" idx="4"/>
            </p:cNvCxnSpPr>
            <p:nvPr/>
          </p:nvCxnSpPr>
          <p:spPr>
            <a:xfrm flipV="1">
              <a:off x="9833293" y="4154731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57" idx="4"/>
            </p:cNvCxnSpPr>
            <p:nvPr/>
          </p:nvCxnSpPr>
          <p:spPr>
            <a:xfrm flipV="1">
              <a:off x="10382284" y="4154731"/>
              <a:ext cx="1838" cy="37188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9656542" y="2023227"/>
            <a:ext cx="1749815" cy="2017662"/>
            <a:chOff x="9428478" y="2096674"/>
            <a:chExt cx="1749815" cy="2017662"/>
          </a:xfrm>
        </p:grpSpPr>
        <p:grpSp>
          <p:nvGrpSpPr>
            <p:cNvPr id="40" name="Group 39"/>
            <p:cNvGrpSpPr/>
            <p:nvPr/>
          </p:nvGrpSpPr>
          <p:grpSpPr>
            <a:xfrm>
              <a:off x="9428779" y="2096674"/>
              <a:ext cx="1749514" cy="2017662"/>
              <a:chOff x="9328710" y="2300767"/>
              <a:chExt cx="1749514" cy="201766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328710" y="2300767"/>
                <a:ext cx="1749514" cy="2017662"/>
                <a:chOff x="4213434" y="2582364"/>
                <a:chExt cx="1749514" cy="201766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4213434" y="2666961"/>
                  <a:ext cx="750967" cy="772156"/>
                  <a:chOff x="4213434" y="2666961"/>
                  <a:chExt cx="750967" cy="772156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213434" y="2666961"/>
                    <a:ext cx="750967" cy="772156"/>
                    <a:chOff x="3032889" y="3648561"/>
                    <a:chExt cx="750967" cy="772156"/>
                  </a:xfrm>
                </p:grpSpPr>
                <p:sp>
                  <p:nvSpPr>
                    <p:cNvPr id="30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371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1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472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2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1880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3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889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cxnSp>
                  <p:nvCxnSpPr>
                    <p:cNvPr id="34" name="Straight Connector 33"/>
                    <p:cNvCxnSpPr>
                      <a:stCxn id="33" idx="0"/>
                      <a:endCxn id="31" idx="4"/>
                    </p:cNvCxnSpPr>
                    <p:nvPr/>
                  </p:nvCxnSpPr>
                  <p:spPr>
                    <a:xfrm flipV="1">
                      <a:off x="3132958" y="3848699"/>
                      <a:ext cx="1839" cy="37188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" name="Straight Connector 28"/>
                  <p:cNvCxnSpPr>
                    <a:stCxn id="32" idx="1"/>
                    <a:endCxn id="31" idx="5"/>
                  </p:cNvCxnSpPr>
                  <p:nvPr/>
                </p:nvCxnSpPr>
                <p:spPr>
                  <a:xfrm flipH="1" flipV="1">
                    <a:off x="4386101" y="2837789"/>
                    <a:ext cx="405634" cy="4305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5065266" y="4230694"/>
                  <a:ext cx="8976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Present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199757" y="2582364"/>
                  <a:ext cx="554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t</a:t>
                  </a:r>
                  <a:r>
                    <a:rPr lang="en-US" dirty="0"/>
                    <a:t> -3 </a:t>
                  </a:r>
                </a:p>
              </p:txBody>
            </p:sp>
          </p:grpSp>
          <p:sp>
            <p:nvSpPr>
              <p:cNvPr id="35" name="Oval 75"/>
              <p:cNvSpPr>
                <a:spLocks noChangeArrowheads="1"/>
              </p:cNvSpPr>
              <p:nvPr/>
            </p:nvSpPr>
            <p:spPr bwMode="auto">
              <a:xfrm>
                <a:off x="9879239" y="3518310"/>
                <a:ext cx="200138" cy="2001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Oval 77"/>
              <p:cNvSpPr>
                <a:spLocks noChangeArrowheads="1"/>
              </p:cNvSpPr>
              <p:nvPr/>
            </p:nvSpPr>
            <p:spPr bwMode="auto">
              <a:xfrm>
                <a:off x="9330248" y="3518310"/>
                <a:ext cx="200138" cy="2001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37" name="Straight Connector 36"/>
              <p:cNvCxnSpPr>
                <a:stCxn id="36" idx="0"/>
              </p:cNvCxnSpPr>
              <p:nvPr/>
            </p:nvCxnSpPr>
            <p:spPr>
              <a:xfrm flipV="1">
                <a:off x="9430317" y="314643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9979308" y="315977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4" name="Oval 75"/>
            <p:cNvSpPr>
              <a:spLocks noChangeArrowheads="1"/>
            </p:cNvSpPr>
            <p:nvPr/>
          </p:nvSpPr>
          <p:spPr bwMode="auto">
            <a:xfrm>
              <a:off x="9977469" y="3875145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5" name="Oval 77"/>
            <p:cNvSpPr>
              <a:spLocks noChangeArrowheads="1"/>
            </p:cNvSpPr>
            <p:nvPr/>
          </p:nvSpPr>
          <p:spPr bwMode="auto">
            <a:xfrm>
              <a:off x="9428478" y="3875145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66" name="Straight Connector 65"/>
            <p:cNvCxnSpPr>
              <a:stCxn id="65" idx="0"/>
            </p:cNvCxnSpPr>
            <p:nvPr/>
          </p:nvCxnSpPr>
          <p:spPr>
            <a:xfrm flipV="1">
              <a:off x="9528547" y="3503265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0077538" y="3516605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986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525" y="474151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Coalescence modeled with coin tosses (2</a:t>
            </a:r>
            <a:r>
              <a:rPr lang="en-US" sz="2400" i="1" dirty="0"/>
              <a:t>N</a:t>
            </a:r>
            <a:r>
              <a:rPr lang="en-US" sz="2400" dirty="0"/>
              <a:t> = 2):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24197760"/>
              </p:ext>
            </p:extLst>
          </p:nvPr>
        </p:nvGraphicFramePr>
        <p:xfrm>
          <a:off x="710216" y="1427016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19443" y="4693074"/>
            <a:ext cx="3180816" cy="923330"/>
            <a:chOff x="904503" y="4156148"/>
            <a:chExt cx="3180816" cy="923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0000" t="-1538" r="305" b="1538"/>
            <a:stretch/>
          </p:blipFill>
          <p:spPr>
            <a:xfrm>
              <a:off x="1442583" y="4187696"/>
              <a:ext cx="817943" cy="8229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89256" y="4156148"/>
              <a:ext cx="17960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does not coalesce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4503" y="4399121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 =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67348" y="1284133"/>
            <a:ext cx="450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25% did not coalesce (tails) yet.</a:t>
            </a:r>
          </a:p>
          <a:p>
            <a:r>
              <a:rPr lang="en-US" sz="2000" dirty="0"/>
              <a:t>What is the probability of coalescence three generations ago?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898402" y="2511283"/>
            <a:ext cx="3388473" cy="822960"/>
            <a:chOff x="5894795" y="2387609"/>
            <a:chExt cx="3388473" cy="82296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r="50305"/>
            <a:stretch/>
          </p:blipFill>
          <p:spPr>
            <a:xfrm>
              <a:off x="6471152" y="2387609"/>
              <a:ext cx="817943" cy="8229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334537" y="2487858"/>
              <a:ext cx="1948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coalesces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4795" y="2560615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 =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34269" y="3402763"/>
                <a:ext cx="3701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69" y="3402763"/>
                <a:ext cx="37012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734269" y="5703132"/>
                <a:ext cx="3669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69" y="5703132"/>
                <a:ext cx="366908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655769" y="4295415"/>
            <a:ext cx="1809900" cy="2066768"/>
            <a:chOff x="9735063" y="3869996"/>
            <a:chExt cx="1809900" cy="2066768"/>
          </a:xfrm>
        </p:grpSpPr>
        <p:grpSp>
          <p:nvGrpSpPr>
            <p:cNvPr id="41" name="Group 40"/>
            <p:cNvGrpSpPr/>
            <p:nvPr/>
          </p:nvGrpSpPr>
          <p:grpSpPr>
            <a:xfrm>
              <a:off x="9738612" y="3869996"/>
              <a:ext cx="1806351" cy="2066768"/>
              <a:chOff x="9328710" y="1736277"/>
              <a:chExt cx="1806351" cy="2066768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9328710" y="1736277"/>
                <a:ext cx="1806351" cy="2066768"/>
                <a:chOff x="4213434" y="2017874"/>
                <a:chExt cx="1806351" cy="2066768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4213434" y="2666961"/>
                  <a:ext cx="750967" cy="772156"/>
                  <a:chOff x="4213434" y="2666961"/>
                  <a:chExt cx="750967" cy="772156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4213434" y="2666961"/>
                    <a:ext cx="750967" cy="772156"/>
                    <a:chOff x="3032889" y="3648561"/>
                    <a:chExt cx="750967" cy="772156"/>
                  </a:xfrm>
                </p:grpSpPr>
                <p:sp>
                  <p:nvSpPr>
                    <p:cNvPr id="52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371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3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472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4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1880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55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889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cxnSp>
                  <p:nvCxnSpPr>
                    <p:cNvPr id="56" name="Straight Connector 55"/>
                    <p:cNvCxnSpPr>
                      <a:stCxn id="55" idx="0"/>
                      <a:endCxn id="53" idx="4"/>
                    </p:cNvCxnSpPr>
                    <p:nvPr/>
                  </p:nvCxnSpPr>
                  <p:spPr>
                    <a:xfrm flipV="1">
                      <a:off x="3132958" y="3848699"/>
                      <a:ext cx="1839" cy="37188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1" name="Straight Connector 50"/>
                  <p:cNvCxnSpPr>
                    <a:stCxn id="54" idx="0"/>
                    <a:endCxn id="52" idx="4"/>
                  </p:cNvCxnSpPr>
                  <p:nvPr/>
                </p:nvCxnSpPr>
                <p:spPr>
                  <a:xfrm flipV="1">
                    <a:off x="4862494" y="2867099"/>
                    <a:ext cx="1838" cy="37188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TextBox 47"/>
                <p:cNvSpPr txBox="1"/>
                <p:nvPr/>
              </p:nvSpPr>
              <p:spPr>
                <a:xfrm>
                  <a:off x="5122103" y="3715310"/>
                  <a:ext cx="8976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Present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062471" y="2017874"/>
                  <a:ext cx="554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t</a:t>
                  </a:r>
                  <a:r>
                    <a:rPr lang="en-US" dirty="0"/>
                    <a:t> -3 </a:t>
                  </a:r>
                </a:p>
              </p:txBody>
            </p:sp>
          </p:grpSp>
          <p:sp>
            <p:nvSpPr>
              <p:cNvPr id="43" name="Oval 75"/>
              <p:cNvSpPr>
                <a:spLocks noChangeArrowheads="1"/>
              </p:cNvSpPr>
              <p:nvPr/>
            </p:nvSpPr>
            <p:spPr bwMode="auto">
              <a:xfrm>
                <a:off x="9879239" y="3518310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4" name="Oval 77"/>
              <p:cNvSpPr>
                <a:spLocks noChangeArrowheads="1"/>
              </p:cNvSpPr>
              <p:nvPr/>
            </p:nvSpPr>
            <p:spPr bwMode="auto">
              <a:xfrm>
                <a:off x="9330248" y="3518310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45" name="Straight Connector 44"/>
              <p:cNvCxnSpPr>
                <a:stCxn id="44" idx="0"/>
              </p:cNvCxnSpPr>
              <p:nvPr/>
            </p:nvCxnSpPr>
            <p:spPr>
              <a:xfrm flipV="1">
                <a:off x="9430317" y="314643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9979308" y="315977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Oval 75"/>
            <p:cNvSpPr>
              <a:spLocks noChangeArrowheads="1"/>
            </p:cNvSpPr>
            <p:nvPr/>
          </p:nvSpPr>
          <p:spPr bwMode="auto">
            <a:xfrm>
              <a:off x="10284053" y="395459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8" name="Oval 77"/>
            <p:cNvSpPr>
              <a:spLocks noChangeArrowheads="1"/>
            </p:cNvSpPr>
            <p:nvPr/>
          </p:nvSpPr>
          <p:spPr bwMode="auto">
            <a:xfrm>
              <a:off x="9735063" y="395459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61" name="Straight Connector 60"/>
            <p:cNvCxnSpPr>
              <a:endCxn id="58" idx="4"/>
            </p:cNvCxnSpPr>
            <p:nvPr/>
          </p:nvCxnSpPr>
          <p:spPr>
            <a:xfrm flipV="1">
              <a:off x="9833293" y="4154731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57" idx="4"/>
            </p:cNvCxnSpPr>
            <p:nvPr/>
          </p:nvCxnSpPr>
          <p:spPr>
            <a:xfrm flipV="1">
              <a:off x="10382284" y="4154731"/>
              <a:ext cx="1838" cy="37188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9656542" y="2023227"/>
            <a:ext cx="1749815" cy="2017662"/>
            <a:chOff x="9428478" y="2096674"/>
            <a:chExt cx="1749815" cy="2017662"/>
          </a:xfrm>
        </p:grpSpPr>
        <p:grpSp>
          <p:nvGrpSpPr>
            <p:cNvPr id="40" name="Group 39"/>
            <p:cNvGrpSpPr/>
            <p:nvPr/>
          </p:nvGrpSpPr>
          <p:grpSpPr>
            <a:xfrm>
              <a:off x="9428779" y="2096674"/>
              <a:ext cx="1749514" cy="2017662"/>
              <a:chOff x="9328710" y="2300767"/>
              <a:chExt cx="1749514" cy="201766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328710" y="2300767"/>
                <a:ext cx="1749514" cy="2017662"/>
                <a:chOff x="4213434" y="2582364"/>
                <a:chExt cx="1749514" cy="201766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4213434" y="2666961"/>
                  <a:ext cx="750967" cy="772156"/>
                  <a:chOff x="4213434" y="2666961"/>
                  <a:chExt cx="750967" cy="772156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213434" y="2666961"/>
                    <a:ext cx="750967" cy="772156"/>
                    <a:chOff x="3032889" y="3648561"/>
                    <a:chExt cx="750967" cy="772156"/>
                  </a:xfrm>
                </p:grpSpPr>
                <p:sp>
                  <p:nvSpPr>
                    <p:cNvPr id="30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371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1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4728" y="3648561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2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1880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33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2889" y="4220579"/>
                      <a:ext cx="200138" cy="20013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p:txBody>
                </p:sp>
                <p:cxnSp>
                  <p:nvCxnSpPr>
                    <p:cNvPr id="34" name="Straight Connector 33"/>
                    <p:cNvCxnSpPr>
                      <a:stCxn id="33" idx="0"/>
                      <a:endCxn id="31" idx="4"/>
                    </p:cNvCxnSpPr>
                    <p:nvPr/>
                  </p:nvCxnSpPr>
                  <p:spPr>
                    <a:xfrm flipV="1">
                      <a:off x="3132958" y="3848699"/>
                      <a:ext cx="1839" cy="37188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" name="Straight Connector 28"/>
                  <p:cNvCxnSpPr>
                    <a:stCxn id="32" idx="1"/>
                    <a:endCxn id="31" idx="5"/>
                  </p:cNvCxnSpPr>
                  <p:nvPr/>
                </p:nvCxnSpPr>
                <p:spPr>
                  <a:xfrm flipH="1" flipV="1">
                    <a:off x="4386101" y="2837789"/>
                    <a:ext cx="405634" cy="4305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5065266" y="4230694"/>
                  <a:ext cx="8976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Present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199757" y="2582364"/>
                  <a:ext cx="5549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t</a:t>
                  </a:r>
                  <a:r>
                    <a:rPr lang="en-US" dirty="0"/>
                    <a:t> -3 </a:t>
                  </a:r>
                </a:p>
              </p:txBody>
            </p:sp>
          </p:grpSp>
          <p:sp>
            <p:nvSpPr>
              <p:cNvPr id="35" name="Oval 75"/>
              <p:cNvSpPr>
                <a:spLocks noChangeArrowheads="1"/>
              </p:cNvSpPr>
              <p:nvPr/>
            </p:nvSpPr>
            <p:spPr bwMode="auto">
              <a:xfrm>
                <a:off x="9879239" y="3518310"/>
                <a:ext cx="200138" cy="2001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6" name="Oval 77"/>
              <p:cNvSpPr>
                <a:spLocks noChangeArrowheads="1"/>
              </p:cNvSpPr>
              <p:nvPr/>
            </p:nvSpPr>
            <p:spPr bwMode="auto">
              <a:xfrm>
                <a:off x="9330248" y="3518310"/>
                <a:ext cx="200138" cy="20013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37" name="Straight Connector 36"/>
              <p:cNvCxnSpPr>
                <a:stCxn id="36" idx="0"/>
              </p:cNvCxnSpPr>
              <p:nvPr/>
            </p:nvCxnSpPr>
            <p:spPr>
              <a:xfrm flipV="1">
                <a:off x="9430317" y="314643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9979308" y="3159770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4" name="Oval 75"/>
            <p:cNvSpPr>
              <a:spLocks noChangeArrowheads="1"/>
            </p:cNvSpPr>
            <p:nvPr/>
          </p:nvSpPr>
          <p:spPr bwMode="auto">
            <a:xfrm>
              <a:off x="9977469" y="3875145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5" name="Oval 77"/>
            <p:cNvSpPr>
              <a:spLocks noChangeArrowheads="1"/>
            </p:cNvSpPr>
            <p:nvPr/>
          </p:nvSpPr>
          <p:spPr bwMode="auto">
            <a:xfrm>
              <a:off x="9428478" y="3875145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66" name="Straight Connector 65"/>
            <p:cNvCxnSpPr>
              <a:stCxn id="65" idx="0"/>
            </p:cNvCxnSpPr>
            <p:nvPr/>
          </p:nvCxnSpPr>
          <p:spPr>
            <a:xfrm flipV="1">
              <a:off x="9528547" y="3503265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0077538" y="3516605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268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525" y="474151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Coalescence modeled with coin tosses (2</a:t>
            </a:r>
            <a:r>
              <a:rPr lang="en-US" sz="2400" i="1" dirty="0"/>
              <a:t>N</a:t>
            </a:r>
            <a:r>
              <a:rPr lang="en-US" sz="2400" dirty="0"/>
              <a:t> = 2):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84466" y="1289185"/>
            <a:ext cx="413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the probability of coalescence </a:t>
            </a:r>
            <a:r>
              <a:rPr lang="en-US" sz="2000" i="1" dirty="0"/>
              <a:t>n</a:t>
            </a:r>
            <a:r>
              <a:rPr lang="en-US" sz="2000" dirty="0"/>
              <a:t> generations ago?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856331" y="2110765"/>
                <a:ext cx="3217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Generation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−1: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331" y="2110765"/>
                <a:ext cx="321709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828193" y="2833466"/>
                <a:ext cx="5484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Generation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193" y="2833466"/>
                <a:ext cx="548425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8" name="Chart 67"/>
          <p:cNvGraphicFramePr/>
          <p:nvPr>
            <p:extLst>
              <p:ext uri="{D42A27DB-BD31-4B8C-83A1-F6EECF244321}">
                <p14:modId xmlns:p14="http://schemas.microsoft.com/office/powerpoint/2010/main" val="899712813"/>
              </p:ext>
            </p:extLst>
          </p:nvPr>
        </p:nvGraphicFramePr>
        <p:xfrm>
          <a:off x="710216" y="1427016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856330" y="2480097"/>
                <a:ext cx="5147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Generation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−2:0.5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×0.5=0.25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330" y="2480097"/>
                <a:ext cx="51471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828192" y="3202798"/>
                <a:ext cx="5832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Generation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0.125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0.5=0.0625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192" y="3202798"/>
                <a:ext cx="58324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884466" y="3556167"/>
                <a:ext cx="6119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Generation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0.0625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=0.0625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0.5=0.0</m:t>
                    </m:r>
                  </m:oMath>
                </a14:m>
                <a:r>
                  <a:rPr lang="en-US" dirty="0"/>
                  <a:t>3125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466" y="3556167"/>
                <a:ext cx="6119368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884466" y="3909536"/>
                <a:ext cx="6375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Generation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0.03125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=0.03125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0.5=0.0</m:t>
                    </m:r>
                  </m:oMath>
                </a14:m>
                <a:r>
                  <a:rPr lang="en-US" dirty="0"/>
                  <a:t>1525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466" y="3909536"/>
                <a:ext cx="6375848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067347" y="4221984"/>
            <a:ext cx="242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44707" y="5059251"/>
                <a:ext cx="807189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𝑐𝑜𝑝𝑖𝑒𝑠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𝑓𝑖𝑛𝑑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𝑐𝑜𝑚𝑚𝑜𝑛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𝑎𝑛𝑐𝑒𝑠𝑡𝑜𝑟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707" y="5059251"/>
                <a:ext cx="8071890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78217" y="5670187"/>
                <a:ext cx="5973326" cy="760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22860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𝑁𝑜𝑡𝑒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the probability that a common ancestor           	</a:t>
                </a:r>
                <a:r>
                  <a:rPr lang="en-US" u="sng" dirty="0"/>
                  <a:t>was not found </a:t>
                </a:r>
                <a:r>
                  <a:rPr lang="en-US" dirty="0"/>
                  <a:t>in a previous generation.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217" y="5670187"/>
                <a:ext cx="5973326" cy="760465"/>
              </a:xfrm>
              <a:prstGeom prst="rect">
                <a:avLst/>
              </a:prstGeom>
              <a:blipFill>
                <a:blip r:embed="rId10"/>
                <a:stretch>
                  <a:fillRect r="-878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15523" y="1720446"/>
            <a:ext cx="3537744" cy="4710206"/>
            <a:chOff x="473245" y="1657807"/>
            <a:chExt cx="3537744" cy="47102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73245" y="4890685"/>
                  <a:ext cx="3537744" cy="147732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=2;</m:t>
                      </m:r>
                    </m:oMath>
                  </a14:m>
                  <a:r>
                    <a:rPr lang="en-US" dirty="0"/>
                    <a:t>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We expect that two copies will coalesce in two generations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On average, coalescence will occur in two generations.</a:t>
                  </a: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245" y="4890685"/>
                  <a:ext cx="3537744" cy="1477328"/>
                </a:xfrm>
                <a:prstGeom prst="rect">
                  <a:avLst/>
                </a:prstGeom>
                <a:blipFill>
                  <a:blip r:embed="rId11"/>
                  <a:stretch>
                    <a:fillRect l="-858" b="-532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H="1">
              <a:off x="2320424" y="2027139"/>
              <a:ext cx="408708" cy="8222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2512577" y="1657807"/>
                  <a:ext cx="116463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2577" y="1657807"/>
                  <a:ext cx="116463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706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Coalescence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2 samples in a population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gene copies.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6421" y="2009285"/>
                <a:ext cx="61007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𝑐𝑜𝑝𝑖𝑒𝑠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h𝑎𝑣𝑒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𝑝𝑎𝑟𝑒𝑛𝑡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𝑜𝑛𝑒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𝑎𝑔𝑜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21" y="2009285"/>
                <a:ext cx="6100773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6421" y="2470950"/>
                <a:ext cx="722236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𝑐𝑜𝑝𝑖𝑒𝑠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𝑛𝑜𝑡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h𝑎𝑣𝑒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𝑝𝑎𝑟𝑒𝑛𝑡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𝑜𝑛𝑒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𝑎𝑔𝑜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21" y="2470950"/>
                <a:ext cx="72223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4800C7A1-EC1A-488A-B9DC-C60013C656EB}"/>
              </a:ext>
            </a:extLst>
          </p:cNvPr>
          <p:cNvGrpSpPr/>
          <p:nvPr/>
        </p:nvGrpSpPr>
        <p:grpSpPr>
          <a:xfrm>
            <a:off x="1176172" y="4132246"/>
            <a:ext cx="4566372" cy="369332"/>
            <a:chOff x="1176172" y="4132246"/>
            <a:chExt cx="4566372" cy="369332"/>
          </a:xfrm>
        </p:grpSpPr>
        <p:sp>
          <p:nvSpPr>
            <p:cNvPr id="5" name="Oval 76"/>
            <p:cNvSpPr>
              <a:spLocks noChangeArrowheads="1"/>
            </p:cNvSpPr>
            <p:nvPr/>
          </p:nvSpPr>
          <p:spPr bwMode="auto">
            <a:xfrm>
              <a:off x="3856754" y="4262551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Oval 71"/>
            <p:cNvSpPr>
              <a:spLocks noChangeArrowheads="1"/>
            </p:cNvSpPr>
            <p:nvPr/>
          </p:nvSpPr>
          <p:spPr bwMode="auto">
            <a:xfrm>
              <a:off x="1648285" y="4262551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200054" y="4262551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Oval 73"/>
            <p:cNvSpPr>
              <a:spLocks noChangeArrowheads="1"/>
            </p:cNvSpPr>
            <p:nvPr/>
          </p:nvSpPr>
          <p:spPr bwMode="auto">
            <a:xfrm>
              <a:off x="2751825" y="4262551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" name="Oval 74"/>
            <p:cNvSpPr>
              <a:spLocks noChangeArrowheads="1"/>
            </p:cNvSpPr>
            <p:nvPr/>
          </p:nvSpPr>
          <p:spPr bwMode="auto">
            <a:xfrm>
              <a:off x="3304984" y="4262551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" name="Oval 72"/>
            <p:cNvSpPr>
              <a:spLocks noChangeArrowheads="1"/>
            </p:cNvSpPr>
            <p:nvPr/>
          </p:nvSpPr>
          <p:spPr bwMode="auto">
            <a:xfrm>
              <a:off x="1176172" y="4265746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08524" y="4132246"/>
              <a:ext cx="133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n</a:t>
              </a:r>
              <a:r>
                <a:rPr lang="en-US" dirty="0"/>
                <a:t> = 2, 2</a:t>
              </a:r>
              <a:r>
                <a:rPr lang="en-US" i="1" dirty="0"/>
                <a:t>N</a:t>
              </a:r>
              <a:r>
                <a:rPr lang="en-US" dirty="0"/>
                <a:t> =6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8117" t="19079" r="8140" b="19334"/>
          <a:stretch/>
        </p:blipFill>
        <p:spPr>
          <a:xfrm>
            <a:off x="10081659" y="467050"/>
            <a:ext cx="1024468" cy="10058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242894" y="2346631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1: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76172" y="3781386"/>
            <a:ext cx="2880720" cy="497223"/>
            <a:chOff x="1125076" y="2621913"/>
            <a:chExt cx="2880720" cy="497223"/>
          </a:xfrm>
        </p:grpSpPr>
        <p:sp>
          <p:nvSpPr>
            <p:cNvPr id="22" name="Oval 76"/>
            <p:cNvSpPr>
              <a:spLocks noChangeArrowheads="1"/>
            </p:cNvSpPr>
            <p:nvPr/>
          </p:nvSpPr>
          <p:spPr bwMode="auto">
            <a:xfrm>
              <a:off x="3805658" y="2621913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71"/>
            <p:cNvSpPr>
              <a:spLocks noChangeArrowheads="1"/>
            </p:cNvSpPr>
            <p:nvPr/>
          </p:nvSpPr>
          <p:spPr bwMode="auto">
            <a:xfrm>
              <a:off x="1597189" y="2621913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4" name="Oval 72"/>
            <p:cNvSpPr>
              <a:spLocks noChangeArrowheads="1"/>
            </p:cNvSpPr>
            <p:nvPr/>
          </p:nvSpPr>
          <p:spPr bwMode="auto">
            <a:xfrm>
              <a:off x="2148958" y="262191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5" name="Oval 73"/>
            <p:cNvSpPr>
              <a:spLocks noChangeArrowheads="1"/>
            </p:cNvSpPr>
            <p:nvPr/>
          </p:nvSpPr>
          <p:spPr bwMode="auto">
            <a:xfrm>
              <a:off x="2700729" y="2621913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6" name="Oval 74"/>
            <p:cNvSpPr>
              <a:spLocks noChangeArrowheads="1"/>
            </p:cNvSpPr>
            <p:nvPr/>
          </p:nvSpPr>
          <p:spPr bwMode="auto">
            <a:xfrm>
              <a:off x="3253888" y="2621913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7" name="Oval 72"/>
            <p:cNvSpPr>
              <a:spLocks noChangeArrowheads="1"/>
            </p:cNvSpPr>
            <p:nvPr/>
          </p:nvSpPr>
          <p:spPr bwMode="auto">
            <a:xfrm>
              <a:off x="1125076" y="2625108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30" name="Straight Connector 29"/>
            <p:cNvCxnSpPr>
              <a:cxnSpLocks/>
              <a:stCxn id="6" idx="7"/>
              <a:endCxn id="24" idx="3"/>
            </p:cNvCxnSpPr>
            <p:nvPr/>
          </p:nvCxnSpPr>
          <p:spPr>
            <a:xfrm flipV="1">
              <a:off x="1768017" y="2792741"/>
              <a:ext cx="410251" cy="326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29871" t="31276" r="49508" b="39185"/>
          <a:stretch/>
        </p:blipFill>
        <p:spPr>
          <a:xfrm>
            <a:off x="9373372" y="2264011"/>
            <a:ext cx="520504" cy="534572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7407573" y="2760457"/>
            <a:ext cx="4033773" cy="3372337"/>
            <a:chOff x="6113648" y="2666407"/>
            <a:chExt cx="4033773" cy="33723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/>
            <a:srcRect l="10365" t="31276" r="69014" b="39185"/>
            <a:stretch/>
          </p:blipFill>
          <p:spPr>
            <a:xfrm>
              <a:off x="7425461" y="5504172"/>
              <a:ext cx="520504" cy="5345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l="29871" t="31276" r="49508" b="39185"/>
            <a:stretch/>
          </p:blipFill>
          <p:spPr>
            <a:xfrm>
              <a:off x="7425461" y="3860916"/>
              <a:ext cx="520504" cy="5345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l="49935" t="31276" r="29444" b="39185"/>
            <a:stretch/>
          </p:blipFill>
          <p:spPr>
            <a:xfrm>
              <a:off x="7425461" y="2778148"/>
              <a:ext cx="520504" cy="53457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l="49935" t="59260" r="29444" b="11201"/>
            <a:stretch/>
          </p:blipFill>
          <p:spPr>
            <a:xfrm>
              <a:off x="7425461" y="3319532"/>
              <a:ext cx="520504" cy="53457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/>
            <a:srcRect l="69441" t="31276" r="9938" b="39185"/>
            <a:stretch/>
          </p:blipFill>
          <p:spPr>
            <a:xfrm>
              <a:off x="7425461" y="4408668"/>
              <a:ext cx="520504" cy="53457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/>
            <a:srcRect l="49377" t="3292" r="30002" b="67169"/>
            <a:stretch/>
          </p:blipFill>
          <p:spPr>
            <a:xfrm>
              <a:off x="7425461" y="4956420"/>
              <a:ext cx="520504" cy="5345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079447" y="2666407"/>
                  <a:ext cx="2047035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=0.167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447" y="2666407"/>
                  <a:ext cx="2047035" cy="6127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8079446" y="3240350"/>
                  <a:ext cx="2047034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=0.167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446" y="3240350"/>
                  <a:ext cx="2047034" cy="6127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8079444" y="3787788"/>
                  <a:ext cx="2047034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=0.167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444" y="3787788"/>
                  <a:ext cx="2047034" cy="6127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079447" y="4296275"/>
                  <a:ext cx="2047034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=0.167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447" y="4296275"/>
                  <a:ext cx="2047034" cy="6127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079446" y="4870218"/>
                  <a:ext cx="2047034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=0.167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446" y="4870218"/>
                  <a:ext cx="2047034" cy="6127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8100387" y="5416170"/>
                  <a:ext cx="2047034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=0.167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387" y="5416170"/>
                  <a:ext cx="2047034" cy="6127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6113648" y="4207679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Sample 2: 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291979" y="2778148"/>
              <a:ext cx="0" cy="32507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3266035" y="392252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80018" y="5017598"/>
                <a:ext cx="1183337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[3]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18" y="5017598"/>
                <a:ext cx="1183337" cy="6127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96435" y="5649709"/>
                <a:ext cx="2505045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3]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35" y="5649709"/>
                <a:ext cx="2505045" cy="6365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63B910E7-C1EC-4F20-801C-5ACD9680EA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65" t="31276" r="69014" b="39185"/>
          <a:stretch/>
        </p:blipFill>
        <p:spPr>
          <a:xfrm>
            <a:off x="3836808" y="3424447"/>
            <a:ext cx="222584" cy="2286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8F01C61-A479-4488-9345-8DC8192C0C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871" t="31276" r="49508" b="39185"/>
          <a:stretch/>
        </p:blipFill>
        <p:spPr>
          <a:xfrm>
            <a:off x="2177608" y="3441770"/>
            <a:ext cx="222584" cy="2286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D0AB1E7-08E0-465C-A89F-E95EFE5C21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935" t="31276" r="29444" b="39185"/>
          <a:stretch/>
        </p:blipFill>
        <p:spPr>
          <a:xfrm>
            <a:off x="1176172" y="3441770"/>
            <a:ext cx="222584" cy="228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6AB95A0-F091-4F8B-A217-F177F07BCA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935" t="59260" r="29444" b="11201"/>
          <a:stretch/>
        </p:blipFill>
        <p:spPr>
          <a:xfrm>
            <a:off x="1637062" y="3441770"/>
            <a:ext cx="222584" cy="2286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0DD665C-4B2B-4FDE-9CCB-B6ED6EAB1B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441" t="31276" r="9938" b="39185"/>
          <a:stretch/>
        </p:blipFill>
        <p:spPr>
          <a:xfrm>
            <a:off x="2767540" y="3439922"/>
            <a:ext cx="222584" cy="2286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30BB3A7-08D6-42FF-AA6D-74F5A9A20D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377" t="3292" r="30002" b="67169"/>
          <a:stretch/>
        </p:blipFill>
        <p:spPr>
          <a:xfrm>
            <a:off x="3296262" y="3435035"/>
            <a:ext cx="222584" cy="2286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956CDFAE-E644-45F8-8CF9-9DEF715F7DF1}"/>
              </a:ext>
            </a:extLst>
          </p:cNvPr>
          <p:cNvGrpSpPr/>
          <p:nvPr/>
        </p:nvGrpSpPr>
        <p:grpSpPr>
          <a:xfrm>
            <a:off x="942637" y="960418"/>
            <a:ext cx="5879689" cy="872244"/>
            <a:chOff x="942637" y="960418"/>
            <a:chExt cx="5879689" cy="87224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462B705-B5DC-475D-B6F7-E538D116E3A6}"/>
                </a:ext>
              </a:extLst>
            </p:cNvPr>
            <p:cNvGrpSpPr/>
            <p:nvPr/>
          </p:nvGrpSpPr>
          <p:grpSpPr>
            <a:xfrm>
              <a:off x="2323116" y="960418"/>
              <a:ext cx="1334016" cy="872244"/>
              <a:chOff x="4005796" y="5166500"/>
              <a:chExt cx="1334016" cy="87224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E0E1BE8-12D9-4A96-93C6-DE562B86CD10}"/>
                  </a:ext>
                </a:extLst>
              </p:cNvPr>
              <p:cNvSpPr/>
              <p:nvPr/>
            </p:nvSpPr>
            <p:spPr>
              <a:xfrm>
                <a:off x="4005796" y="5166500"/>
                <a:ext cx="1334016" cy="8722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4CD99D19-8B6E-4F27-A277-E49F3CE9F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558" y="5356382"/>
                <a:ext cx="200138" cy="20013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4" name="Oval 72">
                <a:extLst>
                  <a:ext uri="{FF2B5EF4-FFF2-40B4-BE49-F238E27FC236}">
                    <a16:creationId xmlns:a16="http://schemas.microsoft.com/office/drawing/2014/main" id="{E74A630F-1813-4DFA-BC21-DFEB64E4D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2011" y="5567215"/>
                <a:ext cx="200138" cy="20013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A4BA0582-4F4F-4711-BD0C-9EEA74170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784" y="5767353"/>
                <a:ext cx="200138" cy="20013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id="{CC25DD3C-BC17-46C7-ADBF-BDB47CF6B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4300" y="5295824"/>
                <a:ext cx="200138" cy="20013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" name="Oval 74">
                <a:extLst>
                  <a:ext uri="{FF2B5EF4-FFF2-40B4-BE49-F238E27FC236}">
                    <a16:creationId xmlns:a16="http://schemas.microsoft.com/office/drawing/2014/main" id="{B30C65C6-93DA-44BD-87D4-0C146FFEA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692" y="5455896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" name="Oval 74">
                <a:extLst>
                  <a:ext uri="{FF2B5EF4-FFF2-40B4-BE49-F238E27FC236}">
                    <a16:creationId xmlns:a16="http://schemas.microsoft.com/office/drawing/2014/main" id="{B4E0762C-CDBD-47E7-927F-119BBA327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3508" y="5622467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47FA947-5E62-4726-A404-2C575E8C8C82}"/>
                </a:ext>
              </a:extLst>
            </p:cNvPr>
            <p:cNvSpPr txBox="1"/>
            <p:nvPr/>
          </p:nvSpPr>
          <p:spPr>
            <a:xfrm>
              <a:off x="942637" y="1171595"/>
              <a:ext cx="13810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Population:</a:t>
              </a:r>
            </a:p>
          </p:txBody>
        </p:sp>
        <p:sp>
          <p:nvSpPr>
            <p:cNvPr id="59" name="Oval 74">
              <a:extLst>
                <a:ext uri="{FF2B5EF4-FFF2-40B4-BE49-F238E27FC236}">
                  <a16:creationId xmlns:a16="http://schemas.microsoft.com/office/drawing/2014/main" id="{EDA499A2-0ACE-4E12-8ED7-A565FCA6E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866" y="1105149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0" name="Oval 72">
              <a:extLst>
                <a:ext uri="{FF2B5EF4-FFF2-40B4-BE49-F238E27FC236}">
                  <a16:creationId xmlns:a16="http://schemas.microsoft.com/office/drawing/2014/main" id="{A0C748C0-2686-406A-BCCF-C4D743FF4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972" y="1408008"/>
              <a:ext cx="200138" cy="20013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25AAD4F-0D3D-475F-B0A6-B7331EF8F172}"/>
                </a:ext>
              </a:extLst>
            </p:cNvPr>
            <p:cNvSpPr txBox="1"/>
            <p:nvPr/>
          </p:nvSpPr>
          <p:spPr>
            <a:xfrm>
              <a:off x="4383166" y="1019843"/>
              <a:ext cx="2160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Sampled gene copies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722176B-14D7-4834-8DB9-11453ED70088}"/>
                </a:ext>
              </a:extLst>
            </p:cNvPr>
            <p:cNvSpPr txBox="1"/>
            <p:nvPr/>
          </p:nvSpPr>
          <p:spPr>
            <a:xfrm>
              <a:off x="4408524" y="1305760"/>
              <a:ext cx="2413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Unsampled gene copies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Coalescence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2 samples in a population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gene copies.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5724" y="941262"/>
                <a:ext cx="5181483" cy="52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𝑐𝑜𝑎𝑙𝑒𝑠𝑐𝑒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𝑔𝑒𝑛𝑒𝑟𝑎𝑡𝑖𝑜𝑛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𝑎𝑔𝑜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= 0.167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24" y="941262"/>
                <a:ext cx="5181483" cy="528863"/>
              </a:xfrm>
              <a:prstGeom prst="rect">
                <a:avLst/>
              </a:prstGeom>
              <a:blipFill>
                <a:blip r:embed="rId3"/>
                <a:stretch>
                  <a:fillRect r="-353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8976" y="1467687"/>
                <a:ext cx="7220624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𝑑𝑜𝑒𝑠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𝑛𝑜𝑡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𝑐𝑜𝑎𝑙𝑒𝑠𝑐𝑒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𝑔𝑒𝑛𝑒𝑟𝑎𝑡𝑖𝑜𝑛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𝑎𝑔𝑜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= 0.833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76" y="1467687"/>
                <a:ext cx="7220624" cy="533929"/>
              </a:xfrm>
              <a:prstGeom prst="rect">
                <a:avLst/>
              </a:prstGeom>
              <a:blipFill>
                <a:blip r:embed="rId4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1605020"/>
              </p:ext>
            </p:extLst>
          </p:nvPr>
        </p:nvGraphicFramePr>
        <p:xfrm>
          <a:off x="887502" y="2242942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20774" y="4291655"/>
                <a:ext cx="46367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=0.13889</m:t>
                      </m:r>
                    </m:oMath>
                  </m:oMathPara>
                </a14:m>
                <a:endParaRPr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4" y="4291655"/>
                <a:ext cx="4636719" cy="646331"/>
              </a:xfrm>
              <a:prstGeom prst="rect">
                <a:avLst/>
              </a:prstGeom>
              <a:blipFill>
                <a:blip r:embed="rId9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23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Coalescence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2 samples in a population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gene copies.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78973868"/>
              </p:ext>
            </p:extLst>
          </p:nvPr>
        </p:nvGraphicFramePr>
        <p:xfrm>
          <a:off x="887502" y="2242942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20774" y="4291655"/>
                <a:ext cx="46367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=0.13889</m:t>
                      </m:r>
                    </m:oMath>
                  </m:oMathPara>
                </a14:m>
                <a:endParaRPr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4" y="4291655"/>
                <a:ext cx="4636719" cy="646331"/>
              </a:xfrm>
              <a:prstGeom prst="rect">
                <a:avLst/>
              </a:prstGeom>
              <a:blipFill>
                <a:blip r:embed="rId9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66EA59-5475-42B3-A812-09F6BAC7A8CB}"/>
                  </a:ext>
                </a:extLst>
              </p:cNvPr>
              <p:cNvSpPr txBox="1"/>
              <p:nvPr/>
            </p:nvSpPr>
            <p:spPr>
              <a:xfrm>
                <a:off x="995724" y="941262"/>
                <a:ext cx="5181483" cy="52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𝑐𝑜𝑎𝑙𝑒𝑠𝑐𝑒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𝑔𝑒𝑛𝑒𝑟𝑎𝑡𝑖𝑜𝑛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𝑎𝑔𝑜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= 0.167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66EA59-5475-42B3-A812-09F6BAC7A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24" y="941262"/>
                <a:ext cx="5181483" cy="528863"/>
              </a:xfrm>
              <a:prstGeom prst="rect">
                <a:avLst/>
              </a:prstGeom>
              <a:blipFill>
                <a:blip r:embed="rId10"/>
                <a:stretch>
                  <a:fillRect r="-353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0BEC13-3310-42AB-886A-573324B29002}"/>
                  </a:ext>
                </a:extLst>
              </p:cNvPr>
              <p:cNvSpPr txBox="1"/>
              <p:nvPr/>
            </p:nvSpPr>
            <p:spPr>
              <a:xfrm>
                <a:off x="1008976" y="1467687"/>
                <a:ext cx="7220624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𝑑𝑜𝑒𝑠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𝑛𝑜𝑡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𝑐𝑜𝑎𝑙𝑒𝑠𝑐𝑒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𝑔𝑒𝑛𝑒𝑟𝑎𝑡𝑖𝑜𝑛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𝑎𝑔𝑜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= 0.833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0BEC13-3310-42AB-886A-573324B29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76" y="1467687"/>
                <a:ext cx="7220624" cy="533929"/>
              </a:xfrm>
              <a:prstGeom prst="rect">
                <a:avLst/>
              </a:prstGeom>
              <a:blipFill>
                <a:blip r:embed="rId11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82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Coalescence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2 samples in a population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gene copies.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2559" y="835576"/>
                <a:ext cx="402219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𝑐𝑜𝑎𝑙𝑒𝑠𝑐𝑒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𝑔𝑒𝑛𝑒𝑟𝑎𝑡𝑖𝑜𝑛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𝑎𝑔𝑜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59" y="835576"/>
                <a:ext cx="4022191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8976" y="1467687"/>
                <a:ext cx="5794279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𝑐𝑜𝑎𝑙𝑒𝑠𝑐𝑒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𝑔𝑒𝑛𝑒𝑟𝑎𝑡𝑖𝑜𝑛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𝑎𝑔𝑜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76" y="1467687"/>
                <a:ext cx="5794279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95364317"/>
              </p:ext>
            </p:extLst>
          </p:nvPr>
        </p:nvGraphicFramePr>
        <p:xfrm>
          <a:off x="887502" y="2242942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47383" y="4291655"/>
                <a:ext cx="5581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0.694444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0.166667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4291655"/>
                <a:ext cx="5581400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47383" y="4810462"/>
                <a:ext cx="4367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0.115741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4810462"/>
                <a:ext cx="4367927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66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Coalescence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2 samples in a population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gene copies.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2559" y="835576"/>
                <a:ext cx="402219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𝑐𝑜𝑎𝑙𝑒𝑠𝑐𝑒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𝑔𝑒𝑛𝑒𝑟𝑎𝑡𝑖𝑜𝑛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𝑎𝑔𝑜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59" y="835576"/>
                <a:ext cx="4022191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8976" y="1467687"/>
                <a:ext cx="5794279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𝑐𝑜𝑎𝑙𝑒𝑠𝑐𝑒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𝑔𝑒𝑛𝑒𝑟𝑎𝑡𝑖𝑜𝑛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𝑎𝑔𝑜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76" y="1467687"/>
                <a:ext cx="5794279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08630127"/>
              </p:ext>
            </p:extLst>
          </p:nvPr>
        </p:nvGraphicFramePr>
        <p:xfrm>
          <a:off x="887502" y="2242942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74" y="2107173"/>
                <a:ext cx="5295489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2887336"/>
                <a:ext cx="4813689" cy="620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3516368"/>
                <a:ext cx="4247830" cy="6258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47383" y="4291655"/>
                <a:ext cx="5581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0.694444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0.166667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4291655"/>
                <a:ext cx="5581400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47383" y="4810462"/>
                <a:ext cx="4367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𝑐𝑜𝑎𝑙𝑒𝑠𝑐𝑒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0.115741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3" y="4810462"/>
                <a:ext cx="4367927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47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8464"/>
            <a:ext cx="10972800" cy="7804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Part I – Introduction to Coalescence Theory</a:t>
            </a:r>
            <a:br>
              <a:rPr lang="en-US" sz="3600" dirty="0"/>
            </a:br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867" y="1870799"/>
            <a:ext cx="9829801" cy="2902634"/>
          </a:xfrm>
        </p:spPr>
        <p:txBody>
          <a:bodyPr>
            <a:noAutofit/>
          </a:bodyPr>
          <a:lstStyle/>
          <a:p>
            <a:r>
              <a:rPr lang="en-US" sz="2400" dirty="0"/>
              <a:t>Compare and contrast coalescence theory with the Wright-Fisher Model.</a:t>
            </a:r>
          </a:p>
          <a:p>
            <a:r>
              <a:rPr lang="en-US" sz="2400" dirty="0"/>
              <a:t>Define and calculate the probability that two random copies of a gene will coalesce in one generation, two generations, etc.</a:t>
            </a:r>
          </a:p>
          <a:p>
            <a:r>
              <a:rPr lang="en-US" sz="2400" dirty="0"/>
              <a:t>Explain the expectation for time to coalescence.</a:t>
            </a:r>
          </a:p>
          <a:p>
            <a:r>
              <a:rPr lang="en-US" sz="2400" dirty="0"/>
              <a:t>Interpret geometric distributions and waiting times.</a:t>
            </a:r>
          </a:p>
        </p:txBody>
      </p:sp>
    </p:spTree>
    <p:extLst>
      <p:ext uri="{BB962C8B-B14F-4D97-AF65-F5344CB8AC3E}">
        <p14:creationId xmlns:p14="http://schemas.microsoft.com/office/powerpoint/2010/main" val="18582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Coalescence of </a:t>
                </a:r>
                <a:r>
                  <a:rPr lang="en-US" sz="2400" i="1" dirty="0"/>
                  <a:t>n</a:t>
                </a:r>
                <a:r>
                  <a:rPr lang="en-US" sz="2400" dirty="0"/>
                  <a:t> = 2 samples in a population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gene copies.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27765558"/>
              </p:ext>
            </p:extLst>
          </p:nvPr>
        </p:nvGraphicFramePr>
        <p:xfrm>
          <a:off x="887502" y="2131707"/>
          <a:ext cx="4925823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7502" y="1021976"/>
                <a:ext cx="9536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coalescence time follows a </a:t>
                </a:r>
                <a:r>
                  <a:rPr lang="en-US" sz="2400" u="sng" dirty="0"/>
                  <a:t>geometric distribution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1021976"/>
                <a:ext cx="9536658" cy="461665"/>
              </a:xfrm>
              <a:prstGeom prst="rect">
                <a:avLst/>
              </a:prstGeom>
              <a:blipFill>
                <a:blip r:embed="rId4"/>
                <a:stretch>
                  <a:fillRect l="-102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74015" y="2991115"/>
                <a:ext cx="1754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015" y="2991115"/>
                <a:ext cx="17545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2475915" y="3360447"/>
            <a:ext cx="520503" cy="468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47583" y="2131707"/>
            <a:ext cx="545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time to coalescence is called the </a:t>
            </a:r>
            <a:r>
              <a:rPr lang="en-US" sz="2000" b="1" dirty="0"/>
              <a:t>waiting time</a:t>
            </a:r>
            <a:r>
              <a:rPr lang="en-US" sz="2000" dirty="0"/>
              <a:t>. </a:t>
            </a:r>
            <a:r>
              <a:rPr lang="en-US" sz="2000" i="1" dirty="0"/>
              <a:t>How long do you have to wait until a 3 is rolled?</a:t>
            </a:r>
          </a:p>
        </p:txBody>
      </p:sp>
    </p:spTree>
    <p:extLst>
      <p:ext uri="{BB962C8B-B14F-4D97-AF65-F5344CB8AC3E}">
        <p14:creationId xmlns:p14="http://schemas.microsoft.com/office/powerpoint/2010/main" val="6583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eisan.casio.com/keisan/lib/virtual/tmp/117334353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47" y="990599"/>
            <a:ext cx="3047999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keisan.casio.com/keisan/lib/virtual/tmp/9633353872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3"/>
          <a:stretch/>
        </p:blipFill>
        <p:spPr bwMode="auto">
          <a:xfrm>
            <a:off x="2971800" y="3078160"/>
            <a:ext cx="3047998" cy="2065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01" y="304801"/>
            <a:ext cx="8134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Coalescence: Waiting time follows a geometric distribution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199" y="1752601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10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= 20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62400" y="1524001"/>
            <a:ext cx="0" cy="6095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04245" y="3746642"/>
            <a:ext cx="0" cy="6095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86498" y="3635942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100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= 200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4076" y="5870451"/>
            <a:ext cx="73597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>
                <a:solidFill>
                  <a:srgbClr val="000000"/>
                </a:solidFill>
              </a:rPr>
              <a:t>Coalescence has a high variance which is related to </a:t>
            </a:r>
            <a:r>
              <a:rPr lang="en-US" sz="2600" i="1" dirty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150636" y="2878104"/>
            <a:ext cx="1312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Proportion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5553" y="5164104"/>
            <a:ext cx="145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Generations</a:t>
            </a:r>
          </a:p>
        </p:txBody>
      </p:sp>
    </p:spTree>
    <p:extLst>
      <p:ext uri="{BB962C8B-B14F-4D97-AF65-F5344CB8AC3E}">
        <p14:creationId xmlns:p14="http://schemas.microsoft.com/office/powerpoint/2010/main" val="2200050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A151-CB1F-43E8-8EFB-BB923761FF99}"/>
              </a:ext>
            </a:extLst>
          </p:cNvPr>
          <p:cNvSpPr txBox="1">
            <a:spLocks/>
          </p:cNvSpPr>
          <p:nvPr/>
        </p:nvSpPr>
        <p:spPr>
          <a:xfrm>
            <a:off x="609599" y="658951"/>
            <a:ext cx="10972800" cy="9180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F7E5D-45E9-417E-837A-0E51572DCFEB}"/>
              </a:ext>
            </a:extLst>
          </p:cNvPr>
          <p:cNvSpPr txBox="1"/>
          <p:nvPr/>
        </p:nvSpPr>
        <p:spPr>
          <a:xfrm>
            <a:off x="768627" y="1298713"/>
            <a:ext cx="11105322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probability of coalescence is inversely correlated with population size (N)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probability of coalescence is larger in smaller population sizes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waiting time for coalescence is positively correlated with population size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Coalescence requires more time in larger populations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There is wide variance in coalescence times, especially for large populations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Coalescence is a stochastic process—the outcome of any one (coalescent) event is not predictable, but the average outcome of many events is predictable.</a:t>
            </a:r>
          </a:p>
        </p:txBody>
      </p:sp>
    </p:spTree>
    <p:extLst>
      <p:ext uri="{BB962C8B-B14F-4D97-AF65-F5344CB8AC3E}">
        <p14:creationId xmlns:p14="http://schemas.microsoft.com/office/powerpoint/2010/main" val="258778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58951"/>
            <a:ext cx="10972800" cy="9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Part 2—the n-coalescent</a:t>
            </a:r>
            <a:br>
              <a:rPr lang="en-US" sz="3600" dirty="0"/>
            </a:br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098" y="1977683"/>
            <a:ext cx="9829801" cy="2902634"/>
          </a:xfrm>
        </p:spPr>
        <p:txBody>
          <a:bodyPr>
            <a:noAutofit/>
          </a:bodyPr>
          <a:lstStyle/>
          <a:p>
            <a:r>
              <a:rPr lang="en-US" sz="2400" dirty="0"/>
              <a:t>Extend coalescence to </a:t>
            </a:r>
            <a:r>
              <a:rPr lang="en-US" sz="2400" i="1" dirty="0"/>
              <a:t>n</a:t>
            </a:r>
            <a:r>
              <a:rPr lang="en-US" sz="2400" dirty="0"/>
              <a:t> &gt; 2 samples.</a:t>
            </a:r>
          </a:p>
          <a:p>
            <a:pPr lvl="1"/>
            <a:r>
              <a:rPr lang="en-US" sz="2000" dirty="0"/>
              <a:t>Calculate probabilities of coalescence for </a:t>
            </a:r>
            <a:r>
              <a:rPr lang="en-US" sz="2000" i="1" dirty="0"/>
              <a:t>n</a:t>
            </a:r>
            <a:r>
              <a:rPr lang="en-US" sz="2000" dirty="0"/>
              <a:t> samples.</a:t>
            </a:r>
          </a:p>
          <a:p>
            <a:pPr lvl="1"/>
            <a:r>
              <a:rPr lang="en-US" sz="2000" dirty="0"/>
              <a:t>Calculate expected time to coalescence for </a:t>
            </a:r>
            <a:r>
              <a:rPr lang="en-US" sz="2000" i="1" dirty="0"/>
              <a:t>n</a:t>
            </a:r>
            <a:r>
              <a:rPr lang="en-US" sz="2000" dirty="0"/>
              <a:t> samples.</a:t>
            </a:r>
          </a:p>
          <a:p>
            <a:pPr lvl="1"/>
            <a:r>
              <a:rPr lang="en-US" sz="2000" dirty="0"/>
              <a:t>Calculate TMRCA for n samples.</a:t>
            </a:r>
          </a:p>
        </p:txBody>
      </p:sp>
    </p:spTree>
    <p:extLst>
      <p:ext uri="{BB962C8B-B14F-4D97-AF65-F5344CB8AC3E}">
        <p14:creationId xmlns:p14="http://schemas.microsoft.com/office/powerpoint/2010/main" val="25599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1" y="517995"/>
            <a:ext cx="9140825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7527387" y="1570726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663912" y="1966015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2N generations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C98FC8-7741-433A-8BBE-BEF7A841BA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3222508" y="588335"/>
            <a:ext cx="2311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(</a:t>
            </a:r>
            <a:r>
              <a:rPr lang="en-US" sz="2200" i="1" dirty="0">
                <a:solidFill>
                  <a:srgbClr val="0000FF"/>
                </a:solidFill>
              </a:rPr>
              <a:t>k</a:t>
            </a:r>
            <a:r>
              <a:rPr lang="en-US" sz="2200" dirty="0">
                <a:solidFill>
                  <a:srgbClr val="0000FF"/>
                </a:solidFill>
              </a:rPr>
              <a:t> = 2 gene copies)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2055" y="208784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/>
              <a:t>Review:</a:t>
            </a:r>
          </a:p>
        </p:txBody>
      </p:sp>
      <p:pic>
        <p:nvPicPr>
          <p:cNvPr id="8" name="Picture 7" descr="http://keisan.casio.com/keisan/lib/virtual/tmp/117334353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136" y="2772745"/>
            <a:ext cx="3047999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06664" y="3443162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10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= 20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147889" y="3306147"/>
            <a:ext cx="0" cy="6095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7358795" y="3657857"/>
            <a:ext cx="1312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Proportion</a:t>
            </a:r>
          </a:p>
        </p:txBody>
      </p:sp>
    </p:spTree>
    <p:extLst>
      <p:ext uri="{BB962C8B-B14F-4D97-AF65-F5344CB8AC3E}">
        <p14:creationId xmlns:p14="http://schemas.microsoft.com/office/powerpoint/2010/main" val="37025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48"/>
          <a:stretch/>
        </p:blipFill>
        <p:spPr bwMode="auto">
          <a:xfrm>
            <a:off x="1386499" y="576776"/>
            <a:ext cx="9140825" cy="74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90BCFE-0F1D-4691-8A0A-5B816CD41C3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4263518" y="799350"/>
            <a:ext cx="1964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(</a:t>
            </a:r>
            <a:r>
              <a:rPr lang="en-US" sz="2200" i="1" dirty="0">
                <a:solidFill>
                  <a:srgbClr val="0000FF"/>
                </a:solidFill>
              </a:rPr>
              <a:t>n</a:t>
            </a:r>
            <a:r>
              <a:rPr lang="en-US" sz="2200" dirty="0">
                <a:solidFill>
                  <a:srgbClr val="0000FF"/>
                </a:solidFill>
              </a:rPr>
              <a:t> gene copies)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4"/>
          <a:stretch/>
        </p:blipFill>
        <p:spPr bwMode="auto">
          <a:xfrm>
            <a:off x="1386498" y="1322363"/>
            <a:ext cx="9140825" cy="496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16723" y="5185012"/>
            <a:ext cx="86106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Ex. If </a:t>
            </a:r>
            <a:r>
              <a:rPr lang="en-US" altLang="en-US" sz="2400" i="1" dirty="0">
                <a:solidFill>
                  <a:schemeClr val="accent2"/>
                </a:solidFill>
              </a:rPr>
              <a:t>k</a:t>
            </a:r>
            <a:r>
              <a:rPr lang="en-US" altLang="en-US" sz="2400" dirty="0">
                <a:solidFill>
                  <a:schemeClr val="accent2"/>
                </a:solidFill>
              </a:rPr>
              <a:t> = 4 and N = 100, then [4*(4-1)]/(4*100) = 0.03]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There is a 3% chance that 4 sampled copies from a population of 100 will coalesce to 3 ancestors one generation ago.</a:t>
            </a:r>
          </a:p>
        </p:txBody>
      </p:sp>
    </p:spTree>
    <p:extLst>
      <p:ext uri="{BB962C8B-B14F-4D97-AF65-F5344CB8AC3E}">
        <p14:creationId xmlns:p14="http://schemas.microsoft.com/office/powerpoint/2010/main" val="24113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C15748-1FD5-4351-BE9C-6BE0728B4F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19075"/>
            <a:ext cx="7718425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455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22642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638800" y="5105400"/>
            <a:ext cx="434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981200" y="5638801"/>
            <a:ext cx="84582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chemeClr val="accent2"/>
                </a:solidFill>
              </a:rPr>
              <a:t>Ex. If k = 4 and N = 100, then 4 copies are expected to coalesce to 3 ancestors in {(4*100)/[4*(4-1)]} generations; or </a:t>
            </a:r>
            <a:r>
              <a:rPr lang="en-US" altLang="en-US" sz="2200" b="1" dirty="0">
                <a:solidFill>
                  <a:schemeClr val="accent2"/>
                </a:solidFill>
              </a:rPr>
              <a:t>33.3 generations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5E7EE7-AC58-4822-91E1-E5F67FA2E6B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90915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22642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486400" y="5029200"/>
            <a:ext cx="434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1C5097-345D-4715-92B3-860D040DF74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97392" y="1901039"/>
                <a:ext cx="2580578" cy="66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4(4−1)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92" y="1901039"/>
                <a:ext cx="2580578" cy="66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97392" y="2575994"/>
                <a:ext cx="1426416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92" y="2575994"/>
                <a:ext cx="1426416" cy="6117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97392" y="3496744"/>
                <a:ext cx="2029979" cy="609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92" y="3496744"/>
                <a:ext cx="2029979" cy="6099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580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22642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486400" y="5029200"/>
            <a:ext cx="434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534401" y="1295401"/>
            <a:ext cx="1020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 dirty="0"/>
              <a:t>N</a:t>
            </a:r>
            <a:r>
              <a:rPr lang="en-US" altLang="en-US" sz="2000" b="1" dirty="0"/>
              <a:t> = 100</a:t>
            </a:r>
          </a:p>
        </p:txBody>
      </p:sp>
      <p:sp>
        <p:nvSpPr>
          <p:cNvPr id="16396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3C0985-C4F6-45A2-AF36-E1878853C6C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97392" y="1901039"/>
                <a:ext cx="417069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=33.3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𝑔𝑒𝑛𝑒𝑟𝑎𝑡𝑖𝑜𝑛𝑠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92" y="1901039"/>
                <a:ext cx="4170694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97392" y="2575994"/>
                <a:ext cx="4170694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=66.7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𝑔𝑒𝑛𝑒𝑟𝑎𝑡𝑖𝑜𝑛𝑠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92" y="2575994"/>
                <a:ext cx="4170694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97392" y="3496744"/>
                <a:ext cx="4040080" cy="609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𝑔𝑒𝑛𝑒𝑟𝑎𝑡𝑖𝑜𝑛𝑠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92" y="3496744"/>
                <a:ext cx="4040080" cy="6099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117726" y="5603876"/>
            <a:ext cx="7864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The probability of coalescence decreases as you move back further in time (as the number of gene copies decreases)</a:t>
            </a:r>
          </a:p>
        </p:txBody>
      </p:sp>
    </p:spTree>
    <p:extLst>
      <p:ext uri="{BB962C8B-B14F-4D97-AF65-F5344CB8AC3E}">
        <p14:creationId xmlns:p14="http://schemas.microsoft.com/office/powerpoint/2010/main" val="18076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9086" y="136375"/>
            <a:ext cx="10058400" cy="757646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dirty="0">
                <a:latin typeface="+mn-lt"/>
              </a:rPr>
              <a:t>Introduction to coalescence theory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158240" y="5061585"/>
            <a:ext cx="1019556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</a:rPr>
              <a:t>Coalescence theory</a:t>
            </a:r>
            <a:r>
              <a:rPr lang="en-US" altLang="en-US" sz="2400" dirty="0">
                <a:latin typeface="+mn-lt"/>
              </a:rPr>
              <a:t>: A theory that describes the ancestry of a sample of genetic variation in terms of a genealogy.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Moving back in time, alleles join at a common ancestor with a predictable probability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latin typeface="+mn-lt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214075-453B-4AC5-95F1-4262E184583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2811417" y="1149003"/>
            <a:ext cx="5943600" cy="3657600"/>
            <a:chOff x="3098800" y="1955800"/>
            <a:chExt cx="5943600" cy="3657600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098800" y="1955800"/>
              <a:ext cx="3657600" cy="36576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55000">
                  <a:schemeClr val="tx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 flipH="1" flipV="1">
              <a:off x="5384800" y="1955800"/>
              <a:ext cx="3657600" cy="36576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55000">
                  <a:schemeClr val="tx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95335" y="3249508"/>
              <a:ext cx="198800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err="1"/>
                <a:t>Phylogenetics</a:t>
              </a:r>
              <a:r>
                <a:rPr lang="en-US" sz="2100" dirty="0"/>
                <a:t>: trees &amp; genealogies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91405" y="3249507"/>
              <a:ext cx="200464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Population</a:t>
              </a:r>
            </a:p>
            <a:p>
              <a:pPr algn="ctr"/>
              <a:r>
                <a:rPr lang="en-US" sz="2100" dirty="0"/>
                <a:t>Genetics: allele frequencies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89684" y="3395703"/>
              <a:ext cx="16017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Coalescence</a:t>
              </a:r>
            </a:p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Theory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20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1412" y="5897806"/>
            <a:ext cx="9144000" cy="363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latin typeface="+mn-lt"/>
                <a:ea typeface="MS PGothic" panose="020B0600070205080204" pitchFamily="34" charset="-128"/>
              </a:rPr>
              <a:t>Figure 3.6  An example of a coalescence tree</a:t>
            </a:r>
            <a:endParaRPr lang="ja-JP" altLang="en-US" sz="20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2" y="523947"/>
            <a:ext cx="5236961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260124" y="441033"/>
            <a:ext cx="569272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The probability of coalescence decreases as you move back further in time (as the number of gene copies decreases)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External lineages are shorter than internal lineages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6924" y="441033"/>
            <a:ext cx="229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(Present-day samples)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6944" y="2903864"/>
            <a:ext cx="221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(Common ancestors)</a:t>
            </a:r>
          </a:p>
        </p:txBody>
      </p:sp>
    </p:spTree>
    <p:extLst>
      <p:ext uri="{BB962C8B-B14F-4D97-AF65-F5344CB8AC3E}">
        <p14:creationId xmlns:p14="http://schemas.microsoft.com/office/powerpoint/2010/main" val="213008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5" y="548640"/>
            <a:ext cx="6006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 to Most Recent Common Ancestor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3385" y="1322363"/>
                <a:ext cx="2855782" cy="848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𝑡𝑀𝑅𝐶𝐴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5" y="1322363"/>
                <a:ext cx="2855782" cy="8485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75407" y="1659992"/>
            <a:ext cx="5992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lonna MT" panose="04020805060202030203" pitchFamily="82" charset="0"/>
              </a:rPr>
              <a:t>E</a:t>
            </a:r>
            <a:r>
              <a:rPr lang="en-US" altLang="en-US" sz="2400" dirty="0"/>
              <a:t>(</a:t>
            </a:r>
            <a:r>
              <a:rPr lang="en-US" altLang="en-US" sz="2400" i="1" dirty="0"/>
              <a:t>u</a:t>
            </a:r>
            <a:r>
              <a:rPr lang="en-US" altLang="en-US" sz="2400" baseline="-25000" dirty="0"/>
              <a:t>10</a:t>
            </a:r>
            <a:r>
              <a:rPr lang="en-US" altLang="en-US" sz="2400" dirty="0"/>
              <a:t>) = (4*100)/(10*(10-1)) = 4.4 generations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75406" y="2036229"/>
            <a:ext cx="568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lonna MT" panose="04020805060202030203" pitchFamily="82" charset="0"/>
              </a:rPr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 baseline="-25000"/>
              <a:t>9</a:t>
            </a:r>
            <a:r>
              <a:rPr lang="en-US" altLang="en-US" sz="2400"/>
              <a:t>) = (4*100)/(9*(9-1)) = 5.6 generations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75406" y="2417229"/>
            <a:ext cx="5530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lonna MT" panose="04020805060202030203" pitchFamily="82" charset="0"/>
              </a:rPr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 baseline="-25000"/>
              <a:t>8</a:t>
            </a:r>
            <a:r>
              <a:rPr lang="en-US" altLang="en-US" sz="2400"/>
              <a:t>) = (4*100)/(8*(8-1)) = 7.1 generations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75406" y="2802992"/>
            <a:ext cx="301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lonna MT" panose="04020805060202030203" pitchFamily="82" charset="0"/>
              </a:rPr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 baseline="-25000"/>
              <a:t>7</a:t>
            </a:r>
            <a:r>
              <a:rPr lang="en-US" altLang="en-US" sz="2400"/>
              <a:t>) = 9.5 generations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75407" y="3488792"/>
            <a:ext cx="3169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lonna MT" panose="04020805060202030203" pitchFamily="82" charset="0"/>
              </a:rPr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 baseline="-25000"/>
              <a:t>5</a:t>
            </a:r>
            <a:r>
              <a:rPr lang="en-US" altLang="en-US" sz="2400"/>
              <a:t>) = 20.0 generations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75407" y="3874555"/>
            <a:ext cx="3169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lonna MT" panose="04020805060202030203" pitchFamily="82" charset="0"/>
              </a:rPr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 baseline="-25000"/>
              <a:t>4</a:t>
            </a:r>
            <a:r>
              <a:rPr lang="en-US" altLang="en-US" sz="2400"/>
              <a:t>) = 33.3 generations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75407" y="4250792"/>
            <a:ext cx="3169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lonna MT" panose="04020805060202030203" pitchFamily="82" charset="0"/>
              </a:rPr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 baseline="-25000"/>
              <a:t>3</a:t>
            </a:r>
            <a:r>
              <a:rPr lang="en-US" altLang="en-US" sz="2400"/>
              <a:t>) = 66.7 generations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75407" y="4631792"/>
            <a:ext cx="3092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lonna MT" panose="04020805060202030203" pitchFamily="82" charset="0"/>
              </a:rPr>
              <a:t>E</a:t>
            </a:r>
            <a:r>
              <a:rPr lang="en-US" altLang="en-US" sz="2400" dirty="0"/>
              <a:t>(</a:t>
            </a:r>
            <a:r>
              <a:rPr lang="en-US" altLang="en-US" sz="2400" i="1" dirty="0"/>
              <a:t>u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 = 200 generations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75406" y="3157004"/>
            <a:ext cx="3170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lonna MT" panose="04020805060202030203" pitchFamily="82" charset="0"/>
              </a:rPr>
              <a:t>E</a:t>
            </a:r>
            <a:r>
              <a:rPr lang="en-US" altLang="en-US" sz="2400" dirty="0"/>
              <a:t>(</a:t>
            </a:r>
            <a:r>
              <a:rPr lang="en-US" altLang="en-US" sz="2400" i="1" dirty="0"/>
              <a:t>u</a:t>
            </a:r>
            <a:r>
              <a:rPr lang="en-US" altLang="en-US" sz="2400" baseline="-25000" dirty="0"/>
              <a:t>6</a:t>
            </a:r>
            <a:r>
              <a:rPr lang="en-US" altLang="en-US" sz="2400" dirty="0"/>
              <a:t>) = 13.3 generations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4275406" y="939316"/>
                <a:ext cx="1890646" cy="664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Colonna MT" panose="04020805060202030203" pitchFamily="82" charset="0"/>
                  </a:rPr>
                  <a:t>E</a:t>
                </a:r>
                <a:r>
                  <a:rPr lang="en-US" altLang="en-US" sz="2400" dirty="0"/>
                  <a:t>(</a:t>
                </a:r>
                <a:r>
                  <a:rPr lang="en-US" altLang="en-US" sz="2400" i="1" dirty="0" err="1"/>
                  <a:t>u</a:t>
                </a:r>
                <a:r>
                  <a:rPr lang="en-US" altLang="en-US" sz="2400" i="1" baseline="-25000" dirty="0" err="1"/>
                  <a:t>k</a:t>
                </a:r>
                <a:r>
                  <a:rPr lang="en-US" altLang="en-US" sz="24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5406" y="939316"/>
                <a:ext cx="1890646" cy="664477"/>
              </a:xfrm>
              <a:prstGeom prst="rect">
                <a:avLst/>
              </a:prstGeom>
              <a:blipFill>
                <a:blip r:embed="rId3"/>
                <a:stretch>
                  <a:fillRect l="-4839" b="-73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275406" y="5093457"/>
            <a:ext cx="29964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88827" y="5158196"/>
                <a:ext cx="41918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𝑡𝑀𝑅𝐶𝐴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355.5 generations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827" y="5158196"/>
                <a:ext cx="4191853" cy="461665"/>
              </a:xfrm>
              <a:prstGeom prst="rect">
                <a:avLst/>
              </a:prstGeom>
              <a:blipFill>
                <a:blip r:embed="rId4"/>
                <a:stretch>
                  <a:fillRect l="-291" t="-10526" r="-14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38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5" y="548640"/>
            <a:ext cx="7323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value of adding samples to estimate TMRCA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192214" y="1494692"/>
          <a:ext cx="6079589" cy="361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6200000">
                <a:off x="1370323" y="2799471"/>
                <a:ext cx="1274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𝑡𝑀𝑅𝐶𝐴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370323" y="2799471"/>
                <a:ext cx="12744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57290" y="5106573"/>
            <a:ext cx="352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gene copies sampled (</a:t>
            </a:r>
            <a:r>
              <a:rPr lang="en-US" i="1" dirty="0"/>
              <a:t>n</a:t>
            </a:r>
            <a:r>
              <a:rPr lang="en-US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385" y="5758737"/>
            <a:ext cx="1128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sample size of n = 8 provides a 95% chance of sampling the deepest coalescence (MRCA) in a population.</a:t>
            </a:r>
          </a:p>
        </p:txBody>
      </p:sp>
    </p:spTree>
    <p:extLst>
      <p:ext uri="{BB962C8B-B14F-4D97-AF65-F5344CB8AC3E}">
        <p14:creationId xmlns:p14="http://schemas.microsoft.com/office/powerpoint/2010/main" val="14654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1901403" y="3337743"/>
            <a:ext cx="838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10 genealogies generated under the same population size (</a:t>
            </a:r>
            <a:r>
              <a:rPr lang="en-US" altLang="en-US" sz="1800" i="1" dirty="0">
                <a:latin typeface="Arial" panose="020B0604020202020204" pitchFamily="34" charset="0"/>
              </a:rPr>
              <a:t>N</a:t>
            </a:r>
            <a:r>
              <a:rPr lang="en-US" altLang="en-US" sz="1800" dirty="0">
                <a:latin typeface="Arial" panose="020B0604020202020204" pitchFamily="34" charset="0"/>
              </a:rPr>
              <a:t> = 10,0000)</a:t>
            </a: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"/>
          <a:stretch/>
        </p:blipFill>
        <p:spPr bwMode="auto">
          <a:xfrm>
            <a:off x="2365639" y="3680334"/>
            <a:ext cx="7696399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1745" y="258668"/>
            <a:ext cx="6079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Coalescence is a noisy process—it is stochastic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5202835" y="720333"/>
          <a:ext cx="54758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89289" y="937134"/>
            <a:ext cx="3266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Think of coalescence events being randomly draw from the geometric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9118" y="2291327"/>
            <a:ext cx="3266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Results in high variation in the shape of genealogies</a:t>
            </a:r>
          </a:p>
        </p:txBody>
      </p:sp>
    </p:spTree>
    <p:extLst>
      <p:ext uri="{BB962C8B-B14F-4D97-AF65-F5344CB8AC3E}">
        <p14:creationId xmlns:p14="http://schemas.microsoft.com/office/powerpoint/2010/main" val="414762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Graphic spid="6" grpId="0">
        <p:bldAsOne/>
      </p:bldGraphic>
      <p:bldP spid="3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A151-CB1F-43E8-8EFB-BB923761FF99}"/>
              </a:ext>
            </a:extLst>
          </p:cNvPr>
          <p:cNvSpPr txBox="1">
            <a:spLocks/>
          </p:cNvSpPr>
          <p:nvPr/>
        </p:nvSpPr>
        <p:spPr>
          <a:xfrm>
            <a:off x="609599" y="658951"/>
            <a:ext cx="10972800" cy="9180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F7E5D-45E9-417E-837A-0E51572DCFEB}"/>
              </a:ext>
            </a:extLst>
          </p:cNvPr>
          <p:cNvSpPr txBox="1"/>
          <p:nvPr/>
        </p:nvSpPr>
        <p:spPr>
          <a:xfrm>
            <a:off x="768626" y="1298713"/>
            <a:ext cx="10667999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If we know </a:t>
            </a:r>
            <a:r>
              <a:rPr lang="en-US" sz="2400" i="1" dirty="0"/>
              <a:t>N</a:t>
            </a:r>
            <a:r>
              <a:rPr lang="en-US" sz="2400" dirty="0"/>
              <a:t>, we can estimate the geometric distribution of coalescent events and the TMRCA in a genealogy.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Application: If we have a genealogy, we can estimate </a:t>
            </a:r>
            <a:r>
              <a:rPr lang="en-US" sz="2400" i="1" dirty="0"/>
              <a:t>N</a:t>
            </a:r>
            <a:r>
              <a:rPr lang="en-US" sz="2400" dirty="0"/>
              <a:t> based on the geometric distribution of coalescent events and the TMRCA.</a:t>
            </a:r>
          </a:p>
        </p:txBody>
      </p:sp>
    </p:spTree>
    <p:extLst>
      <p:ext uri="{BB962C8B-B14F-4D97-AF65-F5344CB8AC3E}">
        <p14:creationId xmlns:p14="http://schemas.microsoft.com/office/powerpoint/2010/main" val="2755665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7" y="579438"/>
            <a:ext cx="10972800" cy="113009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Part 3—Effective Population Size</a:t>
            </a:r>
            <a:br>
              <a:rPr lang="en-US" sz="3600" dirty="0"/>
            </a:br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099" y="1977683"/>
            <a:ext cx="9829801" cy="2902634"/>
          </a:xfrm>
        </p:spPr>
        <p:txBody>
          <a:bodyPr>
            <a:noAutofit/>
          </a:bodyPr>
          <a:lstStyle/>
          <a:p>
            <a:r>
              <a:rPr lang="en-US" sz="2400" dirty="0"/>
              <a:t>Define and interpret effective population size.</a:t>
            </a:r>
          </a:p>
          <a:p>
            <a:r>
              <a:rPr lang="en-US" sz="2400" dirty="0"/>
              <a:t>Calculate effective population sizes for unequal sex ratios, variance in family sizes, fluctuating population sizes, and different modes of inheritance.</a:t>
            </a:r>
          </a:p>
        </p:txBody>
      </p:sp>
    </p:spTree>
    <p:extLst>
      <p:ext uri="{BB962C8B-B14F-4D97-AF65-F5344CB8AC3E}">
        <p14:creationId xmlns:p14="http://schemas.microsoft.com/office/powerpoint/2010/main" val="5598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72" y="948476"/>
            <a:ext cx="7532914" cy="216408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Empirical data usually show that heterozygosity is lower than predicted by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i.e., genetic drift appears to be a more powerful force in real populations than expected given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/>
                <a:cs typeface="Calibri"/>
              </a:rPr>
              <a:t>Coalescent Theory &amp; Wright-Fisher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80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u="sng" dirty="0">
                <a:latin typeface="Calibri"/>
                <a:cs typeface="Calibri"/>
              </a:rPr>
              <a:t>Model Assumptions (idealized populations)</a:t>
            </a:r>
          </a:p>
          <a:p>
            <a:pPr marL="0" indent="0">
              <a:buNone/>
            </a:pPr>
            <a:endParaRPr lang="en-US" sz="2900" b="1" u="sng" dirty="0">
              <a:latin typeface="Calibri"/>
              <a:cs typeface="Calibri"/>
            </a:endParaRPr>
          </a:p>
          <a:p>
            <a:r>
              <a:rPr lang="en-US" sz="2900" dirty="0">
                <a:cs typeface="Calibri"/>
              </a:rPr>
              <a:t>Constant population sizes</a:t>
            </a:r>
          </a:p>
          <a:p>
            <a:r>
              <a:rPr lang="en-US" sz="2900" dirty="0">
                <a:cs typeface="Calibri"/>
              </a:rPr>
              <a:t>Discrete/non-overlapping generations</a:t>
            </a:r>
          </a:p>
          <a:p>
            <a:r>
              <a:rPr lang="en-US" sz="2900" dirty="0">
                <a:cs typeface="Calibri"/>
              </a:rPr>
              <a:t>Random mating (</a:t>
            </a:r>
            <a:r>
              <a:rPr lang="en-US" sz="2900" dirty="0" err="1">
                <a:cs typeface="Calibri"/>
              </a:rPr>
              <a:t>panmixia</a:t>
            </a:r>
            <a:r>
              <a:rPr lang="en-US" sz="2900" dirty="0">
                <a:cs typeface="Calibri"/>
              </a:rPr>
              <a:t>)</a:t>
            </a:r>
          </a:p>
          <a:p>
            <a:r>
              <a:rPr lang="en-US" sz="2900" dirty="0">
                <a:cs typeface="Calibri"/>
              </a:rPr>
              <a:t>Equal sex ratio</a:t>
            </a:r>
          </a:p>
          <a:p>
            <a:r>
              <a:rPr lang="en-US" sz="2900" dirty="0">
                <a:cs typeface="Calibri"/>
              </a:rPr>
              <a:t>One locus</a:t>
            </a:r>
          </a:p>
          <a:p>
            <a:r>
              <a:rPr lang="en-US" sz="2900" dirty="0">
                <a:latin typeface="Calibri"/>
                <a:cs typeface="Calibri"/>
              </a:rPr>
              <a:t>No recombination</a:t>
            </a:r>
          </a:p>
          <a:p>
            <a:r>
              <a:rPr lang="en-US" sz="2900" dirty="0">
                <a:latin typeface="Calibri"/>
                <a:cs typeface="Calibri"/>
              </a:rPr>
              <a:t>No population structure</a:t>
            </a:r>
          </a:p>
          <a:p>
            <a:r>
              <a:rPr lang="en-US" sz="2900" dirty="0">
                <a:latin typeface="Calibri"/>
                <a:cs typeface="Calibri"/>
              </a:rPr>
              <a:t>No selection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6522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size vs. effective population size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Census Population Size (</a:t>
            </a:r>
            <a:r>
              <a:rPr lang="en-US" sz="2400" b="1" i="1" dirty="0">
                <a:latin typeface="Calibri"/>
                <a:cs typeface="Calibri"/>
              </a:rPr>
              <a:t>N</a:t>
            </a:r>
            <a:r>
              <a:rPr lang="en-US" sz="2400" b="1" dirty="0"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# of adult (all) individuals (breeding or non-breeding) within a population. This # can be counted by observation.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b="1" dirty="0">
                <a:latin typeface="Calibri"/>
                <a:cs typeface="Calibri"/>
              </a:rPr>
              <a:t>Effective Population Size (</a:t>
            </a:r>
            <a:r>
              <a:rPr lang="en-US" sz="2400" b="1" i="1" dirty="0">
                <a:latin typeface="Calibri"/>
                <a:cs typeface="Calibri"/>
              </a:rPr>
              <a:t>N</a:t>
            </a:r>
            <a:r>
              <a:rPr lang="en-US" sz="2400" b="1" baseline="-25000" dirty="0">
                <a:latin typeface="Calibri"/>
                <a:cs typeface="Calibri"/>
              </a:rPr>
              <a:t>e</a:t>
            </a:r>
            <a:r>
              <a:rPr lang="en-US" sz="2400" dirty="0">
                <a:latin typeface="Calibri"/>
                <a:cs typeface="Calibri"/>
              </a:rPr>
              <a:t>) = The # of individuals in an idealized population (one that meets Wright-Fisher Model) that has the </a:t>
            </a:r>
            <a:r>
              <a:rPr lang="en-US" sz="2400" u="sng" dirty="0">
                <a:latin typeface="Calibri"/>
                <a:cs typeface="Calibri"/>
              </a:rPr>
              <a:t>same magnitude of genetic drift</a:t>
            </a:r>
            <a:r>
              <a:rPr lang="en-US" sz="2400" dirty="0">
                <a:latin typeface="Calibri"/>
                <a:cs typeface="Calibri"/>
              </a:rPr>
              <a:t> as the actual population.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In an idealized population (meets the assumptions of our models),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=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i="1" baseline="-25000" dirty="0">
                <a:latin typeface="Calibri"/>
                <a:cs typeface="Calibri"/>
              </a:rPr>
              <a:t>e</a:t>
            </a:r>
            <a:r>
              <a:rPr lang="en-US" sz="2400" dirty="0">
                <a:latin typeface="Calibri"/>
                <a:cs typeface="Calibri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419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457201"/>
            <a:ext cx="3411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N</a:t>
            </a:r>
            <a:r>
              <a:rPr lang="en-US" sz="2400" i="1" u="sng" baseline="-25000" dirty="0"/>
              <a:t>e</a:t>
            </a:r>
            <a:r>
              <a:rPr lang="en-US" sz="2400" u="sng" dirty="0"/>
              <a:t> and breeding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06680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Models to date assume that any gamete has an equal probability of combining with any other gamete (i.e., self-fertilization is possible).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286000" y="2057401"/>
            <a:ext cx="7848600" cy="619125"/>
            <a:chOff x="762000" y="2057400"/>
            <a:chExt cx="7848600" cy="619125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2133600"/>
              <a:ext cx="7848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If self-fertilization is not allowed, then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0" y="2057400"/>
              <a:ext cx="1304925" cy="619125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2286000" y="2845714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 self-fertilization reduces the probability that two alleles will be identical by descent.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8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151017" y="1610632"/>
            <a:ext cx="802494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>
                <a:latin typeface="+mn-lt"/>
              </a:rPr>
              <a:t>Coalescence theory</a:t>
            </a:r>
            <a:r>
              <a:rPr lang="en-US" altLang="en-US" sz="2800" dirty="0">
                <a:latin typeface="+mn-lt"/>
              </a:rPr>
              <a:t>: moving back in time, alleles join at a common ancestor with a predictable probability</a:t>
            </a:r>
          </a:p>
          <a:p>
            <a:pPr algn="ctr">
              <a:buNone/>
            </a:pPr>
            <a:r>
              <a:rPr lang="en-US" altLang="en-US" sz="2800" b="1" dirty="0">
                <a:latin typeface="+mn-lt"/>
              </a:rPr>
              <a:t>Coalescence event</a:t>
            </a:r>
            <a:r>
              <a:rPr lang="en-US" altLang="en-US" sz="2800" dirty="0">
                <a:latin typeface="+mn-lt"/>
              </a:rPr>
              <a:t>: the process of lineages merging at a common ancestor</a:t>
            </a:r>
          </a:p>
          <a:p>
            <a:pPr algn="ctr" eaLnBrk="1" hangingPunct="1">
              <a:buFontTx/>
              <a:buNone/>
            </a:pPr>
            <a:endParaRPr lang="en-US" altLang="en-US" sz="2800" dirty="0">
              <a:latin typeface="+mn-lt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latin typeface="+mn-lt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991FDE-570B-4D6E-B2FF-C5E883208DA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grpSp>
        <p:nvGrpSpPr>
          <p:cNvPr id="4" name="Group 3"/>
          <p:cNvGrpSpPr/>
          <p:nvPr/>
        </p:nvGrpSpPr>
        <p:grpSpPr>
          <a:xfrm>
            <a:off x="462529" y="5254244"/>
            <a:ext cx="10515714" cy="1015663"/>
            <a:chOff x="462529" y="5254244"/>
            <a:chExt cx="10515714" cy="1015663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367643" y="5571576"/>
              <a:ext cx="8610600" cy="366713"/>
              <a:chOff x="240" y="3744"/>
              <a:chExt cx="5424" cy="231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240" y="3744"/>
                <a:ext cx="6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Present:</a:t>
                </a:r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2235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37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44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1043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3888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auto">
              <a:xfrm>
                <a:off x="349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3093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" name="Oval 16"/>
              <p:cNvSpPr>
                <a:spLocks noChangeArrowheads="1"/>
              </p:cNvSpPr>
              <p:nvPr/>
            </p:nvSpPr>
            <p:spPr bwMode="auto">
              <a:xfrm>
                <a:off x="2696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>
                <a:off x="552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5122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auto">
              <a:xfrm>
                <a:off x="4725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0" name="Oval 20"/>
              <p:cNvSpPr>
                <a:spLocks noChangeArrowheads="1"/>
              </p:cNvSpPr>
              <p:nvPr/>
            </p:nvSpPr>
            <p:spPr bwMode="auto">
              <a:xfrm>
                <a:off x="4328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62529" y="5254244"/>
              <a:ext cx="1785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Sample of gene copies from a population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07474" y="4504776"/>
            <a:ext cx="2406650" cy="1143000"/>
            <a:chOff x="1631950" y="4495800"/>
            <a:chExt cx="2406650" cy="1143000"/>
          </a:xfrm>
        </p:grpSpPr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631950" y="4495800"/>
              <a:ext cx="160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1 generation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ago:</a:t>
              </a: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3810000" y="47244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V="1">
              <a:off x="3295650" y="4953000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3914775" y="49530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39"/>
          <p:cNvGrpSpPr>
            <a:grpSpLocks/>
          </p:cNvGrpSpPr>
          <p:nvPr/>
        </p:nvGrpSpPr>
        <p:grpSpPr bwMode="auto">
          <a:xfrm>
            <a:off x="4560117" y="4144641"/>
            <a:ext cx="1603376" cy="654050"/>
            <a:chOff x="1584" y="2804"/>
            <a:chExt cx="1010" cy="412"/>
          </a:xfrm>
        </p:grpSpPr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1682" y="2804"/>
              <a:ext cx="9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+mn-lt"/>
                </a:rPr>
                <a:t>coalescence</a:t>
              </a:r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 flipH="1">
              <a:off x="1584" y="3024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>
                <a:spLocks noChangeArrowheads="1"/>
              </p:cNvSpPr>
              <p:nvPr/>
            </p:nvSpPr>
            <p:spPr bwMode="auto">
              <a:xfrm>
                <a:off x="4776377" y="4523187"/>
                <a:ext cx="1671291" cy="526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Probability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alt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6377" y="4523187"/>
                <a:ext cx="1671291" cy="526939"/>
              </a:xfrm>
              <a:prstGeom prst="rect">
                <a:avLst/>
              </a:prstGeom>
              <a:blipFill>
                <a:blip r:embed="rId2"/>
                <a:stretch>
                  <a:fillRect l="-3285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2133600" y="457200"/>
            <a:ext cx="7772400" cy="727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latin typeface="+mn-lt"/>
              </a:rPr>
              <a:t>Introduction to coalescence theory</a:t>
            </a:r>
          </a:p>
        </p:txBody>
      </p:sp>
    </p:spTree>
    <p:extLst>
      <p:ext uri="{BB962C8B-B14F-4D97-AF65-F5344CB8AC3E}">
        <p14:creationId xmlns:p14="http://schemas.microsoft.com/office/powerpoint/2010/main" val="8462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1" y="381001"/>
            <a:ext cx="2262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N</a:t>
            </a:r>
            <a:r>
              <a:rPr lang="en-US" sz="2400" i="1" u="sng" baseline="-25000" dirty="0"/>
              <a:t>e</a:t>
            </a:r>
            <a:r>
              <a:rPr lang="en-US" sz="2400" u="sng" dirty="0"/>
              <a:t> and sex ratios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1757066"/>
            <a:ext cx="1600200" cy="714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918866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the number of </a:t>
            </a:r>
            <a:r>
              <a:rPr lang="en-US" sz="2200" u="sng" dirty="0"/>
              <a:t>breeding</a:t>
            </a:r>
            <a:r>
              <a:rPr lang="en-US" sz="2200" dirty="0"/>
              <a:t> males (</a:t>
            </a:r>
            <a:r>
              <a:rPr lang="en-US" sz="2200" i="1" dirty="0"/>
              <a:t>N</a:t>
            </a:r>
            <a:r>
              <a:rPr lang="en-US" sz="2200" i="1" baseline="-25000" dirty="0"/>
              <a:t>m</a:t>
            </a:r>
            <a:r>
              <a:rPr lang="en-US" sz="2200" dirty="0"/>
              <a:t>) and the number of breeding females (</a:t>
            </a:r>
            <a:r>
              <a:rPr lang="en-US" sz="2200" i="1" dirty="0" err="1"/>
              <a:t>N</a:t>
            </a:r>
            <a:r>
              <a:rPr lang="en-US" sz="2200" i="1" baseline="-25000" dirty="0" err="1"/>
              <a:t>f</a:t>
            </a:r>
            <a:r>
              <a:rPr lang="en-US" sz="2200" dirty="0"/>
              <a:t>) differ, then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7432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N</a:t>
            </a:r>
            <a:r>
              <a:rPr lang="en-US" sz="2200" i="1" baseline="-25000" dirty="0"/>
              <a:t>e</a:t>
            </a:r>
            <a:r>
              <a:rPr lang="en-US" sz="2200" dirty="0"/>
              <a:t> depends more heavily on the rarer sex</a:t>
            </a:r>
          </a:p>
          <a:p>
            <a:pPr marL="457200" indent="-457200"/>
            <a:r>
              <a:rPr lang="en-US" sz="2200" dirty="0"/>
              <a:t>	- Each sex contributes half the gametes</a:t>
            </a:r>
          </a:p>
          <a:p>
            <a:pPr marL="457200" indent="-457200"/>
            <a:r>
              <a:rPr lang="en-US" sz="2200" dirty="0"/>
              <a:t>	- On average, the rarer sex will contribute more gametes per individual than the more common sex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34465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greater the skew in the breeding sex ratio, the greater the influence of drift.</a:t>
            </a:r>
          </a:p>
        </p:txBody>
      </p:sp>
    </p:spTree>
    <p:extLst>
      <p:ext uri="{BB962C8B-B14F-4D97-AF65-F5344CB8AC3E}">
        <p14:creationId xmlns:p14="http://schemas.microsoft.com/office/powerpoint/2010/main" val="21211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9698" name="Picture 2" descr="Bull and Hare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1567" y="871259"/>
            <a:ext cx="3657600" cy="2441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3094" y="240050"/>
            <a:ext cx="8281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/>
              <a:t>N</a:t>
            </a:r>
            <a:r>
              <a:rPr lang="en-US" sz="2800" i="1" u="sng" baseline="-25000" dirty="0"/>
              <a:t>e</a:t>
            </a:r>
            <a:r>
              <a:rPr lang="en-US" sz="2800" u="sng" dirty="0"/>
              <a:t> in Northern elephant seals (</a:t>
            </a:r>
            <a:r>
              <a:rPr lang="en-US" sz="2800" i="1" u="sng" dirty="0" err="1"/>
              <a:t>Mirounga</a:t>
            </a:r>
            <a:r>
              <a:rPr lang="en-US" sz="2800" i="1" u="sng" dirty="0"/>
              <a:t> </a:t>
            </a:r>
            <a:r>
              <a:rPr lang="en-US" sz="2800" i="1" u="sng" dirty="0" err="1"/>
              <a:t>angustirostris</a:t>
            </a:r>
            <a:r>
              <a:rPr lang="en-US" sz="2800" u="sng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3094" y="925486"/>
            <a:ext cx="563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Males fight to gain access to harems that can consist of 100s of females (average size = 12 females).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3094" y="1749612"/>
            <a:ext cx="6428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Females mate exclusively (almost) with the dominant male.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8583" y="2354716"/>
            <a:ext cx="5752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Given a population size of about 100,000 individuals, and assuming an overall sex ratio of 1:1, what is </a:t>
            </a:r>
            <a:r>
              <a:rPr lang="en-US" sz="2000" i="1" dirty="0"/>
              <a:t>N</a:t>
            </a:r>
            <a:r>
              <a:rPr lang="en-US" sz="2000" i="1" baseline="-25000" dirty="0"/>
              <a:t>e</a:t>
            </a:r>
            <a:r>
              <a:rPr lang="en-US" sz="20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9383" y="3580731"/>
            <a:ext cx="3266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N</a:t>
            </a:r>
            <a:r>
              <a:rPr lang="en-US" i="1" baseline="-25000" dirty="0" err="1"/>
              <a:t>f</a:t>
            </a:r>
            <a:r>
              <a:rPr lang="en-US" dirty="0"/>
              <a:t> = number of breeding females</a:t>
            </a:r>
          </a:p>
          <a:p>
            <a:r>
              <a:rPr lang="en-US" i="1" dirty="0" err="1"/>
              <a:t>N</a:t>
            </a:r>
            <a:r>
              <a:rPr lang="en-US" i="1" baseline="-25000" dirty="0" err="1"/>
              <a:t>f</a:t>
            </a:r>
            <a:r>
              <a:rPr lang="en-US" dirty="0"/>
              <a:t> = 50,000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9383" y="4388446"/>
            <a:ext cx="3161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i="1" baseline="-25000" dirty="0"/>
              <a:t>m</a:t>
            </a:r>
            <a:r>
              <a:rPr lang="en-US" dirty="0"/>
              <a:t> = number of breeding males</a:t>
            </a:r>
          </a:p>
          <a:p>
            <a:r>
              <a:rPr lang="en-US" i="1" dirty="0"/>
              <a:t>N</a:t>
            </a:r>
            <a:r>
              <a:rPr lang="en-US" i="1" baseline="-25000" dirty="0"/>
              <a:t>m</a:t>
            </a:r>
            <a:r>
              <a:rPr lang="en-US" dirty="0"/>
              <a:t> = 50,000/12</a:t>
            </a:r>
          </a:p>
          <a:p>
            <a:r>
              <a:rPr lang="en-US" i="1" dirty="0"/>
              <a:t>N</a:t>
            </a:r>
            <a:r>
              <a:rPr lang="en-US" i="1" baseline="-25000" dirty="0"/>
              <a:t>m</a:t>
            </a:r>
            <a:r>
              <a:rPr lang="en-US" dirty="0"/>
              <a:t> = 4,167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38583" y="3663037"/>
                <a:ext cx="1800558" cy="765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583" y="3663037"/>
                <a:ext cx="1800558" cy="7650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481141" y="3517701"/>
                <a:ext cx="2986715" cy="709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×4,167×50,000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4,167+50,000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141" y="3517701"/>
                <a:ext cx="2986715" cy="7093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81141" y="4294308"/>
                <a:ext cx="2107885" cy="742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8.33 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54,167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141" y="4294308"/>
                <a:ext cx="2107885" cy="7424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88036" y="5189862"/>
                <a:ext cx="30092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=15,384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𝑖𝑛𝑑𝑖𝑣𝑖𝑑𝑢𝑎𝑙𝑠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036" y="5189862"/>
                <a:ext cx="300922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13094" y="5844886"/>
            <a:ext cx="986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Genetic drift will affect this population of 100,000 individuals as if it was an idealized population consisting of 15,384 individuals.</a:t>
            </a:r>
          </a:p>
        </p:txBody>
      </p:sp>
    </p:spTree>
    <p:extLst>
      <p:ext uri="{BB962C8B-B14F-4D97-AF65-F5344CB8AC3E}">
        <p14:creationId xmlns:p14="http://schemas.microsoft.com/office/powerpoint/2010/main" val="3511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3" grpId="0"/>
      <p:bldP spid="20" grpId="0"/>
      <p:bldP spid="21" grpId="0"/>
      <p:bldP spid="22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381001"/>
            <a:ext cx="2380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N</a:t>
            </a:r>
            <a:r>
              <a:rPr lang="en-US" sz="2400" i="1" u="sng" baseline="-25000" dirty="0"/>
              <a:t>e</a:t>
            </a:r>
            <a:r>
              <a:rPr lang="en-US" sz="2400" u="sng" dirty="0"/>
              <a:t> and family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99060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When the variance in family size (</a:t>
            </a:r>
            <a:r>
              <a:rPr lang="en-US" sz="2200" i="1" dirty="0"/>
              <a:t>K</a:t>
            </a:r>
            <a:r>
              <a:rPr lang="en-US" sz="2200" dirty="0"/>
              <a:t>) is greater than two (</a:t>
            </a:r>
            <a:r>
              <a:rPr lang="en-US" sz="2200" i="1" dirty="0" err="1"/>
              <a:t>V</a:t>
            </a:r>
            <a:r>
              <a:rPr lang="en-US" sz="2200" i="1" baseline="-25000" dirty="0" err="1"/>
              <a:t>k</a:t>
            </a:r>
            <a:r>
              <a:rPr lang="en-US" sz="2200" dirty="0"/>
              <a:t> &gt; 2), then </a:t>
            </a:r>
            <a:endParaRPr lang="en-US" sz="2200" i="1" baseline="-25000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8526" y="1524000"/>
            <a:ext cx="1362075" cy="666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7400" y="259080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all individuals leave exactly the same number of offspring, then </a:t>
            </a:r>
            <a:r>
              <a:rPr lang="en-US" sz="2200" i="1" dirty="0" err="1"/>
              <a:t>V</a:t>
            </a:r>
            <a:r>
              <a:rPr lang="en-US" sz="2200" i="1" baseline="-25000" dirty="0" err="1"/>
              <a:t>k</a:t>
            </a:r>
            <a:r>
              <a:rPr lang="en-US" sz="2200" dirty="0"/>
              <a:t> = 0, and </a:t>
            </a:r>
            <a:r>
              <a:rPr lang="en-US" sz="2200" i="1" dirty="0"/>
              <a:t>N</a:t>
            </a:r>
            <a:r>
              <a:rPr lang="en-US" sz="2200" i="1" baseline="-25000" dirty="0"/>
              <a:t>e</a:t>
            </a:r>
            <a:r>
              <a:rPr lang="en-US" sz="2200" dirty="0"/>
              <a:t> = 2</a:t>
            </a:r>
            <a:r>
              <a:rPr lang="en-US" sz="2200" i="1" dirty="0"/>
              <a:t>N</a:t>
            </a:r>
            <a:r>
              <a:rPr lang="en-US" sz="2200" dirty="0"/>
              <a:t> </a:t>
            </a:r>
            <a:endParaRPr lang="en-US" sz="2200" i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3557588"/>
            <a:ext cx="7086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Thus, in captive breeding programs, it is possible to increase the effective size by controlling reproductive output! </a:t>
            </a:r>
          </a:p>
          <a:p>
            <a:endParaRPr lang="en-US" sz="2200" dirty="0"/>
          </a:p>
          <a:p>
            <a:r>
              <a:rPr lang="en-US" sz="2200" dirty="0"/>
              <a:t>This is especially important for endangered species.</a:t>
            </a:r>
          </a:p>
          <a:p>
            <a:endParaRPr lang="en-US" sz="2200" dirty="0"/>
          </a:p>
          <a:p>
            <a:r>
              <a:rPr lang="en-US" sz="2200" dirty="0"/>
              <a:t>Maximizing the number of offspring produced is not necessarily the best strategy!</a:t>
            </a:r>
          </a:p>
        </p:txBody>
      </p:sp>
    </p:spTree>
    <p:extLst>
      <p:ext uri="{BB962C8B-B14F-4D97-AF65-F5344CB8AC3E}">
        <p14:creationId xmlns:p14="http://schemas.microsoft.com/office/powerpoint/2010/main" val="201843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228601"/>
            <a:ext cx="4064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N</a:t>
            </a:r>
            <a:r>
              <a:rPr lang="en-US" sz="2400" i="1" u="sng" baseline="-25000" dirty="0"/>
              <a:t>e</a:t>
            </a:r>
            <a:r>
              <a:rPr lang="en-US" sz="2400" u="sng" dirty="0"/>
              <a:t> and population size changes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97704" y="838200"/>
            <a:ext cx="85416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Population sizes rarely (if ever) remain stable over time, but rather fluctuate.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1" y="1371600"/>
            <a:ext cx="80022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If population sizes fluctuate, then the effective size over </a:t>
            </a:r>
            <a:r>
              <a:rPr lang="en-US" sz="2100" i="1" dirty="0"/>
              <a:t>t</a:t>
            </a:r>
            <a:r>
              <a:rPr lang="en-US" sz="2100" dirty="0"/>
              <a:t> generations is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29508" y="1924050"/>
            <a:ext cx="6114492" cy="895350"/>
            <a:chOff x="1505508" y="1924050"/>
            <a:chExt cx="6114492" cy="895350"/>
          </a:xfrm>
        </p:grpSpPr>
        <p:pic>
          <p:nvPicPr>
            <p:cNvPr id="32769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5508" y="1924050"/>
              <a:ext cx="1447800" cy="89535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107098" y="2076450"/>
              <a:ext cx="4512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where </a:t>
              </a:r>
              <a:r>
                <a:rPr lang="en-US" i="1" dirty="0"/>
                <a:t>N</a:t>
              </a:r>
              <a:r>
                <a:rPr lang="en-US" i="1" baseline="-25000" dirty="0"/>
                <a:t>i</a:t>
              </a:r>
              <a:r>
                <a:rPr lang="en-US" dirty="0"/>
                <a:t> is the population size in generation </a:t>
              </a:r>
              <a:r>
                <a:rPr lang="en-US" i="1" dirty="0" err="1"/>
                <a:t>i</a:t>
              </a:r>
              <a:r>
                <a:rPr lang="en-US" dirty="0"/>
                <a:t>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03746" y="3013502"/>
            <a:ext cx="830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N</a:t>
            </a:r>
            <a:r>
              <a:rPr lang="en-US" sz="2000" i="1" baseline="-25000" dirty="0"/>
              <a:t>e</a:t>
            </a:r>
            <a:r>
              <a:rPr lang="en-US" sz="2000" dirty="0"/>
              <a:t> is disproportionately affected by small population sizes, because inbreeding is higher during those times.</a:t>
            </a:r>
            <a:endParaRPr lang="en-US" sz="21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05000" y="3845242"/>
            <a:ext cx="3905250" cy="2686050"/>
            <a:chOff x="381000" y="3845242"/>
            <a:chExt cx="3905250" cy="26860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845242"/>
              <a:ext cx="3905250" cy="26860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5800" y="4669537"/>
              <a:ext cx="1271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2313F9"/>
                  </a:solidFill>
                </a:rPr>
                <a:t>N</a:t>
              </a:r>
              <a:r>
                <a:rPr lang="en-US" i="1" baseline="-25000" dirty="0">
                  <a:solidFill>
                    <a:srgbClr val="2313F9"/>
                  </a:solidFill>
                </a:rPr>
                <a:t>e</a:t>
              </a:r>
              <a:r>
                <a:rPr lang="en-US" dirty="0">
                  <a:solidFill>
                    <a:srgbClr val="2313F9"/>
                  </a:solidFill>
                </a:rPr>
                <a:t> = 10,000</a:t>
              </a:r>
              <a:endParaRPr lang="en-US" i="1" baseline="-25000" dirty="0">
                <a:solidFill>
                  <a:srgbClr val="2313F9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913729"/>
            <a:ext cx="340770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7CEE-AC58-4D02-BBE9-3C9970498F68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90600"/>
            <a:ext cx="3094892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412" y="1036320"/>
            <a:ext cx="3277589" cy="2743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46020" y="2567940"/>
            <a:ext cx="2362200" cy="1506022"/>
            <a:chOff x="922020" y="2567940"/>
            <a:chExt cx="2362200" cy="1506022"/>
          </a:xfrm>
        </p:grpSpPr>
        <p:sp>
          <p:nvSpPr>
            <p:cNvPr id="5" name="TextBox 4"/>
            <p:cNvSpPr txBox="1"/>
            <p:nvPr/>
          </p:nvSpPr>
          <p:spPr>
            <a:xfrm>
              <a:off x="1296649" y="3704630"/>
              <a:ext cx="161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2313F9"/>
                  </a:solidFill>
                </a:rPr>
                <a:t>N</a:t>
              </a:r>
              <a:r>
                <a:rPr lang="en-US" i="1" baseline="-25000" dirty="0">
                  <a:solidFill>
                    <a:srgbClr val="2313F9"/>
                  </a:solidFill>
                </a:rPr>
                <a:t>e</a:t>
              </a:r>
              <a:r>
                <a:rPr lang="en-US" dirty="0">
                  <a:solidFill>
                    <a:srgbClr val="2313F9"/>
                  </a:solidFill>
                </a:rPr>
                <a:t> = 1.5 million</a:t>
              </a:r>
              <a:endParaRPr lang="en-US" i="1" baseline="-25000" dirty="0">
                <a:solidFill>
                  <a:srgbClr val="2313F9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22020" y="2567940"/>
              <a:ext cx="2362200" cy="0"/>
            </a:xfrm>
            <a:prstGeom prst="line">
              <a:avLst/>
            </a:prstGeom>
            <a:ln w="38100">
              <a:solidFill>
                <a:srgbClr val="2313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400800" y="2667000"/>
            <a:ext cx="2362200" cy="1436132"/>
            <a:chOff x="4876800" y="2667000"/>
            <a:chExt cx="2362200" cy="1436132"/>
          </a:xfrm>
        </p:grpSpPr>
        <p:sp>
          <p:nvSpPr>
            <p:cNvPr id="8" name="TextBox 7"/>
            <p:cNvSpPr txBox="1"/>
            <p:nvPr/>
          </p:nvSpPr>
          <p:spPr>
            <a:xfrm>
              <a:off x="5349400" y="3733800"/>
              <a:ext cx="161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2313F9"/>
                  </a:solidFill>
                </a:rPr>
                <a:t>N</a:t>
              </a:r>
              <a:r>
                <a:rPr lang="en-US" i="1" baseline="-25000" dirty="0">
                  <a:solidFill>
                    <a:srgbClr val="2313F9"/>
                  </a:solidFill>
                </a:rPr>
                <a:t>e</a:t>
              </a:r>
              <a:r>
                <a:rPr lang="en-US" dirty="0">
                  <a:solidFill>
                    <a:srgbClr val="2313F9"/>
                  </a:solidFill>
                </a:rPr>
                <a:t> = 3.4 million</a:t>
              </a:r>
              <a:endParaRPr lang="en-US" i="1" baseline="-25000" dirty="0">
                <a:solidFill>
                  <a:srgbClr val="2313F9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876800" y="2667000"/>
              <a:ext cx="2362200" cy="0"/>
            </a:xfrm>
            <a:prstGeom prst="line">
              <a:avLst/>
            </a:prstGeom>
            <a:ln w="38100">
              <a:solidFill>
                <a:srgbClr val="2313F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28800" y="228601"/>
            <a:ext cx="4064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N</a:t>
            </a:r>
            <a:r>
              <a:rPr lang="en-US" sz="2400" i="1" u="sng" baseline="-25000" dirty="0"/>
              <a:t>e</a:t>
            </a:r>
            <a:r>
              <a:rPr lang="en-US" sz="2400" u="sng" dirty="0"/>
              <a:t> and population size changes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94" y="4438412"/>
            <a:ext cx="2494527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53" y="4438412"/>
            <a:ext cx="224443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79" t="30446" r="16132" b="45625"/>
          <a:stretch/>
        </p:blipFill>
        <p:spPr>
          <a:xfrm>
            <a:off x="261258" y="404948"/>
            <a:ext cx="9483634" cy="1750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979" t="72292" r="17638" b="23482"/>
          <a:stretch/>
        </p:blipFill>
        <p:spPr>
          <a:xfrm>
            <a:off x="261258" y="2155371"/>
            <a:ext cx="9287691" cy="30915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309599" y="5091337"/>
            <a:ext cx="5973354" cy="683624"/>
            <a:chOff x="3418840" y="5708469"/>
            <a:chExt cx="5973354" cy="6836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83846"/>
            <a:stretch/>
          </p:blipFill>
          <p:spPr>
            <a:xfrm>
              <a:off x="3418840" y="5708469"/>
              <a:ext cx="5842000" cy="64008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88694" y="6015991"/>
              <a:ext cx="2603500" cy="376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87654" y="6269357"/>
              <a:ext cx="2603500" cy="122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703733" y="2673574"/>
            <a:ext cx="7364293" cy="2377440"/>
            <a:chOff x="3266440" y="2233749"/>
            <a:chExt cx="5368109" cy="17330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10348" b="66044"/>
            <a:stretch/>
          </p:blipFill>
          <p:spPr>
            <a:xfrm>
              <a:off x="3266440" y="2233749"/>
              <a:ext cx="5237480" cy="13454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229600" y="2906486"/>
              <a:ext cx="404949" cy="241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96937" y="3252651"/>
              <a:ext cx="404949" cy="447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82705" y="3242854"/>
              <a:ext cx="404949" cy="447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t="73956" r="10348" b="15495"/>
            <a:stretch/>
          </p:blipFill>
          <p:spPr>
            <a:xfrm>
              <a:off x="3266440" y="3548744"/>
              <a:ext cx="5237480" cy="41801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520001" y="5910698"/>
            <a:ext cx="2916824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 average, </a:t>
            </a:r>
            <a:r>
              <a:rPr lang="en-US" sz="2400" i="1" dirty="0"/>
              <a:t>N</a:t>
            </a:r>
            <a:r>
              <a:rPr lang="en-US" sz="2400" i="1" baseline="-25000" dirty="0"/>
              <a:t>e</a:t>
            </a:r>
            <a:r>
              <a:rPr lang="en-US" sz="2400" dirty="0"/>
              <a:t> = 0.1</a:t>
            </a:r>
            <a:r>
              <a:rPr lang="en-US" sz="2400" i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816156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 rot="16200000">
            <a:off x="168892" y="1883856"/>
            <a:ext cx="1279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Parents</a:t>
            </a:r>
          </a:p>
        </p:txBody>
      </p:sp>
      <p:sp>
        <p:nvSpPr>
          <p:cNvPr id="55" name="TextBox 54"/>
          <p:cNvSpPr txBox="1"/>
          <p:nvPr/>
        </p:nvSpPr>
        <p:spPr>
          <a:xfrm rot="16200000">
            <a:off x="31561" y="4070516"/>
            <a:ext cx="1526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Offspring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03614" y="239151"/>
            <a:ext cx="4340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N</a:t>
            </a:r>
            <a:r>
              <a:rPr lang="en-US" sz="2800" i="1" baseline="-25000" dirty="0"/>
              <a:t>e</a:t>
            </a:r>
            <a:r>
              <a:rPr lang="en-US" sz="2800" dirty="0"/>
              <a:t> and modes of inheritance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29272" y="810783"/>
            <a:ext cx="2341543" cy="5253885"/>
            <a:chOff x="4567617" y="847044"/>
            <a:chExt cx="2341543" cy="5253885"/>
          </a:xfrm>
        </p:grpSpPr>
        <p:grpSp>
          <p:nvGrpSpPr>
            <p:cNvPr id="67" name="Group 66"/>
            <p:cNvGrpSpPr/>
            <p:nvPr/>
          </p:nvGrpSpPr>
          <p:grpSpPr>
            <a:xfrm>
              <a:off x="4567617" y="847044"/>
              <a:ext cx="2341543" cy="5253885"/>
              <a:chOff x="4567617" y="847044"/>
              <a:chExt cx="2341543" cy="52538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567617" y="847044"/>
                <a:ext cx="2341543" cy="52538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35760" y="1141348"/>
                <a:ext cx="574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♂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127803" y="1180529"/>
                <a:ext cx="5268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♀ 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573523" y="912381"/>
                <a:ext cx="18396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/>
                  <a:t>Autosomal DNA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6230260" y="3066498"/>
                <a:ext cx="150147" cy="79683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>
                <a:off x="5432922" y="3066498"/>
                <a:ext cx="947487" cy="81628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4625256" y="4951680"/>
                <a:ext cx="22626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Biparental</a:t>
                </a:r>
                <a:r>
                  <a:rPr lang="en-US" dirty="0"/>
                  <a:t> inheritance</a:t>
                </a:r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>
                <a:off x="5200919" y="3097592"/>
                <a:ext cx="122224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5200921" y="3097592"/>
                <a:ext cx="873555" cy="76574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06" t="5453" r="41937" b="52503"/>
            <a:stretch/>
          </p:blipFill>
          <p:spPr>
            <a:xfrm>
              <a:off x="4914006" y="1694898"/>
              <a:ext cx="1763486" cy="13716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06" t="5453" r="41937" b="52503"/>
            <a:stretch/>
          </p:blipFill>
          <p:spPr>
            <a:xfrm>
              <a:off x="5157946" y="3946801"/>
              <a:ext cx="1283917" cy="982593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8729691" y="795660"/>
            <a:ext cx="2348470" cy="5269008"/>
            <a:chOff x="8659353" y="556509"/>
            <a:chExt cx="2348470" cy="5269008"/>
          </a:xfrm>
        </p:grpSpPr>
        <p:grpSp>
          <p:nvGrpSpPr>
            <p:cNvPr id="53" name="Group 52"/>
            <p:cNvGrpSpPr/>
            <p:nvPr/>
          </p:nvGrpSpPr>
          <p:grpSpPr>
            <a:xfrm>
              <a:off x="8659353" y="556509"/>
              <a:ext cx="2348470" cy="5269008"/>
              <a:chOff x="4567617" y="847044"/>
              <a:chExt cx="2348470" cy="526900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4567617" y="847044"/>
                <a:ext cx="2348470" cy="5269008"/>
                <a:chOff x="4567617" y="847044"/>
                <a:chExt cx="2348470" cy="5269008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4567617" y="847044"/>
                  <a:ext cx="2340864" cy="5269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5020485" y="1127754"/>
                  <a:ext cx="5747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♂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6127463" y="1183852"/>
                  <a:ext cx="52686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♀ 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573523" y="912381"/>
                  <a:ext cx="16078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/>
                    <a:t>X-linked DNA</a:t>
                  </a:r>
                </a:p>
              </p:txBody>
            </p:sp>
            <p:cxnSp>
              <p:nvCxnSpPr>
                <p:cNvPr id="74" name="Straight Arrow Connector 73"/>
                <p:cNvCxnSpPr/>
                <p:nvPr/>
              </p:nvCxnSpPr>
              <p:spPr>
                <a:xfrm flipH="1">
                  <a:off x="6181399" y="3066498"/>
                  <a:ext cx="199008" cy="83470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flipH="1">
                  <a:off x="5570511" y="3066498"/>
                  <a:ext cx="809897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TextBox 75"/>
                <p:cNvSpPr txBox="1"/>
                <p:nvPr/>
              </p:nvSpPr>
              <p:spPr>
                <a:xfrm>
                  <a:off x="4664445" y="4977806"/>
                  <a:ext cx="2251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Sex-linked inheritance</a:t>
                  </a:r>
                </a:p>
              </p:txBody>
            </p: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5273427" y="3065776"/>
                  <a:ext cx="801049" cy="79755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4914006" y="1694898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157946" y="3946801"/>
                <a:ext cx="1283917" cy="98259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8659353" y="5113793"/>
                  <a:ext cx="2292422" cy="620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2000" dirty="0"/>
                    <a:t> or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9353" y="5113793"/>
                  <a:ext cx="2292422" cy="620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3736248" y="795661"/>
            <a:ext cx="2348470" cy="5269008"/>
            <a:chOff x="3665910" y="556510"/>
            <a:chExt cx="2348470" cy="5269008"/>
          </a:xfrm>
        </p:grpSpPr>
        <p:grpSp>
          <p:nvGrpSpPr>
            <p:cNvPr id="12" name="Group 11"/>
            <p:cNvGrpSpPr/>
            <p:nvPr/>
          </p:nvGrpSpPr>
          <p:grpSpPr>
            <a:xfrm>
              <a:off x="3665910" y="556510"/>
              <a:ext cx="2348470" cy="5269008"/>
              <a:chOff x="4719377" y="879298"/>
              <a:chExt cx="2348470" cy="5269008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719377" y="879298"/>
                <a:ext cx="2348470" cy="5269008"/>
                <a:chOff x="8075760" y="847043"/>
                <a:chExt cx="2348470" cy="526900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8083366" y="847043"/>
                  <a:ext cx="2340864" cy="5269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8560560" y="1120095"/>
                  <a:ext cx="5747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♂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9656252" y="1137620"/>
                  <a:ext cx="52686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♀ 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8166683" y="904155"/>
                  <a:ext cx="15998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u="sng" dirty="0"/>
                    <a:t>Y-linked DNA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8075760" y="4966801"/>
                  <a:ext cx="2079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Paternal inheritance</a:t>
                  </a:r>
                </a:p>
              </p:txBody>
            </p:sp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8774952" y="3055631"/>
                  <a:ext cx="0" cy="79683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090767" y="1718927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5213389" y="3930157"/>
                <a:ext cx="1283917" cy="98259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934201" y="5206574"/>
                  <a:ext cx="1582549" cy="527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000" dirty="0"/>
                    <a:t> or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4201" y="5206574"/>
                  <a:ext cx="1582549" cy="527773"/>
                </a:xfrm>
                <a:prstGeom prst="rect">
                  <a:avLst/>
                </a:prstGeom>
                <a:blipFill>
                  <a:blip r:embed="rId4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6208487" y="795660"/>
            <a:ext cx="2340864" cy="5269008"/>
            <a:chOff x="6138149" y="556509"/>
            <a:chExt cx="2340864" cy="5269008"/>
          </a:xfrm>
        </p:grpSpPr>
        <p:grpSp>
          <p:nvGrpSpPr>
            <p:cNvPr id="8" name="Group 7"/>
            <p:cNvGrpSpPr/>
            <p:nvPr/>
          </p:nvGrpSpPr>
          <p:grpSpPr>
            <a:xfrm>
              <a:off x="6138149" y="556509"/>
              <a:ext cx="2340864" cy="5269008"/>
              <a:chOff x="1045511" y="847044"/>
              <a:chExt cx="2340864" cy="526900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045511" y="847044"/>
                <a:ext cx="2340864" cy="5269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369965" y="1098730"/>
                <a:ext cx="574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♂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489017" y="1131345"/>
                <a:ext cx="5268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♀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43485" y="887425"/>
                <a:ext cx="21907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/>
                  <a:t>Mitochondrial DNA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2646550" y="3112715"/>
                <a:ext cx="27567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1836655" y="3112715"/>
                <a:ext cx="837462" cy="8043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588460" y="3081621"/>
                <a:ext cx="0" cy="30697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315164" y="2919359"/>
                <a:ext cx="6531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solidFill>
                      <a:srgbClr val="FF0000"/>
                    </a:solidFill>
                  </a:rPr>
                  <a:t>×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02082" y="4987172"/>
                <a:ext cx="2163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Maternal inheritance</a:t>
                </a: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1262665" y="1631752"/>
                <a:ext cx="1763486" cy="137160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6" t="5453" r="41937" b="52503"/>
              <a:stretch/>
            </p:blipFill>
            <p:spPr>
              <a:xfrm>
                <a:off x="1588460" y="3958051"/>
                <a:ext cx="1300012" cy="98259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6508940" y="5152326"/>
                  <a:ext cx="1534907" cy="5481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000" dirty="0"/>
                    <a:t> or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940" y="5152326"/>
                  <a:ext cx="1534907" cy="548163"/>
                </a:xfrm>
                <a:prstGeom prst="rect">
                  <a:avLst/>
                </a:prstGeom>
                <a:blipFill>
                  <a:blip r:embed="rId5"/>
                  <a:stretch>
                    <a:fillRect b="-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/>
          <p:cNvSpPr txBox="1"/>
          <p:nvPr/>
        </p:nvSpPr>
        <p:spPr>
          <a:xfrm>
            <a:off x="1203614" y="6262409"/>
            <a:ext cx="7030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N</a:t>
            </a:r>
            <a:r>
              <a:rPr lang="en-US" sz="2000" i="1" baseline="-25000" dirty="0"/>
              <a:t>m</a:t>
            </a:r>
            <a:r>
              <a:rPr lang="en-US" sz="2000" dirty="0"/>
              <a:t> = number of breeding males; 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f</a:t>
            </a:r>
            <a:r>
              <a:rPr lang="en-US" sz="2000" dirty="0"/>
              <a:t> = number of breeding females</a:t>
            </a:r>
          </a:p>
        </p:txBody>
      </p:sp>
    </p:spTree>
    <p:extLst>
      <p:ext uri="{BB962C8B-B14F-4D97-AF65-F5344CB8AC3E}">
        <p14:creationId xmlns:p14="http://schemas.microsoft.com/office/powerpoint/2010/main" val="290701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C15748-1FD5-4351-BE9C-6BE0728B4F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0" y="461665"/>
            <a:ext cx="6588869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603" y="0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cap="small" dirty="0"/>
              <a:t>Review</a:t>
            </a:r>
            <a:r>
              <a:rPr lang="en-US" sz="2400" cap="small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57820" y="851822"/>
                <a:ext cx="2882006" cy="848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i="1" dirty="0">
                          <a:latin typeface="Colonna MT" panose="04020805060202030203" pitchFamily="8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altLang="en-US" b="0" i="1" dirty="0" smtClean="0">
                          <a:latin typeface="Colonna MT" panose="04020805060202030203" pitchFamily="82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𝑡𝑀𝑅𝐶𝐴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820" y="851822"/>
                <a:ext cx="2882006" cy="8485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7757820" y="187345"/>
                <a:ext cx="1965987" cy="664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 dirty="0">
                    <a:latin typeface="Colonna MT" panose="04020805060202030203" pitchFamily="82" charset="0"/>
                  </a:rPr>
                  <a:t>E </a:t>
                </a:r>
                <a:r>
                  <a:rPr lang="en-US" altLang="en-US" sz="2400" dirty="0"/>
                  <a:t>(</a:t>
                </a:r>
                <a:r>
                  <a:rPr lang="en-US" altLang="en-US" sz="2400" i="1" dirty="0" err="1"/>
                  <a:t>u</a:t>
                </a:r>
                <a:r>
                  <a:rPr lang="en-US" altLang="en-US" sz="2400" i="1" baseline="-25000" dirty="0" err="1"/>
                  <a:t>k</a:t>
                </a:r>
                <a:r>
                  <a:rPr lang="en-US" altLang="en-US" sz="24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7820" y="187345"/>
                <a:ext cx="1965987" cy="664477"/>
              </a:xfrm>
              <a:prstGeom prst="rect">
                <a:avLst/>
              </a:prstGeom>
              <a:blipFill>
                <a:blip r:embed="rId4"/>
                <a:stretch>
                  <a:fillRect l="-4969" b="-73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54032" y="1792977"/>
                <a:ext cx="886781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032" y="1792977"/>
                <a:ext cx="886781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793801" y="5215573"/>
            <a:ext cx="36256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number of diploid individuals</a:t>
            </a:r>
          </a:p>
          <a:p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 = number of haploid individuals or number of gene copies in diploids</a:t>
            </a:r>
          </a:p>
        </p:txBody>
      </p:sp>
    </p:spTree>
    <p:extLst>
      <p:ext uri="{BB962C8B-B14F-4D97-AF65-F5344CB8AC3E}">
        <p14:creationId xmlns:p14="http://schemas.microsoft.com/office/powerpoint/2010/main" val="2146582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C15748-1FD5-4351-BE9C-6BE0728B4F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0" y="461665"/>
            <a:ext cx="6588869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603" y="0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cap="small" dirty="0"/>
              <a:t>Review</a:t>
            </a:r>
            <a:r>
              <a:rPr lang="en-US" sz="2400" cap="small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57820" y="851822"/>
                <a:ext cx="2882006" cy="848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i="1" dirty="0">
                          <a:latin typeface="Colonna MT" panose="04020805060202030203" pitchFamily="8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altLang="en-US" b="0" i="1" dirty="0" smtClean="0">
                          <a:latin typeface="Colonna MT" panose="04020805060202030203" pitchFamily="82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𝑡𝑀𝑅𝐶𝐴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820" y="851822"/>
                <a:ext cx="2882006" cy="8485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7757820" y="187345"/>
                <a:ext cx="1965987" cy="664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 dirty="0">
                    <a:latin typeface="Colonna MT" panose="04020805060202030203" pitchFamily="82" charset="0"/>
                  </a:rPr>
                  <a:t>E </a:t>
                </a:r>
                <a:r>
                  <a:rPr lang="en-US" altLang="en-US" sz="2400" dirty="0"/>
                  <a:t>(</a:t>
                </a:r>
                <a:r>
                  <a:rPr lang="en-US" altLang="en-US" sz="2400" i="1" dirty="0" err="1"/>
                  <a:t>u</a:t>
                </a:r>
                <a:r>
                  <a:rPr lang="en-US" altLang="en-US" sz="2400" i="1" baseline="-25000" dirty="0" err="1"/>
                  <a:t>k</a:t>
                </a:r>
                <a:r>
                  <a:rPr lang="en-US" altLang="en-US" sz="24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7820" y="187345"/>
                <a:ext cx="1965987" cy="664477"/>
              </a:xfrm>
              <a:prstGeom prst="rect">
                <a:avLst/>
              </a:prstGeom>
              <a:blipFill>
                <a:blip r:embed="rId4"/>
                <a:stretch>
                  <a:fillRect l="-4969" b="-73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54032" y="1792977"/>
                <a:ext cx="959558" cy="596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en-US" sz="16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032" y="1792977"/>
                <a:ext cx="959558" cy="5965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895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A151-CB1F-43E8-8EFB-BB923761FF99}"/>
              </a:ext>
            </a:extLst>
          </p:cNvPr>
          <p:cNvSpPr txBox="1">
            <a:spLocks/>
          </p:cNvSpPr>
          <p:nvPr/>
        </p:nvSpPr>
        <p:spPr>
          <a:xfrm>
            <a:off x="609599" y="658951"/>
            <a:ext cx="10972800" cy="9180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F7E5D-45E9-417E-837A-0E51572DCFEB}"/>
              </a:ext>
            </a:extLst>
          </p:cNvPr>
          <p:cNvSpPr txBox="1"/>
          <p:nvPr/>
        </p:nvSpPr>
        <p:spPr>
          <a:xfrm>
            <a:off x="768626" y="1298713"/>
            <a:ext cx="10813773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/>
              <a:t>N</a:t>
            </a:r>
            <a:r>
              <a:rPr lang="en-US" sz="2400" dirty="0"/>
              <a:t> rarely (if ever) accurately predicts the effects of genetic drift (e.g., geometric distribution of coalescent events) in real populations.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effective population (</a:t>
            </a:r>
            <a:r>
              <a:rPr lang="en-US" sz="2400" i="1" dirty="0"/>
              <a:t>N</a:t>
            </a:r>
            <a:r>
              <a:rPr lang="en-US" sz="2400" i="1" baseline="-25000" dirty="0"/>
              <a:t>e</a:t>
            </a:r>
            <a:r>
              <a:rPr lang="en-US" sz="2400" dirty="0"/>
              <a:t>) of real populations is the # of individuals in an idealized population that has the same magnitude of genetic drift as the actual population.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Many life history characteristics of organisms cause </a:t>
            </a:r>
            <a:r>
              <a:rPr lang="en-US" sz="2400" i="1" dirty="0"/>
              <a:t>N</a:t>
            </a:r>
            <a:r>
              <a:rPr lang="en-US" sz="2400" i="1" baseline="-25000" dirty="0"/>
              <a:t>e</a:t>
            </a:r>
            <a:r>
              <a:rPr lang="en-US" sz="2400" dirty="0"/>
              <a:t> to be much less than </a:t>
            </a:r>
            <a:r>
              <a:rPr lang="en-US" sz="2400" i="1" dirty="0"/>
              <a:t>N</a:t>
            </a:r>
            <a:r>
              <a:rPr lang="en-US" sz="2400" dirty="0"/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When applying coalescent models, we estimate </a:t>
            </a:r>
            <a:r>
              <a:rPr lang="en-US" sz="2400" i="1" dirty="0"/>
              <a:t>N</a:t>
            </a:r>
            <a:r>
              <a:rPr lang="en-US" sz="2400" i="1" baseline="-25000" dirty="0"/>
              <a:t>e</a:t>
            </a:r>
            <a:r>
              <a:rPr lang="en-US" sz="2400" dirty="0"/>
              <a:t> rather than </a:t>
            </a:r>
            <a:r>
              <a:rPr lang="en-US" sz="2400" i="1" dirty="0"/>
              <a:t>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35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7772400" cy="72798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latin typeface="+mn-lt"/>
              </a:rPr>
              <a:t>Introduction to coalescence theory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151017" y="1610632"/>
            <a:ext cx="802494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>
                <a:latin typeface="+mn-lt"/>
              </a:rPr>
              <a:t>Coalescence theory</a:t>
            </a:r>
            <a:r>
              <a:rPr lang="en-US" altLang="en-US" sz="2800" dirty="0">
                <a:latin typeface="+mn-lt"/>
              </a:rPr>
              <a:t>: moving back in time, alleles join at a common ancestor with a predictable probability</a:t>
            </a:r>
          </a:p>
          <a:p>
            <a:pPr algn="ctr">
              <a:buNone/>
            </a:pPr>
            <a:r>
              <a:rPr lang="en-US" altLang="en-US" sz="2800" b="1" dirty="0">
                <a:latin typeface="+mn-lt"/>
              </a:rPr>
              <a:t>Coalescence event</a:t>
            </a:r>
            <a:r>
              <a:rPr lang="en-US" altLang="en-US" sz="2800" dirty="0">
                <a:latin typeface="+mn-lt"/>
              </a:rPr>
              <a:t>: the process of lineages merging at a common ancestor</a:t>
            </a:r>
          </a:p>
          <a:p>
            <a:pPr algn="ctr" eaLnBrk="1" hangingPunct="1">
              <a:buFontTx/>
              <a:buNone/>
            </a:pPr>
            <a:endParaRPr lang="en-US" altLang="en-US" sz="2800" dirty="0">
              <a:latin typeface="+mn-lt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latin typeface="+mn-lt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991FDE-570B-4D6E-B2FF-C5E883208DA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grpSp>
        <p:nvGrpSpPr>
          <p:cNvPr id="4" name="Group 3"/>
          <p:cNvGrpSpPr/>
          <p:nvPr/>
        </p:nvGrpSpPr>
        <p:grpSpPr>
          <a:xfrm>
            <a:off x="462529" y="5254244"/>
            <a:ext cx="10515714" cy="1015663"/>
            <a:chOff x="462529" y="5254244"/>
            <a:chExt cx="10515714" cy="1015663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367643" y="5571576"/>
              <a:ext cx="8610600" cy="366713"/>
              <a:chOff x="240" y="3744"/>
              <a:chExt cx="5424" cy="231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240" y="3744"/>
                <a:ext cx="6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Present:</a:t>
                </a:r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2235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37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44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1043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3888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auto">
              <a:xfrm>
                <a:off x="349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3093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" name="Oval 16"/>
              <p:cNvSpPr>
                <a:spLocks noChangeArrowheads="1"/>
              </p:cNvSpPr>
              <p:nvPr/>
            </p:nvSpPr>
            <p:spPr bwMode="auto">
              <a:xfrm>
                <a:off x="2696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>
                <a:off x="552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5122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auto">
              <a:xfrm>
                <a:off x="4725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0" name="Oval 20"/>
              <p:cNvSpPr>
                <a:spLocks noChangeArrowheads="1"/>
              </p:cNvSpPr>
              <p:nvPr/>
            </p:nvSpPr>
            <p:spPr bwMode="auto">
              <a:xfrm>
                <a:off x="4328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62529" y="5254244"/>
              <a:ext cx="1785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Sample of gene copies from a population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07474" y="4504776"/>
            <a:ext cx="2406650" cy="1143000"/>
            <a:chOff x="1631950" y="4495800"/>
            <a:chExt cx="2406650" cy="1143000"/>
          </a:xfrm>
        </p:grpSpPr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631950" y="4495800"/>
              <a:ext cx="160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1 generation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ago:</a:t>
              </a: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3810000" y="47244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V="1">
              <a:off x="3295650" y="4953000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3914775" y="49530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02699" y="4733376"/>
            <a:ext cx="6075363" cy="1142993"/>
            <a:chOff x="5017181" y="3453718"/>
            <a:chExt cx="6075363" cy="1142993"/>
          </a:xfrm>
        </p:grpSpPr>
        <p:grpSp>
          <p:nvGrpSpPr>
            <p:cNvPr id="33" name="Group 5"/>
            <p:cNvGrpSpPr>
              <a:grpSpLocks/>
            </p:cNvGrpSpPr>
            <p:nvPr/>
          </p:nvGrpSpPr>
          <p:grpSpPr bwMode="auto">
            <a:xfrm>
              <a:off x="5017181" y="4368111"/>
              <a:ext cx="6075363" cy="228600"/>
              <a:chOff x="1837" y="3792"/>
              <a:chExt cx="3827" cy="144"/>
            </a:xfrm>
          </p:grpSpPr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2235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1837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9" name="Oval 11"/>
              <p:cNvSpPr>
                <a:spLocks noChangeArrowheads="1"/>
              </p:cNvSpPr>
              <p:nvPr/>
            </p:nvSpPr>
            <p:spPr bwMode="auto">
              <a:xfrm>
                <a:off x="3888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0" name="Oval 12"/>
              <p:cNvSpPr>
                <a:spLocks noChangeArrowheads="1"/>
              </p:cNvSpPr>
              <p:nvPr/>
            </p:nvSpPr>
            <p:spPr bwMode="auto">
              <a:xfrm>
                <a:off x="349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1" name="Oval 13"/>
              <p:cNvSpPr>
                <a:spLocks noChangeArrowheads="1"/>
              </p:cNvSpPr>
              <p:nvPr/>
            </p:nvSpPr>
            <p:spPr bwMode="auto">
              <a:xfrm>
                <a:off x="3093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2" name="Oval 14"/>
              <p:cNvSpPr>
                <a:spLocks noChangeArrowheads="1"/>
              </p:cNvSpPr>
              <p:nvPr/>
            </p:nvSpPr>
            <p:spPr bwMode="auto">
              <a:xfrm>
                <a:off x="2696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3" name="Oval 15"/>
              <p:cNvSpPr>
                <a:spLocks noChangeArrowheads="1"/>
              </p:cNvSpPr>
              <p:nvPr/>
            </p:nvSpPr>
            <p:spPr bwMode="auto">
              <a:xfrm>
                <a:off x="5520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4" name="Oval 16"/>
              <p:cNvSpPr>
                <a:spLocks noChangeArrowheads="1"/>
              </p:cNvSpPr>
              <p:nvPr/>
            </p:nvSpPr>
            <p:spPr bwMode="auto">
              <a:xfrm>
                <a:off x="5122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5" name="Oval 17"/>
              <p:cNvSpPr>
                <a:spLocks noChangeArrowheads="1"/>
              </p:cNvSpPr>
              <p:nvPr/>
            </p:nvSpPr>
            <p:spPr bwMode="auto">
              <a:xfrm>
                <a:off x="4725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6" name="Oval 18"/>
              <p:cNvSpPr>
                <a:spLocks noChangeArrowheads="1"/>
              </p:cNvSpPr>
              <p:nvPr/>
            </p:nvSpPr>
            <p:spPr bwMode="auto">
              <a:xfrm>
                <a:off x="4328" y="379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649006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9" name="Oval 21"/>
            <p:cNvSpPr>
              <a:spLocks noChangeArrowheads="1"/>
            </p:cNvSpPr>
            <p:nvPr/>
          </p:nvSpPr>
          <p:spPr bwMode="auto">
            <a:xfrm>
              <a:off x="5017181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" name="Oval 24"/>
            <p:cNvSpPr>
              <a:spLocks noChangeArrowheads="1"/>
            </p:cNvSpPr>
            <p:nvPr/>
          </p:nvSpPr>
          <p:spPr bwMode="auto">
            <a:xfrm>
              <a:off x="8273143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" name="Oval 26"/>
            <p:cNvSpPr>
              <a:spLocks noChangeArrowheads="1"/>
            </p:cNvSpPr>
            <p:nvPr/>
          </p:nvSpPr>
          <p:spPr bwMode="auto">
            <a:xfrm>
              <a:off x="7011081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3" name="Oval 28"/>
            <p:cNvSpPr>
              <a:spLocks noChangeArrowheads="1"/>
            </p:cNvSpPr>
            <p:nvPr/>
          </p:nvSpPr>
          <p:spPr bwMode="auto">
            <a:xfrm>
              <a:off x="10863943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4" name="Oval 30"/>
            <p:cNvSpPr>
              <a:spLocks noChangeArrowheads="1"/>
            </p:cNvSpPr>
            <p:nvPr/>
          </p:nvSpPr>
          <p:spPr bwMode="auto">
            <a:xfrm>
              <a:off x="9601881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5" name="Oval 31"/>
            <p:cNvSpPr>
              <a:spLocks noChangeArrowheads="1"/>
            </p:cNvSpPr>
            <p:nvPr/>
          </p:nvSpPr>
          <p:spPr bwMode="auto">
            <a:xfrm>
              <a:off x="8971643" y="3453718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6" name="Line 32"/>
            <p:cNvSpPr>
              <a:spLocks noChangeShapeType="1"/>
            </p:cNvSpPr>
            <p:nvPr/>
          </p:nvSpPr>
          <p:spPr bwMode="auto">
            <a:xfrm flipV="1">
              <a:off x="6491968" y="3691843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38"/>
            <p:cNvSpPr>
              <a:spLocks noChangeShapeType="1"/>
            </p:cNvSpPr>
            <p:nvPr/>
          </p:nvSpPr>
          <p:spPr bwMode="auto">
            <a:xfrm>
              <a:off x="5120368" y="3696606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9"/>
            <p:cNvSpPr>
              <a:spLocks noChangeShapeType="1"/>
            </p:cNvSpPr>
            <p:nvPr/>
          </p:nvSpPr>
          <p:spPr bwMode="auto">
            <a:xfrm>
              <a:off x="5758543" y="368231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40"/>
            <p:cNvSpPr>
              <a:spLocks noChangeShapeType="1"/>
            </p:cNvSpPr>
            <p:nvPr/>
          </p:nvSpPr>
          <p:spPr bwMode="auto">
            <a:xfrm>
              <a:off x="8392206" y="368231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41"/>
            <p:cNvSpPr>
              <a:spLocks noChangeShapeType="1"/>
            </p:cNvSpPr>
            <p:nvPr/>
          </p:nvSpPr>
          <p:spPr bwMode="auto">
            <a:xfrm>
              <a:off x="7115856" y="368231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2"/>
            <p:cNvSpPr>
              <a:spLocks noChangeShapeType="1"/>
            </p:cNvSpPr>
            <p:nvPr/>
          </p:nvSpPr>
          <p:spPr bwMode="auto">
            <a:xfrm flipV="1">
              <a:off x="7768318" y="3668031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43"/>
            <p:cNvSpPr>
              <a:spLocks noChangeShapeType="1"/>
            </p:cNvSpPr>
            <p:nvPr/>
          </p:nvSpPr>
          <p:spPr bwMode="auto">
            <a:xfrm>
              <a:off x="9078006" y="368231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4"/>
            <p:cNvSpPr>
              <a:spLocks noChangeShapeType="1"/>
            </p:cNvSpPr>
            <p:nvPr/>
          </p:nvSpPr>
          <p:spPr bwMode="auto">
            <a:xfrm>
              <a:off x="10983006" y="368231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5"/>
            <p:cNvSpPr>
              <a:spLocks noChangeShapeType="1"/>
            </p:cNvSpPr>
            <p:nvPr/>
          </p:nvSpPr>
          <p:spPr bwMode="auto">
            <a:xfrm flipV="1">
              <a:off x="10359118" y="3668031"/>
              <a:ext cx="609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6"/>
            <p:cNvSpPr>
              <a:spLocks noChangeShapeType="1"/>
            </p:cNvSpPr>
            <p:nvPr/>
          </p:nvSpPr>
          <p:spPr bwMode="auto">
            <a:xfrm>
              <a:off x="9706656" y="368231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Oval 21">
            <a:extLst>
              <a:ext uri="{FF2B5EF4-FFF2-40B4-BE49-F238E27FC236}">
                <a16:creationId xmlns:a16="http://schemas.microsoft.com/office/drawing/2014/main" id="{D24A03E2-48F5-4BE5-8C00-238D4E545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092" y="4742901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D864F402-362D-47FE-8182-3DC21D9A2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361" y="4711151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8" name="Oval 21">
            <a:extLst>
              <a:ext uri="{FF2B5EF4-FFF2-40B4-BE49-F238E27FC236}">
                <a16:creationId xmlns:a16="http://schemas.microsoft.com/office/drawing/2014/main" id="{077A3296-E0D7-4E8D-B037-52F9924E4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4136" y="4711151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" name="Oval 21">
            <a:extLst>
              <a:ext uri="{FF2B5EF4-FFF2-40B4-BE49-F238E27FC236}">
                <a16:creationId xmlns:a16="http://schemas.microsoft.com/office/drawing/2014/main" id="{B956F9CA-19B4-4E99-9639-69F04AF77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6524" y="4733376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667105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7" y="579438"/>
            <a:ext cx="10972800" cy="7804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Part 4—Applications of Coalescence Theory</a:t>
            </a:r>
            <a:br>
              <a:rPr lang="en-US" sz="3600" dirty="0"/>
            </a:br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513" y="1599026"/>
            <a:ext cx="10961078" cy="4323471"/>
          </a:xfrm>
        </p:spPr>
        <p:txBody>
          <a:bodyPr>
            <a:noAutofit/>
          </a:bodyPr>
          <a:lstStyle/>
          <a:p>
            <a:r>
              <a:rPr lang="en-US" sz="2400" dirty="0"/>
              <a:t>List the two problems associated with applying coalescence theory to populations.</a:t>
            </a:r>
          </a:p>
          <a:p>
            <a:r>
              <a:rPr lang="en-US" sz="2400" dirty="0"/>
              <a:t>Explain how we measure time in genealogies.</a:t>
            </a:r>
          </a:p>
          <a:p>
            <a:r>
              <a:rPr lang="en-US" sz="2400" dirty="0"/>
              <a:t>Define </a:t>
            </a:r>
            <a:r>
              <a:rPr lang="el-GR" sz="2400" i="1" dirty="0">
                <a:latin typeface="Calibri" panose="020F0502020204030204" pitchFamily="34" charset="0"/>
              </a:rPr>
              <a:t>Θ</a:t>
            </a:r>
            <a:r>
              <a:rPr lang="en-US" sz="2400" dirty="0">
                <a:latin typeface="Calibri" panose="020F0502020204030204" pitchFamily="34" charset="0"/>
              </a:rPr>
              <a:t> and use estimators to calculate it.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Explain how we account for uncertainty in genealogies and the </a:t>
            </a:r>
            <a:r>
              <a:rPr lang="en-US" sz="2400" dirty="0" err="1">
                <a:latin typeface="Calibri" panose="020F0502020204030204" pitchFamily="34" charset="0"/>
              </a:rPr>
              <a:t>stochasticity</a:t>
            </a:r>
            <a:r>
              <a:rPr lang="en-US" sz="2400" dirty="0">
                <a:latin typeface="Calibri" panose="020F0502020204030204" pitchFamily="34" charset="0"/>
              </a:rPr>
              <a:t> of genetic drift when applying coalescence theory to real populations.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Interpret posterior distributions.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Compare strategies for improving estimates of parameters using coalescence theory.</a:t>
            </a:r>
          </a:p>
        </p:txBody>
      </p:sp>
    </p:spTree>
    <p:extLst>
      <p:ext uri="{BB962C8B-B14F-4D97-AF65-F5344CB8AC3E}">
        <p14:creationId xmlns:p14="http://schemas.microsoft.com/office/powerpoint/2010/main" val="3353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6" y="518160"/>
            <a:ext cx="8077200" cy="1143000"/>
          </a:xfrm>
        </p:spPr>
        <p:txBody>
          <a:bodyPr/>
          <a:lstStyle/>
          <a:p>
            <a:r>
              <a:rPr lang="en-US" sz="3200" dirty="0"/>
              <a:t>Applying coalescent theory to populations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344D8-C581-474C-857F-163A105E365F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986246" y="1661160"/>
            <a:ext cx="9137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000" dirty="0"/>
              <a:t>Given that coalescence occurs with a predictable probability that is a function of </a:t>
            </a:r>
            <a:r>
              <a:rPr lang="en-US" altLang="en-US" sz="2000" i="1" dirty="0"/>
              <a:t>N</a:t>
            </a:r>
            <a:r>
              <a:rPr lang="en-US" altLang="en-US" sz="2000" i="1" baseline="-25000" dirty="0"/>
              <a:t>e</a:t>
            </a:r>
            <a:r>
              <a:rPr lang="en-US" altLang="en-US" sz="2000" dirty="0"/>
              <a:t>, if we know the genealogy, </a:t>
            </a:r>
            <a:r>
              <a:rPr lang="en-US" altLang="en-US" sz="2000" u="sng" dirty="0"/>
              <a:t>we can estimate </a:t>
            </a:r>
            <a:r>
              <a:rPr lang="en-US" altLang="en-US" sz="2000" i="1" u="sng" dirty="0"/>
              <a:t>N</a:t>
            </a:r>
            <a:r>
              <a:rPr lang="en-US" altLang="en-US" sz="2000" i="1" u="sng" baseline="-25000" dirty="0"/>
              <a:t>e</a:t>
            </a:r>
            <a:r>
              <a:rPr lang="en-US" altLang="en-US" sz="2000" u="sng" dirty="0"/>
              <a:t> from the frequencies of coalescent times</a:t>
            </a:r>
            <a:r>
              <a:rPr lang="en-US" altLang="en-US" sz="2000" dirty="0"/>
              <a:t>.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Problems: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dirty="0"/>
              <a:t>We cannot determine time directly from a genealogy.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dirty="0"/>
              <a:t>We do not know the precise genealogy.</a:t>
            </a:r>
          </a:p>
        </p:txBody>
      </p:sp>
    </p:spTree>
    <p:extLst>
      <p:ext uri="{BB962C8B-B14F-4D97-AF65-F5344CB8AC3E}">
        <p14:creationId xmlns:p14="http://schemas.microsoft.com/office/powerpoint/2010/main" val="7044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05" y="322217"/>
            <a:ext cx="7961312" cy="1143000"/>
          </a:xfrm>
        </p:spPr>
        <p:txBody>
          <a:bodyPr/>
          <a:lstStyle/>
          <a:p>
            <a:r>
              <a:rPr lang="en-US" sz="3200" dirty="0"/>
              <a:t>Applying coalescent theory to populations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344D8-C581-474C-857F-163A105E365F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151707" y="1465217"/>
            <a:ext cx="912876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u="sng" cap="small" dirty="0"/>
              <a:t>Problem</a:t>
            </a:r>
            <a:r>
              <a:rPr lang="en-US" altLang="en-US" sz="2000" dirty="0"/>
              <a:t>: We cannot determine time directly from a genealogy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eaLnBrk="1" hangingPunct="1">
              <a:spcAft>
                <a:spcPts val="600"/>
              </a:spcAft>
            </a:pPr>
            <a:r>
              <a:rPr lang="en-US" altLang="en-US" sz="2000" b="1" u="sng" cap="small" dirty="0"/>
              <a:t>Solution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Time is scaled to the mutation rate (</a:t>
            </a:r>
            <a:r>
              <a:rPr lang="en-US" altLang="en-US" sz="2000" i="1" dirty="0"/>
              <a:t>µ</a:t>
            </a:r>
            <a:r>
              <a:rPr lang="en-US" altLang="en-US" sz="2000" dirty="0"/>
              <a:t>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In </a:t>
            </a:r>
            <a:r>
              <a:rPr lang="en-US" altLang="en-US" sz="2000" i="1" dirty="0"/>
              <a:t>r</a:t>
            </a:r>
            <a:r>
              <a:rPr lang="en-US" altLang="en-US" sz="2000" dirty="0"/>
              <a:t> generations since coalescence, we expect </a:t>
            </a:r>
            <a:r>
              <a:rPr lang="en-US" altLang="en-US" sz="2000" i="1" dirty="0"/>
              <a:t>µr </a:t>
            </a:r>
            <a:r>
              <a:rPr lang="en-US" altLang="en-US" sz="2000" dirty="0"/>
              <a:t>mutations to have occurred on a lineage.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The number of mutations separating two randomly-selected gene copies is given by 4</a:t>
            </a:r>
            <a:r>
              <a:rPr lang="en-US" altLang="en-US" sz="2000" i="1" dirty="0"/>
              <a:t>N</a:t>
            </a:r>
            <a:r>
              <a:rPr lang="en-US" altLang="en-US" sz="2000" i="1" baseline="-25000" dirty="0"/>
              <a:t>e</a:t>
            </a:r>
            <a:r>
              <a:rPr lang="en-US" altLang="en-US" sz="2000" i="1" dirty="0"/>
              <a:t>µ.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We define </a:t>
            </a:r>
            <a:r>
              <a:rPr lang="az-Cyrl-AZ" altLang="en-US" sz="2000" i="1" dirty="0"/>
              <a:t>Ө</a:t>
            </a:r>
            <a:r>
              <a:rPr lang="en-US" altLang="en-US" sz="2000" dirty="0"/>
              <a:t> = 4</a:t>
            </a:r>
            <a:r>
              <a:rPr lang="en-US" altLang="en-US" sz="2000" i="1" dirty="0"/>
              <a:t>N</a:t>
            </a:r>
            <a:r>
              <a:rPr lang="en-US" altLang="en-US" sz="2000" i="1" baseline="-25000" dirty="0"/>
              <a:t>e</a:t>
            </a:r>
            <a:r>
              <a:rPr lang="en-US" altLang="en-US" sz="2000" i="1" dirty="0"/>
              <a:t>µ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By scaling to the mutation rate, we can estimate </a:t>
            </a:r>
            <a:r>
              <a:rPr lang="az-Cyrl-AZ" altLang="en-US" sz="2000" i="1" dirty="0"/>
              <a:t>Ө</a:t>
            </a:r>
            <a:r>
              <a:rPr lang="en-US" altLang="en-US" sz="2000" dirty="0"/>
              <a:t> directly from the genealogy.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383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151" y="18226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+mn-lt"/>
              </a:rPr>
              <a:t>Infinite sites model of mutation</a:t>
            </a:r>
            <a:endParaRPr lang="en-US" sz="3600" baseline="-25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151" y="1265147"/>
            <a:ext cx="8512629" cy="4639264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Calibri"/>
                <a:cs typeface="Calibri"/>
              </a:rPr>
              <a:t>Mutations are rare, so each new mutation creates a new variable site.</a:t>
            </a:r>
          </a:p>
          <a:p>
            <a:endParaRPr lang="en-US" sz="11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No site experiences &gt;1 mutation (i.e., </a:t>
            </a:r>
            <a:r>
              <a:rPr lang="en-US" sz="2000" dirty="0">
                <a:cs typeface="Calibri"/>
              </a:rPr>
              <a:t>there is no </a:t>
            </a:r>
            <a:r>
              <a:rPr lang="en-US" sz="2000" dirty="0" err="1">
                <a:cs typeface="Calibri"/>
              </a:rPr>
              <a:t>homoplasy</a:t>
            </a:r>
            <a:r>
              <a:rPr lang="en-US" sz="2000" dirty="0">
                <a:latin typeface="Calibri"/>
                <a:cs typeface="Calibri"/>
              </a:rPr>
              <a:t>).</a:t>
            </a:r>
          </a:p>
          <a:p>
            <a:pPr marL="0" indent="0">
              <a:buNone/>
            </a:pPr>
            <a:endParaRPr lang="en-US" sz="11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Applies to DNA sequence data (SNPs)</a:t>
            </a:r>
          </a:p>
          <a:p>
            <a:endParaRPr lang="en-US" sz="11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Shared mutations indicate common ancestry</a:t>
            </a:r>
            <a:endParaRPr lang="en-US" sz="2000" dirty="0">
              <a:cs typeface="Calibri"/>
            </a:endParaRPr>
          </a:p>
          <a:p>
            <a:pPr lvl="1"/>
            <a:r>
              <a:rPr lang="en-US" sz="1800" dirty="0">
                <a:cs typeface="Calibri"/>
              </a:rPr>
              <a:t>Construct genealogies</a:t>
            </a:r>
          </a:p>
          <a:p>
            <a:endParaRPr lang="en-US" sz="1100" dirty="0">
              <a:latin typeface="Calibri"/>
              <a:cs typeface="Calibri"/>
            </a:endParaRPr>
          </a:p>
          <a:p>
            <a:r>
              <a:rPr lang="en-US" sz="2000" i="1" dirty="0">
                <a:latin typeface="Calibri"/>
                <a:cs typeface="Calibri"/>
              </a:rPr>
              <a:t>Note that more complex substitution models have been developed.</a:t>
            </a:r>
          </a:p>
          <a:p>
            <a:pPr lvl="1"/>
            <a:r>
              <a:rPr lang="en-US" sz="2000" i="1" dirty="0">
                <a:latin typeface="Calibri"/>
                <a:cs typeface="Calibri"/>
              </a:rPr>
              <a:t>E.g., Applying different weights to different mutations.</a:t>
            </a:r>
          </a:p>
          <a:p>
            <a:pPr lvl="2"/>
            <a:r>
              <a:rPr lang="en-US" sz="1800" i="1" dirty="0">
                <a:latin typeface="Calibri"/>
                <a:cs typeface="Calibri"/>
              </a:rPr>
              <a:t>Transitions &gt; </a:t>
            </a:r>
            <a:r>
              <a:rPr lang="en-US" sz="1800" i="1" dirty="0" err="1">
                <a:latin typeface="Calibri"/>
                <a:cs typeface="Calibri"/>
              </a:rPr>
              <a:t>tranversions</a:t>
            </a:r>
            <a:endParaRPr lang="en-US" sz="1800" i="1" dirty="0">
              <a:latin typeface="Calibri"/>
              <a:cs typeface="Calibri"/>
            </a:endParaRPr>
          </a:p>
          <a:p>
            <a:pPr lvl="2"/>
            <a:r>
              <a:rPr lang="en-US" sz="1800" i="1" dirty="0">
                <a:latin typeface="Calibri"/>
                <a:cs typeface="Calibri"/>
              </a:rPr>
              <a:t>Invariable sites (some nucleotide positions are conserved)</a:t>
            </a:r>
          </a:p>
          <a:p>
            <a:pPr lvl="2"/>
            <a:r>
              <a:rPr lang="en-US" sz="1800" i="1" dirty="0">
                <a:latin typeface="Calibri"/>
                <a:cs typeface="Calibri"/>
              </a:rPr>
              <a:t>Etc.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 descr="slide_5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43" y="1336333"/>
            <a:ext cx="3154680" cy="4206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569234" y="5606265"/>
            <a:ext cx="3422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Kimura (1969) The Number of Heterozygous Nucleotide Sites Maintained in a Finite Population Due to Steady Flux of Mutations. Genetics 61:893–903. 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4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1505" y="322217"/>
            <a:ext cx="79613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Estimators of </a:t>
            </a:r>
            <a:r>
              <a:rPr lang="el-GR" sz="3200" i="1" dirty="0">
                <a:latin typeface="Calibri" panose="020F0502020204030204" pitchFamily="34" charset="0"/>
              </a:rPr>
              <a:t>Θ</a:t>
            </a:r>
            <a:endParaRPr lang="en-US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23405" y="1028095"/>
            <a:ext cx="8470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Tajima’s estimator </a:t>
            </a:r>
            <a:r>
              <a:rPr lang="en-US" sz="2000" dirty="0"/>
              <a:t>= average number (or proportion) of pairwise differences (</a:t>
            </a:r>
            <a:r>
              <a:rPr lang="el-GR" sz="2000" i="1" dirty="0"/>
              <a:t>π</a:t>
            </a:r>
            <a:r>
              <a:rPr lang="en-US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3405" y="1632857"/>
                <a:ext cx="3206391" cy="694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−1)/2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05" y="1632857"/>
                <a:ext cx="3206391" cy="694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67096" y="2494726"/>
            <a:ext cx="415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 (“hat”) indicates that this is an estimator</a:t>
            </a:r>
          </a:p>
        </p:txBody>
      </p:sp>
    </p:spTree>
    <p:extLst>
      <p:ext uri="{BB962C8B-B14F-4D97-AF65-F5344CB8AC3E}">
        <p14:creationId xmlns:p14="http://schemas.microsoft.com/office/powerpoint/2010/main" val="4229859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1505" y="322217"/>
            <a:ext cx="79613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Estimators of </a:t>
            </a:r>
            <a:r>
              <a:rPr lang="el-GR" sz="3200" i="1" dirty="0">
                <a:latin typeface="Calibri" panose="020F0502020204030204" pitchFamily="34" charset="0"/>
              </a:rPr>
              <a:t>Θ</a:t>
            </a:r>
            <a:endParaRPr lang="en-US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23405" y="1028095"/>
            <a:ext cx="759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Watterson’s estimator </a:t>
            </a:r>
            <a:r>
              <a:rPr lang="en-US" sz="2000" dirty="0"/>
              <a:t>= number (or proportion) of segregating sites (</a:t>
            </a:r>
            <a:r>
              <a:rPr lang="en-US" sz="2000" i="1" dirty="0"/>
              <a:t>S</a:t>
            </a:r>
            <a:r>
              <a:rPr lang="en-US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6103" y="3725170"/>
                <a:ext cx="2323072" cy="837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103" y="3725170"/>
                <a:ext cx="2323072" cy="8379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76103" y="1580599"/>
            <a:ext cx="885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Segregating site—a position in a DNA sequence that differs between two or more individuals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82485" y="2210227"/>
            <a:ext cx="8305800" cy="952614"/>
            <a:chOff x="381000" y="4400490"/>
            <a:chExt cx="8001000" cy="952614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67916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lang="en-US" sz="2000" dirty="0">
                <a:latin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831182" y="2252494"/>
            <a:ext cx="267789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753600" y="1905427"/>
            <a:ext cx="83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latin typeface="+mj-lt"/>
                <a:ea typeface="Calibri" pitchFamily="34" charset="0"/>
                <a:cs typeface="Courier New" pitchFamily="49" charset="0"/>
              </a:rPr>
              <a:t>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03666" y="2254672"/>
            <a:ext cx="236491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6103" y="3335601"/>
            <a:ext cx="680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two segregating sites (</a:t>
            </a:r>
            <a:r>
              <a:rPr lang="en-US" i="1" dirty="0"/>
              <a:t>S</a:t>
            </a:r>
            <a:r>
              <a:rPr lang="en-US" dirty="0"/>
              <a:t> = 2) in this sample of DNA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3562" y="4641591"/>
                <a:ext cx="5386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n</a:t>
                </a:r>
                <a:r>
                  <a:rPr lang="en-US" dirty="0"/>
                  <a:t> is the number of samples, and </a:t>
                </a:r>
                <a:r>
                  <a:rPr lang="en-US" i="1" dirty="0"/>
                  <a:t>k</a:t>
                </a:r>
                <a:r>
                  <a:rPr lang="en-US" dirty="0"/>
                  <a:t> is all from 1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562" y="4641591"/>
                <a:ext cx="5386026" cy="369332"/>
              </a:xfrm>
              <a:prstGeom prst="rect">
                <a:avLst/>
              </a:prstGeom>
              <a:blipFill>
                <a:blip r:embed="rId3"/>
                <a:stretch>
                  <a:fillRect l="-10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83060" y="3788661"/>
                <a:ext cx="2281266" cy="836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49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060" y="3788661"/>
                <a:ext cx="2281266" cy="836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72879" y="4641591"/>
                <a:ext cx="1715406" cy="613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4.479205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879" y="4641591"/>
                <a:ext cx="1715406" cy="613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83060" y="5422934"/>
                <a:ext cx="1715406" cy="381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0.446508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060" y="5422934"/>
                <a:ext cx="1715406" cy="381066"/>
              </a:xfrm>
              <a:prstGeom prst="rect">
                <a:avLst/>
              </a:prstGeom>
              <a:blipFill>
                <a:blip r:embed="rId6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4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3" grpId="0" animBg="1"/>
      <p:bldP spid="14" grpId="0"/>
      <p:bldP spid="15" grpId="0" animBg="1"/>
      <p:bldP spid="5" grpId="0"/>
      <p:bldP spid="6" grpId="0"/>
      <p:bldP spid="16" grpId="0"/>
      <p:bldP spid="17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1505" y="322217"/>
            <a:ext cx="79613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Estimators of </a:t>
            </a:r>
            <a:r>
              <a:rPr lang="el-GR" sz="3200" i="1" dirty="0">
                <a:latin typeface="Calibri" panose="020F0502020204030204" pitchFamily="34" charset="0"/>
              </a:rPr>
              <a:t>Θ</a:t>
            </a:r>
            <a:endParaRPr lang="en-US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13647" y="1963472"/>
            <a:ext cx="2121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Tajima’s estimator</a:t>
            </a:r>
            <a:endParaRPr lang="en-US" sz="2000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1382485" y="851746"/>
            <a:ext cx="8305800" cy="952614"/>
            <a:chOff x="381000" y="4400490"/>
            <a:chExt cx="8001000" cy="95261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81000" y="467916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lang="en-US" sz="2000" dirty="0">
                <a:latin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831168" y="906174"/>
            <a:ext cx="267789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753600" y="546946"/>
            <a:ext cx="83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latin typeface="+mj-lt"/>
                <a:ea typeface="Calibri" pitchFamily="34" charset="0"/>
                <a:cs typeface="Courier New" pitchFamily="49" charset="0"/>
              </a:rPr>
              <a:t>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3666" y="903689"/>
            <a:ext cx="236491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13145" y="2402721"/>
                <a:ext cx="1664495" cy="381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m:t>0.537143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145" y="2402721"/>
                <a:ext cx="1664495" cy="381066"/>
              </a:xfrm>
              <a:prstGeom prst="rect">
                <a:avLst/>
              </a:prstGeom>
              <a:blipFill>
                <a:blip r:embed="rId2"/>
                <a:stretch>
                  <a:fillRect t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616588" y="1999682"/>
            <a:ext cx="261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Watterson’s estimator</a:t>
            </a:r>
            <a:endParaRPr lang="en-US" sz="2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58603" y="2418052"/>
                <a:ext cx="1715406" cy="381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0.446508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603" y="2418052"/>
                <a:ext cx="1715406" cy="381066"/>
              </a:xfrm>
              <a:prstGeom prst="rect">
                <a:avLst/>
              </a:prstGeom>
              <a:blipFill>
                <a:blip r:embed="rId3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67187" y="3022155"/>
                <a:ext cx="3075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*Both are estimates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b="1" dirty="0"/>
                  <a:t>*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187" y="3022155"/>
                <a:ext cx="3075970" cy="369332"/>
              </a:xfrm>
              <a:prstGeom prst="rect">
                <a:avLst/>
              </a:prstGeom>
              <a:blipFill>
                <a:blip r:embed="rId4"/>
                <a:stretch>
                  <a:fillRect l="-1786" t="-10000" r="-79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16408" y="3423851"/>
                <a:ext cx="1798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= 0.537143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408" y="3423851"/>
                <a:ext cx="1798954" cy="369332"/>
              </a:xfrm>
              <a:prstGeom prst="rect">
                <a:avLst/>
              </a:prstGeom>
              <a:blipFill>
                <a:blip r:embed="rId5"/>
                <a:stretch>
                  <a:fillRect t="-10000" r="-237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49801" y="3920601"/>
                <a:ext cx="1670907" cy="648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/>
                            <m:t>0.537143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801" y="3920601"/>
                <a:ext cx="1670907" cy="6484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52560" y="3438658"/>
                <a:ext cx="1798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0.446508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560" y="3438658"/>
                <a:ext cx="1798954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52560" y="3909346"/>
                <a:ext cx="1723805" cy="648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0.446508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560" y="3909346"/>
                <a:ext cx="1723805" cy="6484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313021" y="4820060"/>
            <a:ext cx="530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If </a:t>
            </a:r>
            <a:r>
              <a:rPr lang="en-US" b="1" i="1" dirty="0"/>
              <a:t>µ</a:t>
            </a:r>
            <a:r>
              <a:rPr lang="en-US" b="1" dirty="0"/>
              <a:t> = 10</a:t>
            </a:r>
            <a:r>
              <a:rPr lang="en-US" b="1" baseline="30000" dirty="0"/>
              <a:t>-7</a:t>
            </a:r>
            <a:r>
              <a:rPr lang="en-US" b="1" dirty="0"/>
              <a:t> substitutions per locus per generation, then</a:t>
            </a:r>
            <a:endParaRPr lang="en-US" b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511777" y="5258811"/>
                <a:ext cx="3030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=1,342,857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𝑖𝑛𝑑𝑖𝑣𝑖𝑑𝑢𝑎𝑙𝑠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777" y="5258811"/>
                <a:ext cx="30301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13022" y="5267891"/>
                <a:ext cx="2970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1</m:t>
                      </m:r>
                      <m:r>
                        <m:rPr>
                          <m:nor/>
                        </m:rPr>
                        <a:rPr lang="en-US" b="0" i="0" smtClean="0"/>
                        <m:t>,</m:t>
                      </m:r>
                      <m:r>
                        <m:rPr>
                          <m:nor/>
                        </m:rPr>
                        <a:rPr lang="en-US"/>
                        <m:t>116</m:t>
                      </m:r>
                      <m:r>
                        <m:rPr>
                          <m:nor/>
                        </m:rPr>
                        <a:rPr lang="en-US" b="0" i="0" smtClean="0"/>
                        <m:t>,</m:t>
                      </m:r>
                      <m:r>
                        <m:rPr>
                          <m:nor/>
                        </m:rPr>
                        <a:rPr lang="en-US"/>
                        <m:t>269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𝑖𝑛𝑑𝑖𝑣𝑖𝑑𝑢𝑎𝑙𝑠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022" y="5267891"/>
                <a:ext cx="29708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196419" y="5885723"/>
            <a:ext cx="827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estimators only provide point estimates of </a:t>
            </a:r>
            <a:r>
              <a:rPr lang="el-GR" sz="2000" i="1" dirty="0">
                <a:latin typeface="Calibri" panose="020F0502020204030204" pitchFamily="34" charset="0"/>
              </a:rPr>
              <a:t>Θ</a:t>
            </a:r>
            <a:r>
              <a:rPr lang="en-US" sz="2000" i="1" dirty="0">
                <a:latin typeface="Calibri" panose="020F0502020204030204" pitchFamily="34" charset="0"/>
              </a:rPr>
              <a:t>.</a:t>
            </a:r>
            <a:r>
              <a:rPr lang="el-GR" sz="2000" i="1" dirty="0">
                <a:latin typeface="Calibri" panose="020F0502020204030204" pitchFamily="34" charset="0"/>
              </a:rPr>
              <a:t> </a:t>
            </a:r>
            <a:r>
              <a:rPr lang="en-US" sz="2000" dirty="0"/>
              <a:t>Do the two estimates differ from each other? What is our confidence interval for </a:t>
            </a:r>
            <a:r>
              <a:rPr lang="el-GR" sz="2000" i="1" dirty="0">
                <a:latin typeface="Calibri" panose="020F0502020204030204" pitchFamily="34" charset="0"/>
              </a:rPr>
              <a:t>Θ</a:t>
            </a:r>
            <a:r>
              <a:rPr lang="en-US" sz="2000" dirty="0"/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01200" y="6451079"/>
            <a:ext cx="8659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Applying coalescence theory provides a measure of uncertainty in estimates of </a:t>
            </a:r>
            <a:r>
              <a:rPr lang="el-GR" sz="2000" i="1" dirty="0">
                <a:latin typeface="Calibri" panose="020F0502020204030204" pitchFamily="34" charset="0"/>
              </a:rPr>
              <a:t>Θ</a:t>
            </a:r>
            <a:r>
              <a:rPr lang="en-US" sz="2000" i="1" dirty="0">
                <a:latin typeface="Calibri" panose="020F050202020403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6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9" grpId="0"/>
      <p:bldP spid="31" grpId="0"/>
      <p:bldP spid="32" grpId="0"/>
      <p:bldP spid="35" grpId="0"/>
      <p:bldP spid="2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6"/>
          <p:cNvGrpSpPr>
            <a:grpSpLocks/>
          </p:cNvGrpSpPr>
          <p:nvPr/>
        </p:nvGrpSpPr>
        <p:grpSpPr bwMode="auto">
          <a:xfrm>
            <a:off x="3051175" y="814948"/>
            <a:ext cx="5559425" cy="2870200"/>
            <a:chOff x="948" y="1447"/>
            <a:chExt cx="3502" cy="1808"/>
          </a:xfrm>
        </p:grpSpPr>
        <p:pic>
          <p:nvPicPr>
            <p:cNvPr id="3379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4" t="32515"/>
            <a:stretch/>
          </p:blipFill>
          <p:spPr bwMode="auto">
            <a:xfrm>
              <a:off x="948" y="1447"/>
              <a:ext cx="3502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Rectangle 5"/>
            <p:cNvSpPr>
              <a:spLocks noChangeArrowheads="1"/>
            </p:cNvSpPr>
            <p:nvPr/>
          </p:nvSpPr>
          <p:spPr bwMode="auto">
            <a:xfrm>
              <a:off x="3312" y="1680"/>
              <a:ext cx="96" cy="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1628504" y="3685148"/>
            <a:ext cx="92136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Mutations occur with an associated probability given by the mutation rate (</a:t>
            </a:r>
            <a:r>
              <a:rPr lang="en-US" altLang="en-US" sz="2000" i="1" dirty="0">
                <a:latin typeface="+mn-lt"/>
              </a:rPr>
              <a:t>µ</a:t>
            </a:r>
            <a:r>
              <a:rPr lang="en-US" altLang="en-US" sz="2000" dirty="0">
                <a:latin typeface="+mn-lt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We expect </a:t>
            </a:r>
            <a:r>
              <a:rPr lang="en-US" altLang="en-US" sz="2000" i="1" dirty="0">
                <a:latin typeface="+mn-lt"/>
              </a:rPr>
              <a:t>µr</a:t>
            </a:r>
            <a:r>
              <a:rPr lang="en-US" altLang="en-US" sz="2000" dirty="0">
                <a:latin typeface="+mn-lt"/>
              </a:rPr>
              <a:t> mutations to occur on a lineage, where </a:t>
            </a:r>
            <a:r>
              <a:rPr lang="en-US" altLang="en-US" sz="2000" i="1" dirty="0">
                <a:latin typeface="+mn-lt"/>
              </a:rPr>
              <a:t>r</a:t>
            </a:r>
            <a:r>
              <a:rPr lang="en-US" altLang="en-US" sz="2000" dirty="0">
                <a:latin typeface="+mn-lt"/>
              </a:rPr>
              <a:t> is the number of generations since coalescence.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latin typeface="+mn-lt"/>
              </a:rPr>
              <a:t>Mutation is a stochastic force—the sequence of events are random, but they occur at a </a:t>
            </a:r>
            <a:r>
              <a:rPr lang="en-US" altLang="en-US" sz="2000" u="sng" dirty="0">
                <a:latin typeface="+mn-lt"/>
              </a:rPr>
              <a:t>predictable frequency</a:t>
            </a:r>
            <a:r>
              <a:rPr lang="en-US" altLang="en-US" sz="2000" dirty="0">
                <a:latin typeface="+mn-lt"/>
              </a:rPr>
              <a:t> (the outcome of a single event cannot be predicted, but the average over many replicates can be predicted)</a:t>
            </a:r>
          </a:p>
        </p:txBody>
      </p:sp>
      <p:sp>
        <p:nvSpPr>
          <p:cNvPr id="337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63A084-A8A6-4987-ACD4-5541971E93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1019432" y="284028"/>
            <a:ext cx="685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Construct genealogies and infer time from mutations</a:t>
            </a:r>
            <a:r>
              <a:rPr lang="en-US" sz="2400" i="1" dirty="0">
                <a:latin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28504" y="745693"/>
            <a:ext cx="368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Map mutations onto a genealogy</a:t>
            </a:r>
            <a:r>
              <a:rPr lang="en-US" sz="2000" i="1" dirty="0">
                <a:latin typeface="Calibri" panose="020F050202020403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11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build="p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6" y="518160"/>
            <a:ext cx="8077200" cy="1143000"/>
          </a:xfrm>
        </p:spPr>
        <p:txBody>
          <a:bodyPr/>
          <a:lstStyle/>
          <a:p>
            <a:r>
              <a:rPr lang="en-US" sz="3200" dirty="0"/>
              <a:t>Applying coalescent theory to populations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344D8-C581-474C-857F-163A105E365F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986246" y="1661160"/>
            <a:ext cx="9137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000" dirty="0"/>
              <a:t>Given that coalescence occurs with a predictable probability that is a function of </a:t>
            </a:r>
            <a:r>
              <a:rPr lang="en-US" altLang="en-US" sz="2000" i="1" dirty="0"/>
              <a:t>N</a:t>
            </a:r>
            <a:r>
              <a:rPr lang="en-US" altLang="en-US" sz="2000" i="1" baseline="-25000" dirty="0"/>
              <a:t>e</a:t>
            </a:r>
            <a:r>
              <a:rPr lang="en-US" altLang="en-US" sz="2000" dirty="0"/>
              <a:t>, if we know the genealogy, </a:t>
            </a:r>
            <a:r>
              <a:rPr lang="en-US" altLang="en-US" sz="2000" u="sng" dirty="0"/>
              <a:t>we can estimate </a:t>
            </a:r>
            <a:r>
              <a:rPr lang="en-US" altLang="en-US" sz="2000" i="1" u="sng" dirty="0"/>
              <a:t>N</a:t>
            </a:r>
            <a:r>
              <a:rPr lang="en-US" altLang="en-US" sz="2000" i="1" u="sng" baseline="-25000" dirty="0"/>
              <a:t>e</a:t>
            </a:r>
            <a:r>
              <a:rPr lang="en-US" altLang="en-US" sz="2000" u="sng" dirty="0"/>
              <a:t> from the frequencies of coalescent times</a:t>
            </a:r>
            <a:r>
              <a:rPr lang="en-US" altLang="en-US" sz="2000" dirty="0"/>
              <a:t>.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Problems: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dirty="0"/>
              <a:t>We cannot determine time directly from a genealogy.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b="1" dirty="0"/>
              <a:t>We do not know the precise genealogy</a:t>
            </a:r>
            <a:r>
              <a:rPr lang="en-US" alt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964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2825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84245C-7CCB-4668-AF8D-884FCFFDA27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1637477" y="525175"/>
            <a:ext cx="72152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n-lt"/>
              </a:rPr>
              <a:t>Applying coalescent theory to populations</a:t>
            </a:r>
          </a:p>
        </p:txBody>
      </p:sp>
      <p:sp>
        <p:nvSpPr>
          <p:cNvPr id="34820" name="TextBox 13"/>
          <p:cNvSpPr txBox="1">
            <a:spLocks noChangeArrowheads="1"/>
          </p:cNvSpPr>
          <p:nvPr/>
        </p:nvSpPr>
        <p:spPr bwMode="auto">
          <a:xfrm>
            <a:off x="2033588" y="1207513"/>
            <a:ext cx="53468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altLang="en-US" sz="2000" b="1" u="sng" cap="small" dirty="0">
                <a:latin typeface="+mn-lt"/>
              </a:rPr>
              <a:t>Problem</a:t>
            </a:r>
            <a:r>
              <a:rPr lang="en-US" altLang="en-US" sz="2000" dirty="0">
                <a:latin typeface="+mn-lt"/>
              </a:rPr>
              <a:t>: We do not know the precise genealogy</a:t>
            </a:r>
          </a:p>
        </p:txBody>
      </p:sp>
      <p:sp>
        <p:nvSpPr>
          <p:cNvPr id="603" name="Text Box 297"/>
          <p:cNvSpPr txBox="1">
            <a:spLocks noChangeArrowheads="1"/>
          </p:cNvSpPr>
          <p:nvPr/>
        </p:nvSpPr>
        <p:spPr bwMode="auto">
          <a:xfrm>
            <a:off x="1021409" y="2199245"/>
            <a:ext cx="312297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+mn-lt"/>
                <a:cs typeface="Courier New" panose="02070309020205020404" pitchFamily="49" charset="0"/>
              </a:rPr>
              <a:t>		 	</a:t>
            </a:r>
            <a:r>
              <a:rPr lang="en-GB" altLang="en-US" sz="2000" b="1" u="sng" dirty="0">
                <a:latin typeface="+mn-lt"/>
                <a:cs typeface="Courier New" panose="02070309020205020404" pitchFamily="49" charset="0"/>
              </a:rPr>
              <a:t>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fol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TCGAGGTATTAAC	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</a:t>
            </a:r>
            <a:r>
              <a:rPr lang="en-GB" altLang="en-US" sz="2000" b="1" u="sng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altLang="en-US" sz="2000" b="1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AGGTATTAAC	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66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TCGAGG</a:t>
            </a:r>
            <a:r>
              <a:rPr lang="en-GB" altLang="en-US" sz="2000" b="1" u="sng" dirty="0">
                <a:solidFill>
                  <a:srgbClr val="66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altLang="en-US" sz="2000" b="1" dirty="0">
                <a:solidFill>
                  <a:srgbClr val="66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ATTAAC	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</a:t>
            </a:r>
            <a:r>
              <a:rPr lang="en-GB" altLang="en-US" sz="2000" b="1" u="sng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altLang="en-US" sz="2000" b="1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AGGT</a:t>
            </a:r>
            <a:r>
              <a:rPr lang="en-GB" altLang="en-US" sz="2000" b="1" u="sng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altLang="en-US" sz="2000" b="1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TTAAC	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TCGAGGTATTA</a:t>
            </a:r>
            <a:r>
              <a:rPr lang="en-GB" altLang="en-US" sz="2000" b="1" u="sng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altLang="en-US" sz="2000" b="1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	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61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</a:t>
            </a:r>
            <a:r>
              <a:rPr lang="en-GB" altLang="en-US" sz="2000" b="1" u="sng" dirty="0">
                <a:solidFill>
                  <a:srgbClr val="561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altLang="en-US" sz="2000" b="1" dirty="0">
                <a:solidFill>
                  <a:srgbClr val="561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AGGTAT</a:t>
            </a:r>
            <a:r>
              <a:rPr lang="en-GB" altLang="en-US" sz="2000" b="1" u="sng" dirty="0">
                <a:solidFill>
                  <a:srgbClr val="561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altLang="en-US" sz="2000" b="1" dirty="0">
                <a:solidFill>
                  <a:srgbClr val="561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AAC	2</a:t>
            </a:r>
          </a:p>
        </p:txBody>
      </p:sp>
      <p:grpSp>
        <p:nvGrpSpPr>
          <p:cNvPr id="2" name="Group 611"/>
          <p:cNvGrpSpPr>
            <a:grpSpLocks noChangeAspect="1"/>
          </p:cNvGrpSpPr>
          <p:nvPr/>
        </p:nvGrpSpPr>
        <p:grpSpPr bwMode="auto">
          <a:xfrm>
            <a:off x="4859236" y="2027799"/>
            <a:ext cx="1754251" cy="3291840"/>
            <a:chOff x="3733800" y="3505200"/>
            <a:chExt cx="1066800" cy="2002536"/>
          </a:xfrm>
        </p:grpSpPr>
        <p:pic>
          <p:nvPicPr>
            <p:cNvPr id="3483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10938" r="60625" b="32031"/>
            <a:stretch>
              <a:fillRect/>
            </a:stretch>
          </p:blipFill>
          <p:spPr bwMode="auto">
            <a:xfrm>
              <a:off x="3733800" y="3505200"/>
              <a:ext cx="1066800" cy="200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07" name="Straight Connector 606"/>
            <p:cNvCxnSpPr/>
            <p:nvPr/>
          </p:nvCxnSpPr>
          <p:spPr>
            <a:xfrm rot="5400000">
              <a:off x="4405286" y="4024494"/>
              <a:ext cx="152453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/>
            <p:nvPr/>
          </p:nvCxnSpPr>
          <p:spPr>
            <a:xfrm rot="5400000">
              <a:off x="3838548" y="5044024"/>
              <a:ext cx="15245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 rot="5400000">
              <a:off x="4394173" y="5261587"/>
              <a:ext cx="152453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 rot="5400000">
              <a:off x="4386236" y="5029731"/>
              <a:ext cx="152453" cy="0"/>
            </a:xfrm>
            <a:prstGeom prst="line">
              <a:avLst/>
            </a:prstGeom>
            <a:ln w="38100">
              <a:solidFill>
                <a:srgbClr val="CE02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>
            <a:xfrm rot="5400000">
              <a:off x="4427511" y="4419919"/>
              <a:ext cx="152453" cy="0"/>
            </a:xfrm>
            <a:prstGeom prst="line">
              <a:avLst/>
            </a:prstGeom>
            <a:ln w="38100">
              <a:solidFill>
                <a:srgbClr val="5185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629"/>
          <p:cNvGrpSpPr>
            <a:grpSpLocks noChangeAspect="1"/>
          </p:cNvGrpSpPr>
          <p:nvPr/>
        </p:nvGrpSpPr>
        <p:grpSpPr bwMode="auto">
          <a:xfrm>
            <a:off x="7415934" y="1779955"/>
            <a:ext cx="4021702" cy="3787527"/>
            <a:chOff x="5562600" y="2853554"/>
            <a:chExt cx="2743200" cy="2584078"/>
          </a:xfrm>
        </p:grpSpPr>
        <p:sp>
          <p:nvSpPr>
            <p:cNvPr id="34827" name="TextBox 612"/>
            <p:cNvSpPr txBox="1">
              <a:spLocks noChangeArrowheads="1"/>
            </p:cNvSpPr>
            <p:nvPr/>
          </p:nvSpPr>
          <p:spPr bwMode="auto">
            <a:xfrm>
              <a:off x="5651471" y="2853554"/>
              <a:ext cx="2565457" cy="48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+mn-lt"/>
                </a:rPr>
                <a:t>One possible genealogy consistent with the data:</a:t>
              </a:r>
            </a:p>
          </p:txBody>
        </p:sp>
        <p:grpSp>
          <p:nvGrpSpPr>
            <p:cNvPr id="34828" name="Group 628"/>
            <p:cNvGrpSpPr>
              <a:grpSpLocks/>
            </p:cNvGrpSpPr>
            <p:nvPr/>
          </p:nvGrpSpPr>
          <p:grpSpPr bwMode="auto">
            <a:xfrm>
              <a:off x="5562600" y="3352800"/>
              <a:ext cx="2743200" cy="2084832"/>
              <a:chOff x="5562600" y="3352800"/>
              <a:chExt cx="2743200" cy="2084832"/>
            </a:xfrm>
          </p:grpSpPr>
          <p:pic>
            <p:nvPicPr>
              <p:cNvPr id="3482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25" t="10938" r="60625" b="29688"/>
              <a:stretch>
                <a:fillRect/>
              </a:stretch>
            </p:blipFill>
            <p:spPr bwMode="auto">
              <a:xfrm>
                <a:off x="5562600" y="3352800"/>
                <a:ext cx="2743200" cy="2084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23" name="Straight Connector 622"/>
              <p:cNvCxnSpPr/>
              <p:nvPr/>
            </p:nvCxnSpPr>
            <p:spPr>
              <a:xfrm rot="5400000">
                <a:off x="6705582" y="4038714"/>
                <a:ext cx="152436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5400000">
                <a:off x="5791182" y="5015257"/>
                <a:ext cx="15243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/>
              <p:cNvCxnSpPr/>
              <p:nvPr/>
            </p:nvCxnSpPr>
            <p:spPr>
              <a:xfrm rot="5400000">
                <a:off x="7648557" y="4710385"/>
                <a:ext cx="15243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Straight Connector 625"/>
              <p:cNvCxnSpPr/>
              <p:nvPr/>
            </p:nvCxnSpPr>
            <p:spPr>
              <a:xfrm rot="5400000">
                <a:off x="7086582" y="5243911"/>
                <a:ext cx="152436" cy="0"/>
              </a:xfrm>
              <a:prstGeom prst="line">
                <a:avLst/>
              </a:prstGeom>
              <a:ln w="38100">
                <a:solidFill>
                  <a:srgbClr val="CE02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Straight Connector 626"/>
              <p:cNvCxnSpPr/>
              <p:nvPr/>
            </p:nvCxnSpPr>
            <p:spPr>
              <a:xfrm rot="5400000">
                <a:off x="7619982" y="3733842"/>
                <a:ext cx="152436" cy="0"/>
              </a:xfrm>
              <a:prstGeom prst="line">
                <a:avLst/>
              </a:prstGeom>
              <a:ln w="38100">
                <a:solidFill>
                  <a:srgbClr val="5185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Straight Connector 627"/>
              <p:cNvCxnSpPr/>
              <p:nvPr/>
            </p:nvCxnSpPr>
            <p:spPr>
              <a:xfrm rot="5400000">
                <a:off x="7467582" y="3487722"/>
                <a:ext cx="152436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3154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280320" y="1027716"/>
            <a:ext cx="1565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Arial" pitchFamily="34" charset="0"/>
              </a:rPr>
              <a:t>Wright-Fisher</a:t>
            </a:r>
          </a:p>
        </p:txBody>
      </p:sp>
      <p:sp>
        <p:nvSpPr>
          <p:cNvPr id="28755" name="Slide Number Placeholder 82"/>
          <p:cNvSpPr>
            <a:spLocks noGrp="1"/>
          </p:cNvSpPr>
          <p:nvPr>
            <p:ph type="sldNum" sz="quarter" idx="12"/>
          </p:nvPr>
        </p:nvSpPr>
        <p:spPr>
          <a:xfrm>
            <a:off x="9194800" y="6229140"/>
            <a:ext cx="2844800" cy="365125"/>
          </a:xfrm>
          <a:noFill/>
        </p:spPr>
        <p:txBody>
          <a:bodyPr/>
          <a:lstStyle/>
          <a:p>
            <a:fld id="{359FAA66-0272-41D9-957B-AD8A801B07A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4" name="Text Box 12"/>
          <p:cNvSpPr txBox="1">
            <a:spLocks noChangeArrowheads="1"/>
          </p:cNvSpPr>
          <p:nvPr/>
        </p:nvSpPr>
        <p:spPr bwMode="auto">
          <a:xfrm>
            <a:off x="381318" y="436422"/>
            <a:ext cx="39932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2017B"/>
                </a:solidFill>
                <a:latin typeface="Arial" pitchFamily="34" charset="0"/>
              </a:rPr>
              <a:t>The Wright - Fisher Model of Genetic Drift</a:t>
            </a: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1828800" y="76200"/>
            <a:ext cx="8534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endParaRPr lang="en-US" sz="26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16954" y="1487861"/>
            <a:ext cx="4849437" cy="3657600"/>
            <a:chOff x="878980" y="1208690"/>
            <a:chExt cx="5539079" cy="4177750"/>
          </a:xfrm>
        </p:grpSpPr>
        <p:sp>
          <p:nvSpPr>
            <p:cNvPr id="116" name="Text Box 40"/>
            <p:cNvSpPr txBox="1">
              <a:spLocks noChangeArrowheads="1"/>
            </p:cNvSpPr>
            <p:nvPr/>
          </p:nvSpPr>
          <p:spPr bwMode="auto">
            <a:xfrm>
              <a:off x="5975453" y="1208690"/>
              <a:ext cx="2487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</a:t>
              </a:r>
            </a:p>
          </p:txBody>
        </p:sp>
        <p:sp>
          <p:nvSpPr>
            <p:cNvPr id="141" name="Oval 76"/>
            <p:cNvSpPr>
              <a:spLocks noChangeArrowheads="1"/>
            </p:cNvSpPr>
            <p:nvPr/>
          </p:nvSpPr>
          <p:spPr bwMode="auto">
            <a:xfrm>
              <a:off x="3946181" y="128380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9" name="Oval 71"/>
            <p:cNvSpPr>
              <a:spLocks noChangeArrowheads="1"/>
            </p:cNvSpPr>
            <p:nvPr/>
          </p:nvSpPr>
          <p:spPr bwMode="auto">
            <a:xfrm>
              <a:off x="1423644" y="1283804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0" name="Oval 72"/>
            <p:cNvSpPr>
              <a:spLocks noChangeArrowheads="1"/>
            </p:cNvSpPr>
            <p:nvPr/>
          </p:nvSpPr>
          <p:spPr bwMode="auto">
            <a:xfrm>
              <a:off x="2053881" y="1283804"/>
              <a:ext cx="228600" cy="22860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1" name="Oval 73"/>
            <p:cNvSpPr>
              <a:spLocks noChangeArrowheads="1"/>
            </p:cNvSpPr>
            <p:nvPr/>
          </p:nvSpPr>
          <p:spPr bwMode="auto">
            <a:xfrm>
              <a:off x="2684119" y="1283804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2" name="Oval 74"/>
            <p:cNvSpPr>
              <a:spLocks noChangeArrowheads="1"/>
            </p:cNvSpPr>
            <p:nvPr/>
          </p:nvSpPr>
          <p:spPr bwMode="auto">
            <a:xfrm>
              <a:off x="3315944" y="1283804"/>
              <a:ext cx="228600" cy="228600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3" name="Oval 72"/>
            <p:cNvSpPr>
              <a:spLocks noChangeArrowheads="1"/>
            </p:cNvSpPr>
            <p:nvPr/>
          </p:nvSpPr>
          <p:spPr bwMode="auto">
            <a:xfrm>
              <a:off x="884392" y="1319590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8" name="Oval 75"/>
            <p:cNvSpPr>
              <a:spLocks noChangeArrowheads="1"/>
            </p:cNvSpPr>
            <p:nvPr/>
          </p:nvSpPr>
          <p:spPr bwMode="auto">
            <a:xfrm>
              <a:off x="5208244" y="1283804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9" name="Oval 77"/>
            <p:cNvSpPr>
              <a:spLocks noChangeArrowheads="1"/>
            </p:cNvSpPr>
            <p:nvPr/>
          </p:nvSpPr>
          <p:spPr bwMode="auto">
            <a:xfrm>
              <a:off x="4581181" y="1283804"/>
              <a:ext cx="228600" cy="2286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9" name="Text Box 40"/>
            <p:cNvSpPr txBox="1">
              <a:spLocks noChangeArrowheads="1"/>
            </p:cNvSpPr>
            <p:nvPr/>
          </p:nvSpPr>
          <p:spPr bwMode="auto">
            <a:xfrm>
              <a:off x="5776040" y="1788763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+ 1</a:t>
              </a:r>
            </a:p>
          </p:txBody>
        </p:sp>
        <p:sp>
          <p:nvSpPr>
            <p:cNvPr id="190" name="Oval 76"/>
            <p:cNvSpPr>
              <a:spLocks noChangeArrowheads="1"/>
            </p:cNvSpPr>
            <p:nvPr/>
          </p:nvSpPr>
          <p:spPr bwMode="auto">
            <a:xfrm>
              <a:off x="3946181" y="1893709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1" name="Oval 71"/>
            <p:cNvSpPr>
              <a:spLocks noChangeArrowheads="1"/>
            </p:cNvSpPr>
            <p:nvPr/>
          </p:nvSpPr>
          <p:spPr bwMode="auto">
            <a:xfrm>
              <a:off x="1423644" y="1893709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2" name="Oval 72"/>
            <p:cNvSpPr>
              <a:spLocks noChangeArrowheads="1"/>
            </p:cNvSpPr>
            <p:nvPr/>
          </p:nvSpPr>
          <p:spPr bwMode="auto">
            <a:xfrm>
              <a:off x="2053881" y="1893709"/>
              <a:ext cx="228600" cy="2286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3" name="Oval 73"/>
            <p:cNvSpPr>
              <a:spLocks noChangeArrowheads="1"/>
            </p:cNvSpPr>
            <p:nvPr/>
          </p:nvSpPr>
          <p:spPr bwMode="auto">
            <a:xfrm>
              <a:off x="2684119" y="1893709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4" name="Oval 74"/>
            <p:cNvSpPr>
              <a:spLocks noChangeArrowheads="1"/>
            </p:cNvSpPr>
            <p:nvPr/>
          </p:nvSpPr>
          <p:spPr bwMode="auto">
            <a:xfrm>
              <a:off x="3315944" y="1893709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5" name="Oval 72"/>
            <p:cNvSpPr>
              <a:spLocks noChangeArrowheads="1"/>
            </p:cNvSpPr>
            <p:nvPr/>
          </p:nvSpPr>
          <p:spPr bwMode="auto">
            <a:xfrm>
              <a:off x="884392" y="192949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6" name="Oval 75"/>
            <p:cNvSpPr>
              <a:spLocks noChangeArrowheads="1"/>
            </p:cNvSpPr>
            <p:nvPr/>
          </p:nvSpPr>
          <p:spPr bwMode="auto">
            <a:xfrm>
              <a:off x="5208244" y="1893709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7" name="Oval 77"/>
            <p:cNvSpPr>
              <a:spLocks noChangeArrowheads="1"/>
            </p:cNvSpPr>
            <p:nvPr/>
          </p:nvSpPr>
          <p:spPr bwMode="auto">
            <a:xfrm>
              <a:off x="4581181" y="1893709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7" name="Straight Connector 16"/>
            <p:cNvCxnSpPr>
              <a:stCxn id="195" idx="0"/>
              <a:endCxn id="173" idx="4"/>
            </p:cNvCxnSpPr>
            <p:nvPr/>
          </p:nvCxnSpPr>
          <p:spPr>
            <a:xfrm flipV="1">
              <a:off x="998692" y="1548190"/>
              <a:ext cx="0" cy="38130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191" idx="1"/>
              <a:endCxn id="173" idx="5"/>
            </p:cNvCxnSpPr>
            <p:nvPr/>
          </p:nvCxnSpPr>
          <p:spPr>
            <a:xfrm flipH="1" flipV="1">
              <a:off x="1079513" y="1514711"/>
              <a:ext cx="377609" cy="41247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192" idx="1"/>
              <a:endCxn id="169" idx="5"/>
            </p:cNvCxnSpPr>
            <p:nvPr/>
          </p:nvCxnSpPr>
          <p:spPr>
            <a:xfrm flipH="1" flipV="1">
              <a:off x="1618766" y="1478926"/>
              <a:ext cx="468593" cy="44826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endCxn id="171" idx="4"/>
            </p:cNvCxnSpPr>
            <p:nvPr/>
          </p:nvCxnSpPr>
          <p:spPr>
            <a:xfrm flipV="1">
              <a:off x="2798419" y="1512404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endCxn id="141" idx="3"/>
            </p:cNvCxnSpPr>
            <p:nvPr/>
          </p:nvCxnSpPr>
          <p:spPr>
            <a:xfrm flipV="1">
              <a:off x="3430244" y="1478926"/>
              <a:ext cx="549416" cy="43705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V="1">
              <a:off x="4062581" y="1512404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197" idx="7"/>
              <a:endCxn id="178" idx="3"/>
            </p:cNvCxnSpPr>
            <p:nvPr/>
          </p:nvCxnSpPr>
          <p:spPr>
            <a:xfrm flipV="1">
              <a:off x="4776302" y="1478926"/>
              <a:ext cx="465420" cy="44826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5335388" y="1512404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5776040" y="2428293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+ 2</a:t>
              </a:r>
            </a:p>
          </p:txBody>
        </p:sp>
        <p:sp>
          <p:nvSpPr>
            <p:cNvPr id="49" name="Oval 76"/>
            <p:cNvSpPr>
              <a:spLocks noChangeArrowheads="1"/>
            </p:cNvSpPr>
            <p:nvPr/>
          </p:nvSpPr>
          <p:spPr bwMode="auto">
            <a:xfrm>
              <a:off x="3946181" y="2533239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71"/>
            <p:cNvSpPr>
              <a:spLocks noChangeArrowheads="1"/>
            </p:cNvSpPr>
            <p:nvPr/>
          </p:nvSpPr>
          <p:spPr bwMode="auto">
            <a:xfrm>
              <a:off x="1423644" y="2533239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1" name="Oval 72"/>
            <p:cNvSpPr>
              <a:spLocks noChangeArrowheads="1"/>
            </p:cNvSpPr>
            <p:nvPr/>
          </p:nvSpPr>
          <p:spPr bwMode="auto">
            <a:xfrm>
              <a:off x="2053881" y="2533239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2" name="Oval 73"/>
            <p:cNvSpPr>
              <a:spLocks noChangeArrowheads="1"/>
            </p:cNvSpPr>
            <p:nvPr/>
          </p:nvSpPr>
          <p:spPr bwMode="auto">
            <a:xfrm>
              <a:off x="2684119" y="2533239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3" name="Oval 74"/>
            <p:cNvSpPr>
              <a:spLocks noChangeArrowheads="1"/>
            </p:cNvSpPr>
            <p:nvPr/>
          </p:nvSpPr>
          <p:spPr bwMode="auto">
            <a:xfrm>
              <a:off x="3315944" y="2533239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4" name="Oval 72"/>
            <p:cNvSpPr>
              <a:spLocks noChangeArrowheads="1"/>
            </p:cNvSpPr>
            <p:nvPr/>
          </p:nvSpPr>
          <p:spPr bwMode="auto">
            <a:xfrm>
              <a:off x="884392" y="2569025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5" name="Oval 75"/>
            <p:cNvSpPr>
              <a:spLocks noChangeArrowheads="1"/>
            </p:cNvSpPr>
            <p:nvPr/>
          </p:nvSpPr>
          <p:spPr bwMode="auto">
            <a:xfrm>
              <a:off x="5208244" y="2533239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6" name="Oval 77"/>
            <p:cNvSpPr>
              <a:spLocks noChangeArrowheads="1"/>
            </p:cNvSpPr>
            <p:nvPr/>
          </p:nvSpPr>
          <p:spPr bwMode="auto">
            <a:xfrm>
              <a:off x="4581181" y="2533239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57" name="Straight Connector 56"/>
            <p:cNvCxnSpPr>
              <a:stCxn id="54" idx="0"/>
            </p:cNvCxnSpPr>
            <p:nvPr/>
          </p:nvCxnSpPr>
          <p:spPr>
            <a:xfrm flipH="1" flipV="1">
              <a:off x="993929" y="2158096"/>
              <a:ext cx="4763" cy="41092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0" idx="0"/>
            </p:cNvCxnSpPr>
            <p:nvPr/>
          </p:nvCxnSpPr>
          <p:spPr>
            <a:xfrm flipH="1" flipV="1">
              <a:off x="1532532" y="2122310"/>
              <a:ext cx="5412" cy="41092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1" idx="1"/>
              <a:endCxn id="191" idx="5"/>
            </p:cNvCxnSpPr>
            <p:nvPr/>
          </p:nvCxnSpPr>
          <p:spPr>
            <a:xfrm flipH="1" flipV="1">
              <a:off x="1618766" y="2088831"/>
              <a:ext cx="468593" cy="4778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798419" y="2129668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3" idx="0"/>
            </p:cNvCxnSpPr>
            <p:nvPr/>
          </p:nvCxnSpPr>
          <p:spPr>
            <a:xfrm flipH="1" flipV="1">
              <a:off x="3416663" y="2139569"/>
              <a:ext cx="13581" cy="3936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9" idx="1"/>
              <a:endCxn id="194" idx="5"/>
            </p:cNvCxnSpPr>
            <p:nvPr/>
          </p:nvCxnSpPr>
          <p:spPr>
            <a:xfrm flipH="1" flipV="1">
              <a:off x="3511065" y="2088831"/>
              <a:ext cx="468594" cy="4778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6" idx="1"/>
              <a:endCxn id="190" idx="5"/>
            </p:cNvCxnSpPr>
            <p:nvPr/>
          </p:nvCxnSpPr>
          <p:spPr>
            <a:xfrm flipH="1" flipV="1">
              <a:off x="4141303" y="2088831"/>
              <a:ext cx="473356" cy="4778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339652" y="2122309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 Box 40"/>
            <p:cNvSpPr txBox="1">
              <a:spLocks noChangeArrowheads="1"/>
            </p:cNvSpPr>
            <p:nvPr/>
          </p:nvSpPr>
          <p:spPr bwMode="auto">
            <a:xfrm>
              <a:off x="5776040" y="3083805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+ 3</a:t>
              </a:r>
            </a:p>
          </p:txBody>
        </p:sp>
        <p:sp>
          <p:nvSpPr>
            <p:cNvPr id="67" name="Oval 76"/>
            <p:cNvSpPr>
              <a:spLocks noChangeArrowheads="1"/>
            </p:cNvSpPr>
            <p:nvPr/>
          </p:nvSpPr>
          <p:spPr bwMode="auto">
            <a:xfrm>
              <a:off x="3946181" y="3188751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" name="Oval 71"/>
            <p:cNvSpPr>
              <a:spLocks noChangeArrowheads="1"/>
            </p:cNvSpPr>
            <p:nvPr/>
          </p:nvSpPr>
          <p:spPr bwMode="auto">
            <a:xfrm>
              <a:off x="1423644" y="3188751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9" name="Oval 72"/>
            <p:cNvSpPr>
              <a:spLocks noChangeArrowheads="1"/>
            </p:cNvSpPr>
            <p:nvPr/>
          </p:nvSpPr>
          <p:spPr bwMode="auto">
            <a:xfrm>
              <a:off x="2053881" y="3188751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0" name="Oval 73"/>
            <p:cNvSpPr>
              <a:spLocks noChangeArrowheads="1"/>
            </p:cNvSpPr>
            <p:nvPr/>
          </p:nvSpPr>
          <p:spPr bwMode="auto">
            <a:xfrm>
              <a:off x="2684119" y="3188751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Oval 74"/>
            <p:cNvSpPr>
              <a:spLocks noChangeArrowheads="1"/>
            </p:cNvSpPr>
            <p:nvPr/>
          </p:nvSpPr>
          <p:spPr bwMode="auto">
            <a:xfrm>
              <a:off x="3315944" y="3188751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884392" y="3224537"/>
              <a:ext cx="22860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3" name="Oval 75"/>
            <p:cNvSpPr>
              <a:spLocks noChangeArrowheads="1"/>
            </p:cNvSpPr>
            <p:nvPr/>
          </p:nvSpPr>
          <p:spPr bwMode="auto">
            <a:xfrm>
              <a:off x="5208244" y="3188751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4" name="Oval 77"/>
            <p:cNvSpPr>
              <a:spLocks noChangeArrowheads="1"/>
            </p:cNvSpPr>
            <p:nvPr/>
          </p:nvSpPr>
          <p:spPr bwMode="auto">
            <a:xfrm>
              <a:off x="4581181" y="3188751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75" name="Straight Connector 74"/>
            <p:cNvCxnSpPr>
              <a:stCxn id="72" idx="7"/>
              <a:endCxn id="51" idx="3"/>
            </p:cNvCxnSpPr>
            <p:nvPr/>
          </p:nvCxnSpPr>
          <p:spPr>
            <a:xfrm flipV="1">
              <a:off x="1079513" y="2728360"/>
              <a:ext cx="1007846" cy="52965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8" idx="7"/>
            </p:cNvCxnSpPr>
            <p:nvPr/>
          </p:nvCxnSpPr>
          <p:spPr>
            <a:xfrm flipV="1">
              <a:off x="1618766" y="2763986"/>
              <a:ext cx="563750" cy="45824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9" idx="7"/>
              <a:endCxn id="52" idx="4"/>
            </p:cNvCxnSpPr>
            <p:nvPr/>
          </p:nvCxnSpPr>
          <p:spPr>
            <a:xfrm flipV="1">
              <a:off x="2249002" y="2761838"/>
              <a:ext cx="549417" cy="4603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1" idx="0"/>
            </p:cNvCxnSpPr>
            <p:nvPr/>
          </p:nvCxnSpPr>
          <p:spPr>
            <a:xfrm flipV="1">
              <a:off x="3430244" y="2761838"/>
              <a:ext cx="0" cy="4269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0" idx="7"/>
              <a:endCxn id="53" idx="3"/>
            </p:cNvCxnSpPr>
            <p:nvPr/>
          </p:nvCxnSpPr>
          <p:spPr>
            <a:xfrm flipV="1">
              <a:off x="2879241" y="2728360"/>
              <a:ext cx="470181" cy="49386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4" idx="0"/>
              <a:endCxn id="56" idx="4"/>
            </p:cNvCxnSpPr>
            <p:nvPr/>
          </p:nvCxnSpPr>
          <p:spPr>
            <a:xfrm flipV="1">
              <a:off x="4695481" y="2761839"/>
              <a:ext cx="0" cy="4269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3" idx="1"/>
              <a:endCxn id="56" idx="5"/>
            </p:cNvCxnSpPr>
            <p:nvPr/>
          </p:nvCxnSpPr>
          <p:spPr>
            <a:xfrm flipH="1" flipV="1">
              <a:off x="4776302" y="2728360"/>
              <a:ext cx="465420" cy="49386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060481" y="2785181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5770628" y="3724212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+ 4</a:t>
              </a:r>
            </a:p>
          </p:txBody>
        </p:sp>
        <p:sp>
          <p:nvSpPr>
            <p:cNvPr id="83" name="Oval 76"/>
            <p:cNvSpPr>
              <a:spLocks noChangeArrowheads="1"/>
            </p:cNvSpPr>
            <p:nvPr/>
          </p:nvSpPr>
          <p:spPr bwMode="auto">
            <a:xfrm>
              <a:off x="3940769" y="382915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" name="Oval 71"/>
            <p:cNvSpPr>
              <a:spLocks noChangeArrowheads="1"/>
            </p:cNvSpPr>
            <p:nvPr/>
          </p:nvSpPr>
          <p:spPr bwMode="auto">
            <a:xfrm>
              <a:off x="1418232" y="3829158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0" name="Oval 72"/>
            <p:cNvSpPr>
              <a:spLocks noChangeArrowheads="1"/>
            </p:cNvSpPr>
            <p:nvPr/>
          </p:nvSpPr>
          <p:spPr bwMode="auto">
            <a:xfrm>
              <a:off x="2048469" y="382915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1" name="Oval 73"/>
            <p:cNvSpPr>
              <a:spLocks noChangeArrowheads="1"/>
            </p:cNvSpPr>
            <p:nvPr/>
          </p:nvSpPr>
          <p:spPr bwMode="auto">
            <a:xfrm>
              <a:off x="2678707" y="382915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2" name="Oval 74"/>
            <p:cNvSpPr>
              <a:spLocks noChangeArrowheads="1"/>
            </p:cNvSpPr>
            <p:nvPr/>
          </p:nvSpPr>
          <p:spPr bwMode="auto">
            <a:xfrm>
              <a:off x="3310532" y="382915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3" name="Oval 72"/>
            <p:cNvSpPr>
              <a:spLocks noChangeArrowheads="1"/>
            </p:cNvSpPr>
            <p:nvPr/>
          </p:nvSpPr>
          <p:spPr bwMode="auto">
            <a:xfrm>
              <a:off x="878980" y="3864944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4" name="Oval 75"/>
            <p:cNvSpPr>
              <a:spLocks noChangeArrowheads="1"/>
            </p:cNvSpPr>
            <p:nvPr/>
          </p:nvSpPr>
          <p:spPr bwMode="auto">
            <a:xfrm>
              <a:off x="5202832" y="382915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5" name="Oval 77"/>
            <p:cNvSpPr>
              <a:spLocks noChangeArrowheads="1"/>
            </p:cNvSpPr>
            <p:nvPr/>
          </p:nvSpPr>
          <p:spPr bwMode="auto">
            <a:xfrm>
              <a:off x="4575769" y="382915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96" name="Straight Connector 95"/>
            <p:cNvCxnSpPr>
              <a:stCxn id="93" idx="7"/>
              <a:endCxn id="69" idx="3"/>
            </p:cNvCxnSpPr>
            <p:nvPr/>
          </p:nvCxnSpPr>
          <p:spPr>
            <a:xfrm flipV="1">
              <a:off x="1074102" y="3383873"/>
              <a:ext cx="1013257" cy="5145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89" idx="7"/>
              <a:endCxn id="69" idx="4"/>
            </p:cNvCxnSpPr>
            <p:nvPr/>
          </p:nvCxnSpPr>
          <p:spPr>
            <a:xfrm flipV="1">
              <a:off x="1613354" y="3417351"/>
              <a:ext cx="554827" cy="44528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0" idx="7"/>
              <a:endCxn id="70" idx="3"/>
            </p:cNvCxnSpPr>
            <p:nvPr/>
          </p:nvCxnSpPr>
          <p:spPr>
            <a:xfrm flipV="1">
              <a:off x="2243591" y="3383873"/>
              <a:ext cx="474007" cy="478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92" idx="7"/>
              <a:endCxn id="67" idx="3"/>
            </p:cNvCxnSpPr>
            <p:nvPr/>
          </p:nvCxnSpPr>
          <p:spPr>
            <a:xfrm flipV="1">
              <a:off x="3505653" y="3383873"/>
              <a:ext cx="474006" cy="478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1" idx="7"/>
              <a:endCxn id="71" idx="3"/>
            </p:cNvCxnSpPr>
            <p:nvPr/>
          </p:nvCxnSpPr>
          <p:spPr>
            <a:xfrm flipV="1">
              <a:off x="2873828" y="3383873"/>
              <a:ext cx="475594" cy="478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5325235" y="3417351"/>
              <a:ext cx="0" cy="4269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5" idx="7"/>
              <a:endCxn id="73" idx="3"/>
            </p:cNvCxnSpPr>
            <p:nvPr/>
          </p:nvCxnSpPr>
          <p:spPr>
            <a:xfrm flipV="1">
              <a:off x="4770891" y="3383873"/>
              <a:ext cx="470832" cy="478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4055069" y="3425588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Text Box 40"/>
            <p:cNvSpPr txBox="1">
              <a:spLocks noChangeArrowheads="1"/>
            </p:cNvSpPr>
            <p:nvPr/>
          </p:nvSpPr>
          <p:spPr bwMode="auto">
            <a:xfrm>
              <a:off x="5778140" y="4363742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+ 5</a:t>
              </a:r>
            </a:p>
          </p:txBody>
        </p:sp>
        <p:sp>
          <p:nvSpPr>
            <p:cNvPr id="107" name="Oval 76"/>
            <p:cNvSpPr>
              <a:spLocks noChangeArrowheads="1"/>
            </p:cNvSpPr>
            <p:nvPr/>
          </p:nvSpPr>
          <p:spPr bwMode="auto">
            <a:xfrm>
              <a:off x="3948281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" name="Oval 71"/>
            <p:cNvSpPr>
              <a:spLocks noChangeArrowheads="1"/>
            </p:cNvSpPr>
            <p:nvPr/>
          </p:nvSpPr>
          <p:spPr bwMode="auto">
            <a:xfrm>
              <a:off x="1425744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2" name="Oval 72"/>
            <p:cNvSpPr>
              <a:spLocks noChangeArrowheads="1"/>
            </p:cNvSpPr>
            <p:nvPr/>
          </p:nvSpPr>
          <p:spPr bwMode="auto">
            <a:xfrm>
              <a:off x="2055981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0" name="Oval 73"/>
            <p:cNvSpPr>
              <a:spLocks noChangeArrowheads="1"/>
            </p:cNvSpPr>
            <p:nvPr/>
          </p:nvSpPr>
          <p:spPr bwMode="auto">
            <a:xfrm>
              <a:off x="2686219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1" name="Oval 74"/>
            <p:cNvSpPr>
              <a:spLocks noChangeArrowheads="1"/>
            </p:cNvSpPr>
            <p:nvPr/>
          </p:nvSpPr>
          <p:spPr bwMode="auto">
            <a:xfrm>
              <a:off x="3318044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2" name="Oval 72"/>
            <p:cNvSpPr>
              <a:spLocks noChangeArrowheads="1"/>
            </p:cNvSpPr>
            <p:nvPr/>
          </p:nvSpPr>
          <p:spPr bwMode="auto">
            <a:xfrm>
              <a:off x="886492" y="4504474"/>
              <a:ext cx="228600" cy="228600"/>
            </a:xfrm>
            <a:prstGeom prst="ellipse">
              <a:avLst/>
            </a:prstGeom>
            <a:solidFill>
              <a:srgbClr val="2313F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3" name="Oval 75"/>
            <p:cNvSpPr>
              <a:spLocks noChangeArrowheads="1"/>
            </p:cNvSpPr>
            <p:nvPr/>
          </p:nvSpPr>
          <p:spPr bwMode="auto">
            <a:xfrm>
              <a:off x="5210344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5" name="Oval 77"/>
            <p:cNvSpPr>
              <a:spLocks noChangeArrowheads="1"/>
            </p:cNvSpPr>
            <p:nvPr/>
          </p:nvSpPr>
          <p:spPr bwMode="auto">
            <a:xfrm>
              <a:off x="4583281" y="446868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26" name="Straight Connector 125"/>
            <p:cNvCxnSpPr>
              <a:stCxn id="122" idx="0"/>
              <a:endCxn id="93" idx="4"/>
            </p:cNvCxnSpPr>
            <p:nvPr/>
          </p:nvCxnSpPr>
          <p:spPr>
            <a:xfrm flipH="1" flipV="1">
              <a:off x="993280" y="4093544"/>
              <a:ext cx="7512" cy="4109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11" idx="7"/>
              <a:endCxn id="90" idx="3"/>
            </p:cNvCxnSpPr>
            <p:nvPr/>
          </p:nvCxnSpPr>
          <p:spPr>
            <a:xfrm flipV="1">
              <a:off x="1620865" y="4024279"/>
              <a:ext cx="461082" cy="47788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12" idx="7"/>
              <a:endCxn id="91" idx="3"/>
            </p:cNvCxnSpPr>
            <p:nvPr/>
          </p:nvCxnSpPr>
          <p:spPr>
            <a:xfrm flipV="1">
              <a:off x="2251103" y="4024279"/>
              <a:ext cx="461082" cy="47788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21" idx="0"/>
              <a:endCxn id="92" idx="4"/>
            </p:cNvCxnSpPr>
            <p:nvPr/>
          </p:nvCxnSpPr>
          <p:spPr>
            <a:xfrm flipH="1" flipV="1">
              <a:off x="3424832" y="4057758"/>
              <a:ext cx="7512" cy="4109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0" idx="0"/>
              <a:endCxn id="91" idx="4"/>
            </p:cNvCxnSpPr>
            <p:nvPr/>
          </p:nvCxnSpPr>
          <p:spPr>
            <a:xfrm flipH="1" flipV="1">
              <a:off x="2793007" y="4057758"/>
              <a:ext cx="7512" cy="4109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5325235" y="4043922"/>
              <a:ext cx="0" cy="4269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4720681" y="4057712"/>
              <a:ext cx="7512" cy="4109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4062581" y="4065118"/>
              <a:ext cx="0" cy="4035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Text Box 40"/>
            <p:cNvSpPr txBox="1">
              <a:spLocks noChangeArrowheads="1"/>
            </p:cNvSpPr>
            <p:nvPr/>
          </p:nvSpPr>
          <p:spPr bwMode="auto">
            <a:xfrm>
              <a:off x="5776040" y="5017108"/>
              <a:ext cx="6399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+ 6</a:t>
              </a:r>
            </a:p>
          </p:txBody>
        </p:sp>
        <p:sp>
          <p:nvSpPr>
            <p:cNvPr id="118" name="Oval 76"/>
            <p:cNvSpPr>
              <a:spLocks noChangeArrowheads="1"/>
            </p:cNvSpPr>
            <p:nvPr/>
          </p:nvSpPr>
          <p:spPr bwMode="auto">
            <a:xfrm>
              <a:off x="3946181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" name="Oval 71"/>
            <p:cNvSpPr>
              <a:spLocks noChangeArrowheads="1"/>
            </p:cNvSpPr>
            <p:nvPr/>
          </p:nvSpPr>
          <p:spPr bwMode="auto">
            <a:xfrm>
              <a:off x="1423644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7" name="Oval 72"/>
            <p:cNvSpPr>
              <a:spLocks noChangeArrowheads="1"/>
            </p:cNvSpPr>
            <p:nvPr/>
          </p:nvSpPr>
          <p:spPr bwMode="auto">
            <a:xfrm>
              <a:off x="2053881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8" name="Oval 73"/>
            <p:cNvSpPr>
              <a:spLocks noChangeArrowheads="1"/>
            </p:cNvSpPr>
            <p:nvPr/>
          </p:nvSpPr>
          <p:spPr bwMode="auto">
            <a:xfrm>
              <a:off x="2684119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9" name="Oval 74"/>
            <p:cNvSpPr>
              <a:spLocks noChangeArrowheads="1"/>
            </p:cNvSpPr>
            <p:nvPr/>
          </p:nvSpPr>
          <p:spPr bwMode="auto">
            <a:xfrm>
              <a:off x="3315944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0" name="Oval 72"/>
            <p:cNvSpPr>
              <a:spLocks noChangeArrowheads="1"/>
            </p:cNvSpPr>
            <p:nvPr/>
          </p:nvSpPr>
          <p:spPr bwMode="auto">
            <a:xfrm>
              <a:off x="884392" y="515784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2" name="Oval 75"/>
            <p:cNvSpPr>
              <a:spLocks noChangeArrowheads="1"/>
            </p:cNvSpPr>
            <p:nvPr/>
          </p:nvSpPr>
          <p:spPr bwMode="auto">
            <a:xfrm>
              <a:off x="5208244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3" name="Oval 77"/>
            <p:cNvSpPr>
              <a:spLocks noChangeArrowheads="1"/>
            </p:cNvSpPr>
            <p:nvPr/>
          </p:nvSpPr>
          <p:spPr bwMode="auto">
            <a:xfrm>
              <a:off x="4581181" y="512205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44" name="Straight Connector 143"/>
            <p:cNvCxnSpPr>
              <a:stCxn id="140" idx="7"/>
              <a:endCxn id="111" idx="3"/>
            </p:cNvCxnSpPr>
            <p:nvPr/>
          </p:nvCxnSpPr>
          <p:spPr>
            <a:xfrm flipV="1">
              <a:off x="1079513" y="4663810"/>
              <a:ext cx="379709" cy="52750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34" idx="0"/>
              <a:endCxn id="111" idx="4"/>
            </p:cNvCxnSpPr>
            <p:nvPr/>
          </p:nvCxnSpPr>
          <p:spPr>
            <a:xfrm flipV="1">
              <a:off x="1537944" y="4697288"/>
              <a:ext cx="2100" cy="4247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37" idx="0"/>
              <a:endCxn id="112" idx="4"/>
            </p:cNvCxnSpPr>
            <p:nvPr/>
          </p:nvCxnSpPr>
          <p:spPr>
            <a:xfrm flipV="1">
              <a:off x="2168181" y="4697288"/>
              <a:ext cx="2100" cy="4247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39" idx="1"/>
              <a:endCxn id="120" idx="5"/>
            </p:cNvCxnSpPr>
            <p:nvPr/>
          </p:nvCxnSpPr>
          <p:spPr>
            <a:xfrm flipH="1" flipV="1">
              <a:off x="2881341" y="4663810"/>
              <a:ext cx="468081" cy="4917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38" idx="1"/>
              <a:endCxn id="112" idx="5"/>
            </p:cNvCxnSpPr>
            <p:nvPr/>
          </p:nvCxnSpPr>
          <p:spPr>
            <a:xfrm flipH="1" flipV="1">
              <a:off x="2251103" y="4663810"/>
              <a:ext cx="466495" cy="4917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2" idx="1"/>
              <a:endCxn id="125" idx="5"/>
            </p:cNvCxnSpPr>
            <p:nvPr/>
          </p:nvCxnSpPr>
          <p:spPr>
            <a:xfrm flipH="1" flipV="1">
              <a:off x="4778403" y="4663810"/>
              <a:ext cx="463320" cy="4917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43" idx="0"/>
              <a:endCxn id="125" idx="4"/>
            </p:cNvCxnSpPr>
            <p:nvPr/>
          </p:nvCxnSpPr>
          <p:spPr>
            <a:xfrm flipV="1">
              <a:off x="4695481" y="4697288"/>
              <a:ext cx="2100" cy="4247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18" idx="1"/>
              <a:endCxn id="121" idx="5"/>
            </p:cNvCxnSpPr>
            <p:nvPr/>
          </p:nvCxnSpPr>
          <p:spPr>
            <a:xfrm flipH="1" flipV="1">
              <a:off x="3513166" y="4663810"/>
              <a:ext cx="466494" cy="4917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0" name="Text Box 10"/>
          <p:cNvSpPr txBox="1">
            <a:spLocks noChangeArrowheads="1"/>
          </p:cNvSpPr>
          <p:nvPr/>
        </p:nvSpPr>
        <p:spPr bwMode="auto">
          <a:xfrm>
            <a:off x="7286658" y="832368"/>
            <a:ext cx="473616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</a:rPr>
              <a:t>Coalescence theory is similar to the Wright-Fisher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</a:rPr>
              <a:t>Wright-Fisher models allele frequencies forward in time (into the future - predictive)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</a:rPr>
              <a:t>Follow entire population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</a:rPr>
              <a:t>Coalescence models allele frequencies backward in time (into the past)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</a:rPr>
              <a:t>Trace the genealogical history of a </a:t>
            </a:r>
            <a:r>
              <a:rPr lang="en-US" sz="2000" u="sng" dirty="0">
                <a:latin typeface="Arial" pitchFamily="34" charset="0"/>
              </a:rPr>
              <a:t>sample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</a:rPr>
              <a:t>Relates directly to real data sampled from populations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</a:rPr>
              <a:t>Offers flexibility for analyzing data under diverse models of population history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790395" y="1027716"/>
            <a:ext cx="1391640" cy="4099905"/>
            <a:chOff x="6001800" y="1002295"/>
            <a:chExt cx="1518364" cy="4473244"/>
          </a:xfrm>
        </p:grpSpPr>
        <p:sp>
          <p:nvSpPr>
            <p:cNvPr id="135" name="Text Box 3"/>
            <p:cNvSpPr txBox="1">
              <a:spLocks noChangeArrowheads="1"/>
            </p:cNvSpPr>
            <p:nvPr/>
          </p:nvSpPr>
          <p:spPr bwMode="auto">
            <a:xfrm>
              <a:off x="6001800" y="1002295"/>
              <a:ext cx="1518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 dirty="0">
                  <a:latin typeface="Arial" pitchFamily="34" charset="0"/>
                </a:rPr>
                <a:t>Coalescence</a:t>
              </a:r>
            </a:p>
          </p:txBody>
        </p:sp>
        <p:sp>
          <p:nvSpPr>
            <p:cNvPr id="136" name="Text Box 40"/>
            <p:cNvSpPr txBox="1">
              <a:spLocks noChangeArrowheads="1"/>
            </p:cNvSpPr>
            <p:nvPr/>
          </p:nvSpPr>
          <p:spPr bwMode="auto">
            <a:xfrm>
              <a:off x="6403273" y="1556703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</a:t>
              </a:r>
              <a:r>
                <a:rPr lang="en-US" dirty="0">
                  <a:latin typeface="Arial" pitchFamily="34" charset="0"/>
                </a:rPr>
                <a:t>- 6</a:t>
              </a:r>
            </a:p>
          </p:txBody>
        </p:sp>
        <p:sp>
          <p:nvSpPr>
            <p:cNvPr id="159" name="Text Box 40"/>
            <p:cNvSpPr txBox="1">
              <a:spLocks noChangeArrowheads="1"/>
            </p:cNvSpPr>
            <p:nvPr/>
          </p:nvSpPr>
          <p:spPr bwMode="auto">
            <a:xfrm>
              <a:off x="6421543" y="2087824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</a:t>
              </a:r>
              <a:r>
                <a:rPr lang="en-US" dirty="0">
                  <a:latin typeface="Arial" pitchFamily="34" charset="0"/>
                </a:rPr>
                <a:t>- 5</a:t>
              </a:r>
            </a:p>
          </p:txBody>
        </p:sp>
        <p:sp>
          <p:nvSpPr>
            <p:cNvPr id="161" name="Text Box 40"/>
            <p:cNvSpPr txBox="1">
              <a:spLocks noChangeArrowheads="1"/>
            </p:cNvSpPr>
            <p:nvPr/>
          </p:nvSpPr>
          <p:spPr bwMode="auto">
            <a:xfrm>
              <a:off x="6421543" y="2675724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</a:t>
              </a:r>
              <a:r>
                <a:rPr lang="en-US" dirty="0">
                  <a:latin typeface="Arial" pitchFamily="34" charset="0"/>
                </a:rPr>
                <a:t>- 4</a:t>
              </a:r>
            </a:p>
          </p:txBody>
        </p:sp>
        <p:sp>
          <p:nvSpPr>
            <p:cNvPr id="162" name="Text Box 40"/>
            <p:cNvSpPr txBox="1">
              <a:spLocks noChangeArrowheads="1"/>
            </p:cNvSpPr>
            <p:nvPr/>
          </p:nvSpPr>
          <p:spPr bwMode="auto">
            <a:xfrm>
              <a:off x="6421543" y="3278317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</a:t>
              </a:r>
              <a:r>
                <a:rPr lang="en-US" dirty="0">
                  <a:latin typeface="Arial" pitchFamily="34" charset="0"/>
                </a:rPr>
                <a:t>- 3</a:t>
              </a:r>
            </a:p>
          </p:txBody>
        </p:sp>
        <p:sp>
          <p:nvSpPr>
            <p:cNvPr id="163" name="Text Box 40"/>
            <p:cNvSpPr txBox="1">
              <a:spLocks noChangeArrowheads="1"/>
            </p:cNvSpPr>
            <p:nvPr/>
          </p:nvSpPr>
          <p:spPr bwMode="auto">
            <a:xfrm>
              <a:off x="6416568" y="3867024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</a:t>
              </a:r>
              <a:r>
                <a:rPr lang="en-US" dirty="0">
                  <a:latin typeface="Arial" pitchFamily="34" charset="0"/>
                </a:rPr>
                <a:t>- 2</a:t>
              </a:r>
            </a:p>
          </p:txBody>
        </p:sp>
        <p:sp>
          <p:nvSpPr>
            <p:cNvPr id="164" name="Text Box 40"/>
            <p:cNvSpPr txBox="1">
              <a:spLocks noChangeArrowheads="1"/>
            </p:cNvSpPr>
            <p:nvPr/>
          </p:nvSpPr>
          <p:spPr bwMode="auto">
            <a:xfrm>
              <a:off x="6423474" y="4454924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 </a:t>
              </a:r>
              <a:r>
                <a:rPr lang="en-US" dirty="0">
                  <a:latin typeface="Arial" pitchFamily="34" charset="0"/>
                </a:rPr>
                <a:t>- 1</a:t>
              </a:r>
            </a:p>
          </p:txBody>
        </p:sp>
        <p:sp>
          <p:nvSpPr>
            <p:cNvPr id="165" name="Text Box 40"/>
            <p:cNvSpPr txBox="1">
              <a:spLocks noChangeArrowheads="1"/>
            </p:cNvSpPr>
            <p:nvPr/>
          </p:nvSpPr>
          <p:spPr bwMode="auto">
            <a:xfrm>
              <a:off x="6560124" y="5072575"/>
              <a:ext cx="369383" cy="402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</a:rPr>
                <a:t>t*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3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344D8-C581-474C-857F-163A105E365F}" type="slidenum">
              <a:rPr lang="en-US" altLang="en-US" smtClean="0"/>
              <a:pPr>
                <a:defRPr/>
              </a:pPr>
              <a:t>60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521662" y="1092353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000" b="1" u="sng" cap="small" dirty="0"/>
              <a:t>Problem</a:t>
            </a:r>
            <a:r>
              <a:rPr lang="en-US" altLang="en-US" sz="2000" dirty="0"/>
              <a:t>: We do not know the precise genealogy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  <a:p>
            <a:pPr eaLnBrk="1" hangingPunct="1"/>
            <a:r>
              <a:rPr lang="en-US" altLang="en-US" sz="2000" b="1" u="sng" cap="small" dirty="0"/>
              <a:t>Solution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Estimate </a:t>
            </a:r>
            <a:r>
              <a:rPr lang="az-Cyrl-AZ" altLang="en-US" sz="2000" i="1" dirty="0"/>
              <a:t>Ө </a:t>
            </a:r>
            <a:r>
              <a:rPr lang="en-US" altLang="en-US" sz="2000" dirty="0"/>
              <a:t>for many genealogies that are consistent with the data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3289" y="228123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 dirty="0"/>
          </a:p>
        </p:txBody>
      </p: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2173289" y="2568989"/>
            <a:ext cx="8391801" cy="2651760"/>
            <a:chOff x="820164" y="3232206"/>
            <a:chExt cx="7559498" cy="2388757"/>
          </a:xfrm>
        </p:grpSpPr>
        <p:grpSp>
          <p:nvGrpSpPr>
            <p:cNvPr id="61" name="Group 60"/>
            <p:cNvGrpSpPr/>
            <p:nvPr/>
          </p:nvGrpSpPr>
          <p:grpSpPr>
            <a:xfrm>
              <a:off x="820164" y="3247792"/>
              <a:ext cx="1525377" cy="2285716"/>
              <a:chOff x="3997967" y="1238251"/>
              <a:chExt cx="1525377" cy="2285716"/>
            </a:xfrm>
          </p:grpSpPr>
          <p:pic>
            <p:nvPicPr>
              <p:cNvPr id="10" name="Picture 611" descr="export1.em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7967" y="1238251"/>
                <a:ext cx="1525377" cy="2285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Straight Connector 15"/>
              <p:cNvCxnSpPr/>
              <p:nvPr/>
            </p:nvCxnSpPr>
            <p:spPr bwMode="auto">
              <a:xfrm rot="5400000">
                <a:off x="4933877" y="2613819"/>
                <a:ext cx="166688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 bwMode="auto">
              <a:xfrm rot="5400000">
                <a:off x="4448102" y="1959769"/>
                <a:ext cx="16668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 bwMode="auto">
              <a:xfrm rot="5400000">
                <a:off x="5226771" y="1974851"/>
                <a:ext cx="168275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 bwMode="auto">
              <a:xfrm rot="5400000">
                <a:off x="5286302" y="1680369"/>
                <a:ext cx="166688" cy="0"/>
              </a:xfrm>
              <a:prstGeom prst="line">
                <a:avLst/>
              </a:prstGeom>
              <a:ln w="38100">
                <a:solidFill>
                  <a:srgbClr val="CE02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auto">
              <a:xfrm rot="5400000">
                <a:off x="5075165" y="3288507"/>
                <a:ext cx="166687" cy="0"/>
              </a:xfrm>
              <a:prstGeom prst="line">
                <a:avLst/>
              </a:prstGeom>
              <a:ln w="38100">
                <a:solidFill>
                  <a:srgbClr val="5185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6825289" y="3232206"/>
              <a:ext cx="1554373" cy="2329166"/>
              <a:chOff x="5902836" y="1162060"/>
              <a:chExt cx="1554373" cy="2329166"/>
            </a:xfrm>
          </p:grpSpPr>
          <p:pic>
            <p:nvPicPr>
              <p:cNvPr id="21" name="Picture 625" descr="export2.em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2836" y="1162060"/>
                <a:ext cx="1554373" cy="2329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7223052" y="1456532"/>
                <a:ext cx="166687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 bwMode="auto">
              <a:xfrm rot="5400000">
                <a:off x="7267502" y="2464594"/>
                <a:ext cx="166688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 rot="5400000">
                <a:off x="6657902" y="3302794"/>
                <a:ext cx="166688" cy="0"/>
              </a:xfrm>
              <a:prstGeom prst="line">
                <a:avLst/>
              </a:prstGeom>
              <a:ln w="38100">
                <a:solidFill>
                  <a:srgbClr val="CE02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auto">
              <a:xfrm rot="5400000">
                <a:off x="7253215" y="2145507"/>
                <a:ext cx="166687" cy="0"/>
              </a:xfrm>
              <a:prstGeom prst="line">
                <a:avLst/>
              </a:prstGeom>
              <a:ln w="38100">
                <a:solidFill>
                  <a:srgbClr val="5185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auto">
              <a:xfrm rot="5400000">
                <a:off x="6943652" y="1869282"/>
                <a:ext cx="166687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2868517" y="3291797"/>
              <a:ext cx="1554373" cy="2329166"/>
              <a:chOff x="2855046" y="3676347"/>
              <a:chExt cx="1554373" cy="2329166"/>
            </a:xfrm>
          </p:grpSpPr>
          <p:pic>
            <p:nvPicPr>
              <p:cNvPr id="27" name="Picture 633" descr="export3.em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5046" y="3676347"/>
                <a:ext cx="1554373" cy="2329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8" name="Straight Connector 27"/>
              <p:cNvCxnSpPr/>
              <p:nvPr/>
            </p:nvCxnSpPr>
            <p:spPr bwMode="auto">
              <a:xfrm rot="5400000">
                <a:off x="3634508" y="5711826"/>
                <a:ext cx="168275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auto">
              <a:xfrm rot="5400000">
                <a:off x="3381302" y="4293394"/>
                <a:ext cx="16668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auto">
              <a:xfrm rot="5400000">
                <a:off x="4143302" y="3788569"/>
                <a:ext cx="166688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auto">
              <a:xfrm rot="5400000">
                <a:off x="4100440" y="4612482"/>
                <a:ext cx="166687" cy="0"/>
              </a:xfrm>
              <a:prstGeom prst="line">
                <a:avLst/>
              </a:prstGeom>
              <a:ln w="38100">
                <a:solidFill>
                  <a:srgbClr val="CE02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auto">
              <a:xfrm rot="5400000">
                <a:off x="4018683" y="4949826"/>
                <a:ext cx="168275" cy="0"/>
              </a:xfrm>
              <a:prstGeom prst="line">
                <a:avLst/>
              </a:prstGeom>
              <a:ln w="38100">
                <a:solidFill>
                  <a:srgbClr val="5185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4973575" y="3232206"/>
              <a:ext cx="1554373" cy="2329166"/>
              <a:chOff x="5293278" y="3600157"/>
              <a:chExt cx="1554373" cy="2329166"/>
            </a:xfrm>
          </p:grpSpPr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5591102" y="5631657"/>
                <a:ext cx="166687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5895902" y="4550569"/>
                <a:ext cx="16668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6581702" y="4460082"/>
                <a:ext cx="16668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 bwMode="auto">
              <a:xfrm rot="5400000">
                <a:off x="6595196" y="4859338"/>
                <a:ext cx="168275" cy="0"/>
              </a:xfrm>
              <a:prstGeom prst="line">
                <a:avLst/>
              </a:prstGeom>
              <a:ln w="38100">
                <a:solidFill>
                  <a:srgbClr val="CE02B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 bwMode="auto">
              <a:xfrm rot="5400000">
                <a:off x="6048302" y="3759994"/>
                <a:ext cx="166688" cy="0"/>
              </a:xfrm>
              <a:prstGeom prst="line">
                <a:avLst/>
              </a:prstGeom>
              <a:ln w="38100">
                <a:solidFill>
                  <a:srgbClr val="5185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" name="Picture 640" descr="export4.em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3278" y="3600157"/>
                <a:ext cx="1554373" cy="2329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6" name="Rectangle 65"/>
          <p:cNvSpPr/>
          <p:nvPr/>
        </p:nvSpPr>
        <p:spPr>
          <a:xfrm>
            <a:off x="1349628" y="5442835"/>
            <a:ext cx="9811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000" dirty="0">
                <a:cs typeface="Calibri"/>
              </a:rPr>
              <a:t>Use Markov Chain Monte Carlo to update genealogies and obtain estimates of </a:t>
            </a:r>
            <a:r>
              <a:rPr lang="az-Cyrl-AZ" altLang="en-US" sz="2000" i="1" dirty="0"/>
              <a:t>Ө</a:t>
            </a:r>
            <a:endParaRPr lang="en-US" altLang="en-US" sz="2000" i="1" dirty="0"/>
          </a:p>
          <a:p>
            <a:pPr algn="ctr"/>
            <a:r>
              <a:rPr lang="en-US" altLang="en-US" sz="2000" dirty="0">
                <a:cs typeface="Calibri"/>
              </a:rPr>
              <a:t>Markov Chain Monte Carlo: a class of algorithms for sampling from a probability distribution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217516" y="519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Applying coalescent theory to populations</a:t>
            </a:r>
          </a:p>
        </p:txBody>
      </p:sp>
    </p:spTree>
    <p:extLst>
      <p:ext uri="{BB962C8B-B14F-4D97-AF65-F5344CB8AC3E}">
        <p14:creationId xmlns:p14="http://schemas.microsoft.com/office/powerpoint/2010/main" val="284297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2825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B9F1F8-5A55-467F-9658-368874250EF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527598" y="298878"/>
            <a:ext cx="72152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n-lt"/>
              </a:rPr>
              <a:t>Applying coalescent theory to populations</a:t>
            </a:r>
          </a:p>
        </p:txBody>
      </p:sp>
      <p:sp>
        <p:nvSpPr>
          <p:cNvPr id="309" name="TextBox 308"/>
          <p:cNvSpPr txBox="1">
            <a:spLocks noChangeArrowheads="1"/>
          </p:cNvSpPr>
          <p:nvPr/>
        </p:nvSpPr>
        <p:spPr bwMode="auto">
          <a:xfrm>
            <a:off x="527598" y="923998"/>
            <a:ext cx="650513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400" dirty="0">
                <a:latin typeface="+mn-lt"/>
              </a:rPr>
              <a:t>Markov Chain Monte Carlo</a:t>
            </a:r>
            <a:endParaRPr lang="en-US" altLang="en-US" sz="2000" dirty="0">
              <a:latin typeface="+mn-lt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Considers millions or even billions of genealogies consistent with the data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Estimate time to coalescence from each genealogy</a:t>
            </a:r>
          </a:p>
          <a:p>
            <a:pPr marL="10858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Expect </a:t>
            </a:r>
            <a:r>
              <a:rPr lang="en-US" altLang="en-US" sz="2000" i="1" dirty="0">
                <a:latin typeface="+mn-lt"/>
              </a:rPr>
              <a:t>µr</a:t>
            </a:r>
            <a:r>
              <a:rPr lang="en-US" altLang="en-US" sz="2000" dirty="0">
                <a:latin typeface="+mn-lt"/>
              </a:rPr>
              <a:t> mutations per lineage, and</a:t>
            </a:r>
          </a:p>
          <a:p>
            <a:pPr marL="10858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An average of 4</a:t>
            </a:r>
            <a:r>
              <a:rPr lang="en-US" altLang="en-US" sz="2000" i="1" dirty="0">
                <a:latin typeface="+mn-lt"/>
              </a:rPr>
              <a:t>N</a:t>
            </a:r>
            <a:r>
              <a:rPr lang="en-US" altLang="en-US" sz="2000" i="1" baseline="-25000" dirty="0">
                <a:latin typeface="+mn-lt"/>
              </a:rPr>
              <a:t>e</a:t>
            </a:r>
            <a:r>
              <a:rPr lang="en-US" altLang="en-US" sz="2000" i="1" dirty="0">
                <a:latin typeface="+mn-lt"/>
              </a:rPr>
              <a:t>µ </a:t>
            </a:r>
            <a:r>
              <a:rPr lang="en-US" altLang="en-US" sz="2000" dirty="0">
                <a:latin typeface="+mn-lt"/>
              </a:rPr>
              <a:t>mutations to separate two random copies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Provides a posterior distribution of values of </a:t>
            </a:r>
            <a:r>
              <a:rPr lang="el-GR" altLang="en-US" sz="2000" i="1" dirty="0">
                <a:latin typeface="Calibri" panose="020F0502020204030204" pitchFamily="34" charset="0"/>
              </a:rPr>
              <a:t>Θ</a:t>
            </a:r>
            <a:r>
              <a:rPr lang="en-US" altLang="en-US" sz="2000" dirty="0">
                <a:latin typeface="Calibri" panose="020F0502020204030204" pitchFamily="34" charset="0"/>
              </a:rPr>
              <a:t> and the probability associated with each value</a:t>
            </a:r>
            <a:endParaRPr lang="en-US" altLang="en-US" sz="2000" dirty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Peak of the distribution is the “best” estimate of </a:t>
            </a:r>
            <a:r>
              <a:rPr lang="el-GR" altLang="en-US" sz="2000" i="1" dirty="0">
                <a:latin typeface="Calibri" panose="020F0502020204030204" pitchFamily="34" charset="0"/>
              </a:rPr>
              <a:t>Θ</a:t>
            </a:r>
            <a:endParaRPr lang="en-US" altLang="en-US" sz="2000" i="1" baseline="-25000" dirty="0">
              <a:latin typeface="+mn-lt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Variance (95% HPD—highest posterior density) around estimate provides measure of confidence</a:t>
            </a:r>
          </a:p>
          <a:p>
            <a:pPr marL="108585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Incorporates the influence of stochastic variance in both mutation and drift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7235943" y="1998058"/>
          <a:ext cx="4524647" cy="364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9234238" y="5623745"/>
            <a:ext cx="1457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i="1" dirty="0"/>
              <a:t>Ө</a:t>
            </a:r>
            <a:r>
              <a:rPr lang="en-US" altLang="en-US" sz="2000" i="1" dirty="0"/>
              <a:t> </a:t>
            </a:r>
            <a:r>
              <a:rPr lang="en-US" altLang="en-US" sz="2000" dirty="0"/>
              <a:t>(4</a:t>
            </a:r>
            <a:r>
              <a:rPr lang="en-US" altLang="en-US" sz="2000" i="1" dirty="0"/>
              <a:t>N</a:t>
            </a:r>
            <a:r>
              <a:rPr lang="en-US" altLang="en-US" sz="2000" i="1" baseline="-25000" dirty="0"/>
              <a:t>e</a:t>
            </a:r>
            <a:r>
              <a:rPr lang="en-US" altLang="en-US" sz="2000" i="1" dirty="0"/>
              <a:t>µ</a:t>
            </a:r>
            <a:r>
              <a:rPr lang="en-US" altLang="en-US" sz="2000" dirty="0"/>
              <a:t>)</a:t>
            </a:r>
            <a:endParaRPr lang="el-GR" altLang="en-US" sz="2000" i="1" dirty="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 rot="16200000">
            <a:off x="5812321" y="3432986"/>
            <a:ext cx="2316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Posterior probability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0370" y="1453047"/>
            <a:ext cx="5033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Posterior distribution of estimates of </a:t>
            </a:r>
            <a:r>
              <a:rPr lang="el-GR" sz="2400" i="1" dirty="0">
                <a:latin typeface="Calibri" panose="020F0502020204030204" pitchFamily="34" charset="0"/>
              </a:rPr>
              <a:t>Θ</a:t>
            </a: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857866" y="1944886"/>
            <a:ext cx="148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Best estimate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599992" y="2263444"/>
            <a:ext cx="0" cy="4428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9039635" y="4486084"/>
            <a:ext cx="1445407" cy="683510"/>
            <a:chOff x="9106486" y="4793511"/>
            <a:chExt cx="1445407" cy="68351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106486" y="5162843"/>
              <a:ext cx="144540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06486" y="5162843"/>
              <a:ext cx="0" cy="314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540170" y="5162843"/>
              <a:ext cx="0" cy="3141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301089" y="4793511"/>
              <a:ext cx="1055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95% HPD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7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 uiExpand="1" build="p"/>
      <p:bldGraphic spid="16" grpId="0">
        <p:bldAsOne/>
      </p:bldGraphic>
      <p:bldP spid="17" grpId="0"/>
      <p:bldP spid="18" grpId="0"/>
      <p:bldP spid="2" grpId="0"/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3" name="Group 14"/>
          <p:cNvGrpSpPr>
            <a:grpSpLocks/>
          </p:cNvGrpSpPr>
          <p:nvPr/>
        </p:nvGrpSpPr>
        <p:grpSpPr bwMode="auto">
          <a:xfrm>
            <a:off x="820509" y="1080071"/>
            <a:ext cx="3681945" cy="1369346"/>
            <a:chOff x="-567270" y="458788"/>
            <a:chExt cx="3681945" cy="1370012"/>
          </a:xfrm>
        </p:grpSpPr>
        <p:pic>
          <p:nvPicPr>
            <p:cNvPr id="37900" name="Picture 12" descr="http://www.smedesphoto.com/Image%20Files_Birds/Gadwall_292x43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6" r="1778" b="8220"/>
            <a:stretch>
              <a:fillRect/>
            </a:stretch>
          </p:blipFill>
          <p:spPr bwMode="auto">
            <a:xfrm>
              <a:off x="1066800" y="458788"/>
              <a:ext cx="2047875" cy="137001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-567270" y="851017"/>
              <a:ext cx="1605055" cy="708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Gadwall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 dirty="0"/>
                <a:t>Anas </a:t>
              </a:r>
              <a:r>
                <a:rPr lang="en-US" altLang="en-US" sz="2000" i="1" dirty="0" err="1"/>
                <a:t>strepera</a:t>
              </a:r>
              <a:endParaRPr lang="en-US" altLang="en-US" sz="2000" i="1" dirty="0"/>
            </a:p>
          </p:txBody>
        </p:sp>
      </p:grpSp>
      <p:grpSp>
        <p:nvGrpSpPr>
          <p:cNvPr id="37894" name="Group 13"/>
          <p:cNvGrpSpPr>
            <a:grpSpLocks/>
          </p:cNvGrpSpPr>
          <p:nvPr/>
        </p:nvGrpSpPr>
        <p:grpSpPr bwMode="auto">
          <a:xfrm>
            <a:off x="7069624" y="979305"/>
            <a:ext cx="4058780" cy="1371334"/>
            <a:chOff x="5837238" y="457200"/>
            <a:chExt cx="4059702" cy="1371600"/>
          </a:xfrm>
        </p:grpSpPr>
        <p:pic>
          <p:nvPicPr>
            <p:cNvPr id="37898" name="Picture 11" descr="http://www.astronomy-images.com/day-images/California/Birds/widgeon.255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0" t="29691" r="37440" b="24742"/>
            <a:stretch>
              <a:fillRect/>
            </a:stretch>
          </p:blipFill>
          <p:spPr bwMode="auto">
            <a:xfrm>
              <a:off x="5837238" y="457200"/>
              <a:ext cx="2011362" cy="1371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99" name="Text Box 14"/>
            <p:cNvSpPr txBox="1">
              <a:spLocks noChangeArrowheads="1"/>
            </p:cNvSpPr>
            <p:nvPr/>
          </p:nvSpPr>
          <p:spPr bwMode="auto">
            <a:xfrm>
              <a:off x="7848600" y="756314"/>
              <a:ext cx="2048340" cy="70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American Wigeon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 dirty="0"/>
                <a:t>Anas </a:t>
              </a:r>
              <a:r>
                <a:rPr lang="en-US" altLang="en-US" sz="2000" i="1" dirty="0" err="1"/>
                <a:t>americana</a:t>
              </a:r>
              <a:endParaRPr lang="en-US" altLang="en-US" sz="2000" i="1" dirty="0"/>
            </a:p>
          </p:txBody>
        </p:sp>
      </p:grpSp>
      <p:sp>
        <p:nvSpPr>
          <p:cNvPr id="37896" name="TextBox 12"/>
          <p:cNvSpPr txBox="1">
            <a:spLocks noChangeArrowheads="1"/>
          </p:cNvSpPr>
          <p:nvPr/>
        </p:nvSpPr>
        <p:spPr bwMode="auto">
          <a:xfrm>
            <a:off x="4502454" y="5911507"/>
            <a:ext cx="3303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Which has the larger </a:t>
            </a:r>
            <a:r>
              <a:rPr lang="en-US" altLang="en-US" sz="2400" i="1" dirty="0">
                <a:latin typeface="+mn-lt"/>
              </a:rPr>
              <a:t>N</a:t>
            </a:r>
            <a:r>
              <a:rPr lang="en-US" altLang="en-US" sz="2400" i="1" baseline="-25000" dirty="0">
                <a:latin typeface="+mn-lt"/>
              </a:rPr>
              <a:t>e</a:t>
            </a:r>
            <a:r>
              <a:rPr lang="en-US" altLang="en-US" sz="2400" dirty="0">
                <a:latin typeface="+mn-lt"/>
              </a:rPr>
              <a:t>?</a:t>
            </a:r>
          </a:p>
        </p:txBody>
      </p:sp>
      <p:sp>
        <p:nvSpPr>
          <p:cNvPr id="37897" name="TextBox 15"/>
          <p:cNvSpPr txBox="1">
            <a:spLocks noChangeArrowheads="1"/>
          </p:cNvSpPr>
          <p:nvPr/>
        </p:nvSpPr>
        <p:spPr bwMode="auto">
          <a:xfrm>
            <a:off x="2590800" y="208720"/>
            <a:ext cx="7462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+mn-lt"/>
              </a:rPr>
              <a:t>mtDNA</a:t>
            </a:r>
            <a:r>
              <a:rPr lang="en-US" altLang="en-US" dirty="0">
                <a:latin typeface="+mn-lt"/>
              </a:rPr>
              <a:t> genealogies in two species of ducks</a:t>
            </a:r>
          </a:p>
        </p:txBody>
      </p:sp>
      <p:pic>
        <p:nvPicPr>
          <p:cNvPr id="17" name="Picture 3" descr="100wige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0" r="17058" b="4082"/>
          <a:stretch>
            <a:fillRect/>
          </a:stretch>
        </p:blipFill>
        <p:spPr bwMode="auto">
          <a:xfrm>
            <a:off x="6819892" y="2471688"/>
            <a:ext cx="3343275" cy="335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100gadw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8" b="4082"/>
          <a:stretch>
            <a:fillRect/>
          </a:stretch>
        </p:blipFill>
        <p:spPr bwMode="auto">
          <a:xfrm>
            <a:off x="1904992" y="2471688"/>
            <a:ext cx="334328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343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1752600" y="304801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+mn-lt"/>
              </a:rPr>
              <a:t>Coalescence methods: </a:t>
            </a:r>
            <a:r>
              <a:rPr lang="en-US" altLang="en-US" sz="2400" dirty="0">
                <a:latin typeface="+mn-lt"/>
              </a:rPr>
              <a:t>estimate </a:t>
            </a:r>
            <a:r>
              <a:rPr lang="ru-RU" altLang="en-US" sz="2400" i="1" dirty="0">
                <a:latin typeface="+mn-lt"/>
              </a:rPr>
              <a:t>Ө</a:t>
            </a:r>
            <a:r>
              <a:rPr lang="en-US" altLang="en-US" sz="2400" dirty="0">
                <a:latin typeface="+mn-lt"/>
              </a:rPr>
              <a:t> from all possible genealogies consistent</a:t>
            </a:r>
            <a:r>
              <a:rPr lang="en-US" altLang="en-US" sz="2400" b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with the data</a:t>
            </a:r>
            <a:endParaRPr lang="en-US" altLang="en-US" sz="2400" i="1" baseline="-25000" dirty="0">
              <a:latin typeface="+mn-lt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598739" y="1055689"/>
          <a:ext cx="6994525" cy="47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5416527" y="5602259"/>
            <a:ext cx="22111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000" dirty="0">
                <a:latin typeface="+mn-lt"/>
              </a:rPr>
              <a:t>Ө</a:t>
            </a:r>
            <a:r>
              <a:rPr lang="en-US" altLang="en-US" sz="2000" dirty="0">
                <a:latin typeface="+mn-lt"/>
              </a:rPr>
              <a:t> (</a:t>
            </a:r>
            <a:r>
              <a:rPr lang="en-US" altLang="en-US" sz="2000" i="1" dirty="0">
                <a:latin typeface="+mn-lt"/>
              </a:rPr>
              <a:t>N</a:t>
            </a:r>
            <a:r>
              <a:rPr lang="en-US" altLang="en-US" sz="2000" b="1" i="1" baseline="-25000" dirty="0">
                <a:latin typeface="+mn-lt"/>
              </a:rPr>
              <a:t>e</a:t>
            </a:r>
            <a:r>
              <a:rPr lang="en-US" altLang="en-US" sz="2000" i="1" dirty="0">
                <a:latin typeface="+mn-lt"/>
              </a:rPr>
              <a:t>µ</a:t>
            </a:r>
            <a:r>
              <a:rPr lang="en-US" altLang="en-US" sz="2000" dirty="0">
                <a:latin typeface="+mn-lt"/>
              </a:rPr>
              <a:t> for </a:t>
            </a:r>
            <a:r>
              <a:rPr lang="en-US" altLang="en-US" sz="2000" dirty="0" err="1">
                <a:latin typeface="+mn-lt"/>
              </a:rPr>
              <a:t>mtDNA</a:t>
            </a:r>
            <a:r>
              <a:rPr lang="en-US" altLang="en-US" sz="2000" dirty="0">
                <a:latin typeface="+mn-lt"/>
              </a:rPr>
              <a:t>)</a:t>
            </a:r>
            <a:endParaRPr lang="el-GR" altLang="en-US" sz="2000" dirty="0">
              <a:latin typeface="+mn-lt"/>
            </a:endParaRPr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 rot="16200000">
            <a:off x="1127895" y="2824133"/>
            <a:ext cx="2316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Posterior probability</a:t>
            </a:r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6597748" y="6353147"/>
            <a:ext cx="51542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Estimated using the coalescent program </a:t>
            </a:r>
            <a:r>
              <a:rPr lang="en-US" altLang="en-US" sz="2000" i="1" dirty="0" err="1"/>
              <a:t>Lamarc</a:t>
            </a:r>
            <a:endParaRPr lang="en-US" altLang="en-US" sz="20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675186" y="1285787"/>
            <a:ext cx="2587851" cy="2358291"/>
            <a:chOff x="4648198" y="1299855"/>
            <a:chExt cx="2587851" cy="2358291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581429" y="1299855"/>
              <a:ext cx="16546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Best estimates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4648198" y="1575582"/>
              <a:ext cx="933230" cy="3294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6069012" y="1699965"/>
              <a:ext cx="192257" cy="1958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10200" y="3200401"/>
            <a:ext cx="4670647" cy="1752599"/>
            <a:chOff x="5410200" y="3200401"/>
            <a:chExt cx="4670647" cy="1752599"/>
          </a:xfrm>
        </p:grpSpPr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7315200" y="3200401"/>
              <a:ext cx="276564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</a:rPr>
                <a:t>Some overlap – cannot reject null hypothesis of no difference in </a:t>
              </a:r>
              <a:r>
                <a:rPr lang="en-US" altLang="en-US" sz="2000" i="1" dirty="0">
                  <a:latin typeface="+mn-lt"/>
                </a:rPr>
                <a:t>N</a:t>
              </a:r>
              <a:r>
                <a:rPr lang="en-US" altLang="en-US" sz="2000" i="1" baseline="-25000" dirty="0">
                  <a:latin typeface="+mn-lt"/>
                </a:rPr>
                <a:t>e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5410200" y="3962400"/>
              <a:ext cx="18288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05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100wig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0" r="17058" b="4082"/>
          <a:stretch>
            <a:fillRect/>
          </a:stretch>
        </p:blipFill>
        <p:spPr bwMode="auto">
          <a:xfrm>
            <a:off x="6819892" y="2471688"/>
            <a:ext cx="3343275" cy="335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" descr="100gad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8" b="4082"/>
          <a:stretch>
            <a:fillRect/>
          </a:stretch>
        </p:blipFill>
        <p:spPr bwMode="auto">
          <a:xfrm>
            <a:off x="1904992" y="2471688"/>
            <a:ext cx="334328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9" name="Text Box 8"/>
          <p:cNvSpPr txBox="1">
            <a:spLocks noChangeArrowheads="1"/>
          </p:cNvSpPr>
          <p:nvPr/>
        </p:nvSpPr>
        <p:spPr bwMode="auto">
          <a:xfrm>
            <a:off x="604827" y="3632150"/>
            <a:ext cx="291941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 dirty="0">
                <a:latin typeface="Calibri" panose="020F0502020204030204" pitchFamily="34" charset="0"/>
              </a:rPr>
              <a:t>Θ</a:t>
            </a:r>
            <a:r>
              <a:rPr lang="en-US" altLang="en-US" sz="2000" dirty="0">
                <a:latin typeface="Calibri" panose="020F0502020204030204" pitchFamily="34" charset="0"/>
              </a:rPr>
              <a:t> = 0.0086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95% HPD = 0.0050 – 0.014</a:t>
            </a:r>
            <a:endParaRPr lang="en-US" altLang="en-US" sz="2000" dirty="0"/>
          </a:p>
        </p:txBody>
      </p:sp>
      <p:sp>
        <p:nvSpPr>
          <p:cNvPr id="41992" name="TextBox 15"/>
          <p:cNvSpPr txBox="1">
            <a:spLocks noChangeArrowheads="1"/>
          </p:cNvSpPr>
          <p:nvPr/>
        </p:nvSpPr>
        <p:spPr bwMode="auto">
          <a:xfrm>
            <a:off x="2590800" y="76200"/>
            <a:ext cx="7462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+mn-lt"/>
              </a:rPr>
              <a:t>mtDNA</a:t>
            </a:r>
            <a:r>
              <a:rPr lang="en-US" altLang="en-US" dirty="0">
                <a:latin typeface="+mn-lt"/>
              </a:rPr>
              <a:t> genealogies in two species of ducks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401085" y="5919344"/>
            <a:ext cx="95238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+mn-lt"/>
              </a:rPr>
              <a:t>Cannot reject null hypothesis of equal effective population sizes (e.g., </a:t>
            </a:r>
            <a:r>
              <a:rPr lang="el-GR" altLang="en-US" sz="2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Θ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= 0.012 – 0.014 can generate either genealogy some of the time).</a:t>
            </a:r>
            <a:endParaRPr lang="en-US" altLang="en-US" sz="2200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1401085" y="788527"/>
            <a:ext cx="3101369" cy="1369346"/>
            <a:chOff x="13306" y="458788"/>
            <a:chExt cx="3101369" cy="1370012"/>
          </a:xfrm>
        </p:grpSpPr>
        <p:pic>
          <p:nvPicPr>
            <p:cNvPr id="19" name="Picture 12" descr="http://www.smedesphoto.com/Image%20Files_Birds/Gadwall_292x43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6" r="1778" b="8220"/>
            <a:stretch>
              <a:fillRect/>
            </a:stretch>
          </p:blipFill>
          <p:spPr bwMode="auto">
            <a:xfrm>
              <a:off x="1066800" y="458788"/>
              <a:ext cx="2047875" cy="137001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13306" y="851017"/>
              <a:ext cx="10534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Gadwall</a:t>
              </a:r>
            </a:p>
          </p:txBody>
        </p:sp>
      </p:grpSp>
      <p:grpSp>
        <p:nvGrpSpPr>
          <p:cNvPr id="21" name="Group 13"/>
          <p:cNvGrpSpPr>
            <a:grpSpLocks/>
          </p:cNvGrpSpPr>
          <p:nvPr/>
        </p:nvGrpSpPr>
        <p:grpSpPr bwMode="auto">
          <a:xfrm>
            <a:off x="8077201" y="728134"/>
            <a:ext cx="3272454" cy="1371335"/>
            <a:chOff x="5837238" y="457200"/>
            <a:chExt cx="3273197" cy="1371600"/>
          </a:xfrm>
        </p:grpSpPr>
        <p:pic>
          <p:nvPicPr>
            <p:cNvPr id="22" name="Picture 11" descr="http://www.astronomy-images.com/day-images/California/Birds/widgeon.255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0" t="29691" r="37440" b="24742"/>
            <a:stretch>
              <a:fillRect/>
            </a:stretch>
          </p:blipFill>
          <p:spPr bwMode="auto">
            <a:xfrm>
              <a:off x="5837238" y="457200"/>
              <a:ext cx="2011362" cy="1371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7848600" y="685170"/>
              <a:ext cx="1261835" cy="70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American Wigeon</a:t>
              </a:r>
            </a:p>
          </p:txBody>
        </p:sp>
      </p:grp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041738" y="2471689"/>
            <a:ext cx="27895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 dirty="0">
                <a:latin typeface="Calibri" panose="020F0502020204030204" pitchFamily="34" charset="0"/>
              </a:rPr>
              <a:t>Θ</a:t>
            </a:r>
            <a:r>
              <a:rPr lang="en-US" altLang="en-US" sz="2000" dirty="0">
                <a:latin typeface="Calibri" panose="020F0502020204030204" pitchFamily="34" charset="0"/>
              </a:rPr>
              <a:t> = 0.0187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95% HPD = 0.012 – 0.029</a:t>
            </a: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8367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/>
      <p:bldP spid="17" grpId="0" autoUpdateAnimBg="0"/>
      <p:bldP spid="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3040" y="423204"/>
            <a:ext cx="8629805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+mn-lt"/>
              </a:rPr>
              <a:t>How can we improve our estimates to better account for stochasticity generated by genetic drift?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3040" y="1611923"/>
            <a:ext cx="10058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200" b="1" dirty="0"/>
              <a:t>Adding individuals </a:t>
            </a:r>
            <a:r>
              <a:rPr lang="en-US" altLang="en-US" sz="2200" dirty="0"/>
              <a:t>to a coalescent analysis will only help parameter estimates slightly, and it will greatly slow down computational time. </a:t>
            </a:r>
            <a:r>
              <a:rPr lang="en-US" altLang="en-US" sz="2200" dirty="0">
                <a:solidFill>
                  <a:srgbClr val="8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altLang="en-US" sz="22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✔✔</a:t>
            </a:r>
            <a:endParaRPr lang="en-US" altLang="en-US" sz="22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en-US" sz="2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200" b="1" dirty="0"/>
              <a:t>Adding additional base pairs from a single locus </a:t>
            </a:r>
            <a:r>
              <a:rPr lang="en-US" altLang="en-US" sz="2200" dirty="0"/>
              <a:t>will only help slightly. 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/>
              <a:t>Adds more information (more sites with mutations) for constructing genealogy &amp; estimating coalescence times. </a:t>
            </a:r>
            <a:r>
              <a:rPr lang="en-US" altLang="en-US" sz="2000" dirty="0">
                <a:solidFill>
                  <a:srgbClr val="8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altLang="en-US" sz="2000" dirty="0"/>
          </a:p>
          <a:p>
            <a:pPr lvl="1">
              <a:spcBef>
                <a:spcPts val="600"/>
              </a:spcBef>
            </a:pPr>
            <a:r>
              <a:rPr lang="en-US" altLang="en-US" sz="2000" dirty="0"/>
              <a:t>The locus is evolving as a single unit (only a single outcome of the stochastic process). </a:t>
            </a:r>
            <a:r>
              <a:rPr lang="en-US" altLang="en-US" sz="20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altLang="en-US" sz="2000" dirty="0">
                <a:sym typeface="Zapf Dingbats"/>
              </a:rPr>
              <a:t> </a:t>
            </a:r>
            <a:endParaRPr lang="en-US" altLang="en-US" sz="2000" dirty="0"/>
          </a:p>
          <a:p>
            <a:pPr lvl="1">
              <a:spcBef>
                <a:spcPts val="600"/>
              </a:spcBef>
            </a:pPr>
            <a:r>
              <a:rPr lang="en-US" altLang="en-US" sz="2000" dirty="0"/>
              <a:t>The presence of recombination will lead to upward bias in </a:t>
            </a:r>
            <a:r>
              <a:rPr lang="el-GR" altLang="en-US" sz="2000" dirty="0">
                <a:solidFill>
                  <a:srgbClr val="000000"/>
                </a:solidFill>
                <a:cs typeface="Calibri"/>
              </a:rPr>
              <a:t>ϴ</a:t>
            </a:r>
            <a:r>
              <a:rPr lang="en-US" altLang="en-US" sz="2000" dirty="0">
                <a:solidFill>
                  <a:srgbClr val="000000"/>
                </a:solidFill>
                <a:cs typeface="Calibri"/>
              </a:rPr>
              <a:t>. </a:t>
            </a:r>
            <a:r>
              <a:rPr lang="en-US" altLang="en-US" sz="20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✔✔✔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en-US" altLang="en-US" sz="22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200" dirty="0"/>
              <a:t>However, genetic drift is independent across unlinked loci, so </a:t>
            </a:r>
            <a:r>
              <a:rPr lang="en-US" altLang="en-US" sz="2200" b="1" dirty="0"/>
              <a:t>adding multiple loci </a:t>
            </a:r>
            <a:r>
              <a:rPr lang="en-US" altLang="en-US" sz="2200" dirty="0"/>
              <a:t>short enough to be non-recombining is the best way to go. </a:t>
            </a:r>
            <a:r>
              <a:rPr lang="en-US" altLang="en-US" sz="2200" dirty="0">
                <a:solidFill>
                  <a:srgbClr val="8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✔✔✔</a:t>
            </a:r>
            <a:endParaRPr lang="en-US" altLang="en-US" sz="2200" dirty="0">
              <a:solidFill>
                <a:srgbClr val="80FF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en-US" sz="22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en-US" sz="2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0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865313" y="1752601"/>
            <a:ext cx="79063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Four trees generated using a standard coalescent model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for a sample size of ten. </a:t>
            </a: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1903413" y="743359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Multiple unlinked loci provide independent estimates of </a:t>
            </a:r>
            <a:r>
              <a:rPr lang="el-GR" altLang="en-US" sz="2400" dirty="0">
                <a:latin typeface="+mn-lt"/>
              </a:rPr>
              <a:t>Θ</a:t>
            </a:r>
            <a:endParaRPr lang="en-US" altLang="en-US" sz="24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*Multiple outcomes of the stochastic process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+mn-lt"/>
            </a:endParaRP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54176"/>
            <a:ext cx="9140825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210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FCEC8D-A17A-45BF-BF90-BFF7BE02D64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895351"/>
            <a:ext cx="667543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10"/>
          <p:cNvSpPr txBox="1">
            <a:spLocks noChangeArrowheads="1"/>
          </p:cNvSpPr>
          <p:nvPr/>
        </p:nvSpPr>
        <p:spPr bwMode="auto">
          <a:xfrm>
            <a:off x="2895600" y="372131"/>
            <a:ext cx="7675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Estimates of </a:t>
            </a:r>
            <a:r>
              <a:rPr lang="az-Cyrl-AZ" altLang="en-US" sz="2800" dirty="0">
                <a:latin typeface="+mn-lt"/>
              </a:rPr>
              <a:t>Ө</a:t>
            </a:r>
            <a:r>
              <a:rPr lang="en-US" altLang="en-US" sz="2800" dirty="0">
                <a:latin typeface="+mn-lt"/>
              </a:rPr>
              <a:t> from 20 independent autosomal loci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16517" y="5939903"/>
            <a:ext cx="9453489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latin typeface="+mn-lt"/>
              </a:rPr>
              <a:t>Wigeons</a:t>
            </a:r>
            <a:r>
              <a:rPr lang="en-US" altLang="en-US" sz="2200" b="1" dirty="0">
                <a:latin typeface="+mn-lt"/>
              </a:rPr>
              <a:t> have a significantly larger </a:t>
            </a:r>
            <a:r>
              <a:rPr lang="en-US" altLang="en-US" sz="2200" b="1" i="1" dirty="0">
                <a:latin typeface="+mn-lt"/>
              </a:rPr>
              <a:t>N</a:t>
            </a:r>
            <a:r>
              <a:rPr lang="en-US" altLang="en-US" sz="2200" b="1" i="1" baseline="-25000" dirty="0">
                <a:latin typeface="+mn-lt"/>
              </a:rPr>
              <a:t>e</a:t>
            </a:r>
            <a:r>
              <a:rPr lang="en-US" altLang="en-US" sz="2200" b="1" dirty="0">
                <a:latin typeface="+mn-lt"/>
              </a:rPr>
              <a:t> than gadwalls (stochastic drift is insufficient for explaining differences in genetic diversity)</a:t>
            </a:r>
          </a:p>
        </p:txBody>
      </p:sp>
      <p:sp>
        <p:nvSpPr>
          <p:cNvPr id="45062" name="TextBox 1"/>
          <p:cNvSpPr txBox="1">
            <a:spLocks noChangeArrowheads="1"/>
          </p:cNvSpPr>
          <p:nvPr/>
        </p:nvSpPr>
        <p:spPr bwMode="auto">
          <a:xfrm>
            <a:off x="6074450" y="5422770"/>
            <a:ext cx="1317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ϴ</a:t>
            </a:r>
            <a:r>
              <a:rPr lang="en-US" altLang="en-US" sz="2400" dirty="0"/>
              <a:t> (4</a:t>
            </a:r>
            <a:r>
              <a:rPr lang="en-US" altLang="en-US" sz="2400" i="1" dirty="0"/>
              <a:t>N</a:t>
            </a:r>
            <a:r>
              <a:rPr lang="en-US" altLang="en-US" sz="2400" i="1" baseline="-25000" dirty="0"/>
              <a:t>e</a:t>
            </a:r>
            <a:r>
              <a:rPr lang="en-US" altLang="en-US" sz="2400" i="1" dirty="0"/>
              <a:t>µ</a:t>
            </a:r>
            <a:r>
              <a:rPr lang="en-US" altLang="en-US" sz="2400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8480" y="1420837"/>
            <a:ext cx="550985" cy="3291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2078142" y="2866701"/>
            <a:ext cx="2400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Posterior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0738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A151-CB1F-43E8-8EFB-BB923761FF99}"/>
              </a:ext>
            </a:extLst>
          </p:cNvPr>
          <p:cNvSpPr txBox="1">
            <a:spLocks/>
          </p:cNvSpPr>
          <p:nvPr/>
        </p:nvSpPr>
        <p:spPr>
          <a:xfrm>
            <a:off x="609599" y="658951"/>
            <a:ext cx="10972800" cy="9180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F7E5D-45E9-417E-837A-0E51572DCFEB}"/>
              </a:ext>
            </a:extLst>
          </p:cNvPr>
          <p:cNvSpPr txBox="1"/>
          <p:nvPr/>
        </p:nvSpPr>
        <p:spPr>
          <a:xfrm>
            <a:off x="768627" y="1298713"/>
            <a:ext cx="10535478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Coalescence theory can be applied to estimate </a:t>
            </a:r>
            <a:r>
              <a:rPr lang="en-US" sz="2400" i="1" dirty="0"/>
              <a:t>N</a:t>
            </a:r>
            <a:r>
              <a:rPr lang="en-US" sz="2400" i="1" baseline="-25000" dirty="0"/>
              <a:t>e</a:t>
            </a:r>
            <a:r>
              <a:rPr lang="en-US" sz="2400" dirty="0"/>
              <a:t> from genealogies sampled from natural population.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When applying coalescence theory, time is scaled to the mutation rate.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Thus, </a:t>
            </a:r>
            <a:r>
              <a:rPr lang="en-US" sz="2400" i="1" dirty="0"/>
              <a:t>N</a:t>
            </a:r>
            <a:r>
              <a:rPr lang="en-US" sz="2400" i="1" baseline="-25000" dirty="0"/>
              <a:t>e</a:t>
            </a:r>
            <a:r>
              <a:rPr lang="en-US" sz="2400" dirty="0"/>
              <a:t> is scaled to the mutation rate (</a:t>
            </a:r>
            <a:r>
              <a:rPr lang="az-Cyrl-AZ" altLang="en-US" sz="2400" i="1" dirty="0"/>
              <a:t>Ө</a:t>
            </a:r>
            <a:r>
              <a:rPr lang="en-US" altLang="en-US" sz="2400" dirty="0"/>
              <a:t> = 4</a:t>
            </a:r>
            <a:r>
              <a:rPr lang="en-US" altLang="en-US" sz="2400" i="1" dirty="0"/>
              <a:t>N</a:t>
            </a:r>
            <a:r>
              <a:rPr lang="en-US" altLang="en-US" sz="2400" i="1" baseline="-25000" dirty="0"/>
              <a:t>e</a:t>
            </a:r>
            <a:r>
              <a:rPr lang="en-US" altLang="en-US" sz="2400" i="1" dirty="0"/>
              <a:t>µ</a:t>
            </a:r>
            <a:r>
              <a:rPr lang="en-US" altLang="en-US" sz="2400" dirty="0"/>
              <a:t>)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Estimating </a:t>
            </a:r>
            <a:r>
              <a:rPr lang="az-Cyrl-AZ" altLang="en-US" sz="2400" i="1" dirty="0"/>
              <a:t>Ө </a:t>
            </a:r>
            <a:r>
              <a:rPr lang="en-US" sz="2400" dirty="0"/>
              <a:t>from many genealogies that are consistent with the genetic data compensates for not knowing the true genealogy.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Analyzing many loci is the best way to improve coalescent estimates of </a:t>
            </a:r>
            <a:r>
              <a:rPr lang="az-Cyrl-AZ" altLang="en-US" sz="2400" i="1" dirty="0"/>
              <a:t>Ө</a:t>
            </a:r>
            <a:r>
              <a:rPr lang="en-US" altLang="en-US" sz="240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657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134" y="1012643"/>
            <a:ext cx="1106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probability that two random copies will coalesce into a common ancestor?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3396" y="2554616"/>
            <a:ext cx="8314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expected time for coalescence to a common ancestor for two random samples?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366779" y="1488375"/>
            <a:ext cx="565526" cy="717452"/>
            <a:chOff x="3617609" y="4755357"/>
            <a:chExt cx="883634" cy="1121019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4272643" y="5647776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" name="Oval 22"/>
            <p:cNvSpPr>
              <a:spLocks noChangeArrowheads="1"/>
            </p:cNvSpPr>
            <p:nvPr/>
          </p:nvSpPr>
          <p:spPr bwMode="auto">
            <a:xfrm>
              <a:off x="4263543" y="4755357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 flipV="1">
              <a:off x="3771173" y="4961976"/>
              <a:ext cx="514351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33"/>
            <p:cNvSpPr>
              <a:spLocks noChangeShapeType="1"/>
            </p:cNvSpPr>
            <p:nvPr/>
          </p:nvSpPr>
          <p:spPr bwMode="auto">
            <a:xfrm>
              <a:off x="4390299" y="4961976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617609" y="5647776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1940550" y="3317400"/>
            <a:ext cx="2032888" cy="1554480"/>
            <a:chOff x="6452946" y="3886902"/>
            <a:chExt cx="2838864" cy="2170781"/>
          </a:xfrm>
        </p:grpSpPr>
        <p:sp>
          <p:nvSpPr>
            <p:cNvPr id="10" name="Oval 75"/>
            <p:cNvSpPr>
              <a:spLocks noChangeArrowheads="1"/>
            </p:cNvSpPr>
            <p:nvPr/>
          </p:nvSpPr>
          <p:spPr bwMode="auto">
            <a:xfrm>
              <a:off x="7006675" y="4022694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" name="Oval 75"/>
            <p:cNvSpPr>
              <a:spLocks noChangeArrowheads="1"/>
            </p:cNvSpPr>
            <p:nvPr/>
          </p:nvSpPr>
          <p:spPr bwMode="auto">
            <a:xfrm>
              <a:off x="7001937" y="4583367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Oval 77"/>
            <p:cNvSpPr>
              <a:spLocks noChangeArrowheads="1"/>
            </p:cNvSpPr>
            <p:nvPr/>
          </p:nvSpPr>
          <p:spPr bwMode="auto">
            <a:xfrm>
              <a:off x="6452946" y="4583367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121722" y="4203602"/>
              <a:ext cx="0" cy="37375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7"/>
              <a:endCxn id="10" idx="3"/>
            </p:cNvCxnSpPr>
            <p:nvPr/>
          </p:nvCxnSpPr>
          <p:spPr>
            <a:xfrm flipV="1">
              <a:off x="6623774" y="4193522"/>
              <a:ext cx="412211" cy="41915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75"/>
            <p:cNvSpPr>
              <a:spLocks noChangeArrowheads="1"/>
            </p:cNvSpPr>
            <p:nvPr/>
          </p:nvSpPr>
          <p:spPr bwMode="auto">
            <a:xfrm>
              <a:off x="7008513" y="514327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" name="Oval 77"/>
            <p:cNvSpPr>
              <a:spLocks noChangeArrowheads="1"/>
            </p:cNvSpPr>
            <p:nvPr/>
          </p:nvSpPr>
          <p:spPr bwMode="auto">
            <a:xfrm>
              <a:off x="6459523" y="5143273"/>
              <a:ext cx="200138" cy="2001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7128299" y="4763507"/>
              <a:ext cx="0" cy="37375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75"/>
            <p:cNvSpPr>
              <a:spLocks noChangeArrowheads="1"/>
            </p:cNvSpPr>
            <p:nvPr/>
          </p:nvSpPr>
          <p:spPr bwMode="auto">
            <a:xfrm>
              <a:off x="7006675" y="5715291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auto">
            <a:xfrm>
              <a:off x="6457684" y="5715291"/>
              <a:ext cx="200138" cy="200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20" name="Straight Connector 19"/>
            <p:cNvCxnSpPr>
              <a:stCxn id="18" idx="0"/>
              <a:endCxn id="15" idx="4"/>
            </p:cNvCxnSpPr>
            <p:nvPr/>
          </p:nvCxnSpPr>
          <p:spPr>
            <a:xfrm flipV="1">
              <a:off x="7106744" y="5343411"/>
              <a:ext cx="1838" cy="37188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9" idx="0"/>
              <a:endCxn id="16" idx="4"/>
            </p:cNvCxnSpPr>
            <p:nvPr/>
          </p:nvCxnSpPr>
          <p:spPr>
            <a:xfrm flipV="1">
              <a:off x="6557753" y="5343411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541252" y="4792702"/>
              <a:ext cx="1839" cy="3718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27742" y="5688351"/>
              <a:ext cx="897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Present</a:t>
              </a:r>
            </a:p>
          </p:txBody>
        </p:sp>
        <p:cxnSp>
          <p:nvCxnSpPr>
            <p:cNvPr id="29" name="Straight Arrow Connector 28"/>
            <p:cNvCxnSpPr>
              <a:stCxn id="25" idx="0"/>
              <a:endCxn id="31" idx="2"/>
            </p:cNvCxnSpPr>
            <p:nvPr/>
          </p:nvCxnSpPr>
          <p:spPr>
            <a:xfrm flipV="1">
              <a:off x="7876583" y="4256234"/>
              <a:ext cx="0" cy="14321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961446" y="4783505"/>
              <a:ext cx="1330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Generations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90030" y="3886902"/>
              <a:ext cx="573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Past</a:t>
              </a:r>
            </a:p>
          </p:txBody>
        </p:sp>
      </p:grp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703396" y="83365"/>
            <a:ext cx="10311618" cy="7279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b="1" dirty="0">
                <a:latin typeface="+mn-lt"/>
              </a:rPr>
              <a:t>Introduction to coalescence theory: fundamental questions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3172" y="5138181"/>
            <a:ext cx="72061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What is the expected time for coalescence to the </a:t>
            </a:r>
            <a:r>
              <a:rPr lang="en-US" sz="2400" u="sng" dirty="0"/>
              <a:t>most recent common ancestor</a:t>
            </a:r>
            <a:r>
              <a:rPr lang="en-US" sz="2400" dirty="0"/>
              <a:t> (MRCA) of all samples?</a:t>
            </a:r>
          </a:p>
          <a:p>
            <a:r>
              <a:rPr lang="en-US" sz="2400" dirty="0"/>
              <a:t>[TMRCA – time to most recent common ancestor]</a:t>
            </a:r>
          </a:p>
        </p:txBody>
      </p:sp>
      <p:grpSp>
        <p:nvGrpSpPr>
          <p:cNvPr id="218" name="Group 217"/>
          <p:cNvGrpSpPr>
            <a:grpSpLocks noChangeAspect="1"/>
          </p:cNvGrpSpPr>
          <p:nvPr/>
        </p:nvGrpSpPr>
        <p:grpSpPr>
          <a:xfrm>
            <a:off x="7530438" y="3550163"/>
            <a:ext cx="4494503" cy="2743200"/>
            <a:chOff x="7235017" y="3932129"/>
            <a:chExt cx="4435179" cy="2706992"/>
          </a:xfrm>
        </p:grpSpPr>
        <p:grpSp>
          <p:nvGrpSpPr>
            <p:cNvPr id="39" name="Group 38"/>
            <p:cNvGrpSpPr/>
            <p:nvPr/>
          </p:nvGrpSpPr>
          <p:grpSpPr>
            <a:xfrm>
              <a:off x="9862917" y="3932129"/>
              <a:ext cx="1807279" cy="2706992"/>
              <a:chOff x="7408306" y="3783894"/>
              <a:chExt cx="1807279" cy="2706992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7408306" y="6121554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V="1">
                <a:off x="7823339" y="4134059"/>
                <a:ext cx="0" cy="195699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7885221" y="5107264"/>
                <a:ext cx="1330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Generations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536786" y="3783894"/>
                <a:ext cx="573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Past</a:t>
                </a:r>
              </a:p>
            </p:txBody>
          </p:sp>
        </p:grpSp>
        <p:grpSp>
          <p:nvGrpSpPr>
            <p:cNvPr id="211" name="Group 210"/>
            <p:cNvGrpSpPr>
              <a:grpSpLocks noChangeAspect="1"/>
            </p:cNvGrpSpPr>
            <p:nvPr/>
          </p:nvGrpSpPr>
          <p:grpSpPr>
            <a:xfrm>
              <a:off x="7235017" y="4149822"/>
              <a:ext cx="2638103" cy="2377440"/>
              <a:chOff x="3726836" y="3030804"/>
              <a:chExt cx="3985649" cy="3591838"/>
            </a:xfrm>
          </p:grpSpPr>
          <p:grpSp>
            <p:nvGrpSpPr>
              <p:cNvPr id="57" name="Group 56"/>
              <p:cNvGrpSpPr>
                <a:grpSpLocks noChangeAspect="1"/>
              </p:cNvGrpSpPr>
              <p:nvPr/>
            </p:nvGrpSpPr>
            <p:grpSpPr>
              <a:xfrm>
                <a:off x="3726836" y="3030804"/>
                <a:ext cx="3985649" cy="3591838"/>
                <a:chOff x="884392" y="1283804"/>
                <a:chExt cx="4552452" cy="4102636"/>
              </a:xfrm>
            </p:grpSpPr>
            <p:sp>
              <p:nvSpPr>
                <p:cNvPr id="59" name="Oval 76"/>
                <p:cNvSpPr>
                  <a:spLocks noChangeArrowheads="1"/>
                </p:cNvSpPr>
                <p:nvPr/>
              </p:nvSpPr>
              <p:spPr bwMode="auto">
                <a:xfrm>
                  <a:off x="3946181" y="128380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8" name="Oval 76"/>
                <p:cNvSpPr>
                  <a:spLocks noChangeArrowheads="1"/>
                </p:cNvSpPr>
                <p:nvPr/>
              </p:nvSpPr>
              <p:spPr bwMode="auto">
                <a:xfrm>
                  <a:off x="3946181" y="189370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2" name="Oval 74"/>
                <p:cNvSpPr>
                  <a:spLocks noChangeArrowheads="1"/>
                </p:cNvSpPr>
                <p:nvPr/>
              </p:nvSpPr>
              <p:spPr bwMode="auto">
                <a:xfrm>
                  <a:off x="3315944" y="189370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80" name="Straight Connector 79"/>
                <p:cNvCxnSpPr>
                  <a:stCxn id="72" idx="7"/>
                  <a:endCxn id="59" idx="3"/>
                </p:cNvCxnSpPr>
                <p:nvPr/>
              </p:nvCxnSpPr>
              <p:spPr>
                <a:xfrm flipV="1">
                  <a:off x="3511066" y="1478926"/>
                  <a:ext cx="468593" cy="44826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4062581" y="1512404"/>
                  <a:ext cx="0" cy="40357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5" name="Oval 76"/>
                <p:cNvSpPr>
                  <a:spLocks noChangeArrowheads="1"/>
                </p:cNvSpPr>
                <p:nvPr/>
              </p:nvSpPr>
              <p:spPr bwMode="auto">
                <a:xfrm>
                  <a:off x="3946181" y="253323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9" name="Oval 74"/>
                <p:cNvSpPr>
                  <a:spLocks noChangeArrowheads="1"/>
                </p:cNvSpPr>
                <p:nvPr/>
              </p:nvSpPr>
              <p:spPr bwMode="auto">
                <a:xfrm>
                  <a:off x="3315944" y="253323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92" name="Oval 77"/>
                <p:cNvSpPr>
                  <a:spLocks noChangeArrowheads="1"/>
                </p:cNvSpPr>
                <p:nvPr/>
              </p:nvSpPr>
              <p:spPr bwMode="auto">
                <a:xfrm>
                  <a:off x="4581181" y="2533239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97" name="Straight Connector 96"/>
                <p:cNvCxnSpPr>
                  <a:stCxn id="89" idx="0"/>
                </p:cNvCxnSpPr>
                <p:nvPr/>
              </p:nvCxnSpPr>
              <p:spPr>
                <a:xfrm flipH="1" flipV="1">
                  <a:off x="3416663" y="2139569"/>
                  <a:ext cx="13581" cy="39367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>
                  <a:stCxn id="85" idx="1"/>
                  <a:endCxn id="72" idx="5"/>
                </p:cNvCxnSpPr>
                <p:nvPr/>
              </p:nvCxnSpPr>
              <p:spPr>
                <a:xfrm flipH="1" flipV="1">
                  <a:off x="3511066" y="2088831"/>
                  <a:ext cx="468593" cy="47788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>
                  <a:stCxn id="92" idx="1"/>
                  <a:endCxn id="68" idx="5"/>
                </p:cNvCxnSpPr>
                <p:nvPr/>
              </p:nvCxnSpPr>
              <p:spPr>
                <a:xfrm flipH="1" flipV="1">
                  <a:off x="4141303" y="2088831"/>
                  <a:ext cx="473356" cy="47788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Oval 76"/>
                <p:cNvSpPr>
                  <a:spLocks noChangeArrowheads="1"/>
                </p:cNvSpPr>
                <p:nvPr/>
              </p:nvSpPr>
              <p:spPr bwMode="auto">
                <a:xfrm>
                  <a:off x="3946181" y="3188751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5" name="Oval 73"/>
                <p:cNvSpPr>
                  <a:spLocks noChangeArrowheads="1"/>
                </p:cNvSpPr>
                <p:nvPr/>
              </p:nvSpPr>
              <p:spPr bwMode="auto">
                <a:xfrm>
                  <a:off x="2684119" y="3188751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08" name="Oval 75"/>
                <p:cNvSpPr>
                  <a:spLocks noChangeArrowheads="1"/>
                </p:cNvSpPr>
                <p:nvPr/>
              </p:nvSpPr>
              <p:spPr bwMode="auto">
                <a:xfrm>
                  <a:off x="4583281" y="3155975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114" name="Straight Connector 113"/>
                <p:cNvCxnSpPr>
                  <a:stCxn id="105" idx="7"/>
                  <a:endCxn id="89" idx="3"/>
                </p:cNvCxnSpPr>
                <p:nvPr/>
              </p:nvCxnSpPr>
              <p:spPr>
                <a:xfrm flipV="1">
                  <a:off x="2879241" y="2728360"/>
                  <a:ext cx="470182" cy="49386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>
                  <a:stCxn id="108" idx="0"/>
                  <a:endCxn id="92" idx="4"/>
                </p:cNvCxnSpPr>
                <p:nvPr/>
              </p:nvCxnSpPr>
              <p:spPr>
                <a:xfrm flipH="1" flipV="1">
                  <a:off x="4695481" y="2761838"/>
                  <a:ext cx="2101" cy="39413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endCxn id="85" idx="4"/>
                </p:cNvCxnSpPr>
                <p:nvPr/>
              </p:nvCxnSpPr>
              <p:spPr>
                <a:xfrm flipV="1">
                  <a:off x="4060481" y="2761838"/>
                  <a:ext cx="0" cy="42691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Oval 72"/>
                <p:cNvSpPr>
                  <a:spLocks noChangeArrowheads="1"/>
                </p:cNvSpPr>
                <p:nvPr/>
              </p:nvSpPr>
              <p:spPr bwMode="auto">
                <a:xfrm>
                  <a:off x="2048469" y="382915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22" name="Oval 73"/>
                <p:cNvSpPr>
                  <a:spLocks noChangeArrowheads="1"/>
                </p:cNvSpPr>
                <p:nvPr/>
              </p:nvSpPr>
              <p:spPr bwMode="auto">
                <a:xfrm>
                  <a:off x="2678707" y="382915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26" name="Oval 77"/>
                <p:cNvSpPr>
                  <a:spLocks noChangeArrowheads="1"/>
                </p:cNvSpPr>
                <p:nvPr/>
              </p:nvSpPr>
              <p:spPr bwMode="auto">
                <a:xfrm>
                  <a:off x="4575769" y="382915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129" name="Straight Connector 128"/>
                <p:cNvCxnSpPr>
                  <a:stCxn id="121" idx="0"/>
                  <a:endCxn id="105" idx="3"/>
                </p:cNvCxnSpPr>
                <p:nvPr/>
              </p:nvCxnSpPr>
              <p:spPr>
                <a:xfrm flipV="1">
                  <a:off x="2162769" y="3383873"/>
                  <a:ext cx="554828" cy="44528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>
                  <a:endCxn id="102" idx="3"/>
                </p:cNvCxnSpPr>
                <p:nvPr/>
              </p:nvCxnSpPr>
              <p:spPr>
                <a:xfrm flipV="1">
                  <a:off x="2914819" y="3383873"/>
                  <a:ext cx="1064840" cy="53585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>
                  <a:stCxn id="126" idx="0"/>
                  <a:endCxn id="108" idx="4"/>
                </p:cNvCxnSpPr>
                <p:nvPr/>
              </p:nvCxnSpPr>
              <p:spPr>
                <a:xfrm flipV="1">
                  <a:off x="4690069" y="3384575"/>
                  <a:ext cx="7512" cy="44458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Oval 71"/>
                <p:cNvSpPr>
                  <a:spLocks noChangeArrowheads="1"/>
                </p:cNvSpPr>
                <p:nvPr/>
              </p:nvSpPr>
              <p:spPr bwMode="auto">
                <a:xfrm>
                  <a:off x="1425744" y="446868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38" name="Oval 72"/>
                <p:cNvSpPr>
                  <a:spLocks noChangeArrowheads="1"/>
                </p:cNvSpPr>
                <p:nvPr/>
              </p:nvSpPr>
              <p:spPr bwMode="auto">
                <a:xfrm>
                  <a:off x="2055981" y="446868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39" name="Oval 73"/>
                <p:cNvSpPr>
                  <a:spLocks noChangeArrowheads="1"/>
                </p:cNvSpPr>
                <p:nvPr/>
              </p:nvSpPr>
              <p:spPr bwMode="auto">
                <a:xfrm>
                  <a:off x="2686219" y="446868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43" name="Oval 77"/>
                <p:cNvSpPr>
                  <a:spLocks noChangeArrowheads="1"/>
                </p:cNvSpPr>
                <p:nvPr/>
              </p:nvSpPr>
              <p:spPr bwMode="auto">
                <a:xfrm>
                  <a:off x="4583281" y="446868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145" name="Straight Connector 144"/>
                <p:cNvCxnSpPr>
                  <a:stCxn id="137" idx="7"/>
                  <a:endCxn id="121" idx="3"/>
                </p:cNvCxnSpPr>
                <p:nvPr/>
              </p:nvCxnSpPr>
              <p:spPr>
                <a:xfrm flipV="1">
                  <a:off x="1620866" y="4024279"/>
                  <a:ext cx="461082" cy="47788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>
                  <a:stCxn id="138" idx="7"/>
                  <a:endCxn id="122" idx="3"/>
                </p:cNvCxnSpPr>
                <p:nvPr/>
              </p:nvCxnSpPr>
              <p:spPr>
                <a:xfrm flipV="1">
                  <a:off x="2251102" y="4024279"/>
                  <a:ext cx="461083" cy="47788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>
                  <a:stCxn id="139" idx="0"/>
                  <a:endCxn id="122" idx="4"/>
                </p:cNvCxnSpPr>
                <p:nvPr/>
              </p:nvCxnSpPr>
              <p:spPr>
                <a:xfrm flipH="1" flipV="1">
                  <a:off x="2793007" y="4057758"/>
                  <a:ext cx="7512" cy="41093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>
                  <a:stCxn id="143" idx="0"/>
                  <a:endCxn id="126" idx="4"/>
                </p:cNvCxnSpPr>
                <p:nvPr/>
              </p:nvCxnSpPr>
              <p:spPr>
                <a:xfrm flipH="1" flipV="1">
                  <a:off x="4690069" y="4057758"/>
                  <a:ext cx="7512" cy="4109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Oval 76"/>
                <p:cNvSpPr>
                  <a:spLocks noChangeArrowheads="1"/>
                </p:cNvSpPr>
                <p:nvPr/>
              </p:nvSpPr>
              <p:spPr bwMode="auto">
                <a:xfrm>
                  <a:off x="3946181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4" name="Oval 71"/>
                <p:cNvSpPr>
                  <a:spLocks noChangeArrowheads="1"/>
                </p:cNvSpPr>
                <p:nvPr/>
              </p:nvSpPr>
              <p:spPr bwMode="auto">
                <a:xfrm>
                  <a:off x="1423644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5" name="Oval 72"/>
                <p:cNvSpPr>
                  <a:spLocks noChangeArrowheads="1"/>
                </p:cNvSpPr>
                <p:nvPr/>
              </p:nvSpPr>
              <p:spPr bwMode="auto">
                <a:xfrm>
                  <a:off x="2053881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6" name="Oval 73"/>
                <p:cNvSpPr>
                  <a:spLocks noChangeArrowheads="1"/>
                </p:cNvSpPr>
                <p:nvPr/>
              </p:nvSpPr>
              <p:spPr bwMode="auto">
                <a:xfrm>
                  <a:off x="2684119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7" name="Oval 74"/>
                <p:cNvSpPr>
                  <a:spLocks noChangeArrowheads="1"/>
                </p:cNvSpPr>
                <p:nvPr/>
              </p:nvSpPr>
              <p:spPr bwMode="auto">
                <a:xfrm>
                  <a:off x="3315944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8" name="Oval 72"/>
                <p:cNvSpPr>
                  <a:spLocks noChangeArrowheads="1"/>
                </p:cNvSpPr>
                <p:nvPr/>
              </p:nvSpPr>
              <p:spPr bwMode="auto">
                <a:xfrm>
                  <a:off x="884392" y="515784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59" name="Oval 75"/>
                <p:cNvSpPr>
                  <a:spLocks noChangeArrowheads="1"/>
                </p:cNvSpPr>
                <p:nvPr/>
              </p:nvSpPr>
              <p:spPr bwMode="auto">
                <a:xfrm>
                  <a:off x="5208244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160" name="Oval 77"/>
                <p:cNvSpPr>
                  <a:spLocks noChangeArrowheads="1"/>
                </p:cNvSpPr>
                <p:nvPr/>
              </p:nvSpPr>
              <p:spPr bwMode="auto">
                <a:xfrm>
                  <a:off x="4581181" y="512205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161" name="Straight Connector 160"/>
                <p:cNvCxnSpPr>
                  <a:stCxn id="158" idx="7"/>
                  <a:endCxn id="137" idx="3"/>
                </p:cNvCxnSpPr>
                <p:nvPr/>
              </p:nvCxnSpPr>
              <p:spPr>
                <a:xfrm flipV="1">
                  <a:off x="1079514" y="4663810"/>
                  <a:ext cx="379709" cy="52750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>
                  <a:stCxn id="154" idx="0"/>
                  <a:endCxn id="137" idx="4"/>
                </p:cNvCxnSpPr>
                <p:nvPr/>
              </p:nvCxnSpPr>
              <p:spPr>
                <a:xfrm flipV="1">
                  <a:off x="1537944" y="4697288"/>
                  <a:ext cx="2100" cy="424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>
                  <a:stCxn id="155" idx="0"/>
                  <a:endCxn id="138" idx="4"/>
                </p:cNvCxnSpPr>
                <p:nvPr/>
              </p:nvCxnSpPr>
              <p:spPr>
                <a:xfrm flipV="1">
                  <a:off x="2168181" y="4697288"/>
                  <a:ext cx="2100" cy="424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>
                  <a:stCxn id="157" idx="1"/>
                  <a:endCxn id="139" idx="5"/>
                </p:cNvCxnSpPr>
                <p:nvPr/>
              </p:nvCxnSpPr>
              <p:spPr>
                <a:xfrm flipH="1" flipV="1">
                  <a:off x="2881341" y="4663811"/>
                  <a:ext cx="468080" cy="4917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>
                  <a:stCxn id="156" idx="1"/>
                  <a:endCxn id="138" idx="5"/>
                </p:cNvCxnSpPr>
                <p:nvPr/>
              </p:nvCxnSpPr>
              <p:spPr>
                <a:xfrm flipH="1" flipV="1">
                  <a:off x="2251103" y="4663811"/>
                  <a:ext cx="466493" cy="4917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>
                  <a:stCxn id="159" idx="1"/>
                  <a:endCxn id="143" idx="5"/>
                </p:cNvCxnSpPr>
                <p:nvPr/>
              </p:nvCxnSpPr>
              <p:spPr>
                <a:xfrm flipH="1" flipV="1">
                  <a:off x="4778403" y="4663811"/>
                  <a:ext cx="463319" cy="4917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>
                  <a:stCxn id="160" idx="0"/>
                  <a:endCxn id="143" idx="4"/>
                </p:cNvCxnSpPr>
                <p:nvPr/>
              </p:nvCxnSpPr>
              <p:spPr>
                <a:xfrm flipV="1">
                  <a:off x="4695481" y="4697288"/>
                  <a:ext cx="2100" cy="42476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0" name="Oval 77"/>
              <p:cNvSpPr>
                <a:spLocks noChangeArrowheads="1"/>
              </p:cNvSpPr>
              <p:nvPr/>
            </p:nvSpPr>
            <p:spPr bwMode="auto">
              <a:xfrm>
                <a:off x="6423204" y="5287668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201" name="Straight Connector 200"/>
              <p:cNvCxnSpPr>
                <a:stCxn id="200" idx="0"/>
              </p:cNvCxnSpPr>
              <p:nvPr/>
            </p:nvCxnSpPr>
            <p:spPr>
              <a:xfrm flipV="1">
                <a:off x="6523273" y="4898438"/>
                <a:ext cx="6577" cy="38923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2" name="Oval 77"/>
              <p:cNvSpPr>
                <a:spLocks noChangeArrowheads="1"/>
              </p:cNvSpPr>
              <p:nvPr/>
            </p:nvSpPr>
            <p:spPr bwMode="auto">
              <a:xfrm>
                <a:off x="6429781" y="5847574"/>
                <a:ext cx="200138" cy="200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203" name="Straight Connector 202"/>
              <p:cNvCxnSpPr>
                <a:stCxn id="202" idx="0"/>
                <a:endCxn id="200" idx="4"/>
              </p:cNvCxnSpPr>
              <p:nvPr/>
            </p:nvCxnSpPr>
            <p:spPr>
              <a:xfrm flipH="1" flipV="1">
                <a:off x="6523273" y="5487806"/>
                <a:ext cx="6577" cy="35976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endCxn id="202" idx="4"/>
              </p:cNvCxnSpPr>
              <p:nvPr/>
            </p:nvCxnSpPr>
            <p:spPr>
              <a:xfrm flipV="1">
                <a:off x="6528011" y="6047712"/>
                <a:ext cx="1839" cy="37188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5" name="TextBox 214"/>
            <p:cNvSpPr txBox="1"/>
            <p:nvPr/>
          </p:nvSpPr>
          <p:spPr>
            <a:xfrm>
              <a:off x="9120675" y="4029958"/>
              <a:ext cx="776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MRCA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/>
              <p:cNvSpPr txBox="1"/>
              <p:nvPr/>
            </p:nvSpPr>
            <p:spPr>
              <a:xfrm>
                <a:off x="2205224" y="1498324"/>
                <a:ext cx="1062278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224" y="1498324"/>
                <a:ext cx="1062278" cy="6685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1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8" grpId="0"/>
      <p:bldP spid="2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01" y="282575"/>
            <a:ext cx="9140825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8610600" y="1295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8747125" y="1690689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2N generations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C98FC8-7741-433A-8BBE-BEF7A841BA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4376058" y="306979"/>
            <a:ext cx="2311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(</a:t>
            </a:r>
            <a:r>
              <a:rPr lang="en-US" sz="2200" i="1" dirty="0">
                <a:solidFill>
                  <a:srgbClr val="0000FF"/>
                </a:solidFill>
              </a:rPr>
              <a:t>k</a:t>
            </a:r>
            <a:r>
              <a:rPr lang="en-US" sz="2200" dirty="0">
                <a:solidFill>
                  <a:srgbClr val="0000FF"/>
                </a:solidFill>
              </a:rPr>
              <a:t> = 2 gene copies)</a:t>
            </a:r>
          </a:p>
        </p:txBody>
      </p:sp>
    </p:spTree>
    <p:extLst>
      <p:ext uri="{BB962C8B-B14F-4D97-AF65-F5344CB8AC3E}">
        <p14:creationId xmlns:p14="http://schemas.microsoft.com/office/powerpoint/2010/main" val="314560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coalescence time follows a </a:t>
                </a:r>
                <a:r>
                  <a:rPr lang="en-US" sz="2400" u="sng" dirty="0"/>
                  <a:t>geometric distribution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373911"/>
                <a:ext cx="9014995" cy="461665"/>
              </a:xfrm>
              <a:prstGeom prst="rect">
                <a:avLst/>
              </a:prstGeom>
              <a:blipFill>
                <a:blip r:embed="rId2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70067" y="2542101"/>
            <a:ext cx="84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Coalescence modeled with coin tosses (2</a:t>
            </a:r>
            <a:r>
              <a:rPr lang="en-US" sz="2400" i="1" dirty="0"/>
              <a:t>N</a:t>
            </a:r>
            <a:r>
              <a:rPr lang="en-US" sz="2400" dirty="0"/>
              <a:t> = 2):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4503" y="4156148"/>
            <a:ext cx="5265302" cy="933004"/>
            <a:chOff x="904503" y="4156148"/>
            <a:chExt cx="5265302" cy="93300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/>
            <a:srcRect l="50000" t="-1538" r="305" b="1538"/>
            <a:stretch/>
          </p:blipFill>
          <p:spPr>
            <a:xfrm>
              <a:off x="1442583" y="4187696"/>
              <a:ext cx="817943" cy="8229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289256" y="4156148"/>
              <a:ext cx="17960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does not coalesce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04503" y="4399121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 =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303982" y="4160479"/>
              <a:ext cx="1865823" cy="928673"/>
              <a:chOff x="4213434" y="2595041"/>
              <a:chExt cx="1865823" cy="928673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4213434" y="2666961"/>
                <a:ext cx="750967" cy="772156"/>
                <a:chOff x="4213434" y="2666961"/>
                <a:chExt cx="750967" cy="772156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4213434" y="2666961"/>
                  <a:ext cx="750967" cy="772156"/>
                  <a:chOff x="3032889" y="3648561"/>
                  <a:chExt cx="750967" cy="772156"/>
                </a:xfrm>
              </p:grpSpPr>
              <p:sp>
                <p:nvSpPr>
                  <p:cNvPr id="30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371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472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3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1880" y="4220579"/>
                    <a:ext cx="200138" cy="20013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34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2889" y="4220579"/>
                    <a:ext cx="200138" cy="20013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4" idx="0"/>
                    <a:endCxn id="31" idx="4"/>
                  </p:cNvCxnSpPr>
                  <p:nvPr/>
                </p:nvCxnSpPr>
                <p:spPr>
                  <a:xfrm flipV="1">
                    <a:off x="3132958" y="3848699"/>
                    <a:ext cx="1839" cy="37188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4862494" y="2880439"/>
                  <a:ext cx="1839" cy="37188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/>
              <p:cNvSpPr txBox="1"/>
              <p:nvPr/>
            </p:nvSpPr>
            <p:spPr>
              <a:xfrm>
                <a:off x="5062632" y="3154382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062632" y="2595041"/>
                <a:ext cx="1016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Ancestor</a:t>
                </a: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870067" y="3117786"/>
            <a:ext cx="5299738" cy="928673"/>
            <a:chOff x="870067" y="3117786"/>
            <a:chExt cx="5299738" cy="9286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50305"/>
            <a:stretch/>
          </p:blipFill>
          <p:spPr>
            <a:xfrm>
              <a:off x="1446424" y="3191951"/>
              <a:ext cx="817943" cy="82296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309809" y="3292200"/>
              <a:ext cx="1948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copy coalesces with 1</a:t>
              </a:r>
              <a:r>
                <a:rPr lang="en-US" baseline="30000" dirty="0"/>
                <a:t>st</a:t>
              </a:r>
              <a:r>
                <a:rPr lang="en-US" dirty="0"/>
                <a:t> copy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70067" y="3364957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 =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303982" y="3117786"/>
              <a:ext cx="1865823" cy="928673"/>
              <a:chOff x="4213434" y="2595041"/>
              <a:chExt cx="1865823" cy="928673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4213434" y="2666961"/>
                <a:ext cx="750967" cy="772156"/>
                <a:chOff x="4213434" y="2666961"/>
                <a:chExt cx="750967" cy="772156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4213434" y="2666961"/>
                  <a:ext cx="750967" cy="772156"/>
                  <a:chOff x="3032889" y="3648561"/>
                  <a:chExt cx="750967" cy="772156"/>
                </a:xfrm>
              </p:grpSpPr>
              <p:sp>
                <p:nvSpPr>
                  <p:cNvPr id="60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371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6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4728" y="3648561"/>
                    <a:ext cx="200138" cy="20013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6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581880" y="4220579"/>
                    <a:ext cx="200138" cy="20013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6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032889" y="4220579"/>
                    <a:ext cx="200138" cy="20013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cxnSp>
                <p:nvCxnSpPr>
                  <p:cNvPr id="64" name="Straight Connector 63"/>
                  <p:cNvCxnSpPr>
                    <a:stCxn id="63" idx="0"/>
                    <a:endCxn id="61" idx="4"/>
                  </p:cNvCxnSpPr>
                  <p:nvPr/>
                </p:nvCxnSpPr>
                <p:spPr>
                  <a:xfrm flipV="1">
                    <a:off x="3132958" y="3848699"/>
                    <a:ext cx="1839" cy="37188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9" name="Straight Connector 58"/>
                <p:cNvCxnSpPr>
                  <a:stCxn id="62" idx="1"/>
                  <a:endCxn id="61" idx="5"/>
                </p:cNvCxnSpPr>
                <p:nvPr/>
              </p:nvCxnSpPr>
              <p:spPr>
                <a:xfrm flipH="1" flipV="1">
                  <a:off x="4386101" y="2837789"/>
                  <a:ext cx="405634" cy="4305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TextBox 55"/>
              <p:cNvSpPr txBox="1"/>
              <p:nvPr/>
            </p:nvSpPr>
            <p:spPr>
              <a:xfrm>
                <a:off x="5062632" y="3154382"/>
                <a:ext cx="897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Present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062632" y="2595041"/>
                <a:ext cx="1016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Ancestor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87503" y="882790"/>
                <a:ext cx="61007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𝑐𝑜𝑝𝑖𝑒𝑠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h𝑎𝑣𝑒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𝑝𝑎𝑟𝑒𝑛𝑡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𝑜𝑛𝑒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𝑎𝑔𝑜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3" y="882790"/>
                <a:ext cx="6100773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887502" y="1498787"/>
                <a:ext cx="722236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𝑐𝑜𝑝𝑖𝑒𝑠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𝑛𝑜𝑡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h𝑎𝑣𝑒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𝑝𝑎𝑟𝑒𝑛𝑡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𝑜𝑛𝑒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𝑔𝑒𝑛𝑒𝑟𝑎𝑡𝑖𝑜𝑛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𝑎𝑔𝑜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02" y="1498787"/>
                <a:ext cx="7222362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195147" y="3219644"/>
                <a:ext cx="204132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147" y="3219644"/>
                <a:ext cx="2041328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241492" y="4237673"/>
                <a:ext cx="241316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492" y="4237673"/>
                <a:ext cx="2413161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6" name="Chart 75"/>
          <p:cNvGraphicFramePr/>
          <p:nvPr>
            <p:extLst>
              <p:ext uri="{D42A27DB-BD31-4B8C-83A1-F6EECF244321}">
                <p14:modId xmlns:p14="http://schemas.microsoft.com/office/powerpoint/2010/main" val="4224462554"/>
              </p:ext>
            </p:extLst>
          </p:nvPr>
        </p:nvGraphicFramePr>
        <p:xfrm>
          <a:off x="8692404" y="2462912"/>
          <a:ext cx="3004168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2420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9" grpId="0"/>
      <p:bldP spid="71" grpId="0"/>
      <p:bldP spid="72" grpId="0"/>
      <p:bldP spid="73" grpId="0"/>
      <p:bldGraphic spid="7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3993</Words>
  <Application>Microsoft Macintosh PowerPoint</Application>
  <PresentationFormat>Widescreen</PresentationFormat>
  <Paragraphs>599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Colonna MT</vt:lpstr>
      <vt:lpstr>Courier New</vt:lpstr>
      <vt:lpstr>Times New Roman</vt:lpstr>
      <vt:lpstr>Zapf Dingbats</vt:lpstr>
      <vt:lpstr>Office Theme</vt:lpstr>
      <vt:lpstr>05-Coalescence Theory</vt:lpstr>
      <vt:lpstr>Part I – Introduction to Coalescence Theory Learning Outcomes</vt:lpstr>
      <vt:lpstr>Introduction to coalescence theory</vt:lpstr>
      <vt:lpstr>PowerPoint Presentation</vt:lpstr>
      <vt:lpstr>Introduction to coalescence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2—the n-coalescent 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3—Effective Population Size Learning Outcomes</vt:lpstr>
      <vt:lpstr>PowerPoint Presentation</vt:lpstr>
      <vt:lpstr>Coalescent Theory &amp; Wright-Fisher Model </vt:lpstr>
      <vt:lpstr>Population size vs. effective population size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4—Applications of Coalescence Theory Learning Outcomes</vt:lpstr>
      <vt:lpstr>Applying coalescent theory to populations</vt:lpstr>
      <vt:lpstr>Applying coalescent theory to populations</vt:lpstr>
      <vt:lpstr>Infinite sites model of mutation</vt:lpstr>
      <vt:lpstr>PowerPoint Presentation</vt:lpstr>
      <vt:lpstr>PowerPoint Presentation</vt:lpstr>
      <vt:lpstr>PowerPoint Presentation</vt:lpstr>
      <vt:lpstr>PowerPoint Presentation</vt:lpstr>
      <vt:lpstr>Applying coalescent theory to populations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we improve our estimates to better account for stochasticity generated by genetic drift?</vt:lpstr>
      <vt:lpstr>PowerPoint Presentation</vt:lpstr>
      <vt:lpstr>PowerPoint Presentation</vt:lpstr>
      <vt:lpstr>PowerPoint Presentation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02.5-Mutation Part II</dc:title>
  <dc:creator>Peters, Jeffrey L.</dc:creator>
  <cp:lastModifiedBy>Kevin McCracken</cp:lastModifiedBy>
  <cp:revision>83</cp:revision>
  <dcterms:created xsi:type="dcterms:W3CDTF">2021-01-20T11:26:52Z</dcterms:created>
  <dcterms:modified xsi:type="dcterms:W3CDTF">2024-06-21T23:34:23Z</dcterms:modified>
</cp:coreProperties>
</file>