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89" r:id="rId5"/>
    <p:sldId id="261" r:id="rId6"/>
    <p:sldId id="286" r:id="rId7"/>
    <p:sldId id="258" r:id="rId8"/>
    <p:sldId id="287" r:id="rId9"/>
    <p:sldId id="288" r:id="rId10"/>
    <p:sldId id="260" r:id="rId11"/>
    <p:sldId id="262" r:id="rId12"/>
    <p:sldId id="263" r:id="rId13"/>
    <p:sldId id="267" r:id="rId14"/>
    <p:sldId id="290" r:id="rId15"/>
    <p:sldId id="264" r:id="rId16"/>
    <p:sldId id="265" r:id="rId17"/>
    <p:sldId id="266" r:id="rId18"/>
    <p:sldId id="269" r:id="rId19"/>
    <p:sldId id="272" r:id="rId20"/>
    <p:sldId id="276" r:id="rId21"/>
    <p:sldId id="274" r:id="rId22"/>
    <p:sldId id="268" r:id="rId23"/>
    <p:sldId id="275" r:id="rId24"/>
    <p:sldId id="270" r:id="rId25"/>
    <p:sldId id="273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val>
            <c:numRef>
              <c:f>Sheet1!$B$2:$B$6</c:f>
              <c:numCache>
                <c:formatCode>0.00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5044-A687-ADBD8F18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794440"/>
        <c:axId val="2138797464"/>
      </c:barChart>
      <c:catAx>
        <c:axId val="2138794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797464"/>
        <c:crosses val="autoZero"/>
        <c:auto val="1"/>
        <c:lblAlgn val="ctr"/>
        <c:lblOffset val="100"/>
        <c:noMultiLvlLbl val="0"/>
      </c:catAx>
      <c:valAx>
        <c:axId val="2138797464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8794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69" y="468134"/>
            <a:ext cx="8321842" cy="411722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dirty="0"/>
              <a:t>Infinite Sites &amp; Alleles Models, </a:t>
            </a:r>
            <a:br>
              <a:rPr lang="en-US" sz="4000" dirty="0"/>
            </a:br>
            <a:r>
              <a:rPr lang="en-US" sz="4000" dirty="0"/>
              <a:t>Site Frequency Spectrum &amp; Tajima’s D, </a:t>
            </a:r>
            <a:br>
              <a:rPr lang="en-US" sz="4000" dirty="0"/>
            </a:br>
            <a:r>
              <a:rPr lang="en-US" sz="4000" dirty="0"/>
              <a:t>Pop Growth/Decline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681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Population Genomics</a:t>
            </a:r>
          </a:p>
          <a:p>
            <a:r>
              <a:rPr lang="en-US" dirty="0" err="1"/>
              <a:t>Jardín</a:t>
            </a:r>
            <a:r>
              <a:rPr lang="en-US" dirty="0"/>
              <a:t> </a:t>
            </a:r>
            <a:r>
              <a:rPr lang="en-US" dirty="0" err="1"/>
              <a:t>Botánico</a:t>
            </a:r>
            <a:r>
              <a:rPr lang="en-US" dirty="0"/>
              <a:t> de Missouri, </a:t>
            </a:r>
            <a:r>
              <a:rPr lang="en-US" dirty="0" err="1"/>
              <a:t>Oxapampa</a:t>
            </a:r>
            <a:endParaRPr lang="en-US" dirty="0"/>
          </a:p>
          <a:p>
            <a:r>
              <a:rPr lang="en-US"/>
              <a:t>Gen-Pob’24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3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Two ways to summarize DNA sequence data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# segregating sites (S)</a:t>
            </a:r>
          </a:p>
          <a:p>
            <a:pPr lvl="1"/>
            <a:r>
              <a:rPr lang="en-US" sz="2400" dirty="0"/>
              <a:t># pairwise differences 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no allele freq. info</a:t>
            </a:r>
          </a:p>
          <a:p>
            <a:pPr lvl="1"/>
            <a:endParaRPr lang="en-US" sz="1000" dirty="0"/>
          </a:p>
          <a:p>
            <a:r>
              <a:rPr lang="en-US" sz="2800" dirty="0"/>
              <a:t>Site Frequency Spectrum</a:t>
            </a:r>
          </a:p>
          <a:p>
            <a:endParaRPr lang="en-US" sz="1000" dirty="0"/>
          </a:p>
          <a:p>
            <a:pPr lvl="1"/>
            <a:r>
              <a:rPr lang="en-US" sz="2400" dirty="0"/>
              <a:t>Tabulates allele frequency for all mutations</a:t>
            </a:r>
          </a:p>
        </p:txBody>
      </p:sp>
      <p:pic>
        <p:nvPicPr>
          <p:cNvPr id="4" name="Picture 3" descr="alle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5034019"/>
            <a:ext cx="3132034" cy="14563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49412" y="5327320"/>
            <a:ext cx="213895" cy="528052"/>
          </a:xfrm>
          <a:prstGeom prst="leftBrace">
            <a:avLst>
              <a:gd name="adj1" fmla="val 6547"/>
              <a:gd name="adj2" fmla="val 50000"/>
            </a:avLst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418" y="5434267"/>
            <a:ext cx="80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7418" y="5067439"/>
            <a:ext cx="967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2+4</a:t>
            </a:r>
            <a:r>
              <a:rPr lang="en-US" sz="1600" dirty="0"/>
              <a:t> = 2/6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3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5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6</a:t>
            </a:r>
            <a:r>
              <a:rPr lang="en-US" sz="1600" dirty="0"/>
              <a:t> = 1/6</a:t>
            </a:r>
          </a:p>
        </p:txBody>
      </p:sp>
    </p:spTree>
    <p:extLst>
      <p:ext uri="{BB962C8B-B14F-4D97-AF65-F5344CB8AC3E}">
        <p14:creationId xmlns:p14="http://schemas.microsoft.com/office/powerpoint/2010/main" val="42371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73248"/>
              </p:ext>
            </p:extLst>
          </p:nvPr>
        </p:nvGraphicFramePr>
        <p:xfrm>
          <a:off x="241968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997" y="488616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923" y="31469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776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Site Frequency Spectrum can be written as a vector.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2600" dirty="0"/>
              <a:t>      						   </a:t>
            </a:r>
            <a:r>
              <a:rPr lang="en-US" sz="2600" i="1" dirty="0"/>
              <a:t>f</a:t>
            </a:r>
            <a:r>
              <a:rPr lang="en-US" sz="2600" dirty="0"/>
              <a:t> = (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,… </a:t>
            </a:r>
            <a:r>
              <a:rPr lang="en-US" sz="2600" i="1" dirty="0"/>
              <a:t>f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-1</a:t>
            </a:r>
            <a:r>
              <a:rPr lang="en-US" sz="2600" dirty="0"/>
              <a:t>).</a:t>
            </a:r>
          </a:p>
          <a:p>
            <a:endParaRPr lang="en-US" sz="1300" dirty="0"/>
          </a:p>
          <a:p>
            <a:r>
              <a:rPr lang="en-US" sz="2600" dirty="0"/>
              <a:t>Unfolded &amp; folded Site Frequency Spectra</a:t>
            </a:r>
          </a:p>
          <a:p>
            <a:endParaRPr lang="en-US" sz="1200" dirty="0"/>
          </a:p>
          <a:p>
            <a:pPr lvl="1"/>
            <a:r>
              <a:rPr lang="en-US" sz="2200" u="sng" dirty="0"/>
              <a:t>Unfolded</a:t>
            </a:r>
            <a:r>
              <a:rPr lang="en-US" sz="2200" dirty="0"/>
              <a:t> - it is known which allele is ancestral and derived.</a:t>
            </a:r>
          </a:p>
          <a:p>
            <a:pPr marL="457200" lvl="1" indent="0">
              <a:buNone/>
            </a:pPr>
            <a:r>
              <a:rPr lang="en-US" sz="2200" dirty="0"/>
              <a:t>     (typically involves outgroup)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Folded SFS in previous slide makes no such assumptions; folded SFS bins together </a:t>
            </a:r>
            <a:r>
              <a:rPr lang="en-US" sz="2200" i="1" dirty="0" err="1"/>
              <a:t>ith</a:t>
            </a:r>
            <a:r>
              <a:rPr lang="en-US" sz="2200" dirty="0"/>
              <a:t> and </a:t>
            </a:r>
            <a:r>
              <a:rPr lang="en-US" sz="2200" i="1" dirty="0"/>
              <a:t>(n – </a:t>
            </a:r>
            <a:r>
              <a:rPr lang="en-US" sz="2200" i="1" dirty="0" err="1"/>
              <a:t>i</a:t>
            </a:r>
            <a:r>
              <a:rPr lang="en-US" sz="2200" i="1" dirty="0"/>
              <a:t>)</a:t>
            </a:r>
            <a:r>
              <a:rPr lang="en-US" sz="2200" i="1" dirty="0" err="1"/>
              <a:t>th</a:t>
            </a:r>
            <a:r>
              <a:rPr lang="en-US" sz="2200" dirty="0"/>
              <a:t> entries in the matrix.</a:t>
            </a:r>
          </a:p>
          <a:p>
            <a:pPr lvl="1"/>
            <a:endParaRPr lang="en-US" sz="1200" dirty="0"/>
          </a:p>
          <a:p>
            <a:r>
              <a:rPr lang="en-US" sz="2600" dirty="0"/>
              <a:t>S and </a:t>
            </a:r>
            <a:r>
              <a:rPr lang="en-US" sz="2600" dirty="0">
                <a:latin typeface="Symbol" charset="2"/>
                <a:cs typeface="Symbol" charset="2"/>
              </a:rPr>
              <a:t>p</a:t>
            </a:r>
            <a:r>
              <a:rPr lang="en-US" sz="2600" dirty="0"/>
              <a:t> can be derived from SFS but not the reverse.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202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790" y="4719053"/>
            <a:ext cx="828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  <a:p>
            <a:endParaRPr lang="en-US" dirty="0"/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" y="768581"/>
            <a:ext cx="73152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97DE7-9128-62AE-60FB-9C1BFFD6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99"/>
            <a:ext cx="8690824" cy="6118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FCDF9-1F86-94B2-519B-9804BCCE6D55}"/>
              </a:ext>
            </a:extLst>
          </p:cNvPr>
          <p:cNvSpPr txBox="1"/>
          <p:nvPr/>
        </p:nvSpPr>
        <p:spPr>
          <a:xfrm>
            <a:off x="264160" y="6339840"/>
            <a:ext cx="869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Booker, T.R., Jackson, B.C. and </a:t>
            </a:r>
            <a:r>
              <a:rPr lang="en-US" sz="1400" dirty="0" err="1"/>
              <a:t>Keightley</a:t>
            </a:r>
            <a:r>
              <a:rPr lang="en-US" sz="1400" dirty="0"/>
              <a:t>, P.D., 2017. Detecting positive selection in the genome. BMC Biology, 15:1-10.</a:t>
            </a:r>
          </a:p>
        </p:txBody>
      </p:sp>
    </p:spTree>
    <p:extLst>
      <p:ext uri="{BB962C8B-B14F-4D97-AF65-F5344CB8AC3E}">
        <p14:creationId xmlns:p14="http://schemas.microsoft.com/office/powerpoint/2010/main" val="28723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is the SFS useful?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We calculate the expected SFS using the coalescent.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For selectively neutral alleles at equilibrium without population size changes or gene flow.</a:t>
            </a:r>
          </a:p>
          <a:p>
            <a:endParaRPr lang="en-US" sz="1300" dirty="0"/>
          </a:p>
          <a:p>
            <a:r>
              <a:rPr lang="en-US" sz="2600" dirty="0"/>
              <a:t>Deviations will change the expected distribution.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" y="2359520"/>
            <a:ext cx="2058321" cy="1267995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9" y="2757310"/>
            <a:ext cx="2913901" cy="4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5" y="376173"/>
            <a:ext cx="7315200" cy="5332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16" y="5903893"/>
            <a:ext cx="8335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Pedersen, C.E.T., </a:t>
            </a:r>
            <a:r>
              <a:rPr lang="en-US" sz="1400" dirty="0" err="1"/>
              <a:t>Lohmueller</a:t>
            </a:r>
            <a:r>
              <a:rPr lang="en-US" sz="1400" dirty="0"/>
              <a:t>, K.E., </a:t>
            </a:r>
            <a:r>
              <a:rPr lang="en-US" sz="1400" dirty="0" err="1"/>
              <a:t>Grarup</a:t>
            </a:r>
            <a:r>
              <a:rPr lang="en-US" sz="1400" dirty="0"/>
              <a:t>, N., </a:t>
            </a:r>
            <a:r>
              <a:rPr lang="en-US" sz="1400" dirty="0" err="1"/>
              <a:t>Bjerregaard</a:t>
            </a:r>
            <a:r>
              <a:rPr lang="en-US" sz="1400" dirty="0"/>
              <a:t>, P., Hansen, T., </a:t>
            </a:r>
            <a:r>
              <a:rPr lang="en-US" sz="1400" dirty="0" err="1"/>
              <a:t>Siegismund</a:t>
            </a:r>
            <a:r>
              <a:rPr lang="en-US" sz="1400" dirty="0"/>
              <a:t>, H.R., </a:t>
            </a:r>
            <a:r>
              <a:rPr lang="en-US" sz="1400" dirty="0" err="1"/>
              <a:t>Moltke</a:t>
            </a:r>
            <a:r>
              <a:rPr lang="en-US" sz="1400" dirty="0"/>
              <a:t>, I. and </a:t>
            </a:r>
            <a:r>
              <a:rPr lang="en-US" sz="1400" dirty="0" err="1"/>
              <a:t>Albrechtsen</a:t>
            </a:r>
            <a:r>
              <a:rPr lang="en-US" sz="1400" dirty="0"/>
              <a:t>, A., (2016) The Effect of an Extreme and Prolonged Population Bottleneck on Patterns of Deleterious Variation: Insights from the Greenlandic Inuit. Genetics 116 (In press).</a:t>
            </a:r>
          </a:p>
        </p:txBody>
      </p:sp>
    </p:spTree>
    <p:extLst>
      <p:ext uri="{BB962C8B-B14F-4D97-AF65-F5344CB8AC3E}">
        <p14:creationId xmlns:p14="http://schemas.microsoft.com/office/powerpoint/2010/main" val="37440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-frequency-spectrum-from-complete-data-for-each-population-genetic-model-T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3" y="874444"/>
            <a:ext cx="7315200" cy="382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3" y="5257073"/>
            <a:ext cx="820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Crawford, J.E. and </a:t>
            </a:r>
            <a:r>
              <a:rPr lang="en-US" sz="1400" dirty="0" err="1"/>
              <a:t>Lazzaro</a:t>
            </a:r>
            <a:r>
              <a:rPr lang="en-US" sz="1400" dirty="0"/>
              <a:t>, B.P., (2012) Assessing the accuracy and power of population genetic inference from low-pass next-generation sequencing data. Frontiers in Genetics, 3, 66.</a:t>
            </a:r>
          </a:p>
        </p:txBody>
      </p:sp>
    </p:spTree>
    <p:extLst>
      <p:ext uri="{BB962C8B-B14F-4D97-AF65-F5344CB8AC3E}">
        <p14:creationId xmlns:p14="http://schemas.microsoft.com/office/powerpoint/2010/main" val="397409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3048000"/>
            <a:chOff x="192" y="1440"/>
            <a:chExt cx="1732" cy="192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Constant</a:t>
              </a:r>
              <a:r>
                <a:rPr lang="en-US" sz="1600" u="sng" dirty="0"/>
                <a:t>:</a:t>
              </a:r>
              <a:r>
                <a:rPr lang="en-US" sz="1600" dirty="0"/>
                <a:t> Alleles coalesce at a rate of </a:t>
              </a:r>
              <a:r>
                <a:rPr lang="en-US" sz="1600" b="1" dirty="0"/>
                <a:t>1/2</a:t>
              </a:r>
              <a:r>
                <a:rPr lang="en-US" sz="1600" b="1" i="1" dirty="0"/>
                <a:t>N</a:t>
              </a:r>
              <a:r>
                <a:rPr lang="en-US" sz="1600" b="1" i="1" baseline="-25000" dirty="0"/>
                <a:t>e</a:t>
              </a:r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rapidly</a:t>
            </a:r>
            <a:r>
              <a:rPr lang="en-US" sz="1600" dirty="0"/>
              <a:t> than expected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slowly</a:t>
            </a:r>
            <a:r>
              <a:rPr lang="en-US" sz="1600" dirty="0"/>
              <a:t> than expected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5721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_coalescenttheory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8" y="274056"/>
            <a:ext cx="6400800" cy="48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735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/>
              <a:t> Tajima’s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028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Tajima’s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49" y="5855388"/>
            <a:ext cx="866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and HIV: Using Computational </a:t>
            </a:r>
            <a:r>
              <a:rPr lang="en-US" sz="1400" dirty="0" err="1"/>
              <a:t>Phylogenetics</a:t>
            </a:r>
            <a:r>
              <a:rPr lang="en-US" sz="1400" dirty="0"/>
              <a:t> to Close In On a Killer</a:t>
            </a:r>
          </a:p>
          <a:p>
            <a:r>
              <a:rPr lang="en-US" sz="1400" dirty="0"/>
              <a:t>The study of HIV evolution is not only critical to fighting the virus; it has also driven advances in the computational tools used to study evolution in general. (2009) by Kristin </a:t>
            </a:r>
            <a:r>
              <a:rPr lang="en-US" sz="1400" dirty="0" err="1"/>
              <a:t>Sainani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17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Infinite Alleles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 new mutation generates a new allele.</a:t>
            </a:r>
          </a:p>
          <a:p>
            <a:endParaRPr lang="en-US" sz="1200" dirty="0"/>
          </a:p>
          <a:p>
            <a:r>
              <a:rPr lang="en-US" sz="2400" dirty="0"/>
              <a:t>Not so appropriate for DNA sequence data.</a:t>
            </a:r>
          </a:p>
          <a:p>
            <a:endParaRPr lang="en-US" sz="1200" dirty="0"/>
          </a:p>
          <a:p>
            <a:r>
              <a:rPr lang="en-US" sz="2400" dirty="0"/>
              <a:t>Only keeps track of whether alleles are different or identical, not how they relate.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Kimura &amp; Crow (1964) The Number of Alleles that Can Be Maintained in a Finite Population. </a:t>
            </a:r>
          </a:p>
          <a:p>
            <a:pPr marL="0" indent="0">
              <a:buNone/>
            </a:pPr>
            <a:r>
              <a:rPr lang="en-US" sz="1400" dirty="0"/>
              <a:t>Genetics 49:725–738. </a:t>
            </a:r>
          </a:p>
        </p:txBody>
      </p:sp>
      <p:pic>
        <p:nvPicPr>
          <p:cNvPr id="7" name="Picture 6" descr="IMG_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" y="4191001"/>
            <a:ext cx="4649117" cy="80593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00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936CC-E7DD-3345-949E-850B06CD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9" y="114127"/>
            <a:ext cx="7976897" cy="5933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6C643-06AF-9E46-A5A9-666A717E314D}"/>
              </a:ext>
            </a:extLst>
          </p:cNvPr>
          <p:cNvSpPr/>
          <p:nvPr/>
        </p:nvSpPr>
        <p:spPr>
          <a:xfrm>
            <a:off x="236376" y="6143044"/>
            <a:ext cx="869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Barroso G.V., </a:t>
            </a:r>
            <a:r>
              <a:rPr lang="en-US" sz="1200" dirty="0" err="1"/>
              <a:t>Moutinho</a:t>
            </a:r>
            <a:r>
              <a:rPr lang="en-US" sz="1200" dirty="0"/>
              <a:t> A.F., </a:t>
            </a:r>
            <a:r>
              <a:rPr lang="en-US" sz="1200" dirty="0" err="1"/>
              <a:t>Dutheil</a:t>
            </a:r>
            <a:r>
              <a:rPr lang="en-US" sz="1200" dirty="0"/>
              <a:t> J.Y. (2020) A Population Genomics Lexicon. In: </a:t>
            </a:r>
            <a:r>
              <a:rPr lang="en-US" sz="1200" dirty="0" err="1"/>
              <a:t>Dutheil</a:t>
            </a:r>
            <a:r>
              <a:rPr lang="en-US" sz="1200" dirty="0"/>
              <a:t> J.Y. (eds) Statistical Population Genomics. Methods in Molecular Biology, vol 2090. Humana, New York, NY. https://</a:t>
            </a:r>
            <a:r>
              <a:rPr lang="en-US" sz="1200" dirty="0" err="1"/>
              <a:t>doi.org</a:t>
            </a:r>
            <a:r>
              <a:rPr lang="en-US" sz="1200" dirty="0"/>
              <a:t>/10.1007/978-1-0716-0199-0_1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2B453-C30E-0648-9420-E31685CA6DCE}"/>
              </a:ext>
            </a:extLst>
          </p:cNvPr>
          <p:cNvSpPr/>
          <p:nvPr/>
        </p:nvSpPr>
        <p:spPr>
          <a:xfrm>
            <a:off x="6977988" y="630243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</a:t>
            </a:r>
            <a:r>
              <a:rPr lang="en-US"/>
              <a:t>D -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87818-DF87-ED4F-8BD1-A23B680DCC52}"/>
              </a:ext>
            </a:extLst>
          </p:cNvPr>
          <p:cNvSpPr/>
          <p:nvPr/>
        </p:nvSpPr>
        <p:spPr>
          <a:xfrm>
            <a:off x="3137472" y="3430555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D0AB9-E2F4-3C49-8FA2-3D5266411495}"/>
              </a:ext>
            </a:extLst>
          </p:cNvPr>
          <p:cNvSpPr/>
          <p:nvPr/>
        </p:nvSpPr>
        <p:spPr>
          <a:xfrm>
            <a:off x="6977988" y="34290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++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380C7-AD7D-384A-8BC8-07C70B8D74EC}"/>
              </a:ext>
            </a:extLst>
          </p:cNvPr>
          <p:cNvSpPr/>
          <p:nvPr/>
        </p:nvSpPr>
        <p:spPr>
          <a:xfrm>
            <a:off x="3137472" y="638445"/>
            <a:ext cx="12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0</a:t>
            </a:r>
          </a:p>
        </p:txBody>
      </p:sp>
    </p:spTree>
    <p:extLst>
      <p:ext uri="{BB962C8B-B14F-4D97-AF65-F5344CB8AC3E}">
        <p14:creationId xmlns:p14="http://schemas.microsoft.com/office/powerpoint/2010/main" val="425352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794832"/>
          </a:xfrm>
        </p:spPr>
        <p:txBody>
          <a:bodyPr anchor="t" anchorCtr="0"/>
          <a:lstStyle/>
          <a:p>
            <a:pPr algn="l"/>
            <a:r>
              <a:rPr lang="en-US" dirty="0"/>
              <a:t>Bayesian Skyline Plot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4" y="1022682"/>
            <a:ext cx="3214255" cy="473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658" y="5924213"/>
            <a:ext cx="8392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/>
              <a:t>Vijaykrishna</a:t>
            </a:r>
            <a:r>
              <a:rPr lang="en-US" sz="1200" dirty="0"/>
              <a:t> D, </a:t>
            </a:r>
            <a:r>
              <a:rPr lang="en-US" sz="1200" dirty="0" err="1"/>
              <a:t>Bahl</a:t>
            </a:r>
            <a:r>
              <a:rPr lang="en-US" sz="1200" dirty="0"/>
              <a:t> J, Riley S, </a:t>
            </a:r>
            <a:r>
              <a:rPr lang="en-US" sz="1200" dirty="0" err="1"/>
              <a:t>Duan</a:t>
            </a:r>
            <a:r>
              <a:rPr lang="en-US" sz="1200" dirty="0"/>
              <a:t> L, Zhang JX, et al. (2008) Evolutionary Dynamics and Emergence of </a:t>
            </a:r>
            <a:r>
              <a:rPr lang="en-US" sz="1200" dirty="0" err="1"/>
              <a:t>Panzootic</a:t>
            </a:r>
            <a:r>
              <a:rPr lang="en-US" sz="1200" dirty="0"/>
              <a:t> H5N1 Influenza Viruses. PLOS Pathogens 4(9): e1000161. doi:10.1371/journal.ppat.1000161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4634" y="1731210"/>
            <a:ext cx="2566736" cy="203132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Set this up with:</a:t>
            </a:r>
          </a:p>
          <a:p>
            <a:r>
              <a:rPr lang="en-US" b="1" dirty="0"/>
              <a:t>BEAST</a:t>
            </a:r>
          </a:p>
          <a:p>
            <a:r>
              <a:rPr lang="en-US" i="1" dirty="0"/>
              <a:t>Alexei Drummond</a:t>
            </a:r>
            <a:endParaRPr lang="en-US" dirty="0"/>
          </a:p>
          <a:p>
            <a:pPr marL="227013" indent="-227013"/>
            <a:r>
              <a:rPr lang="en-US" dirty="0"/>
              <a:t>---for rooted, time measured phylogenies; uses MCMC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" y="1590842"/>
            <a:ext cx="3657600" cy="2778520"/>
          </a:xfrm>
          <a:prstGeom prst="rect">
            <a:avLst/>
          </a:prstGeom>
        </p:spPr>
      </p:pic>
      <p:pic>
        <p:nvPicPr>
          <p:cNvPr id="8" name="Picture 7" descr="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55" y="1631184"/>
            <a:ext cx="3685519" cy="2752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90" y="5761757"/>
            <a:ext cx="8288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Effects of 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4176" y="4415939"/>
            <a:ext cx="258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Balancing Selection</a:t>
            </a:r>
          </a:p>
          <a:p>
            <a:pPr algn="ctr"/>
            <a:r>
              <a:rPr lang="en-US" i="1" dirty="0"/>
              <a:t>Excess of common alleles</a:t>
            </a:r>
          </a:p>
          <a:p>
            <a:pPr algn="ctr"/>
            <a:r>
              <a:rPr lang="en-US" i="1" dirty="0"/>
              <a:t>in population</a:t>
            </a:r>
          </a:p>
          <a:p>
            <a:pPr algn="ctr"/>
            <a:r>
              <a:rPr lang="en-US" dirty="0"/>
              <a:t>Tajima’s D (+)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142" y="4415939"/>
            <a:ext cx="21602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Directional Selection</a:t>
            </a:r>
          </a:p>
          <a:p>
            <a:pPr algn="ctr"/>
            <a:r>
              <a:rPr lang="en-US" i="1" dirty="0"/>
              <a:t>Excess of rare alleles</a:t>
            </a:r>
          </a:p>
          <a:p>
            <a:pPr algn="ctr"/>
            <a:r>
              <a:rPr lang="en-US" i="1" dirty="0"/>
              <a:t>in population </a:t>
            </a:r>
          </a:p>
          <a:p>
            <a:pPr algn="ctr"/>
            <a:r>
              <a:rPr lang="en-US" dirty="0"/>
              <a:t>Tajima’s D (-)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85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2805113"/>
            <a:chOff x="192" y="1440"/>
            <a:chExt cx="1732" cy="1767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Neutrality</a:t>
              </a:r>
              <a:endParaRPr lang="en-US" sz="1600" b="1" i="1" baseline="-25000" dirty="0"/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Directional Selection</a:t>
            </a:r>
          </a:p>
          <a:p>
            <a:pPr algn="ctr" eaLnBrk="1" hangingPunct="1"/>
            <a:r>
              <a:rPr lang="en-US" sz="1600" dirty="0"/>
              <a:t>(Magnifies Effects of Drift)</a:t>
            </a:r>
          </a:p>
          <a:p>
            <a:pPr algn="ctr" eaLnBrk="1" hangingPunct="1"/>
            <a:r>
              <a:rPr lang="en-US" sz="1600" dirty="0"/>
              <a:t>Mimics Population </a:t>
            </a:r>
          </a:p>
          <a:p>
            <a:pPr algn="ctr" eaLnBrk="1" hangingPunct="1"/>
            <a:r>
              <a:rPr lang="en-US" sz="1600" dirty="0"/>
              <a:t>Expansion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Balancing Selection</a:t>
            </a:r>
          </a:p>
          <a:p>
            <a:pPr algn="ctr" eaLnBrk="1" hangingPunct="1"/>
            <a:r>
              <a:rPr lang="en-US" sz="1600" dirty="0"/>
              <a:t>(Impedes Effects of Drift)</a:t>
            </a:r>
          </a:p>
          <a:p>
            <a:pPr algn="ctr" eaLnBrk="1" hangingPunct="1"/>
            <a:r>
              <a:rPr lang="en-US" sz="1600" dirty="0"/>
              <a:t>Mimics Population</a:t>
            </a:r>
          </a:p>
          <a:p>
            <a:pPr algn="ctr" eaLnBrk="1" hangingPunct="1"/>
            <a:r>
              <a:rPr lang="en-US" sz="1600" dirty="0"/>
              <a:t>Decline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097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568" y="464845"/>
            <a:ext cx="8229600" cy="794832"/>
          </a:xfrm>
        </p:spPr>
        <p:txBody>
          <a:bodyPr anchor="t" anchorCtr="0">
            <a:noAutofit/>
          </a:bodyPr>
          <a:lstStyle/>
          <a:p>
            <a:r>
              <a:rPr lang="en-US" sz="3200" dirty="0"/>
              <a:t>Summary of today’s most important concepts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7680"/>
              </p:ext>
            </p:extLst>
          </p:nvPr>
        </p:nvGraphicFramePr>
        <p:xfrm>
          <a:off x="534737" y="1451009"/>
          <a:ext cx="80344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Coalescence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on </a:t>
                      </a:r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Selection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Tajima’s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expansion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-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Stays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decline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Balancing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+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a</a:t>
            </a:r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i</a:t>
            </a:r>
            <a:r>
              <a:rPr lang="en-US" sz="3400" dirty="0"/>
              <a:t> - by Ryan </a:t>
            </a:r>
            <a:r>
              <a:rPr lang="en-US" sz="3400" dirty="0" err="1"/>
              <a:t>Gutenkunst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0537" cy="4525963"/>
          </a:xfrm>
        </p:spPr>
        <p:txBody>
          <a:bodyPr>
            <a:normAutofit/>
          </a:bodyPr>
          <a:lstStyle/>
          <a:p>
            <a:r>
              <a:rPr lang="en-US" sz="1900" dirty="0"/>
              <a:t>Problem with modest size genomic data sets is the extreme amount of loci involved; can’t use alleles to build genealogies effectively.</a:t>
            </a:r>
          </a:p>
          <a:p>
            <a:endParaRPr lang="en-US" sz="1000" dirty="0"/>
          </a:p>
          <a:p>
            <a:r>
              <a:rPr lang="en-US" sz="1900" dirty="0"/>
              <a:t>Solution: Use the Site Frequency Spectrum &amp; Diffusion Approximations to infer demographic parameters.</a:t>
            </a:r>
          </a:p>
          <a:p>
            <a:endParaRPr lang="en-US" sz="1000" dirty="0"/>
          </a:p>
          <a:p>
            <a:r>
              <a:rPr lang="en-US" sz="1900" dirty="0"/>
              <a:t>Up to 3 populations with run time independent of # SNPs, runs fast.</a:t>
            </a: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7" y="1600200"/>
            <a:ext cx="3799799" cy="314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84" y="5828629"/>
            <a:ext cx="864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Gutenkunst</a:t>
            </a:r>
            <a:r>
              <a:rPr lang="en-US" sz="1400" dirty="0"/>
              <a:t>, RN, RD Hernandez, SH Williamson, CD Bustamante (2009) Inferring the joint demographic history of multiple populations from multidimensional SNP data" </a:t>
            </a:r>
            <a:r>
              <a:rPr lang="en-US" sz="1400" dirty="0" err="1"/>
              <a:t>PLoS</a:t>
            </a:r>
            <a:r>
              <a:rPr lang="en-US" sz="1400" dirty="0"/>
              <a:t> Genetics 5:e1000695.</a:t>
            </a:r>
          </a:p>
        </p:txBody>
      </p:sp>
    </p:spTree>
    <p:extLst>
      <p:ext uri="{BB962C8B-B14F-4D97-AF65-F5344CB8AC3E}">
        <p14:creationId xmlns:p14="http://schemas.microsoft.com/office/powerpoint/2010/main" val="38502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5E05-CAAC-F043-B7DD-1FA9896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432E-C630-684D-A59D-BB9BB551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94" y="1600200"/>
            <a:ext cx="8721011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1800" b="1" dirty="0"/>
              <a:t>“Diffusion equation</a:t>
            </a:r>
            <a:r>
              <a:rPr lang="en-US" sz="1800" dirty="0"/>
              <a:t> is a parabolic partial differential equation. In physics, it describes the macroscopic behavior of many micro-particles in Brownian motion, resulting from the random movements and collisions of the particles (e.g., Fick’s Laws). In mathematics, it is related to Markov processes, such as random walks...”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---Wikipedia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“A </a:t>
            </a:r>
            <a:r>
              <a:rPr lang="en-US" sz="1800" b="1" dirty="0"/>
              <a:t>diffusion approximation</a:t>
            </a:r>
            <a:r>
              <a:rPr lang="en-US" sz="1800" dirty="0"/>
              <a:t> is a technique in which a complicated and analytically intractable stochastic process is replaced by an appropriate diffusion process. A diffusion process is a (strong) Markov process having continuous sample paths.”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---Peter Glynn, Stanford 1990</a:t>
            </a:r>
          </a:p>
        </p:txBody>
      </p:sp>
    </p:spTree>
    <p:extLst>
      <p:ext uri="{BB962C8B-B14F-4D97-AF65-F5344CB8AC3E}">
        <p14:creationId xmlns:p14="http://schemas.microsoft.com/office/powerpoint/2010/main" val="28261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89D4C-5C1A-C746-B64B-1095BACD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4" y="1048448"/>
            <a:ext cx="7315200" cy="2358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43B60-348E-084C-B1A9-F6A5B496A38B}"/>
              </a:ext>
            </a:extLst>
          </p:cNvPr>
          <p:cNvSpPr/>
          <p:nvPr/>
        </p:nvSpPr>
        <p:spPr>
          <a:xfrm>
            <a:off x="882394" y="3869033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General scheme of </a:t>
            </a:r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: </a:t>
            </a:r>
          </a:p>
          <a:p>
            <a:endParaRPr lang="en-US" sz="1600" i="1" dirty="0"/>
          </a:p>
          <a:p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 extracts the expected AFS from the demographic model using a numerical solution of the partial differential equation (PDE) that corresponds to that demographic model, and calculates the composite likelihood between the expected and observed allele frequency spectrum.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0E8B5-D3E6-604D-9AE8-39E0138DBE8B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6569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928F2-1460-3F47-8B39-EA2B224F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1122"/>
            <a:ext cx="7315200" cy="3216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EB963-F1E1-7844-B445-78F8A4A885AC}"/>
              </a:ext>
            </a:extLst>
          </p:cNvPr>
          <p:cNvSpPr/>
          <p:nvPr/>
        </p:nvSpPr>
        <p:spPr>
          <a:xfrm>
            <a:off x="914401" y="394195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</a:t>
            </a:r>
            <a:r>
              <a:rPr lang="en-US" sz="1600" i="1" dirty="0"/>
              <a:t>P</a:t>
            </a:r>
            <a:r>
              <a:rPr lang="en-US" sz="1600" dirty="0"/>
              <a:t> populations are observed (</a:t>
            </a:r>
            <a:r>
              <a:rPr lang="en-US" sz="1600" i="1" dirty="0"/>
              <a:t>P</a:t>
            </a:r>
            <a:r>
              <a:rPr lang="en-US" sz="1600" dirty="0"/>
              <a:t> = 2 in the figure), then for each population </a:t>
            </a:r>
            <a:r>
              <a:rPr lang="en-US" sz="1600" i="1" dirty="0" err="1"/>
              <a:t>i</a:t>
            </a:r>
            <a:r>
              <a:rPr lang="en-US" sz="1600" dirty="0"/>
              <a:t> there is genetic information for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i</a:t>
            </a:r>
            <a:r>
              <a:rPr lang="en-US" sz="1600" dirty="0"/>
              <a:t> chromosomes.</a:t>
            </a:r>
          </a:p>
          <a:p>
            <a:endParaRPr lang="en-US" sz="1600" dirty="0"/>
          </a:p>
          <a:p>
            <a:r>
              <a:rPr lang="en-US" sz="1600" dirty="0"/>
              <a:t>To build the allele frequency spectrum we call SNPs (relative to some reference) and calculate their frequencies.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363E4-32D6-5B41-9C7A-13767AA5B8EE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46024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C767F-832E-1B48-BAF4-66DABCE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1" y="777417"/>
            <a:ext cx="7315200" cy="2144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3EF5F-2BA5-554C-9D8A-2C2F937ED98D}"/>
              </a:ext>
            </a:extLst>
          </p:cNvPr>
          <p:cNvSpPr/>
          <p:nvPr/>
        </p:nvSpPr>
        <p:spPr>
          <a:xfrm>
            <a:off x="1085413" y="3145152"/>
            <a:ext cx="7079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Examples of different allele frequency spectra: </a:t>
            </a:r>
          </a:p>
          <a:p>
            <a:endParaRPr lang="en-US" sz="1600" dirty="0"/>
          </a:p>
          <a:p>
            <a:r>
              <a:rPr lang="en-US" sz="1600" dirty="0"/>
              <a:t>(A) Isolation of a population after divergence </a:t>
            </a:r>
          </a:p>
          <a:p>
            <a:endParaRPr lang="en-US" sz="1600" dirty="0"/>
          </a:p>
          <a:p>
            <a:r>
              <a:rPr lang="en-US" sz="1600" dirty="0"/>
              <a:t>(B) Low symmetrical migrations between populations following divergence</a:t>
            </a:r>
          </a:p>
          <a:p>
            <a:endParaRPr lang="en-US" sz="1600" dirty="0"/>
          </a:p>
          <a:p>
            <a:r>
              <a:rPr lang="en-US" sz="1600" dirty="0"/>
              <a:t>(C) High asymmetrical rates of migrations between populations following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7B65F-937B-7B48-B700-A5EBB252893C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8262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Infinite Sites Model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No site experiences &gt;1 mutation (i.e., the sequence is infinitely long).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So there is no homoplasy.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Biallelic /no </a:t>
            </a:r>
            <a:r>
              <a:rPr lang="en-US" sz="2400" dirty="0" err="1">
                <a:latin typeface="Calibri"/>
                <a:cs typeface="Calibri"/>
              </a:rPr>
              <a:t>triallelic</a:t>
            </a:r>
            <a:r>
              <a:rPr lang="en-US" sz="2400" dirty="0">
                <a:latin typeface="Calibri"/>
                <a:cs typeface="Calibri"/>
              </a:rPr>
              <a:t> sites*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1" y="3088106"/>
            <a:ext cx="2697079" cy="3596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2105" y="5569367"/>
            <a:ext cx="439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2AE18-F56D-144A-AB44-659F618C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1" y="704465"/>
            <a:ext cx="7315200" cy="2025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2F0CA-455A-8548-B619-A6592BA5A711}"/>
              </a:ext>
            </a:extLst>
          </p:cNvPr>
          <p:cNvSpPr/>
          <p:nvPr/>
        </p:nvSpPr>
        <p:spPr>
          <a:xfrm>
            <a:off x="863550" y="3086817"/>
            <a:ext cx="731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Three primary demographic dynamics of </a:t>
            </a:r>
            <a:r>
              <a:rPr lang="en-US" sz="1600" u="sng" dirty="0"/>
              <a:t>population size change</a:t>
            </a:r>
            <a:r>
              <a:rPr lang="en-US" sz="1600" dirty="0"/>
              <a:t>: </a:t>
            </a:r>
          </a:p>
          <a:p>
            <a:endParaRPr lang="en-US" sz="1600" u="sng" dirty="0"/>
          </a:p>
          <a:p>
            <a:r>
              <a:rPr lang="en-US" sz="1600" dirty="0"/>
              <a:t>(A) Sudden population growth </a:t>
            </a:r>
          </a:p>
          <a:p>
            <a:endParaRPr lang="en-US" sz="1600" dirty="0"/>
          </a:p>
          <a:p>
            <a:r>
              <a:rPr lang="en-US" sz="1600" dirty="0"/>
              <a:t>(B) Linear population growth</a:t>
            </a:r>
          </a:p>
          <a:p>
            <a:endParaRPr lang="en-US" sz="1600" dirty="0"/>
          </a:p>
          <a:p>
            <a:r>
              <a:rPr lang="en-US" sz="1600" dirty="0"/>
              <a:t>(C) Exponential population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F7CA5-0125-4843-AA67-7A33D29BDB78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334588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8FBED-80CC-E942-8E66-0DA1B20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7261"/>
            <a:ext cx="7315200" cy="471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2A755-17F4-544E-ABFE-CB12CADD4875}"/>
              </a:ext>
            </a:extLst>
          </p:cNvPr>
          <p:cNvSpPr txBox="1"/>
          <p:nvPr/>
        </p:nvSpPr>
        <p:spPr>
          <a:xfrm>
            <a:off x="1109843" y="5311899"/>
            <a:ext cx="490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intervals labeled T, and population splits labeled 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39BC2-303B-414D-98BC-613441641775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94405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2CBE7-8B73-F740-9195-6B02B6F7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4" y="1"/>
            <a:ext cx="8272850" cy="6204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D1445-B323-E446-B3D9-65C706AEE2AB}"/>
              </a:ext>
            </a:extLst>
          </p:cNvPr>
          <p:cNvSpPr/>
          <p:nvPr/>
        </p:nvSpPr>
        <p:spPr>
          <a:xfrm>
            <a:off x="3243648" y="6204639"/>
            <a:ext cx="4726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https://</a:t>
            </a:r>
            <a:r>
              <a:rPr lang="en-US" sz="1600" dirty="0" err="1"/>
              <a:t>popgensealab.wordpress.com</a:t>
            </a:r>
            <a:r>
              <a:rPr lang="en-US" sz="1600" dirty="0"/>
              <a:t>/</a:t>
            </a:r>
            <a:r>
              <a:rPr lang="en-US" sz="1600" dirty="0" err="1"/>
              <a:t>dadi</a:t>
            </a:r>
            <a:r>
              <a:rPr lang="en-US" sz="1600" dirty="0"/>
              <a:t>-inference/</a:t>
            </a:r>
          </a:p>
        </p:txBody>
      </p:sp>
    </p:spTree>
    <p:extLst>
      <p:ext uri="{BB962C8B-B14F-4D97-AF65-F5344CB8AC3E}">
        <p14:creationId xmlns:p14="http://schemas.microsoft.com/office/powerpoint/2010/main" val="29690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7E9E-EE3B-7848-89C7-C4B0EF78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9946"/>
            <a:ext cx="2774092" cy="6798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ED7FA7-BA85-9A4A-801F-754FD4692EC2}"/>
              </a:ext>
            </a:extLst>
          </p:cNvPr>
          <p:cNvSpPr/>
          <p:nvPr/>
        </p:nvSpPr>
        <p:spPr>
          <a:xfrm>
            <a:off x="4232190" y="46612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u="sng" dirty="0"/>
              <a:t>Model Comparison</a:t>
            </a:r>
          </a:p>
          <a:p>
            <a:endParaRPr lang="en-US" sz="1600" dirty="0"/>
          </a:p>
          <a:p>
            <a:r>
              <a:rPr lang="en-US" sz="1600" dirty="0"/>
              <a:t>Card, D. C., Adams, R. H., </a:t>
            </a:r>
            <a:r>
              <a:rPr lang="en-US" sz="1600" dirty="0" err="1"/>
              <a:t>Schield</a:t>
            </a:r>
            <a:r>
              <a:rPr lang="en-US" sz="1600" dirty="0"/>
              <a:t>, D. R., Perry, B. W., Corbin, A. B., </a:t>
            </a:r>
            <a:r>
              <a:rPr lang="en-US" sz="1600" dirty="0" err="1"/>
              <a:t>Pasquesi</a:t>
            </a:r>
            <a:r>
              <a:rPr lang="en-US" sz="1600" dirty="0"/>
              <a:t>, G. I., ... &amp; </a:t>
            </a:r>
            <a:r>
              <a:rPr lang="en-US" sz="1600" dirty="0" err="1"/>
              <a:t>Castoe</a:t>
            </a:r>
            <a:r>
              <a:rPr lang="en-US" sz="1600" dirty="0"/>
              <a:t>, T. A. (2019). Genomic basis of convergent island phenotypes in boa constrictors. </a:t>
            </a:r>
            <a:r>
              <a:rPr lang="en-US" sz="1600" i="1" dirty="0"/>
              <a:t>Genome biology and evolution</a:t>
            </a:r>
            <a:r>
              <a:rPr lang="en-US" sz="1600" dirty="0"/>
              <a:t>, </a:t>
            </a:r>
            <a:r>
              <a:rPr lang="en-US" sz="1600" i="1" dirty="0"/>
              <a:t>11</a:t>
            </a:r>
            <a:r>
              <a:rPr lang="en-US" sz="1600" dirty="0"/>
              <a:t>(11), 3123-3143.</a:t>
            </a:r>
          </a:p>
        </p:txBody>
      </p:sp>
    </p:spTree>
    <p:extLst>
      <p:ext uri="{BB962C8B-B14F-4D97-AF65-F5344CB8AC3E}">
        <p14:creationId xmlns:p14="http://schemas.microsoft.com/office/powerpoint/2010/main" val="105803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DF15-FCDF-1E47-A8A2-EA05FD33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1" y="0"/>
            <a:ext cx="415501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DCAF03-18A1-FB41-A020-8444A70FD8A2}"/>
              </a:ext>
            </a:extLst>
          </p:cNvPr>
          <p:cNvSpPr/>
          <p:nvPr/>
        </p:nvSpPr>
        <p:spPr>
          <a:xfrm>
            <a:off x="5041557" y="4531493"/>
            <a:ext cx="3750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Skyline Plots</a:t>
            </a:r>
          </a:p>
          <a:p>
            <a:endParaRPr lang="en-US" sz="1600" dirty="0"/>
          </a:p>
          <a:p>
            <a:r>
              <a:rPr lang="en-US" sz="1600" dirty="0" err="1"/>
              <a:t>Beichman</a:t>
            </a:r>
            <a:r>
              <a:rPr lang="en-US" sz="1600" dirty="0"/>
              <a:t>, A. C., Phung, T. N., &amp; </a:t>
            </a:r>
            <a:r>
              <a:rPr lang="en-US" sz="1600" dirty="0" err="1"/>
              <a:t>Lohmueller</a:t>
            </a:r>
            <a:r>
              <a:rPr lang="en-US" sz="1600" dirty="0"/>
              <a:t>, K. E. (2017). Comparison of single genome and allele frequency data reveals discordant demographic histories. </a:t>
            </a:r>
            <a:r>
              <a:rPr lang="en-US" sz="1600" i="1" dirty="0"/>
              <a:t>G3: Genes, Genomes, Genetics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(11), 3605-3620.</a:t>
            </a:r>
          </a:p>
        </p:txBody>
      </p:sp>
    </p:spTree>
    <p:extLst>
      <p:ext uri="{BB962C8B-B14F-4D97-AF65-F5344CB8AC3E}">
        <p14:creationId xmlns:p14="http://schemas.microsoft.com/office/powerpoint/2010/main" val="19901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27AE5-0F88-21FC-FA05-C2D6AF36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Number of Segregating Sites (S) is the Basis for Watterson’s </a:t>
            </a:r>
            <a:r>
              <a:rPr lang="en-US" sz="3800" dirty="0">
                <a:latin typeface="Symbol" pitchFamily="2" charset="2"/>
              </a:rPr>
              <a:t>q</a:t>
            </a:r>
            <a:endParaRPr lang="en-US" sz="3800" baseline="-25000" dirty="0">
              <a:latin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6A8AF-BC31-BD17-5016-D7DCDEA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Unbiased estimator if Wright-Fisher assumptions are met.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However, downwardly biased in an exponentially growing population or if the assumptions of infinite sites model are not met, e.g. homoplasy.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Biased by population structure. </a:t>
            </a:r>
            <a:endParaRPr lang="en-US" sz="8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E1A35-4662-F1CC-E812-3C0BE50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9" y="2112898"/>
            <a:ext cx="2052762" cy="1148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96AFD-EF3A-1F01-54C9-81D219A2EF0D}"/>
              </a:ext>
            </a:extLst>
          </p:cNvPr>
          <p:cNvSpPr txBox="1"/>
          <p:nvPr/>
        </p:nvSpPr>
        <p:spPr>
          <a:xfrm>
            <a:off x="2997021" y="1819402"/>
            <a:ext cx="19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segregating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3569B-B2D9-976B-23C7-379FCDEC45F6}"/>
              </a:ext>
            </a:extLst>
          </p:cNvPr>
          <p:cNvSpPr txBox="1"/>
          <p:nvPr/>
        </p:nvSpPr>
        <p:spPr>
          <a:xfrm>
            <a:off x="2997021" y="30825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 - 1)</a:t>
            </a:r>
            <a:r>
              <a:rPr lang="en-US" baseline="30000" dirty="0" err="1"/>
              <a:t>th</a:t>
            </a:r>
            <a:r>
              <a:rPr lang="en-US" dirty="0"/>
              <a:t> harmonic 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598ED3-2703-CEC2-766F-313AC8A8199C}"/>
              </a:ext>
            </a:extLst>
          </p:cNvPr>
          <p:cNvSpPr/>
          <p:nvPr/>
        </p:nvSpPr>
        <p:spPr>
          <a:xfrm>
            <a:off x="792155" y="6000921"/>
            <a:ext cx="776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Watterson, G.A. (1975) On the number of segregating sites in genetical models without recombination. Theoretical Population Biology 7:256–276</a:t>
            </a:r>
          </a:p>
        </p:txBody>
      </p:sp>
    </p:spTree>
    <p:extLst>
      <p:ext uri="{BB962C8B-B14F-4D97-AF65-F5344CB8AC3E}">
        <p14:creationId xmlns:p14="http://schemas.microsoft.com/office/powerpoint/2010/main" val="22866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MS - by Dick Hudson at U.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76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Command line program to generate many (e.g., 100s or 1000s) replicate samples under Infinite Sites Model.</a:t>
            </a:r>
          </a:p>
          <a:p>
            <a:endParaRPr lang="en-US" sz="1000" dirty="0"/>
          </a:p>
          <a:p>
            <a:r>
              <a:rPr lang="en-US" sz="2200" dirty="0"/>
              <a:t>Including assumptions about migration, recombination, N</a:t>
            </a:r>
            <a:r>
              <a:rPr lang="en-US" sz="2200" baseline="-25000" dirty="0"/>
              <a:t>e</a:t>
            </a:r>
            <a:r>
              <a:rPr lang="en-US" sz="2200" dirty="0"/>
              <a:t>, and population growth or decline. Genealogy generated using the coalescent; mutations placed on genealogy.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4A346-68C3-9BF2-7E96-E17DEDDB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1" y="4014544"/>
            <a:ext cx="5883088" cy="18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8CAD8-B054-A0E3-CECC-E45B11EC7D97}"/>
              </a:ext>
            </a:extLst>
          </p:cNvPr>
          <p:cNvSpPr txBox="1"/>
          <p:nvPr/>
        </p:nvSpPr>
        <p:spPr>
          <a:xfrm>
            <a:off x="541431" y="4273573"/>
            <a:ext cx="78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Hudson, R. R. (2002) Generating samples under a Wright-Fisher neutral model of genetic variation. Bioinformatics 18:337-338.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2E33A-17B0-6450-BE90-C80F1C1DCF94}"/>
              </a:ext>
            </a:extLst>
          </p:cNvPr>
          <p:cNvGrpSpPr/>
          <p:nvPr/>
        </p:nvGrpSpPr>
        <p:grpSpPr>
          <a:xfrm>
            <a:off x="601587" y="1746941"/>
            <a:ext cx="7893692" cy="2349585"/>
            <a:chOff x="601587" y="3736474"/>
            <a:chExt cx="7893692" cy="2349585"/>
          </a:xfrm>
        </p:grpSpPr>
        <p:pic>
          <p:nvPicPr>
            <p:cNvPr id="6" name="Picture 5" descr="1.jpg">
              <a:extLst>
                <a:ext uri="{FF2B5EF4-FFF2-40B4-BE49-F238E27FC236}">
                  <a16:creationId xmlns:a16="http://schemas.microsoft.com/office/drawing/2014/main" id="{AA91F62A-545F-C953-864F-0AC6790F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42" y="3793375"/>
              <a:ext cx="2427529" cy="2286000"/>
            </a:xfrm>
            <a:prstGeom prst="rect">
              <a:avLst/>
            </a:prstGeom>
          </p:spPr>
        </p:pic>
        <p:pic>
          <p:nvPicPr>
            <p:cNvPr id="7" name="Picture 6" descr="2.jpg">
              <a:extLst>
                <a:ext uri="{FF2B5EF4-FFF2-40B4-BE49-F238E27FC236}">
                  <a16:creationId xmlns:a16="http://schemas.microsoft.com/office/drawing/2014/main" id="{4910A382-AC64-62F2-1D27-57CC6F86F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271" y="3793375"/>
              <a:ext cx="2366211" cy="228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97399-B0F2-438F-1456-1D126C7A0D09}"/>
                </a:ext>
              </a:extLst>
            </p:cNvPr>
            <p:cNvSpPr/>
            <p:nvPr/>
          </p:nvSpPr>
          <p:spPr>
            <a:xfrm>
              <a:off x="601587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3F55DD-A82C-7B90-BED9-878C204F9280}"/>
                </a:ext>
              </a:extLst>
            </p:cNvPr>
            <p:cNvSpPr/>
            <p:nvPr/>
          </p:nvSpPr>
          <p:spPr>
            <a:xfrm>
              <a:off x="3307355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8198F8-53F1-C96B-D9AF-015E403D6753}"/>
                </a:ext>
              </a:extLst>
            </p:cNvPr>
            <p:cNvGrpSpPr/>
            <p:nvPr/>
          </p:nvGrpSpPr>
          <p:grpSpPr>
            <a:xfrm>
              <a:off x="6007595" y="3736474"/>
              <a:ext cx="2487684" cy="2342901"/>
              <a:chOff x="6241535" y="3736474"/>
              <a:chExt cx="2487684" cy="2342901"/>
            </a:xfrm>
          </p:grpSpPr>
          <p:pic>
            <p:nvPicPr>
              <p:cNvPr id="11" name="Picture 10" descr="3.jpg">
                <a:extLst>
                  <a:ext uri="{FF2B5EF4-FFF2-40B4-BE49-F238E27FC236}">
                    <a16:creationId xmlns:a16="http://schemas.microsoft.com/office/drawing/2014/main" id="{B57F6307-DFBD-42F1-6DD1-2B7324F4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78" y="3780007"/>
                <a:ext cx="2233484" cy="228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BC2CD-7CB6-76A4-E585-039C83E54FEE}"/>
                  </a:ext>
                </a:extLst>
              </p:cNvPr>
              <p:cNvSpPr/>
              <p:nvPr/>
            </p:nvSpPr>
            <p:spPr>
              <a:xfrm>
                <a:off x="6241535" y="3736474"/>
                <a:ext cx="2487684" cy="23429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endParaRPr lang="en-US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Nucleotide diversity  =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>
                <a:cs typeface="Calibri"/>
              </a:rPr>
              <a:t>, average # pairwise differences</a:t>
            </a: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1000" i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Expected # differences, </a:t>
            </a:r>
            <a:r>
              <a:rPr lang="en-US" sz="1600" i="1" dirty="0">
                <a:latin typeface="Times"/>
                <a:cs typeface="Times"/>
              </a:rPr>
              <a:t>E </a:t>
            </a:r>
            <a:r>
              <a:rPr lang="en-US" sz="1600" dirty="0">
                <a:latin typeface="Times"/>
                <a:cs typeface="Times"/>
              </a:rPr>
              <a:t>[</a:t>
            </a:r>
            <a:r>
              <a:rPr lang="en-US" sz="1600" i="1" dirty="0" err="1">
                <a:latin typeface="Times"/>
                <a:cs typeface="Times"/>
              </a:rPr>
              <a:t>d</a:t>
            </a:r>
            <a:r>
              <a:rPr lang="en-US" sz="1600" i="1" baseline="-25000" dirty="0" err="1">
                <a:latin typeface="Times"/>
                <a:cs typeface="Times"/>
              </a:rPr>
              <a:t>ij</a:t>
            </a:r>
            <a:r>
              <a:rPr lang="en-US" sz="1600" dirty="0">
                <a:latin typeface="Times"/>
                <a:cs typeface="Times"/>
              </a:rPr>
              <a:t>] </a:t>
            </a:r>
            <a:r>
              <a:rPr lang="en-US" sz="1600" dirty="0">
                <a:latin typeface="Calibri"/>
                <a:cs typeface="Calibri"/>
              </a:rPr>
              <a:t>= </a:t>
            </a:r>
            <a:r>
              <a:rPr lang="en-US" sz="1600" i="1" dirty="0">
                <a:latin typeface="Symbol" charset="2"/>
                <a:cs typeface="Symbol" charset="2"/>
              </a:rPr>
              <a:t>q </a:t>
            </a:r>
          </a:p>
          <a:p>
            <a:pPr marL="0" indent="0">
              <a:buNone/>
            </a:pPr>
            <a:endParaRPr lang="en-US" sz="1000" i="1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for two randomly sampled sequences,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and j, under Infinite Sites Model and standard coalescent model (i.e., # pairwise differences is good way to estimate theta).</a:t>
            </a:r>
          </a:p>
          <a:p>
            <a:pPr marL="0" indent="0">
              <a:buNone/>
            </a:pPr>
            <a:endParaRPr lang="en-US" sz="10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dirty="0">
                <a:latin typeface="Times"/>
                <a:cs typeface="Times"/>
              </a:rPr>
              <a:t> thus provides unbiased estimate of theta.</a:t>
            </a:r>
          </a:p>
          <a:p>
            <a:pPr marL="0" indent="0">
              <a:buNone/>
            </a:pPr>
            <a:endParaRPr lang="en-US" sz="1600" dirty="0">
              <a:latin typeface="Times"/>
              <a:cs typeface="Times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5" y="1983372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IMG_0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" y="5034390"/>
            <a:ext cx="3412959" cy="892276"/>
          </a:xfrm>
          <a:prstGeom prst="rect">
            <a:avLst/>
          </a:prstGeom>
          <a:scene3d>
            <a:camera prst="orthographicFront">
              <a:rot lat="0" lon="0" rev="6000"/>
            </a:camera>
            <a:lightRig rig="threePt" dir="t"/>
          </a:scene3d>
        </p:spPr>
      </p:pic>
      <p:cxnSp>
        <p:nvCxnSpPr>
          <p:cNvPr id="11" name="Straight Arrow Connector 10"/>
          <p:cNvCxnSpPr/>
          <p:nvPr/>
        </p:nvCxnSpPr>
        <p:spPr>
          <a:xfrm flipV="1">
            <a:off x="1537368" y="5926666"/>
            <a:ext cx="0" cy="363176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6613" y="6329949"/>
            <a:ext cx="7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def.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5727" y="4924562"/>
            <a:ext cx="2442399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Tajima’s Estimator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>
                <a:latin typeface="Symbol" charset="2"/>
                <a:cs typeface="Symbol" charset="2"/>
              </a:rPr>
              <a:t>q</a:t>
            </a:r>
            <a:r>
              <a:rPr lang="en-US" sz="3200" b="1" dirty="0"/>
              <a:t>  = </a:t>
            </a:r>
            <a:r>
              <a:rPr lang="en-US" sz="3200" b="1" i="1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9114" y="5547897"/>
            <a:ext cx="3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"/>
                <a:cs typeface="Times"/>
              </a:rPr>
              <a:t>^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025" y="6265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^ = estimator</a:t>
            </a:r>
          </a:p>
        </p:txBody>
      </p:sp>
    </p:spTree>
    <p:extLst>
      <p:ext uri="{BB962C8B-B14F-4D97-AF65-F5344CB8AC3E}">
        <p14:creationId xmlns:p14="http://schemas.microsoft.com/office/powerpoint/2010/main" val="34095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6F86-EB39-151C-87F3-0A7F719C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dirty="0"/>
              <a:t>Compare Tajima’s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 (</a:t>
            </a:r>
            <a:r>
              <a:rPr lang="en-US" sz="4200" dirty="0">
                <a:latin typeface="Symbol" pitchFamily="2" charset="2"/>
              </a:rPr>
              <a:t>p)</a:t>
            </a:r>
            <a:r>
              <a:rPr lang="en-US" sz="4200" dirty="0"/>
              <a:t> to Watterson’s </a:t>
            </a:r>
            <a:r>
              <a:rPr lang="en-US" sz="4200" i="1" dirty="0">
                <a:latin typeface="Symbol" charset="2"/>
                <a:cs typeface="Symbol" charset="2"/>
              </a:rPr>
              <a:t>q </a:t>
            </a:r>
            <a:r>
              <a:rPr lang="en-US" sz="4200" dirty="0"/>
              <a:t>(S):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200" dirty="0"/>
              <a:t>These two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estimates should be same if Wright-Fisher and infinite sites assumptions hold.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200" dirty="0"/>
              <a:t>Tajima, F. (1989). Statistical method for testing the neutral mutation hypothesis by DNA polymorphism. Genetics 123: 585–595.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A24CC9-F17B-AA0E-D647-CC09F684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0F477-281D-214D-341A-4A9408F4D8F8}"/>
              </a:ext>
            </a:extLst>
          </p:cNvPr>
          <p:cNvGrpSpPr/>
          <p:nvPr/>
        </p:nvGrpSpPr>
        <p:grpSpPr>
          <a:xfrm>
            <a:off x="512446" y="2284869"/>
            <a:ext cx="6990691" cy="1706254"/>
            <a:chOff x="512446" y="2471485"/>
            <a:chExt cx="6990691" cy="1706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AC43F3-1408-C6BD-AC18-5B2B3A00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210" y="2838753"/>
              <a:ext cx="2052762" cy="11481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E1A6B-0A77-C0D5-48D4-A3C235A1B62B}"/>
                </a:ext>
              </a:extLst>
            </p:cNvPr>
            <p:cNvSpPr txBox="1"/>
            <p:nvPr/>
          </p:nvSpPr>
          <p:spPr>
            <a:xfrm>
              <a:off x="5450972" y="2545257"/>
              <a:ext cx="19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segregating sites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202C9-DA5D-D47E-7C37-63D1C1DFBC8B}"/>
                </a:ext>
              </a:extLst>
            </p:cNvPr>
            <p:cNvSpPr txBox="1"/>
            <p:nvPr/>
          </p:nvSpPr>
          <p:spPr>
            <a:xfrm>
              <a:off x="5450972" y="3808407"/>
              <a:ext cx="2052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 - 1)</a:t>
              </a:r>
              <a:r>
                <a:rPr lang="en-US" baseline="30000" dirty="0" err="1"/>
                <a:t>th</a:t>
              </a:r>
              <a:r>
                <a:rPr lang="en-US" dirty="0"/>
                <a:t> harmonic #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257CF-66E7-B281-BC28-AC804F25FA81}"/>
                </a:ext>
              </a:extLst>
            </p:cNvPr>
            <p:cNvSpPr txBox="1"/>
            <p:nvPr/>
          </p:nvSpPr>
          <p:spPr>
            <a:xfrm>
              <a:off x="512446" y="2471485"/>
              <a:ext cx="12811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3800" b="1" dirty="0"/>
            </a:p>
            <a:p>
              <a:pPr algn="ctr"/>
              <a:r>
                <a:rPr lang="en-US" sz="3800" b="1" i="1" dirty="0">
                  <a:latin typeface="Symbol" charset="2"/>
                  <a:cs typeface="Symbol" charset="2"/>
                </a:rPr>
                <a:t>q</a:t>
              </a:r>
              <a:r>
                <a:rPr lang="en-US" sz="3800" b="1" dirty="0"/>
                <a:t>  = </a:t>
              </a:r>
              <a:r>
                <a:rPr lang="en-US" sz="3800" b="1" i="1" dirty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A398C-129D-385D-D261-913B0E917120}"/>
                </a:ext>
              </a:extLst>
            </p:cNvPr>
            <p:cNvSpPr txBox="1"/>
            <p:nvPr/>
          </p:nvSpPr>
          <p:spPr>
            <a:xfrm>
              <a:off x="718540" y="2926445"/>
              <a:ext cx="30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"/>
                  <a:cs typeface="Times"/>
                </a:rPr>
                <a:t>^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78C12-5903-7902-578D-84AED7DF3827}"/>
                </a:ext>
              </a:extLst>
            </p:cNvPr>
            <p:cNvSpPr txBox="1"/>
            <p:nvPr/>
          </p:nvSpPr>
          <p:spPr>
            <a:xfrm>
              <a:off x="2270311" y="3111111"/>
              <a:ext cx="63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4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17987-76F2-4B40-4FE8-013124C2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 is c</a:t>
            </a:r>
            <a:r>
              <a:rPr lang="en-US" sz="2800" dirty="0"/>
              <a:t>a</a:t>
            </a:r>
            <a:r>
              <a:rPr lang="en-US" dirty="0"/>
              <a:t>lculated as the difference (d) between the two estimates divided  by the square root of its variance.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Differences either + or – are likely to reflect deviations from neutrality or changes in demography.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23F96E-FE09-1545-A144-E84C3667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5450-1DDB-83B7-A6A1-33342213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41" y="3257232"/>
            <a:ext cx="2448378" cy="15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1969</Words>
  <Application>Microsoft Macintosh PowerPoint</Application>
  <PresentationFormat>On-screen Show (4:3)</PresentationFormat>
  <Paragraphs>279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 Infinite Sites &amp; Alleles Models,  Site Frequency Spectrum &amp; Tajima’s D,  Pop Growth/Decline</vt:lpstr>
      <vt:lpstr>Infinite Alleles Model</vt:lpstr>
      <vt:lpstr>Infinite Sites Model</vt:lpstr>
      <vt:lpstr>Number of Segregating Sites (S) is the Basis for Watterson’s q</vt:lpstr>
      <vt:lpstr>MS - by Dick Hudson at U. Chicago</vt:lpstr>
      <vt:lpstr>PowerPoint Presentation</vt:lpstr>
      <vt:lpstr>Tajima’s q</vt:lpstr>
      <vt:lpstr>Tajima’s D</vt:lpstr>
      <vt:lpstr>Tajima’s D</vt:lpstr>
      <vt:lpstr>Site Frequency Spectrum</vt:lpstr>
      <vt:lpstr>PowerPoint Presentation</vt:lpstr>
      <vt:lpstr>Site Frequency Spectrum</vt:lpstr>
      <vt:lpstr>PowerPoint Presentation</vt:lpstr>
      <vt:lpstr>PowerPoint Presentation</vt:lpstr>
      <vt:lpstr>How is the SFS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Skyline Plot</vt:lpstr>
      <vt:lpstr>Effects of selection</vt:lpstr>
      <vt:lpstr>PowerPoint Presentation</vt:lpstr>
      <vt:lpstr>Summary of today’s most important concepts</vt:lpstr>
      <vt:lpstr>dadi - by Ryan Gutenkunst</vt:lpstr>
      <vt:lpstr>Diffusion Approximations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205</cp:revision>
  <dcterms:created xsi:type="dcterms:W3CDTF">2017-01-09T21:19:33Z</dcterms:created>
  <dcterms:modified xsi:type="dcterms:W3CDTF">2024-06-21T23:34:42Z</dcterms:modified>
</cp:coreProperties>
</file>