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8" r:id="rId2"/>
    <p:sldId id="257" r:id="rId3"/>
    <p:sldId id="260" r:id="rId4"/>
    <p:sldId id="261" r:id="rId5"/>
    <p:sldId id="262" r:id="rId6"/>
    <p:sldId id="264" r:id="rId7"/>
    <p:sldId id="266" r:id="rId8"/>
    <p:sldId id="301" r:id="rId9"/>
    <p:sldId id="302" r:id="rId10"/>
    <p:sldId id="303" r:id="rId11"/>
    <p:sldId id="304" r:id="rId12"/>
    <p:sldId id="305" r:id="rId13"/>
    <p:sldId id="281" r:id="rId14"/>
    <p:sldId id="306" r:id="rId15"/>
    <p:sldId id="274" r:id="rId16"/>
    <p:sldId id="279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6" r:id="rId36"/>
    <p:sldId id="327" r:id="rId37"/>
    <p:sldId id="328" r:id="rId38"/>
    <p:sldId id="330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64093734600202"/>
          <c:y val="4.3490242309676942E-2"/>
          <c:w val="0.81588710475499526"/>
          <c:h val="0.70294607893577199"/>
        </c:manualLayout>
      </c:layout>
      <c:lineChart>
        <c:grouping val="standard"/>
        <c:varyColors val="0"/>
        <c:ser>
          <c:idx val="0"/>
          <c:order val="0"/>
          <c:tx>
            <c:v>f_R1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Sheet1!$U$2:$U$52</c:f>
              <c:strCache>
                <c:ptCount val="51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</c:strCache>
            </c:strRef>
          </c:cat>
          <c:val>
            <c:numRef>
              <c:f>Sheet1!$V$2:$V$52</c:f>
              <c:numCache>
                <c:formatCode>General</c:formatCode>
                <c:ptCount val="51"/>
                <c:pt idx="0">
                  <c:v>0.38890000000000002</c:v>
                </c:pt>
                <c:pt idx="1">
                  <c:v>0.37037777777777775</c:v>
                </c:pt>
                <c:pt idx="2">
                  <c:v>0.35597160493827151</c:v>
                </c:pt>
                <c:pt idx="3">
                  <c:v>0.34476680384087782</c:v>
                </c:pt>
                <c:pt idx="4">
                  <c:v>0.33605195854290493</c:v>
                </c:pt>
                <c:pt idx="5">
                  <c:v>0.32927374553337047</c:v>
                </c:pt>
                <c:pt idx="6">
                  <c:v>0.3240018020815103</c:v>
                </c:pt>
                <c:pt idx="7">
                  <c:v>0.31990140161895242</c:v>
                </c:pt>
                <c:pt idx="8">
                  <c:v>0.31671220125918514</c:v>
                </c:pt>
                <c:pt idx="9">
                  <c:v>0.31423171209047729</c:v>
                </c:pt>
                <c:pt idx="10">
                  <c:v>0.31230244273703783</c:v>
                </c:pt>
                <c:pt idx="11">
                  <c:v>0.31080189990658497</c:v>
                </c:pt>
                <c:pt idx="12">
                  <c:v>0.30963481103845492</c:v>
                </c:pt>
                <c:pt idx="13">
                  <c:v>0.3087270752521315</c:v>
                </c:pt>
                <c:pt idx="14">
                  <c:v>0.30802105852943551</c:v>
                </c:pt>
                <c:pt idx="15">
                  <c:v>0.30747193441178311</c:v>
                </c:pt>
                <c:pt idx="16">
                  <c:v>0.30704483787583126</c:v>
                </c:pt>
                <c:pt idx="17">
                  <c:v>0.30671265168120199</c:v>
                </c:pt>
                <c:pt idx="18">
                  <c:v>0.30645428464093477</c:v>
                </c:pt>
                <c:pt idx="19">
                  <c:v>0.30625333249850473</c:v>
                </c:pt>
                <c:pt idx="20">
                  <c:v>0.30609703638772578</c:v>
                </c:pt>
                <c:pt idx="21">
                  <c:v>0.30597547274600884</c:v>
                </c:pt>
                <c:pt idx="22">
                  <c:v>0.30588092324689564</c:v>
                </c:pt>
                <c:pt idx="23">
                  <c:v>0.3058073847475854</c:v>
                </c:pt>
                <c:pt idx="24">
                  <c:v>0.30575018813701077</c:v>
                </c:pt>
                <c:pt idx="25">
                  <c:v>0.30570570188434154</c:v>
                </c:pt>
                <c:pt idx="26">
                  <c:v>0.30567110146559884</c:v>
                </c:pt>
                <c:pt idx="27">
                  <c:v>0.30564419002879895</c:v>
                </c:pt>
                <c:pt idx="28">
                  <c:v>0.30562325891128794</c:v>
                </c:pt>
                <c:pt idx="29">
                  <c:v>0.30560697915322382</c:v>
                </c:pt>
                <c:pt idx="30">
                  <c:v>0.30559431711917395</c:v>
                </c:pt>
                <c:pt idx="31">
                  <c:v>0.30558446887046847</c:v>
                </c:pt>
                <c:pt idx="32">
                  <c:v>0.30557680912147533</c:v>
                </c:pt>
                <c:pt idx="33">
                  <c:v>0.3055708515389251</c:v>
                </c:pt>
                <c:pt idx="34">
                  <c:v>0.30556621786360827</c:v>
                </c:pt>
                <c:pt idx="35">
                  <c:v>0.30556261389391737</c:v>
                </c:pt>
                <c:pt idx="36">
                  <c:v>0.30555981080638001</c:v>
                </c:pt>
                <c:pt idx="37">
                  <c:v>0.30555763062718427</c:v>
                </c:pt>
                <c:pt idx="38">
                  <c:v>0.30555593493225425</c:v>
                </c:pt>
                <c:pt idx="39">
                  <c:v>0.30555461605841977</c:v>
                </c:pt>
                <c:pt idx="40">
                  <c:v>0.30555359026765966</c:v>
                </c:pt>
                <c:pt idx="41">
                  <c:v>0.30555279243040173</c:v>
                </c:pt>
                <c:pt idx="42">
                  <c:v>0.30555217189031225</c:v>
                </c:pt>
                <c:pt idx="43">
                  <c:v>0.30555168924802045</c:v>
                </c:pt>
                <c:pt idx="44">
                  <c:v>0.30555131385957124</c:v>
                </c:pt>
                <c:pt idx="45">
                  <c:v>0.30555102189077743</c:v>
                </c:pt>
                <c:pt idx="46">
                  <c:v>0.30555079480393782</c:v>
                </c:pt>
                <c:pt idx="47">
                  <c:v>0.30555061818084028</c:v>
                </c:pt>
                <c:pt idx="48">
                  <c:v>0.30555048080732</c:v>
                </c:pt>
                <c:pt idx="49">
                  <c:v>0.30555037396124862</c:v>
                </c:pt>
                <c:pt idx="50">
                  <c:v>0.30555029085874869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5-4E25-83D5-8AB0255B71A9}"/>
            </c:ext>
          </c:extLst>
        </c:ser>
        <c:ser>
          <c:idx val="1"/>
          <c:order val="1"/>
          <c:tx>
            <c:v>f_R2</c:v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Sheet1!$U$2:$U$52</c:f>
              <c:strCache>
                <c:ptCount val="51"/>
                <c:pt idx="0">
                  <c:v>t</c:v>
                </c:pt>
                <c:pt idx="1">
                  <c:v>t+1</c:v>
                </c:pt>
                <c:pt idx="2">
                  <c:v>t+2</c:v>
                </c:pt>
                <c:pt idx="3">
                  <c:v>t+3</c:v>
                </c:pt>
                <c:pt idx="4">
                  <c:v>t+4</c:v>
                </c:pt>
                <c:pt idx="5">
                  <c:v>t+5</c:v>
                </c:pt>
                <c:pt idx="6">
                  <c:v>t+6</c:v>
                </c:pt>
                <c:pt idx="7">
                  <c:v>t+7</c:v>
                </c:pt>
                <c:pt idx="8">
                  <c:v>t+8</c:v>
                </c:pt>
                <c:pt idx="9">
                  <c:v>t+9</c:v>
                </c:pt>
                <c:pt idx="10">
                  <c:v>t+10</c:v>
                </c:pt>
                <c:pt idx="11">
                  <c:v>t+11</c:v>
                </c:pt>
                <c:pt idx="12">
                  <c:v>t+12</c:v>
                </c:pt>
                <c:pt idx="13">
                  <c:v>t+13</c:v>
                </c:pt>
                <c:pt idx="14">
                  <c:v>t+14</c:v>
                </c:pt>
                <c:pt idx="15">
                  <c:v>t+15</c:v>
                </c:pt>
                <c:pt idx="16">
                  <c:v>t+16</c:v>
                </c:pt>
                <c:pt idx="17">
                  <c:v>t+17</c:v>
                </c:pt>
                <c:pt idx="18">
                  <c:v>t+18</c:v>
                </c:pt>
                <c:pt idx="19">
                  <c:v>t+19</c:v>
                </c:pt>
                <c:pt idx="20">
                  <c:v>t+20</c:v>
                </c:pt>
                <c:pt idx="21">
                  <c:v>t+21</c:v>
                </c:pt>
                <c:pt idx="22">
                  <c:v>t+22</c:v>
                </c:pt>
                <c:pt idx="23">
                  <c:v>t+23</c:v>
                </c:pt>
                <c:pt idx="24">
                  <c:v>t+24</c:v>
                </c:pt>
                <c:pt idx="25">
                  <c:v>t+25</c:v>
                </c:pt>
                <c:pt idx="26">
                  <c:v>t+26</c:v>
                </c:pt>
                <c:pt idx="27">
                  <c:v>t+27</c:v>
                </c:pt>
                <c:pt idx="28">
                  <c:v>t+28</c:v>
                </c:pt>
                <c:pt idx="29">
                  <c:v>t+29</c:v>
                </c:pt>
                <c:pt idx="30">
                  <c:v>t+30</c:v>
                </c:pt>
                <c:pt idx="31">
                  <c:v>t+31</c:v>
                </c:pt>
                <c:pt idx="32">
                  <c:v>t+32</c:v>
                </c:pt>
                <c:pt idx="33">
                  <c:v>t+33</c:v>
                </c:pt>
                <c:pt idx="34">
                  <c:v>t+34</c:v>
                </c:pt>
                <c:pt idx="35">
                  <c:v>t+35</c:v>
                </c:pt>
                <c:pt idx="36">
                  <c:v>t+36</c:v>
                </c:pt>
                <c:pt idx="37">
                  <c:v>t+37</c:v>
                </c:pt>
                <c:pt idx="38">
                  <c:v>t+38</c:v>
                </c:pt>
                <c:pt idx="39">
                  <c:v>t+39</c:v>
                </c:pt>
                <c:pt idx="40">
                  <c:v>t+40</c:v>
                </c:pt>
                <c:pt idx="41">
                  <c:v>t+41</c:v>
                </c:pt>
                <c:pt idx="42">
                  <c:v>t+42</c:v>
                </c:pt>
                <c:pt idx="43">
                  <c:v>t+43</c:v>
                </c:pt>
                <c:pt idx="44">
                  <c:v>t+44</c:v>
                </c:pt>
                <c:pt idx="45">
                  <c:v>t+45</c:v>
                </c:pt>
                <c:pt idx="46">
                  <c:v>t+46</c:v>
                </c:pt>
                <c:pt idx="47">
                  <c:v>t+47</c:v>
                </c:pt>
                <c:pt idx="48">
                  <c:v>t+48</c:v>
                </c:pt>
                <c:pt idx="49">
                  <c:v>t+49</c:v>
                </c:pt>
                <c:pt idx="50">
                  <c:v>t+50</c:v>
                </c:pt>
              </c:strCache>
            </c:strRef>
          </c:cat>
          <c:val>
            <c:numRef>
              <c:f>Sheet1!$W$2:$W$52</c:f>
              <c:numCache>
                <c:formatCode>General</c:formatCode>
                <c:ptCount val="51"/>
                <c:pt idx="0">
                  <c:v>0.22220000000000001</c:v>
                </c:pt>
                <c:pt idx="1">
                  <c:v>0.24072222222222223</c:v>
                </c:pt>
                <c:pt idx="2">
                  <c:v>0.25512839506172841</c:v>
                </c:pt>
                <c:pt idx="3">
                  <c:v>0.2663331961591221</c:v>
                </c:pt>
                <c:pt idx="4">
                  <c:v>0.27504804145709494</c:v>
                </c:pt>
                <c:pt idx="5">
                  <c:v>0.28182625446662934</c:v>
                </c:pt>
                <c:pt idx="6">
                  <c:v>0.28709819791848945</c:v>
                </c:pt>
                <c:pt idx="7">
                  <c:v>0.29119859838104734</c:v>
                </c:pt>
                <c:pt idx="8">
                  <c:v>0.29438779874081455</c:v>
                </c:pt>
                <c:pt idx="9">
                  <c:v>0.29686828790952235</c:v>
                </c:pt>
                <c:pt idx="10">
                  <c:v>0.29879755726296175</c:v>
                </c:pt>
                <c:pt idx="11">
                  <c:v>0.30029810009341462</c:v>
                </c:pt>
                <c:pt idx="12">
                  <c:v>0.30146518896154462</c:v>
                </c:pt>
                <c:pt idx="13">
                  <c:v>0.30237292474786792</c:v>
                </c:pt>
                <c:pt idx="14">
                  <c:v>0.30307894147056386</c:v>
                </c:pt>
                <c:pt idx="15">
                  <c:v>0.30362806558821626</c:v>
                </c:pt>
                <c:pt idx="16">
                  <c:v>0.30405516212416811</c:v>
                </c:pt>
                <c:pt idx="17">
                  <c:v>0.30438734831879732</c:v>
                </c:pt>
                <c:pt idx="18">
                  <c:v>0.30464571535906448</c:v>
                </c:pt>
                <c:pt idx="19">
                  <c:v>0.30484666750149453</c:v>
                </c:pt>
                <c:pt idx="20">
                  <c:v>0.30500296361227341</c:v>
                </c:pt>
                <c:pt idx="21">
                  <c:v>0.30512452725399036</c:v>
                </c:pt>
                <c:pt idx="22">
                  <c:v>0.3052190767531035</c:v>
                </c:pt>
                <c:pt idx="23">
                  <c:v>0.30529261525241369</c:v>
                </c:pt>
                <c:pt idx="24">
                  <c:v>0.30534981186298832</c:v>
                </c:pt>
                <c:pt idx="25">
                  <c:v>0.30539429811565744</c:v>
                </c:pt>
                <c:pt idx="26">
                  <c:v>0.30542889853440008</c:v>
                </c:pt>
                <c:pt idx="27">
                  <c:v>0.30545580997119992</c:v>
                </c:pt>
                <c:pt idx="28">
                  <c:v>0.30547674108871092</c:v>
                </c:pt>
                <c:pt idx="29">
                  <c:v>0.30549302084677504</c:v>
                </c:pt>
                <c:pt idx="30">
                  <c:v>0.30550568288082491</c:v>
                </c:pt>
                <c:pt idx="31">
                  <c:v>0.30551553112953034</c:v>
                </c:pt>
                <c:pt idx="32">
                  <c:v>0.30552319087852342</c:v>
                </c:pt>
                <c:pt idx="33">
                  <c:v>0.3055291484610736</c:v>
                </c:pt>
                <c:pt idx="34">
                  <c:v>0.30553378213639037</c:v>
                </c:pt>
                <c:pt idx="35">
                  <c:v>0.30553738610608128</c:v>
                </c:pt>
                <c:pt idx="36">
                  <c:v>0.30554018919361858</c:v>
                </c:pt>
                <c:pt idx="37">
                  <c:v>0.30554236937281432</c:v>
                </c:pt>
                <c:pt idx="38">
                  <c:v>0.30554406506774434</c:v>
                </c:pt>
                <c:pt idx="39">
                  <c:v>0.30554538394157871</c:v>
                </c:pt>
                <c:pt idx="40">
                  <c:v>0.30554640973233882</c:v>
                </c:pt>
                <c:pt idx="41">
                  <c:v>0.30554720756959663</c:v>
                </c:pt>
                <c:pt idx="42">
                  <c:v>0.30554782810968606</c:v>
                </c:pt>
                <c:pt idx="43">
                  <c:v>0.30554831075197786</c:v>
                </c:pt>
                <c:pt idx="44">
                  <c:v>0.30554868614042702</c:v>
                </c:pt>
                <c:pt idx="45">
                  <c:v>0.30554897810922077</c:v>
                </c:pt>
                <c:pt idx="46">
                  <c:v>0.30554920519606038</c:v>
                </c:pt>
                <c:pt idx="47">
                  <c:v>0.30554938181915786</c:v>
                </c:pt>
                <c:pt idx="48">
                  <c:v>0.30554951919267814</c:v>
                </c:pt>
                <c:pt idx="49">
                  <c:v>0.30554962603874941</c:v>
                </c:pt>
                <c:pt idx="50">
                  <c:v>0.30554970914124935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45-4E25-83D5-8AB0255B7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702800"/>
        <c:axId val="463856808"/>
      </c:lineChart>
      <c:catAx>
        <c:axId val="443702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Generation</a:t>
                </a:r>
              </a:p>
            </c:rich>
          </c:tx>
          <c:layout>
            <c:manualLayout>
              <c:xMode val="edge"/>
              <c:yMode val="edge"/>
              <c:x val="0.46169643617719264"/>
              <c:y val="0.869223108803600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856808"/>
        <c:crosses val="autoZero"/>
        <c:auto val="1"/>
        <c:lblAlgn val="ctr"/>
        <c:lblOffset val="100"/>
        <c:tickLblSkip val="2"/>
        <c:noMultiLvlLbl val="0"/>
      </c:catAx>
      <c:valAx>
        <c:axId val="463856808"/>
        <c:scaling>
          <c:orientation val="minMax"/>
          <c:max val="0.4"/>
          <c:min val="0.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Frequency of allele 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70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816370153280121"/>
          <c:y val="6.6056394396207904E-2"/>
          <c:w val="0.21659828659747843"/>
          <c:h val="0.1376636910668548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90FD-560B-4CCB-AFA8-D235E893BFB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9015C-2265-44B2-B3E3-1508342A7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IntroPopGen-Fig-04-03-0.jpg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7ABE1-A0B3-4921-B36E-0524C6A94299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58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IntroPopGen-Fig-04-03-0.jpg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7ABE1-A0B3-4921-B36E-0524C6A94299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75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IntroPopGen-Fig-04-03-0.jpg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7ABE1-A0B3-4921-B36E-0524C6A94299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47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7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02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7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3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4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2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8104-BD3D-40C3-A250-39FD07717D26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96706-A999-4A56-9C84-1A771B82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image" Target="../media/image17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00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190.png"/><Relationship Id="rId4" Type="http://schemas.openxmlformats.org/officeDocument/2006/relationships/image" Target="../media/image18.png"/><Relationship Id="rId9" Type="http://schemas.openxmlformats.org/officeDocument/2006/relationships/image" Target="../media/image180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.png"/><Relationship Id="rId7" Type="http://schemas.openxmlformats.org/officeDocument/2006/relationships/image" Target="../media/image2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300.png"/><Relationship Id="rId4" Type="http://schemas.openxmlformats.org/officeDocument/2006/relationships/image" Target="../media/image28.png"/><Relationship Id="rId9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2.png"/><Relationship Id="rId16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3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5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11.png"/><Relationship Id="rId18" Type="http://schemas.openxmlformats.org/officeDocument/2006/relationships/image" Target="../media/image260.png"/><Relationship Id="rId3" Type="http://schemas.openxmlformats.org/officeDocument/2006/relationships/image" Target="../media/image140.png"/><Relationship Id="rId7" Type="http://schemas.openxmlformats.org/officeDocument/2006/relationships/image" Target="../media/image160.png"/><Relationship Id="rId12" Type="http://schemas.openxmlformats.org/officeDocument/2006/relationships/image" Target="../media/image201.png"/><Relationship Id="rId17" Type="http://schemas.openxmlformats.org/officeDocument/2006/relationships/image" Target="../media/image250.png"/><Relationship Id="rId2" Type="http://schemas.openxmlformats.org/officeDocument/2006/relationships/image" Target="../media/image8.jpe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11" Type="http://schemas.openxmlformats.org/officeDocument/2006/relationships/image" Target="../media/image191.png"/><Relationship Id="rId5" Type="http://schemas.openxmlformats.org/officeDocument/2006/relationships/image" Target="../media/image90.png"/><Relationship Id="rId15" Type="http://schemas.openxmlformats.org/officeDocument/2006/relationships/image" Target="../media/image230.png"/><Relationship Id="rId10" Type="http://schemas.openxmlformats.org/officeDocument/2006/relationships/image" Target="../media/image181.png"/><Relationship Id="rId4" Type="http://schemas.openxmlformats.org/officeDocument/2006/relationships/image" Target="../media/image150.png"/><Relationship Id="rId9" Type="http://schemas.openxmlformats.org/officeDocument/2006/relationships/image" Target="../media/image171.png"/><Relationship Id="rId14" Type="http://schemas.openxmlformats.org/officeDocument/2006/relationships/image" Target="../media/image2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1.png"/><Relationship Id="rId13" Type="http://schemas.openxmlformats.org/officeDocument/2006/relationships/image" Target="../media/image370.png"/><Relationship Id="rId3" Type="http://schemas.openxmlformats.org/officeDocument/2006/relationships/image" Target="../media/image271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.png"/><Relationship Id="rId11" Type="http://schemas.openxmlformats.org/officeDocument/2006/relationships/image" Target="../media/image350.png"/><Relationship Id="rId5" Type="http://schemas.openxmlformats.org/officeDocument/2006/relationships/image" Target="../media/image291.png"/><Relationship Id="rId15" Type="http://schemas.openxmlformats.org/officeDocument/2006/relationships/image" Target="../media/image390.png"/><Relationship Id="rId10" Type="http://schemas.openxmlformats.org/officeDocument/2006/relationships/image" Target="../media/image340.png"/><Relationship Id="rId4" Type="http://schemas.openxmlformats.org/officeDocument/2006/relationships/image" Target="../media/image281.png"/><Relationship Id="rId9" Type="http://schemas.openxmlformats.org/officeDocument/2006/relationships/image" Target="../media/image331.png"/><Relationship Id="rId14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1.png"/><Relationship Id="rId7" Type="http://schemas.openxmlformats.org/officeDocument/2006/relationships/image" Target="../media/image11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1.png"/><Relationship Id="rId4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241.png"/><Relationship Id="rId18" Type="http://schemas.openxmlformats.org/officeDocument/2006/relationships/image" Target="../media/image292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68.jpeg"/><Relationship Id="rId12" Type="http://schemas.openxmlformats.org/officeDocument/2006/relationships/image" Target="../media/image231.png"/><Relationship Id="rId17" Type="http://schemas.openxmlformats.org/officeDocument/2006/relationships/image" Target="../media/image282.png"/><Relationship Id="rId2" Type="http://schemas.openxmlformats.org/officeDocument/2006/relationships/image" Target="../media/image64.jpeg"/><Relationship Id="rId16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11" Type="http://schemas.openxmlformats.org/officeDocument/2006/relationships/image" Target="../media/image221.png"/><Relationship Id="rId5" Type="http://schemas.openxmlformats.org/officeDocument/2006/relationships/image" Target="../media/image66.jpeg"/><Relationship Id="rId15" Type="http://schemas.openxmlformats.org/officeDocument/2006/relationships/image" Target="../media/image261.png"/><Relationship Id="rId10" Type="http://schemas.openxmlformats.org/officeDocument/2006/relationships/image" Target="../media/image212.png"/><Relationship Id="rId19" Type="http://schemas.openxmlformats.org/officeDocument/2006/relationships/image" Target="../media/image302.png"/><Relationship Id="rId4" Type="http://schemas.openxmlformats.org/officeDocument/2006/relationships/image" Target="../media/image65.jpeg"/><Relationship Id="rId9" Type="http://schemas.openxmlformats.org/officeDocument/2006/relationships/image" Target="../media/image70.tiff"/><Relationship Id="rId14" Type="http://schemas.openxmlformats.org/officeDocument/2006/relationships/image" Target="../media/image2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1.png"/><Relationship Id="rId5" Type="http://schemas.openxmlformats.org/officeDocument/2006/relationships/image" Target="../media/image332.png"/><Relationship Id="rId4" Type="http://schemas.openxmlformats.org/officeDocument/2006/relationships/image" Target="../media/image3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1.png"/><Relationship Id="rId4" Type="http://schemas.openxmlformats.org/officeDocument/2006/relationships/image" Target="../media/image3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hyperlink" Target="http://www.southwestbirders.com/soca_20050201/gadwall%200502016s.jpg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westbirders.com/soca_20050201/gadwall%200502016s.jpg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7.png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673" y="1680915"/>
            <a:ext cx="8880763" cy="1470025"/>
          </a:xfrm>
        </p:spPr>
        <p:txBody>
          <a:bodyPr>
            <a:normAutofit/>
          </a:bodyPr>
          <a:lstStyle/>
          <a:p>
            <a:r>
              <a:rPr lang="en-US" dirty="0"/>
              <a:t>08: Population Subdivision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193853"/>
            <a:ext cx="6400800" cy="1752600"/>
          </a:xfrm>
        </p:spPr>
        <p:txBody>
          <a:bodyPr/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Sucre, Bolivia 2022 </a:t>
            </a:r>
          </a:p>
        </p:txBody>
      </p:sp>
    </p:spTree>
    <p:extLst>
      <p:ext uri="{BB962C8B-B14F-4D97-AF65-F5344CB8AC3E}">
        <p14:creationId xmlns:p14="http://schemas.microsoft.com/office/powerpoint/2010/main" val="316924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895" y="496633"/>
            <a:ext cx="7755653" cy="58942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cs typeface="Calibri"/>
              </a:rPr>
              <a:t>How do we measure population structure?</a:t>
            </a:r>
            <a:endParaRPr lang="en-US" sz="27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400" i="1" dirty="0">
                <a:cs typeface="Calibri"/>
              </a:rPr>
              <a:t>H</a:t>
            </a:r>
            <a:r>
              <a:rPr lang="en-US" sz="2400" i="1" baseline="-25000" dirty="0">
                <a:cs typeface="Calibri"/>
              </a:rPr>
              <a:t>S</a:t>
            </a:r>
            <a:r>
              <a:rPr lang="en-US" sz="2400" dirty="0">
                <a:cs typeface="Calibri"/>
              </a:rPr>
              <a:t> = Average heterozygosity with subpopulations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		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  <a:p>
            <a:pPr lvl="1"/>
            <a:endParaRPr lang="en-US" sz="20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49250" y="1876909"/>
                <a:ext cx="1813638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50" y="1876909"/>
                <a:ext cx="1813638" cy="795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229796"/>
              </p:ext>
            </p:extLst>
          </p:nvPr>
        </p:nvGraphicFramePr>
        <p:xfrm>
          <a:off x="2206041" y="2675748"/>
          <a:ext cx="31248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95">
                  <a:extLst>
                    <a:ext uri="{9D8B030D-6E8A-4147-A177-3AD203B41FA5}">
                      <a16:colId xmlns:a16="http://schemas.microsoft.com/office/drawing/2014/main" val="387505263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2953598295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1916994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R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B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1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1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97591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60434" y="884176"/>
            <a:ext cx="3860433" cy="3474720"/>
            <a:chOff x="8400970" y="855784"/>
            <a:chExt cx="3555663" cy="3200400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24"/>
            <a:stretch/>
          </p:blipFill>
          <p:spPr bwMode="auto">
            <a:xfrm>
              <a:off x="8400970" y="855784"/>
              <a:ext cx="179810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7"/>
            <a:stretch/>
          </p:blipFill>
          <p:spPr bwMode="auto">
            <a:xfrm>
              <a:off x="10199076" y="855784"/>
              <a:ext cx="1757557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007690" y="4603242"/>
                <a:ext cx="1862433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690" y="4603242"/>
                <a:ext cx="1862433" cy="484300"/>
              </a:xfrm>
              <a:prstGeom prst="rect">
                <a:avLst/>
              </a:prstGeom>
              <a:blipFill>
                <a:blip r:embed="rId4"/>
                <a:stretch>
                  <a:fillRect l="-984" r="-229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909029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029" y="5156299"/>
                <a:ext cx="2004523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172570" y="4534486"/>
                <a:ext cx="1862433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570" y="4534486"/>
                <a:ext cx="1862433" cy="484748"/>
              </a:xfrm>
              <a:prstGeom prst="rect">
                <a:avLst/>
              </a:prstGeom>
              <a:blipFill>
                <a:blip r:embed="rId6"/>
                <a:stretch>
                  <a:fillRect l="-984" r="-229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110850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850" y="5156299"/>
                <a:ext cx="200452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1985" y="4274383"/>
                <a:ext cx="3250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(0.3889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0.6111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85" y="4274383"/>
                <a:ext cx="3250185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91984" y="4696270"/>
                <a:ext cx="3138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(0.1512+0.3735)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84" y="4696270"/>
                <a:ext cx="3138103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91984" y="5071562"/>
                <a:ext cx="2173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(0.5247)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84" y="5071562"/>
                <a:ext cx="2173095" cy="369332"/>
              </a:xfrm>
              <a:prstGeom prst="rect">
                <a:avLst/>
              </a:prstGeom>
              <a:blipFill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95626" y="5435268"/>
                <a:ext cx="1576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0.4753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26" y="5435268"/>
                <a:ext cx="157677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53048" y="4227708"/>
                <a:ext cx="3250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(0.2222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0.7778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48" y="4227708"/>
                <a:ext cx="3250185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53047" y="4649595"/>
                <a:ext cx="31381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(0.0494+0.6049)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47" y="4649595"/>
                <a:ext cx="3138103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53047" y="5024887"/>
                <a:ext cx="2173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(0.6543)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047" y="5024887"/>
                <a:ext cx="2173095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456689" y="5388593"/>
                <a:ext cx="15767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0.3457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689" y="5388593"/>
                <a:ext cx="1576778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327610" y="5856640"/>
                <a:ext cx="309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𝟒𝟕𝟓𝟑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𝟑𝟒𝟓𝟕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610" y="5856640"/>
                <a:ext cx="3097258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27610" y="6250501"/>
                <a:ext cx="1601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𝟒𝟏𝟎𝟓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610" y="6250501"/>
                <a:ext cx="1601657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895" y="496633"/>
            <a:ext cx="7755653" cy="19366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cs typeface="Calibri"/>
              </a:rPr>
              <a:t>How do we measure population structure?</a:t>
            </a:r>
            <a:endParaRPr lang="en-US" sz="27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i="1" dirty="0" err="1">
                <a:cs typeface="Calibri"/>
              </a:rPr>
              <a:t>F</a:t>
            </a:r>
            <a:r>
              <a:rPr lang="en-US" sz="2400" i="1" cap="small" baseline="-25000" dirty="0" err="1">
                <a:cs typeface="Calibri"/>
              </a:rPr>
              <a:t>st</a:t>
            </a:r>
            <a:r>
              <a:rPr lang="en-US" sz="2400" dirty="0">
                <a:cs typeface="Calibri"/>
              </a:rPr>
              <a:t> 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% reduction in heterozygosity due to genetic differentiation among populations.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60434" y="884176"/>
            <a:ext cx="3860433" cy="3474720"/>
            <a:chOff x="8400970" y="855784"/>
            <a:chExt cx="3555663" cy="3200400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24"/>
            <a:stretch/>
          </p:blipFill>
          <p:spPr bwMode="auto">
            <a:xfrm>
              <a:off x="8400970" y="855784"/>
              <a:ext cx="179810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7"/>
            <a:stretch/>
          </p:blipFill>
          <p:spPr bwMode="auto">
            <a:xfrm>
              <a:off x="10199076" y="855784"/>
              <a:ext cx="1757557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034194" y="4603242"/>
                <a:ext cx="1862433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94" y="4603242"/>
                <a:ext cx="1862433" cy="484300"/>
              </a:xfrm>
              <a:prstGeom prst="rect">
                <a:avLst/>
              </a:prstGeom>
              <a:blipFill>
                <a:blip r:embed="rId3"/>
                <a:stretch>
                  <a:fillRect l="-984" r="-229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935533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533" y="5156299"/>
                <a:ext cx="2004523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132814" y="4534486"/>
                <a:ext cx="1862433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814" y="4534486"/>
                <a:ext cx="1862433" cy="484748"/>
              </a:xfrm>
              <a:prstGeom prst="rect">
                <a:avLst/>
              </a:prstGeom>
              <a:blipFill>
                <a:blip r:embed="rId5"/>
                <a:stretch>
                  <a:fillRect l="-980" r="-228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071094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094" y="5156299"/>
                <a:ext cx="2004523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806646" y="2806657"/>
                <a:ext cx="16016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𝟒𝟏𝟎𝟓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646" y="2806657"/>
                <a:ext cx="160165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71456" y="2406951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456" y="2406951"/>
                <a:ext cx="1722844" cy="6562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90156" y="2366460"/>
                <a:ext cx="1611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𝟒𝟐𝟒𝟒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56" y="2366460"/>
                <a:ext cx="16112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865561" y="3417411"/>
                <a:ext cx="256557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0.4244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0.4105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0.4244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561" y="3417411"/>
                <a:ext cx="2565574" cy="616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73713" y="4343597"/>
                <a:ext cx="15492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0.0327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713" y="4343597"/>
                <a:ext cx="15492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293114" y="4984201"/>
            <a:ext cx="6022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3.3% of the total genetic variation is explained by differences between populations.</a:t>
            </a:r>
          </a:p>
          <a:p>
            <a:r>
              <a:rPr lang="en-US" sz="2400" dirty="0"/>
              <a:t>    </a:t>
            </a:r>
            <a:r>
              <a:rPr lang="en-US" sz="2000" dirty="0"/>
              <a:t>*Weak population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6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9531" y="1143000"/>
                <a:ext cx="10110652" cy="434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dirty="0">
                  <a:latin typeface="Calibri"/>
                  <a:cs typeface="Calibri"/>
                </a:endParaRPr>
              </a:p>
              <a:p>
                <a:pPr algn="ctr"/>
                <a:endParaRPr lang="en-US" sz="12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4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4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i="1" dirty="0">
                  <a:cs typeface="Calibri"/>
                </a:endParaRPr>
              </a:p>
              <a:p>
                <a:pPr algn="ctr"/>
                <a:endParaRPr lang="en-US" sz="1100" dirty="0">
                  <a:cs typeface="Calibri"/>
                </a:endParaRPr>
              </a:p>
              <a:p>
                <a:pPr algn="ctr"/>
                <a:endParaRPr lang="en-US" sz="24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31" y="1143000"/>
                <a:ext cx="10110652" cy="4348242"/>
              </a:xfrm>
              <a:prstGeom prst="rect">
                <a:avLst/>
              </a:prstGeom>
              <a:blipFill>
                <a:blip r:embed="rId2"/>
                <a:stretch>
                  <a:fillRect l="-663" t="-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149531" y="470263"/>
            <a:ext cx="3282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Related </a:t>
            </a:r>
            <a:r>
              <a:rPr lang="en-US" sz="2800" i="1" u="sng" dirty="0"/>
              <a:t>F</a:t>
            </a:r>
            <a:r>
              <a:rPr lang="en-US" sz="28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16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Calculating </a:t>
            </a:r>
            <a:r>
              <a:rPr lang="en-US" sz="2800" dirty="0" err="1">
                <a:latin typeface="+mn-lt"/>
              </a:rPr>
              <a:t>F</a:t>
            </a:r>
            <a:r>
              <a:rPr lang="en-US" sz="2800" cap="all" baseline="-25000" dirty="0" err="1">
                <a:latin typeface="+mn-lt"/>
              </a:rPr>
              <a:t>st</a:t>
            </a:r>
            <a:r>
              <a:rPr lang="en-US" sz="2800" dirty="0">
                <a:latin typeface="+mn-lt"/>
              </a:rPr>
              <a:t> from sequence data: </a:t>
            </a:r>
            <a:r>
              <a:rPr lang="en-US" sz="2800" dirty="0">
                <a:latin typeface="Symbol" charset="2"/>
                <a:cs typeface="Symbol" charset="2"/>
              </a:rPr>
              <a:t>F</a:t>
            </a:r>
            <a:r>
              <a:rPr lang="en-US" sz="2800" baseline="-25000" dirty="0"/>
              <a:t>ST </a:t>
            </a:r>
            <a:r>
              <a:rPr lang="en-US" sz="2800" dirty="0"/>
              <a:t>(Phi-ST)</a:t>
            </a:r>
            <a:endParaRPr 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between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within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  <a:blipFill>
                <a:blip r:embed="rId4"/>
                <a:stretch>
                  <a:fillRect l="-633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1272" y="3475253"/>
            <a:ext cx="8305800" cy="952614"/>
            <a:chOff x="381000" y="4400490"/>
            <a:chExt cx="8001000" cy="95261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332387" y="3167476"/>
            <a:ext cx="18327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20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7710" y="3542116"/>
            <a:ext cx="256032" cy="538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961272" y="5139839"/>
                <a:ext cx="3100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5139839"/>
                <a:ext cx="3100143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36211" y="4140182"/>
            <a:ext cx="2179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1272" y="5509171"/>
                <a:ext cx="2321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5509171"/>
                <a:ext cx="2321918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1272" y="5878503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5878503"/>
                <a:ext cx="123027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07802" y="4511219"/>
                <a:ext cx="52964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= Total number of differences between populations divided by number of pairwise comparisons (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i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j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02" y="4511219"/>
                <a:ext cx="5296436" cy="646331"/>
              </a:xfrm>
              <a:prstGeom prst="rect">
                <a:avLst/>
              </a:prstGeom>
              <a:blipFill>
                <a:blip r:embed="rId8"/>
                <a:stretch>
                  <a:fillRect l="-921" t="-4717" r="-115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375829" y="4418856"/>
                <a:ext cx="529643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dirty="0"/>
                  <a:t> = Total number of differences within populations divided by number of pairwise comparisons (</a:t>
                </a:r>
                <a:r>
                  <a:rPr lang="en-US" i="1" dirty="0" err="1"/>
                  <a:t>n</a:t>
                </a:r>
                <a:r>
                  <a:rPr lang="en-US" i="1" baseline="-25000" dirty="0" err="1"/>
                  <a:t>i</a:t>
                </a:r>
                <a:r>
                  <a:rPr lang="en-US" i="1" dirty="0"/>
                  <a:t>(n</a:t>
                </a:r>
                <a:r>
                  <a:rPr lang="en-US" i="1" baseline="-25000" dirty="0"/>
                  <a:t>i</a:t>
                </a:r>
                <a:r>
                  <a:rPr lang="en-US" i="1" dirty="0"/>
                  <a:t>-1</a:t>
                </a:r>
                <a:r>
                  <a:rPr lang="en-US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4418856"/>
                <a:ext cx="5296436" cy="646331"/>
              </a:xfrm>
              <a:prstGeom prst="rect">
                <a:avLst/>
              </a:prstGeom>
              <a:blipFill>
                <a:blip r:embed="rId9"/>
                <a:stretch>
                  <a:fillRect l="-1036" t="-5660" r="-69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375829" y="5033012"/>
                <a:ext cx="32623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5033012"/>
                <a:ext cx="3262368" cy="369332"/>
              </a:xfrm>
              <a:prstGeom prst="rect">
                <a:avLst/>
              </a:prstGeom>
              <a:blipFill>
                <a:blip r:embed="rId10"/>
                <a:stretch>
                  <a:fillRect t="-10000" r="-112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375829" y="5377063"/>
                <a:ext cx="1723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5377063"/>
                <a:ext cx="1723485" cy="369332"/>
              </a:xfrm>
              <a:prstGeom prst="rect">
                <a:avLst/>
              </a:prstGeom>
              <a:blipFill>
                <a:blip r:embed="rId11"/>
                <a:stretch>
                  <a:fillRect t="-8197" r="-176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75829" y="5735541"/>
                <a:ext cx="1223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5735541"/>
                <a:ext cx="1223348" cy="369332"/>
              </a:xfrm>
              <a:prstGeom prst="rect">
                <a:avLst/>
              </a:prstGeom>
              <a:blipFill>
                <a:blip r:embed="rId12"/>
                <a:stretch>
                  <a:fillRect t="-10000" r="-298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75829" y="6105292"/>
                <a:ext cx="1106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29" y="6105292"/>
                <a:ext cx="1106329" cy="369332"/>
              </a:xfrm>
              <a:prstGeom prst="rect">
                <a:avLst/>
              </a:prstGeom>
              <a:blipFill>
                <a:blip r:embed="rId13"/>
                <a:stretch>
                  <a:fillRect t="-10000" r="-38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880156" y="5783138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156" y="5783138"/>
                <a:ext cx="1128835" cy="369332"/>
              </a:xfrm>
              <a:prstGeom prst="rect">
                <a:avLst/>
              </a:prstGeom>
              <a:blipFill>
                <a:blip r:embed="rId15"/>
                <a:stretch>
                  <a:fillRect t="-10000" r="-378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9857345" y="5423229"/>
                <a:ext cx="18149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(0.48 + 0)/2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345" y="5423229"/>
                <a:ext cx="1814920" cy="646331"/>
              </a:xfrm>
              <a:prstGeom prst="rect">
                <a:avLst/>
              </a:prstGeom>
              <a:blipFill>
                <a:blip r:embed="rId16"/>
                <a:stretch>
                  <a:fillRect t="-5660" r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416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Calculating </a:t>
            </a:r>
            <a:r>
              <a:rPr lang="en-US" sz="2800" dirty="0" err="1">
                <a:latin typeface="+mn-lt"/>
              </a:rPr>
              <a:t>F</a:t>
            </a:r>
            <a:r>
              <a:rPr lang="en-US" sz="2800" cap="all" baseline="-25000" dirty="0" err="1">
                <a:latin typeface="+mn-lt"/>
              </a:rPr>
              <a:t>st</a:t>
            </a:r>
            <a:r>
              <a:rPr lang="en-US" sz="2800" dirty="0">
                <a:latin typeface="+mn-lt"/>
              </a:rPr>
              <a:t> from sequence data: </a:t>
            </a:r>
            <a:r>
              <a:rPr lang="en-US" sz="2800" dirty="0">
                <a:latin typeface="Symbol" charset="2"/>
                <a:cs typeface="Symbol" charset="2"/>
              </a:rPr>
              <a:t>F</a:t>
            </a:r>
            <a:r>
              <a:rPr lang="en-US" sz="2800" baseline="-25000" dirty="0"/>
              <a:t>ST </a:t>
            </a:r>
            <a:r>
              <a:rPr lang="en-US" sz="2800" dirty="0"/>
              <a:t>(Phi-ST)</a:t>
            </a:r>
            <a:endParaRPr lang="en-US" sz="2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9292"/>
                <a:ext cx="1947777" cy="6692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between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84029"/>
                <a:ext cx="1072845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nucleotide differences within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9590"/>
                <a:ext cx="10589366" cy="707886"/>
              </a:xfrm>
              <a:prstGeom prst="rect">
                <a:avLst/>
              </a:prstGeom>
              <a:blipFill>
                <a:blip r:embed="rId4"/>
                <a:stretch>
                  <a:fillRect l="-633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61272" y="3475253"/>
            <a:ext cx="8305800" cy="952614"/>
            <a:chOff x="381000" y="4400490"/>
            <a:chExt cx="8001000" cy="952614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332387" y="3167476"/>
            <a:ext cx="18327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20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20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8197" r="-432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49940" y="4767004"/>
            <a:ext cx="597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0D8B33-A8CA-4586-8EBA-8D9807A46F2E}"/>
              </a:ext>
            </a:extLst>
          </p:cNvPr>
          <p:cNvSpPr/>
          <p:nvPr/>
        </p:nvSpPr>
        <p:spPr>
          <a:xfrm>
            <a:off x="2977710" y="3542116"/>
            <a:ext cx="256032" cy="5386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6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1" y="663881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1774521" y="75157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979" y="3707055"/>
            <a:ext cx="4297680" cy="3075788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8121" y="4299805"/>
            <a:ext cx="425756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dirty="0">
                <a:solidFill>
                  <a:srgbClr val="333333"/>
                </a:solidFill>
                <a:latin typeface="Open Sans"/>
              </a:rPr>
              <a:t>Invasion Genetics of the Western Flower </a:t>
            </a:r>
            <a:r>
              <a:rPr lang="en-US" altLang="en-US" sz="1900" dirty="0" err="1">
                <a:solidFill>
                  <a:srgbClr val="333333"/>
                </a:solidFill>
                <a:latin typeface="Open Sans"/>
              </a:rPr>
              <a:t>Thrips</a:t>
            </a:r>
            <a:r>
              <a:rPr lang="en-US" altLang="en-US" sz="1900" dirty="0">
                <a:solidFill>
                  <a:srgbClr val="333333"/>
                </a:solidFill>
                <a:latin typeface="Open Sans"/>
              </a:rPr>
              <a:t> in China: Evidence for Genetic Bottleneck, Hybridization and Bridgehead Effect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Xian-Ming Yang,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Jing-Tao Sun,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Xiao-Feng </a:t>
            </a:r>
            <a:r>
              <a:rPr lang="en-US" altLang="en-US" sz="1400" dirty="0" err="1">
                <a:solidFill>
                  <a:srgbClr val="666666"/>
                </a:solidFill>
                <a:latin typeface="inherit"/>
              </a:rPr>
              <a:t>Xue</a:t>
            </a: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,</a:t>
            </a:r>
          </a:p>
          <a:p>
            <a:pPr>
              <a:buFontTx/>
              <a:buChar char="•"/>
            </a:pPr>
            <a:r>
              <a:rPr lang="en-US" altLang="en-US" sz="1400" dirty="0" err="1">
                <a:solidFill>
                  <a:srgbClr val="666666"/>
                </a:solidFill>
                <a:latin typeface="inherit"/>
              </a:rPr>
              <a:t>Jin</a:t>
            </a: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-Bo Li,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rgbClr val="666666"/>
                </a:solidFill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91" y="5566464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261" y="6239994"/>
            <a:ext cx="2590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9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900" dirty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lang="en-US" altLang="en-US" sz="9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2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9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62200" y="228600"/>
            <a:ext cx="709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4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3901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62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913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65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4078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4764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4486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7097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7783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7518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7357750" y="3359989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7402389" y="3204559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7779133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331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4376620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753364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6687605" y="4369962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614620" y="4369962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229119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61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Part II—Subdivision and Migration</a:t>
            </a:r>
            <a:br>
              <a:rPr lang="en-US" sz="3600" dirty="0"/>
            </a:br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191" y="1738277"/>
            <a:ext cx="10109752" cy="4410731"/>
          </a:xfrm>
        </p:spPr>
        <p:txBody>
          <a:bodyPr>
            <a:normAutofit/>
          </a:bodyPr>
          <a:lstStyle/>
          <a:p>
            <a:r>
              <a:rPr lang="en-US" sz="2400" dirty="0"/>
              <a:t>Calculate the expected changes in allele frequencies resulting from migration.</a:t>
            </a:r>
          </a:p>
          <a:p>
            <a:r>
              <a:rPr lang="en-US" sz="2400" dirty="0"/>
              <a:t>Describe how migration rates and genetic drift interact in changing allele frequencies over time.</a:t>
            </a:r>
          </a:p>
          <a:p>
            <a:r>
              <a:rPr lang="en-US" sz="2400" dirty="0"/>
              <a:t>Describe various migration models.</a:t>
            </a:r>
          </a:p>
          <a:p>
            <a:r>
              <a:rPr lang="en-US" sz="2400" dirty="0"/>
              <a:t>Explain isolation-by-distance.</a:t>
            </a:r>
          </a:p>
          <a:p>
            <a:r>
              <a:rPr lang="en-US" sz="2400" dirty="0"/>
              <a:t>Calculate </a:t>
            </a:r>
            <a:r>
              <a:rPr lang="en-US" sz="2400" i="1" dirty="0">
                <a:cs typeface="Calibri"/>
              </a:rPr>
              <a:t>F</a:t>
            </a:r>
            <a:r>
              <a:rPr lang="en-US" sz="2400" i="1" baseline="-25000" dirty="0">
                <a:cs typeface="Calibri"/>
              </a:rPr>
              <a:t>ST</a:t>
            </a:r>
            <a:r>
              <a:rPr lang="en-US" sz="2400" dirty="0">
                <a:cs typeface="Calibri"/>
              </a:rPr>
              <a:t>/(1 - </a:t>
            </a:r>
            <a:r>
              <a:rPr lang="en-US" sz="2400" i="1" dirty="0">
                <a:cs typeface="Calibri"/>
              </a:rPr>
              <a:t>F</a:t>
            </a:r>
            <a:r>
              <a:rPr lang="en-US" sz="2400" i="1" baseline="-25000" dirty="0">
                <a:cs typeface="Calibri"/>
              </a:rPr>
              <a:t>ST</a:t>
            </a:r>
            <a:r>
              <a:rPr lang="en-US" sz="2400" dirty="0">
                <a:cs typeface="Calibri"/>
              </a:rPr>
              <a:t>)</a:t>
            </a:r>
            <a:r>
              <a:rPr lang="en-US" sz="2400" dirty="0"/>
              <a:t>, and explain why we use it.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0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6515" y="5197961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Migration</a:t>
            </a:r>
            <a:r>
              <a:rPr lang="en-US" sz="2200" dirty="0"/>
              <a:t>: movement of individuals between populations </a:t>
            </a:r>
            <a:r>
              <a:rPr lang="en-US" sz="2200" u="sng" dirty="0"/>
              <a:t>with</a:t>
            </a:r>
            <a:r>
              <a:rPr lang="en-US" sz="2200" dirty="0"/>
              <a:t> subsequent breeding (i.e., gene flow caused by recruitment into the gene pool, not migration in the sense of seasonal movements)</a:t>
            </a:r>
          </a:p>
          <a:p>
            <a:pPr algn="ctr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186386" y="3957811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2026" y="1636485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26339" y="3864548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77626" y="4094919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0059" y="4071883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85105" y="2446874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231365" y="4348329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95085" y="4348329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89905" y="2446874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79"/>
          <p:cNvGrpSpPr/>
          <p:nvPr/>
        </p:nvGrpSpPr>
        <p:grpSpPr>
          <a:xfrm>
            <a:off x="2377636" y="1552421"/>
            <a:ext cx="7414957" cy="898451"/>
            <a:chOff x="4663780" y="4114800"/>
            <a:chExt cx="4388440" cy="990600"/>
          </a:xfrm>
        </p:grpSpPr>
        <p:sp>
          <p:nvSpPr>
            <p:cNvPr id="15" name="Rounded Rectangle 14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593" y="1412377"/>
            <a:ext cx="373598" cy="594360"/>
          </a:xfrm>
          <a:prstGeom prst="rect">
            <a:avLst/>
          </a:prstGeom>
          <a:noFill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593" y="3731389"/>
            <a:ext cx="373598" cy="59436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466104" y="2675474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7415" y="392639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9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EE450-24D4-1149-8850-63BAF946E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68016"/>
            <a:ext cx="9144000" cy="4321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848737-8483-AD46-8FAC-7C4572956EF0}"/>
              </a:ext>
            </a:extLst>
          </p:cNvPr>
          <p:cNvSpPr txBox="1"/>
          <p:nvPr/>
        </p:nvSpPr>
        <p:spPr>
          <a:xfrm>
            <a:off x="1623536" y="372979"/>
            <a:ext cx="9044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mic Sans MS" panose="030F0902030302020204" pitchFamily="66" charset="0"/>
              </a:rPr>
              <a:t>Gene flow is the transfer of alleles from one population to another.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4468E-A1BB-6E4D-AC7B-E6BDA481045F}"/>
              </a:ext>
            </a:extLst>
          </p:cNvPr>
          <p:cNvSpPr txBox="1"/>
          <p:nvPr/>
        </p:nvSpPr>
        <p:spPr>
          <a:xfrm>
            <a:off x="4678869" y="4153144"/>
            <a:ext cx="2933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Alleles are maladapted to</a:t>
            </a:r>
          </a:p>
          <a:p>
            <a:pPr algn="ctr"/>
            <a:r>
              <a:rPr lang="en-US" dirty="0">
                <a:latin typeface="Comic Sans MS" panose="030F0902030302020204" pitchFamily="66" charset="0"/>
              </a:rPr>
              <a:t>the opposite “non-native”</a:t>
            </a:r>
          </a:p>
          <a:p>
            <a:pPr algn="ctr"/>
            <a:r>
              <a:rPr lang="en-US" dirty="0">
                <a:latin typeface="Comic Sans MS" panose="030F0902030302020204" pitchFamily="66" charset="0"/>
              </a:rPr>
              <a:t>environment.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63888-B0F3-1E4F-B27F-D8866489F59C}"/>
              </a:ext>
            </a:extLst>
          </p:cNvPr>
          <p:cNvSpPr txBox="1"/>
          <p:nvPr/>
        </p:nvSpPr>
        <p:spPr>
          <a:xfrm rot="1264686">
            <a:off x="3500399" y="2185124"/>
            <a:ext cx="1933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CE6F8-A2A0-F149-842E-FDAE88774F44}"/>
              </a:ext>
            </a:extLst>
          </p:cNvPr>
          <p:cNvSpPr txBox="1"/>
          <p:nvPr/>
        </p:nvSpPr>
        <p:spPr>
          <a:xfrm rot="20074617">
            <a:off x="6540012" y="2040025"/>
            <a:ext cx="191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of h allele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F27FF-56C4-A649-9F58-35D65DCB83C1}"/>
              </a:ext>
            </a:extLst>
          </p:cNvPr>
          <p:cNvSpPr txBox="1"/>
          <p:nvPr/>
        </p:nvSpPr>
        <p:spPr>
          <a:xfrm>
            <a:off x="2856375" y="5686753"/>
            <a:ext cx="660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902030302020204" pitchFamily="66" charset="0"/>
              </a:rPr>
              <a:t>Each population has low frequency of heterozygotes due to immigrants backcrossing to other population.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11680" y="5076474"/>
            <a:ext cx="2495006" cy="56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42217" y="4905500"/>
            <a:ext cx="2753510" cy="736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82091" y="4905500"/>
            <a:ext cx="1258389" cy="56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8869" y="4153144"/>
            <a:ext cx="29338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59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86486"/>
            <a:ext cx="9829801" cy="2565009"/>
          </a:xfrm>
        </p:spPr>
        <p:txBody>
          <a:bodyPr>
            <a:normAutofit/>
          </a:bodyPr>
          <a:lstStyle/>
          <a:p>
            <a:r>
              <a:rPr lang="en-US" sz="2400" dirty="0"/>
              <a:t>Define F statistics.</a:t>
            </a:r>
          </a:p>
          <a:p>
            <a:r>
              <a:rPr lang="en-US" sz="2400" dirty="0"/>
              <a:t>Calculate and interpret </a:t>
            </a:r>
            <a:r>
              <a:rPr lang="en-US" sz="2400" dirty="0" err="1"/>
              <a:t>F</a:t>
            </a:r>
            <a:r>
              <a:rPr lang="en-US" sz="2400" cap="all" baseline="-25000" dirty="0" err="1"/>
              <a:t>st</a:t>
            </a:r>
            <a:r>
              <a:rPr lang="en-US" sz="2400" dirty="0"/>
              <a:t> from allele frequencies.</a:t>
            </a:r>
          </a:p>
          <a:p>
            <a:r>
              <a:rPr lang="en-US" sz="2400" dirty="0"/>
              <a:t>Calculate and interpret </a:t>
            </a:r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 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8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31708" y="548884"/>
            <a:ext cx="6330796" cy="5655973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600" b="1" dirty="0">
                <a:cs typeface="Calibri"/>
              </a:rPr>
              <a:t>The Wright-Fisher Model with Migration</a:t>
            </a:r>
            <a:endParaRPr lang="en-US" sz="86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6200" dirty="0">
                <a:cs typeface="Calibri"/>
              </a:rPr>
              <a:t>Assumes two populations of constant size, </a:t>
            </a:r>
            <a:r>
              <a:rPr lang="en-US" sz="6200" i="1" dirty="0">
                <a:cs typeface="Calibri"/>
              </a:rPr>
              <a:t>N</a:t>
            </a:r>
          </a:p>
          <a:p>
            <a:pPr>
              <a:lnSpc>
                <a:spcPct val="120000"/>
              </a:lnSpc>
            </a:pPr>
            <a:endParaRPr lang="en-US" sz="3100" i="1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6200" dirty="0">
                <a:cs typeface="Calibri"/>
              </a:rPr>
              <a:t>Models changes in allele frequencies into future generations (forward in time)</a:t>
            </a:r>
          </a:p>
          <a:p>
            <a:pPr lvl="1">
              <a:lnSpc>
                <a:spcPct val="120000"/>
              </a:lnSpc>
            </a:pPr>
            <a:r>
              <a:rPr lang="en-US" sz="5800" dirty="0">
                <a:cs typeface="Calibri"/>
              </a:rPr>
              <a:t>Occasionally, an individual from one population is replaced by an individual from another population</a:t>
            </a:r>
          </a:p>
          <a:p>
            <a:pPr lvl="1">
              <a:lnSpc>
                <a:spcPct val="120000"/>
              </a:lnSpc>
            </a:pPr>
            <a:r>
              <a:rPr lang="en-US" sz="6200" i="1" dirty="0">
                <a:cs typeface="Calibri"/>
              </a:rPr>
              <a:t>m</a:t>
            </a:r>
            <a:r>
              <a:rPr lang="en-US" sz="6200" baseline="-25000" dirty="0">
                <a:cs typeface="Calibri"/>
              </a:rPr>
              <a:t>1→2</a:t>
            </a:r>
            <a:r>
              <a:rPr lang="en-US" sz="6200" dirty="0">
                <a:cs typeface="Calibri"/>
              </a:rPr>
              <a:t> is the probability that an individual from population 1 migrates to population 2.</a:t>
            </a:r>
          </a:p>
          <a:p>
            <a:pPr lvl="1">
              <a:lnSpc>
                <a:spcPct val="120000"/>
              </a:lnSpc>
            </a:pPr>
            <a:r>
              <a:rPr lang="en-US" sz="6200" i="1" dirty="0">
                <a:cs typeface="Calibri"/>
              </a:rPr>
              <a:t>m</a:t>
            </a:r>
            <a:r>
              <a:rPr lang="en-US" sz="6200" baseline="-25000" dirty="0">
                <a:cs typeface="Calibri"/>
              </a:rPr>
              <a:t>2→1</a:t>
            </a:r>
            <a:r>
              <a:rPr lang="en-US" sz="6200" dirty="0">
                <a:cs typeface="Calibri"/>
              </a:rPr>
              <a:t> is the probability that an individual from population 2 migrates to population 1.</a:t>
            </a:r>
          </a:p>
          <a:p>
            <a:pPr>
              <a:lnSpc>
                <a:spcPct val="120000"/>
              </a:lnSpc>
            </a:pPr>
            <a:endParaRPr lang="en-US" sz="3100" dirty="0"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6200" dirty="0">
                <a:cs typeface="Calibri"/>
              </a:rPr>
              <a:t>Migration causes allele frequencies to become more similar between populations.</a:t>
            </a:r>
          </a:p>
          <a:p>
            <a:pPr lvl="1">
              <a:lnSpc>
                <a:spcPct val="120000"/>
              </a:lnSpc>
            </a:pPr>
            <a:r>
              <a:rPr lang="en-US" sz="5800" dirty="0">
                <a:latin typeface="Calibri"/>
                <a:cs typeface="Calibri"/>
              </a:rPr>
              <a:t>Reduces </a:t>
            </a:r>
            <a:r>
              <a:rPr lang="en-US" sz="5800" i="1" dirty="0" err="1">
                <a:latin typeface="Calibri"/>
                <a:cs typeface="Calibri"/>
              </a:rPr>
              <a:t>F</a:t>
            </a:r>
            <a:r>
              <a:rPr lang="en-US" sz="5800" i="1" cap="all" baseline="-25000" dirty="0" err="1">
                <a:latin typeface="Calibri"/>
                <a:cs typeface="Calibri"/>
              </a:rPr>
              <a:t>st</a:t>
            </a:r>
            <a:endParaRPr lang="en-US" sz="5800" i="1" cap="all" baseline="-25000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/>
              <p:cNvSpPr txBox="1">
                <a:spLocks/>
              </p:cNvSpPr>
              <p:nvPr/>
            </p:nvSpPr>
            <p:spPr>
              <a:xfrm>
                <a:off x="631708" y="548884"/>
                <a:ext cx="6147915" cy="5655973"/>
              </a:xfrm>
              <a:prstGeom prst="rect">
                <a:avLst/>
              </a:prstGeom>
            </p:spPr>
            <p:txBody>
              <a:bodyPr>
                <a:normAutofit fontScale="3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8600" b="1" dirty="0">
                    <a:cs typeface="Calibri"/>
                  </a:rPr>
                  <a:t>The Wright-Fisher Model with Migration</a:t>
                </a:r>
                <a:endParaRPr lang="en-US" sz="8600" dirty="0">
                  <a:latin typeface="Calibri"/>
                  <a:cs typeface="Calibri"/>
                </a:endParaRPr>
              </a:p>
              <a:p>
                <a:endParaRPr lang="en-US" sz="1400" dirty="0">
                  <a:latin typeface="Calibri"/>
                  <a:cs typeface="Calibri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6200" dirty="0">
                    <a:cs typeface="Calibri"/>
                  </a:rPr>
                  <a:t>Changes in allele frequencies over time:</a:t>
                </a:r>
              </a:p>
              <a:p>
                <a:pPr lvl="1">
                  <a:lnSpc>
                    <a:spcPct val="120000"/>
                  </a:lnSpc>
                </a:pPr>
                <a:endParaRPr lang="en-US" sz="5800" i="1" dirty="0">
                  <a:cs typeface="Calibri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6200" dirty="0">
                  <a:cs typeface="Calibri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62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6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6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6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62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5800" dirty="0">
                    <a:cs typeface="Calibri"/>
                  </a:rPr>
                  <a:t> is the expected frequency of allele A in population 1 in generation </a:t>
                </a:r>
                <a:r>
                  <a:rPr lang="en-US" sz="5800" i="1" dirty="0">
                    <a:cs typeface="Calibri"/>
                  </a:rPr>
                  <a:t>t</a:t>
                </a:r>
                <a:r>
                  <a:rPr lang="en-US" sz="5800" dirty="0">
                    <a:cs typeface="Calibri"/>
                  </a:rPr>
                  <a:t> + 1 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1−</m:t>
                    </m:r>
                    <m:sSub>
                      <m:sSub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6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5800" dirty="0">
                    <a:cs typeface="Calibri"/>
                  </a:rPr>
                  <a:t> is the proportion of individuals in population 1 that </a:t>
                </a:r>
                <a:r>
                  <a:rPr lang="en-US" sz="5800" u="sng" dirty="0">
                    <a:cs typeface="Calibri"/>
                  </a:rPr>
                  <a:t>are not</a:t>
                </a:r>
                <a:r>
                  <a:rPr lang="en-US" sz="5800" dirty="0">
                    <a:cs typeface="Calibri"/>
                  </a:rPr>
                  <a:t> migrants from population 2.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5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800" dirty="0">
                    <a:cs typeface="Calibri"/>
                  </a:rPr>
                  <a:t> is the frequency of allele A in population 1 in generation </a:t>
                </a:r>
                <a:r>
                  <a:rPr lang="en-US" sz="5800" i="1" dirty="0">
                    <a:cs typeface="Calibri"/>
                  </a:rPr>
                  <a:t>t</a:t>
                </a:r>
                <a:r>
                  <a:rPr lang="en-US" sz="5800" dirty="0">
                    <a:cs typeface="Calibri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5800" i="1" dirty="0">
                    <a:cs typeface="Calibri"/>
                  </a:rPr>
                  <a:t>m</a:t>
                </a:r>
                <a:r>
                  <a:rPr lang="en-US" sz="5800" baseline="-25000" dirty="0">
                    <a:cs typeface="Calibri"/>
                  </a:rPr>
                  <a:t>2→1</a:t>
                </a:r>
                <a:r>
                  <a:rPr lang="en-US" sz="5800" dirty="0">
                    <a:cs typeface="Calibri"/>
                  </a:rPr>
                  <a:t> is the proportion of individuals in population 1 that </a:t>
                </a:r>
                <a:r>
                  <a:rPr lang="en-US" sz="5800" u="sng" dirty="0">
                    <a:cs typeface="Calibri"/>
                  </a:rPr>
                  <a:t>are</a:t>
                </a:r>
                <a:r>
                  <a:rPr lang="en-US" sz="5800" dirty="0">
                    <a:cs typeface="Calibri"/>
                  </a:rPr>
                  <a:t> migrants from population 2.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5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5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5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5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800" dirty="0">
                    <a:cs typeface="Calibri"/>
                  </a:rPr>
                  <a:t> is the frequency of allele A in population 2 in generation </a:t>
                </a:r>
                <a:r>
                  <a:rPr lang="en-US" sz="5800" i="1" dirty="0">
                    <a:cs typeface="Calibri"/>
                  </a:rPr>
                  <a:t>t</a:t>
                </a:r>
                <a:r>
                  <a:rPr lang="en-US" sz="5800" dirty="0">
                    <a:cs typeface="Calibri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:endParaRPr lang="en-US" sz="5800" dirty="0">
                  <a:cs typeface="Calibri"/>
                </a:endParaRPr>
              </a:p>
              <a:p>
                <a:pPr>
                  <a:lnSpc>
                    <a:spcPct val="120000"/>
                  </a:lnSpc>
                </a:pPr>
                <a:endParaRPr lang="en-US" sz="3100" dirty="0">
                  <a:cs typeface="Calibri"/>
                </a:endParaRPr>
              </a:p>
            </p:txBody>
          </p:sp>
        </mc:Choice>
        <mc:Fallback xmlns="">
          <p:sp>
            <p:nvSpPr>
              <p:cNvPr id="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548884"/>
                <a:ext cx="6147915" cy="5655973"/>
              </a:xfrm>
              <a:prstGeom prst="rect">
                <a:avLst/>
              </a:prstGeom>
              <a:blipFill>
                <a:blip r:embed="rId2"/>
                <a:stretch>
                  <a:fillRect l="-2083" t="-2909" r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074" y="1750423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4" y="1750423"/>
                <a:ext cx="543918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073" y="5804747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3" y="5804747"/>
                <a:ext cx="5439181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3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31708" y="548884"/>
            <a:ext cx="6147915" cy="56559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073" y="1202027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3" y="1202027"/>
                <a:ext cx="543918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6073" y="1719645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73" y="1719645"/>
                <a:ext cx="5439181" cy="400110"/>
              </a:xfrm>
              <a:prstGeom prst="rect">
                <a:avLst/>
              </a:prstGeom>
              <a:blipFill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blipFill>
                <a:blip r:embed="rId5"/>
                <a:stretch>
                  <a:fillRect l="-935" r="-218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12050" y="4255572"/>
                <a:ext cx="195515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050" y="4255572"/>
                <a:ext cx="1955151" cy="484748"/>
              </a:xfrm>
              <a:prstGeom prst="rect">
                <a:avLst/>
              </a:prstGeom>
              <a:blipFill>
                <a:blip r:embed="rId7"/>
                <a:stretch>
                  <a:fillRect l="-935" r="-186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631705" y="2237263"/>
                <a:ext cx="6147915" cy="4405584"/>
              </a:xfrm>
              <a:prstGeom prst="rect">
                <a:avLst/>
              </a:prstGeom>
            </p:spPr>
            <p:txBody>
              <a:bodyPr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lnSpc>
                    <a:spcPct val="120000"/>
                  </a:lnSpc>
                </a:pPr>
                <a:r>
                  <a:rPr lang="en-US" sz="2000" i="1" dirty="0">
                    <a:cs typeface="Calibri"/>
                  </a:rPr>
                  <a:t>m</a:t>
                </a:r>
                <a:r>
                  <a:rPr lang="en-US" sz="2000" baseline="-25000" dirty="0">
                    <a:cs typeface="Calibri"/>
                  </a:rPr>
                  <a:t>2→1</a:t>
                </a:r>
                <a:r>
                  <a:rPr lang="en-US" sz="2000" dirty="0">
                    <a:cs typeface="Calibri"/>
                  </a:rPr>
                  <a:t> = </a:t>
                </a:r>
                <a:r>
                  <a:rPr lang="en-US" sz="2000" i="1" dirty="0">
                    <a:cs typeface="Calibri"/>
                  </a:rPr>
                  <a:t>m</a:t>
                </a:r>
                <a:r>
                  <a:rPr lang="en-US" sz="2000" baseline="-25000" dirty="0">
                    <a:cs typeface="Calibri"/>
                  </a:rPr>
                  <a:t>1→2</a:t>
                </a:r>
                <a:r>
                  <a:rPr lang="en-US" sz="2000" dirty="0">
                    <a:cs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000" dirty="0">
                    <a:cs typeface="Calibri"/>
                  </a:rPr>
                  <a:t> = 0.1111 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Equal migration rates in each direction (symmetrical migration)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11.11% of individuals in population 1 are migrants from population 2 each generation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Equivalent to 1 diploid migrant per generation in our model</a:t>
                </a:r>
                <a:endParaRPr lang="en-US" sz="2000" dirty="0">
                  <a:cs typeface="Calibri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=0.3889</m:t>
                    </m:r>
                  </m:oMath>
                </a14:m>
                <a:r>
                  <a:rPr lang="en-US" sz="2000" dirty="0">
                    <a:cs typeface="Calibri"/>
                  </a:rPr>
                  <a:t>, which is the frequency of the red allele in population 1 in generation </a:t>
                </a:r>
                <a:r>
                  <a:rPr lang="en-US" sz="2000" i="1" dirty="0">
                    <a:cs typeface="Calibri"/>
                  </a:rPr>
                  <a:t>t</a:t>
                </a:r>
                <a:r>
                  <a:rPr lang="en-US" sz="2000" dirty="0">
                    <a:cs typeface="Calibri"/>
                  </a:rPr>
                  <a:t>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=0.2222</m:t>
                    </m:r>
                  </m:oMath>
                </a14:m>
                <a:r>
                  <a:rPr lang="en-US" sz="2000" dirty="0">
                    <a:cs typeface="Calibri"/>
                  </a:rPr>
                  <a:t>, which is the frequency of the red allele in population 2 in generation </a:t>
                </a:r>
                <a:r>
                  <a:rPr lang="en-US" sz="2000" i="1" dirty="0">
                    <a:cs typeface="Calibri"/>
                  </a:rPr>
                  <a:t>t</a:t>
                </a:r>
                <a:r>
                  <a:rPr lang="en-US" sz="2000" dirty="0">
                    <a:cs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5" y="2237263"/>
                <a:ext cx="6147915" cy="4405584"/>
              </a:xfrm>
              <a:prstGeom prst="rect">
                <a:avLst/>
              </a:prstGeom>
              <a:blipFill>
                <a:blip r:embed="rId9"/>
                <a:stretch>
                  <a:fillRect r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157919" y="29458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10698" y="4259013"/>
            <a:ext cx="2097818" cy="48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71792" y="1745584"/>
            <a:ext cx="813598" cy="352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206272" y="2945823"/>
            <a:ext cx="779118" cy="3520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985390" y="4255796"/>
            <a:ext cx="2097818" cy="48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2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1708" y="853141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853141"/>
                <a:ext cx="5439181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770" y="4472861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0" y="4472861"/>
                <a:ext cx="5439181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359" y="4259013"/>
                <a:ext cx="1955151" cy="484300"/>
              </a:xfrm>
              <a:prstGeom prst="rect">
                <a:avLst/>
              </a:prstGeom>
              <a:blipFill>
                <a:blip r:embed="rId5"/>
                <a:stretch>
                  <a:fillRect l="-935" r="-218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0698" y="4812070"/>
                <a:ext cx="2097818" cy="6127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21663" y="4252229"/>
                <a:ext cx="1955151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663" y="4252229"/>
                <a:ext cx="1955151" cy="484748"/>
              </a:xfrm>
              <a:prstGeom prst="rect">
                <a:avLst/>
              </a:prstGeom>
              <a:blipFill>
                <a:blip r:embed="rId7"/>
                <a:stretch>
                  <a:fillRect l="-935" r="-218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330" y="4812070"/>
                <a:ext cx="2097818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1708" y="1657544"/>
                <a:ext cx="66413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(0.3889)+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0.1111)(0.2222)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1657544"/>
                <a:ext cx="6641305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31708" y="2061226"/>
                <a:ext cx="6202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0.8889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(0.3889)+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0.1111)(0.2222)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2061226"/>
                <a:ext cx="6202275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708" y="1269245"/>
                <a:ext cx="5439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1269245"/>
                <a:ext cx="5439181" cy="400110"/>
              </a:xfrm>
              <a:prstGeom prst="rect">
                <a:avLst/>
              </a:prstGeom>
              <a:blipFill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1745" y="2508178"/>
                <a:ext cx="41583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0.024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45" y="2508178"/>
                <a:ext cx="4158382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5619" y="2930348"/>
                <a:ext cx="272478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9" y="2930348"/>
                <a:ext cx="2724784" cy="392993"/>
              </a:xfrm>
              <a:prstGeom prst="rect">
                <a:avLst/>
              </a:prstGeom>
              <a:blipFill>
                <a:blip r:embed="rId13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4808" y="4886138"/>
                <a:ext cx="665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0.2222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0.1111)(0.3889)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8" y="4886138"/>
                <a:ext cx="6652590" cy="400110"/>
              </a:xfrm>
              <a:prstGeom prst="rect">
                <a:avLst/>
              </a:prstGeom>
              <a:blipFill>
                <a:blip r:embed="rId1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64808" y="5236305"/>
                <a:ext cx="43892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0.1975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0.0432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8" y="5236305"/>
                <a:ext cx="4389279" cy="400110"/>
              </a:xfrm>
              <a:prstGeom prst="rect">
                <a:avLst/>
              </a:prstGeom>
              <a:blipFill>
                <a:blip r:embed="rId1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5619" y="5655876"/>
                <a:ext cx="2804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0.2407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9" y="5655876"/>
                <a:ext cx="2804934" cy="400110"/>
              </a:xfrm>
              <a:prstGeom prst="rect">
                <a:avLst/>
              </a:prstGeom>
              <a:blipFill>
                <a:blip r:embed="rId16"/>
                <a:stretch>
                  <a:fillRect t="-9231" r="-2826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5562" y="3343597"/>
                <a:ext cx="613842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decreased because lower frequency of </a:t>
                </a:r>
                <a:r>
                  <a:rPr lang="en-US" i="1" dirty="0"/>
                  <a:t>R</a:t>
                </a:r>
                <a:r>
                  <a:rPr lang="en-US" dirty="0"/>
                  <a:t> in population 2.</a:t>
                </a:r>
              </a:p>
              <a:p>
                <a:r>
                  <a:rPr lang="en-US" dirty="0"/>
                  <a:t>     *Migrants to population 1 carry a lower frequency of </a:t>
                </a:r>
                <a:r>
                  <a:rPr lang="en-US" i="1" dirty="0"/>
                  <a:t>R</a:t>
                </a:r>
                <a:r>
                  <a:rPr lang="en-US" dirty="0"/>
                  <a:t> than 	what is present in population 1.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62" y="3343597"/>
                <a:ext cx="6138421" cy="923330"/>
              </a:xfrm>
              <a:prstGeom prst="rect">
                <a:avLst/>
              </a:prstGeom>
              <a:blipFill>
                <a:blip r:embed="rId17"/>
                <a:stretch>
                  <a:fillRect l="-29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64808" y="6022718"/>
                <a:ext cx="10965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increased because migrants to population 2 carry a higher frequency of </a:t>
                </a:r>
                <a:r>
                  <a:rPr lang="en-US" i="1" dirty="0"/>
                  <a:t>R</a:t>
                </a:r>
                <a:r>
                  <a:rPr lang="en-US" dirty="0"/>
                  <a:t> than what is present in population 2.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08" y="6022718"/>
                <a:ext cx="10965181" cy="369332"/>
              </a:xfrm>
              <a:prstGeom prst="rect">
                <a:avLst/>
              </a:prstGeom>
              <a:blipFill>
                <a:blip r:embed="rId18"/>
                <a:stretch>
                  <a:fillRect l="-16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8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12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58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will the allele frequencies be in generation </a:t>
            </a:r>
            <a:r>
              <a:rPr lang="en-US" sz="2000" i="1" dirty="0"/>
              <a:t>t</a:t>
            </a:r>
            <a:r>
              <a:rPr lang="en-US" sz="2000" dirty="0"/>
              <a:t> + 2?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2359" y="4644645"/>
                <a:ext cx="63672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9" y="4644645"/>
                <a:ext cx="6367256" cy="400110"/>
              </a:xfrm>
              <a:prstGeom prst="rect">
                <a:avLst/>
              </a:prstGeom>
              <a:blipFill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1339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7082" y="2405825"/>
                <a:ext cx="665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(0.3704)+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0.1111)(0.2407)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2" y="2405825"/>
                <a:ext cx="6651308" cy="400110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082" y="2809507"/>
                <a:ext cx="6202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0.8889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0.3704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0.2407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2" y="2809507"/>
                <a:ext cx="6202275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1708" y="1269245"/>
                <a:ext cx="63791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8" y="1269245"/>
                <a:ext cx="6379182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208" y="3213189"/>
                <a:ext cx="43110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0.3292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(0.0267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8" y="3213189"/>
                <a:ext cx="4311052" cy="400110"/>
              </a:xfrm>
              <a:prstGeom prst="rect">
                <a:avLst/>
              </a:prstGeom>
              <a:blipFill>
                <a:blip r:embed="rId7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27082" y="3635359"/>
                <a:ext cx="272318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0.3559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2" y="3635359"/>
                <a:ext cx="2723181" cy="392993"/>
              </a:xfrm>
              <a:prstGeom prst="rect">
                <a:avLst/>
              </a:prstGeom>
              <a:blipFill>
                <a:blip r:embed="rId8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2397" y="5057922"/>
                <a:ext cx="665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1−0.1111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0.2407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0.1111)(0.3704)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7" y="5057922"/>
                <a:ext cx="6652590" cy="400110"/>
              </a:xfrm>
              <a:prstGeom prst="rect">
                <a:avLst/>
              </a:prstGeom>
              <a:blipFill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2397" y="5408089"/>
                <a:ext cx="4246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0.21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(0.041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7" y="5408089"/>
                <a:ext cx="4246612" cy="400110"/>
              </a:xfrm>
              <a:prstGeom prst="rect">
                <a:avLst/>
              </a:prstGeom>
              <a:blipFill>
                <a:blip r:embed="rId10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53208" y="5827660"/>
                <a:ext cx="2804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0.2551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08" y="5827660"/>
                <a:ext cx="2804934" cy="400110"/>
              </a:xfrm>
              <a:prstGeom prst="rect">
                <a:avLst/>
              </a:prstGeom>
              <a:blipFill>
                <a:blip r:embed="rId11"/>
                <a:stretch>
                  <a:fillRect t="-9091" r="-304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7024" y="4048608"/>
                <a:ext cx="26656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continues to decrease.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24" y="4048608"/>
                <a:ext cx="2665602" cy="369332"/>
              </a:xfrm>
              <a:prstGeom prst="rect">
                <a:avLst/>
              </a:prstGeom>
              <a:blipFill>
                <a:blip r:embed="rId12"/>
                <a:stretch>
                  <a:fillRect l="-685" t="-8197" r="-159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92397" y="6194502"/>
                <a:ext cx="26030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continues to increase.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97" y="6194502"/>
                <a:ext cx="2603085" cy="369332"/>
              </a:xfrm>
              <a:prstGeom prst="rect">
                <a:avLst/>
              </a:prstGeom>
              <a:blipFill>
                <a:blip r:embed="rId13"/>
                <a:stretch>
                  <a:fillRect l="-703" t="-8197" r="-16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74477" y="4246240"/>
                <a:ext cx="2724784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0.370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77" y="4246240"/>
                <a:ext cx="2724784" cy="392993"/>
              </a:xfrm>
              <a:prstGeom prst="rect">
                <a:avLst/>
              </a:prstGeom>
              <a:blipFill>
                <a:blip r:embed="rId14"/>
                <a:stretch>
                  <a:fillRect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74477" y="4660628"/>
                <a:ext cx="2804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0.2407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477" y="4660628"/>
                <a:ext cx="2804934" cy="400110"/>
              </a:xfrm>
              <a:prstGeom prst="rect">
                <a:avLst/>
              </a:prstGeom>
              <a:blipFill>
                <a:blip r:embed="rId15"/>
                <a:stretch>
                  <a:fillRect t="-9231" r="-304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392261" y="1705744"/>
            <a:ext cx="453827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b="1" dirty="0"/>
              <a:t>recursive formula</a:t>
            </a:r>
            <a:r>
              <a:rPr lang="en-US" dirty="0"/>
              <a:t> always uses the preceding term to define the next term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354917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12" grpId="0"/>
      <p:bldP spid="25" grpId="0"/>
      <p:bldP spid="26" grpId="0"/>
      <p:bldP spid="27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58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will the allele frequencies be in generation </a:t>
            </a:r>
            <a:r>
              <a:rPr lang="en-US" sz="2000" i="1" dirty="0"/>
              <a:t>t</a:t>
            </a:r>
            <a:r>
              <a:rPr lang="en-US" sz="2000" dirty="0"/>
              <a:t> + </a:t>
            </a:r>
            <a:r>
              <a:rPr lang="en-US" sz="2000" i="1" dirty="0"/>
              <a:t>n</a:t>
            </a:r>
            <a:r>
              <a:rPr lang="en-US" sz="2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80608" y="1501671"/>
              <a:ext cx="3503919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6909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Generation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565120"/>
                  </p:ext>
                </p:extLst>
              </p:nvPr>
            </p:nvGraphicFramePr>
            <p:xfrm>
              <a:off x="1580608" y="1501671"/>
              <a:ext cx="3503919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6909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1067413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Generation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8409" t="-1299" r="-100568" b="-770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714" t="-1299" r="-1143" b="-770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" name="TextBox 27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11245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587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will the allele frequencies be in generation </a:t>
            </a:r>
            <a:r>
              <a:rPr lang="en-US" sz="2000" i="1" dirty="0"/>
              <a:t>t</a:t>
            </a:r>
            <a:r>
              <a:rPr lang="en-US" sz="2000" dirty="0"/>
              <a:t> + </a:t>
            </a:r>
            <a:r>
              <a:rPr lang="en-US" sz="2000" i="1" dirty="0"/>
              <a:t>n</a:t>
            </a:r>
            <a:r>
              <a:rPr lang="en-US" sz="20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61339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52558" y="1596320"/>
          <a:ext cx="5951783" cy="395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1193516" y="5894782"/>
            <a:ext cx="5506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cs typeface="Calibri"/>
              </a:rPr>
              <a:t>Migration homogenizes allele frequencies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90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347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will F</a:t>
            </a:r>
            <a:r>
              <a:rPr lang="en-US" sz="2000" baseline="-25000" dirty="0"/>
              <a:t>ST</a:t>
            </a:r>
            <a:r>
              <a:rPr lang="en-US" sz="2000" dirty="0"/>
              <a:t> change over time?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78325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1160597"/>
                  </p:ext>
                </p:extLst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 smtClean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902" t="-1299" r="-7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902" t="-1299" r="-6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496" t="-1299" r="-49837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6721" t="-1299" r="-4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721" t="-1299" r="-3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721" t="-1299" r="-2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57" t="-1299" r="-100813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541" t="-1299" r="-1639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0.222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8061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347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will F</a:t>
            </a:r>
            <a:r>
              <a:rPr lang="en-US" sz="2000" baseline="-25000" dirty="0"/>
              <a:t>ST</a:t>
            </a:r>
            <a:r>
              <a:rPr lang="en-US" sz="2000" dirty="0"/>
              <a:t> change over time?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1792" y="278325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8758655"/>
                  </p:ext>
                </p:extLst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 smtClean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902" t="-1299" r="-7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902" t="-1299" r="-6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496" t="-1299" r="-49837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6721" t="-1299" r="-4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721" t="-1299" r="-3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721" t="-1299" r="-2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57" t="-1299" r="-100813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541" t="-1299" r="-1639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2291765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-634" r="-390" b="-376"/>
          <a:stretch/>
        </p:blipFill>
        <p:spPr bwMode="auto">
          <a:xfrm>
            <a:off x="7210698" y="675609"/>
            <a:ext cx="4728754" cy="35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708" y="853141"/>
            <a:ext cx="3477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will F</a:t>
            </a:r>
            <a:r>
              <a:rPr lang="en-US" sz="2000" baseline="-25000" dirty="0"/>
              <a:t>ST</a:t>
            </a:r>
            <a:r>
              <a:rPr lang="en-US" sz="2000" dirty="0"/>
              <a:t> change over time?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1792" y="1750423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15219" y="2825237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0.1111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538" y="5873118"/>
            <a:ext cx="10253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cs typeface="Calibri"/>
              </a:rPr>
              <a:t>Migration homogenizes allele frequencies and causes </a:t>
            </a:r>
            <a:r>
              <a:rPr lang="en-US" sz="2400" b="1" dirty="0" err="1">
                <a:cs typeface="Calibri"/>
              </a:rPr>
              <a:t>F</a:t>
            </a:r>
            <a:r>
              <a:rPr lang="en-US" sz="2400" b="1" cap="all" baseline="-25000" dirty="0" err="1">
                <a:cs typeface="Calibri"/>
              </a:rPr>
              <a:t>st</a:t>
            </a:r>
            <a:r>
              <a:rPr lang="en-US" sz="2400" b="1" dirty="0">
                <a:cs typeface="Calibri"/>
              </a:rPr>
              <a:t> to decrease over time.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20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𝑆𝑇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0.012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0.007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0.004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469591"/>
                  </p:ext>
                </p:extLst>
              </p:nvPr>
            </p:nvGraphicFramePr>
            <p:xfrm>
              <a:off x="422029" y="1631311"/>
              <a:ext cx="6667021" cy="39284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04613">
                      <a:extLst>
                        <a:ext uri="{9D8B030D-6E8A-4147-A177-3AD203B41FA5}">
                          <a16:colId xmlns:a16="http://schemas.microsoft.com/office/drawing/2014/main" val="1063859175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707557600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57437563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4053651796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2073108959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1035170231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65578222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1297787"/>
                        </a:ext>
                      </a:extLst>
                    </a:gridCol>
                    <a:gridCol w="745301">
                      <a:extLst>
                        <a:ext uri="{9D8B030D-6E8A-4147-A177-3AD203B41FA5}">
                          <a16:colId xmlns:a16="http://schemas.microsoft.com/office/drawing/2014/main" val="3007406137"/>
                        </a:ext>
                      </a:extLst>
                    </a:gridCol>
                  </a:tblGrid>
                  <a:tr h="470907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u="none" strike="noStrike" dirty="0" smtClean="0">
                              <a:effectLst/>
                            </a:rPr>
                            <a:t>Gen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5902" t="-1299" r="-7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5902" t="-1299" r="-60327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3496" t="-1299" r="-498374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6721" t="-1299" r="-4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6721" t="-1299" r="-3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6721" t="-1299" r="-202459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1057" t="-1299" r="-100813" b="-7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541" t="-1299" r="-1639" b="-77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4565649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endParaRPr lang="en-US" sz="2000" b="0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0.389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0.222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0.475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0.346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0.033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158909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0.370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0.241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0.366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0.020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8669103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0.356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0.255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0.380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0.012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522758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 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+ 3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0.345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0.266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0.452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0.007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491972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+ 4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0.336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0.275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0.399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0.004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45519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+ 5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0.329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0.282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0.442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0.003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3985557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+ 6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0.287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0.409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0.002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60616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+ 7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0.320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0.291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255356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+ 8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0.433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0.415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0.001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468444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0.314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>
                              <a:effectLst/>
                            </a:rPr>
                            <a:t>0.297</a:t>
                          </a:r>
                          <a:endParaRPr lang="en-US" sz="20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0.417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247040"/>
                      </a:ext>
                    </a:extLst>
                  </a:tr>
                  <a:tr h="31432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en-US" sz="2000" i="1" u="none" strike="noStrike" dirty="0">
                              <a:effectLst/>
                            </a:rPr>
                            <a:t>t</a:t>
                          </a:r>
                          <a:r>
                            <a:rPr lang="en-US" sz="2000" u="none" strike="noStrike" dirty="0">
                              <a:effectLst/>
                            </a:rPr>
                            <a:t> + 10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0.312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u="none" strike="noStrike" dirty="0">
                              <a:effectLst/>
                            </a:rPr>
                            <a:t>0.299</a:t>
                          </a:r>
                          <a:endParaRPr lang="en-US" sz="20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0.306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0.430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0.419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0.424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20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0.000</a:t>
                          </a:r>
                        </a:p>
                      </a:txBody>
                      <a:tcPr marL="9525" marR="9525" marT="9525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45615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808" y="725093"/>
                <a:ext cx="1722844" cy="656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490666" y="4540726"/>
            <a:ext cx="427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 that I rounded the final values to three decimal places; however, when carrying out the math, I kept all decimal places.</a:t>
            </a:r>
          </a:p>
        </p:txBody>
      </p:sp>
    </p:spTree>
    <p:extLst>
      <p:ext uri="{BB962C8B-B14F-4D97-AF65-F5344CB8AC3E}">
        <p14:creationId xmlns:p14="http://schemas.microsoft.com/office/powerpoint/2010/main" val="21692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Fundamental Evolutionary 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Natural selection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Gene flow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exchange of genes between populations </a:t>
            </a:r>
          </a:p>
          <a:p>
            <a:pPr marL="457200" indent="-457200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immigration – movement of genes into a population</a:t>
            </a:r>
          </a:p>
          <a:p>
            <a:pPr marL="457200" indent="-457200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Nonrandom mating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Individuals more likely to mate with genetically similar (positive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or dissimilar (negative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63040" y="692730"/>
            <a:ext cx="9026434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88061"/>
                <a:ext cx="1066800" cy="48455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bg1">
                  <a:lumMod val="9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858161" y="182642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i="1" dirty="0"/>
              <a:t>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772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52558" y="324600"/>
            <a:ext cx="6147915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708" y="853141"/>
            <a:ext cx="808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do migration rates influence the homogenization of allele frequencies?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58" y="1569118"/>
            <a:ext cx="3668486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044" y="1569118"/>
            <a:ext cx="3668486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530" y="1569118"/>
            <a:ext cx="3655789" cy="274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708" y="5226005"/>
            <a:ext cx="7678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cs typeface="Calibri"/>
              </a:rPr>
              <a:t>The lower the migration rate, the more generations that are required for allele frequencies to become the same.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73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75412" y="379060"/>
            <a:ext cx="8746187" cy="4694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cs typeface="Calibri"/>
              </a:rPr>
              <a:t>The Wright-Fisher Model with Genetic Drift and Migration</a:t>
            </a:r>
            <a:endParaRPr lang="en-US" dirty="0">
              <a:cs typeface="Calibri"/>
            </a:endParaRPr>
          </a:p>
          <a:p>
            <a:pPr>
              <a:lnSpc>
                <a:spcPct val="120000"/>
              </a:lnSpc>
            </a:pPr>
            <a:endParaRPr lang="en-US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39" y="1308295"/>
            <a:ext cx="3114592" cy="3108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578" y="1308295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1377" y="4382638"/>
            <a:ext cx="2805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Moderate migration: Allele frequencies are influenced by drift in the other subpopulation.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088" y="4417255"/>
            <a:ext cx="2439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 migration: Allele frequencies are independent in the subpopulations.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0729" y="4382638"/>
            <a:ext cx="24396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 migration: Allele frequencies can drift to fixation, but are reintroduced through migration.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71744" y="4371535"/>
            <a:ext cx="28054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 migration: Allele frequencies are strongly dependent; behaves as if large effective population size.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6091"/>
          <a:stretch/>
        </p:blipFill>
        <p:spPr>
          <a:xfrm>
            <a:off x="6046836" y="1273678"/>
            <a:ext cx="2924908" cy="31089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324505" y="1308295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0.005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5817"/>
          <a:stretch/>
        </p:blipFill>
        <p:spPr>
          <a:xfrm>
            <a:off x="3252273" y="1308295"/>
            <a:ext cx="2933397" cy="310896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459012" y="1352421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0.0001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5817"/>
          <a:stretch/>
        </p:blipFill>
        <p:spPr>
          <a:xfrm>
            <a:off x="8907758" y="1262575"/>
            <a:ext cx="2933397" cy="31089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956804" y="1268014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dirty="0"/>
              <a:t> = 200, </a:t>
            </a:r>
            <a:r>
              <a:rPr lang="en-US" i="1" dirty="0"/>
              <a:t>m</a:t>
            </a:r>
            <a:r>
              <a:rPr lang="en-US" dirty="0"/>
              <a:t> = 0.1</a:t>
            </a:r>
          </a:p>
        </p:txBody>
      </p:sp>
    </p:spTree>
    <p:extLst>
      <p:ext uri="{BB962C8B-B14F-4D97-AF65-F5344CB8AC3E}">
        <p14:creationId xmlns:p14="http://schemas.microsoft.com/office/powerpoint/2010/main" val="37855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3" grpId="0"/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2" y="228601"/>
            <a:ext cx="800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Assuming drift-migration equilibrium, it is possible to calculate the number of migrants from </a:t>
            </a:r>
            <a:r>
              <a:rPr lang="en-US" sz="2400" dirty="0" err="1"/>
              <a:t>F</a:t>
            </a:r>
            <a:r>
              <a:rPr lang="en-US" sz="2400" cap="small" baseline="-25000" dirty="0" err="1"/>
              <a:t>st</a:t>
            </a:r>
            <a:endParaRPr lang="en-US" sz="2400" cap="small" baseline="-250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3762" y="1383437"/>
            <a:ext cx="1581150" cy="666750"/>
          </a:xfrm>
          <a:prstGeom prst="rect">
            <a:avLst/>
          </a:prstGeom>
          <a:noFill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524001" y="8916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524001" y="1510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1524001" y="2177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524001" y="28442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524001" y="3511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524001" y="41777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7842" y="2269908"/>
            <a:ext cx="859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Nm </a:t>
            </a:r>
            <a:r>
              <a:rPr lang="en-US" sz="2000" dirty="0"/>
              <a:t>is the number of migrants (individuals) per generation</a:t>
            </a:r>
            <a:r>
              <a:rPr lang="en-US" sz="2000" i="1" dirty="0"/>
              <a:t>; </a:t>
            </a:r>
          </a:p>
          <a:p>
            <a:r>
              <a:rPr lang="en-US" sz="2000" dirty="0"/>
              <a:t>2</a:t>
            </a:r>
            <a:r>
              <a:rPr lang="en-US" sz="2000" i="1" dirty="0"/>
              <a:t>Nm </a:t>
            </a:r>
            <a:r>
              <a:rPr lang="en-US" sz="2000" dirty="0"/>
              <a:t>is the number of migrant gene copies per generation.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105811" y="3257992"/>
            <a:ext cx="8810717" cy="294586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>
                <a:latin typeface="Calibri"/>
                <a:cs typeface="Calibri"/>
              </a:rPr>
              <a:t>Additional assumptions</a:t>
            </a:r>
          </a:p>
          <a:p>
            <a:r>
              <a:rPr lang="en-US" sz="2000" dirty="0">
                <a:latin typeface="Calibri"/>
                <a:cs typeface="Calibri"/>
              </a:rPr>
              <a:t>Diploid population</a:t>
            </a:r>
          </a:p>
          <a:p>
            <a:r>
              <a:rPr lang="en-US" sz="2000" dirty="0">
                <a:latin typeface="Calibri"/>
                <a:cs typeface="Calibri"/>
              </a:rPr>
              <a:t>Island model of population structure</a:t>
            </a:r>
          </a:p>
          <a:p>
            <a:r>
              <a:rPr lang="en-US" sz="2000" dirty="0">
                <a:latin typeface="Calibri"/>
                <a:cs typeface="Calibri"/>
              </a:rPr>
              <a:t>Mutation follows infinite alleles model (no homoplasy)</a:t>
            </a:r>
          </a:p>
          <a:p>
            <a:r>
              <a:rPr lang="en-US" sz="2000" dirty="0">
                <a:latin typeface="Calibri"/>
                <a:cs typeface="Calibri"/>
              </a:rPr>
              <a:t>No selection</a:t>
            </a:r>
          </a:p>
          <a:p>
            <a:r>
              <a:rPr lang="en-US" sz="2000" dirty="0">
                <a:latin typeface="Calibri"/>
                <a:cs typeface="Calibri"/>
              </a:rPr>
              <a:t>Constant population size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000" i="1" dirty="0">
                <a:latin typeface="Calibri"/>
                <a:cs typeface="Calibri"/>
              </a:rPr>
              <a:t>Note: Replace Nm with </a:t>
            </a:r>
            <a:r>
              <a:rPr lang="en-US" sz="2000" i="1" dirty="0" err="1">
                <a:latin typeface="Calibri"/>
                <a:cs typeface="Calibri"/>
              </a:rPr>
              <a:t>N</a:t>
            </a:r>
            <a:r>
              <a:rPr lang="en-US" sz="2000" i="1" baseline="-25000" dirty="0" err="1">
                <a:latin typeface="Calibri"/>
                <a:cs typeface="Calibri"/>
              </a:rPr>
              <a:t>e</a:t>
            </a:r>
            <a:r>
              <a:rPr lang="en-US" sz="2000" i="1" dirty="0" err="1">
                <a:latin typeface="Calibri"/>
                <a:cs typeface="Calibri"/>
              </a:rPr>
              <a:t>m</a:t>
            </a:r>
            <a:r>
              <a:rPr lang="en-US" sz="2000" i="1" dirty="0">
                <a:latin typeface="Calibri"/>
                <a:cs typeface="Calibri"/>
              </a:rPr>
              <a:t> to get effective number of migrants per generation.</a:t>
            </a:r>
          </a:p>
        </p:txBody>
      </p:sp>
    </p:spTree>
    <p:extLst>
      <p:ext uri="{BB962C8B-B14F-4D97-AF65-F5344CB8AC3E}">
        <p14:creationId xmlns:p14="http://schemas.microsoft.com/office/powerpoint/2010/main" val="23730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667" y="579438"/>
            <a:ext cx="10972800" cy="78043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867" y="1486486"/>
            <a:ext cx="9829801" cy="3985846"/>
          </a:xfrm>
        </p:spPr>
        <p:txBody>
          <a:bodyPr>
            <a:normAutofit/>
          </a:bodyPr>
          <a:lstStyle/>
          <a:p>
            <a:r>
              <a:rPr lang="en-US" sz="2400" dirty="0"/>
              <a:t>Calculate and interpret </a:t>
            </a:r>
            <a:r>
              <a:rPr lang="en-US" sz="2400" i="1" dirty="0" err="1"/>
              <a:t>d</a:t>
            </a:r>
            <a:r>
              <a:rPr lang="en-US" sz="2400" i="1" baseline="-25000" dirty="0" err="1"/>
              <a:t>XY</a:t>
            </a:r>
            <a:r>
              <a:rPr lang="en-US" sz="2400" dirty="0"/>
              <a:t>.</a:t>
            </a:r>
          </a:p>
          <a:p>
            <a:r>
              <a:rPr lang="en-US" sz="2400" dirty="0"/>
              <a:t>Describe the influence of population subdivision on coalescence.</a:t>
            </a:r>
          </a:p>
          <a:p>
            <a:r>
              <a:rPr lang="en-US" sz="2400" dirty="0"/>
              <a:t>Describe the influence of migration on coalescence.</a:t>
            </a:r>
          </a:p>
          <a:p>
            <a:r>
              <a:rPr lang="en-US" sz="2400" dirty="0"/>
              <a:t>Compare and contrast migration, divergence, and isolation-with-migration coalescence models.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1945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868" t="69821" r="12920" b="12101"/>
          <a:stretch/>
        </p:blipFill>
        <p:spPr>
          <a:xfrm>
            <a:off x="7145380" y="144550"/>
            <a:ext cx="4948954" cy="1783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833" t="19733" r="10511" b="51517"/>
          <a:stretch/>
        </p:blipFill>
        <p:spPr>
          <a:xfrm>
            <a:off x="117566" y="144550"/>
            <a:ext cx="7132317" cy="1783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7383" t="33125" r="12317" b="33840"/>
          <a:stretch/>
        </p:blipFill>
        <p:spPr>
          <a:xfrm>
            <a:off x="117566" y="2748349"/>
            <a:ext cx="7181252" cy="2651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069" t="17250" r="12329" b="31597"/>
          <a:stretch/>
        </p:blipFill>
        <p:spPr>
          <a:xfrm>
            <a:off x="7376674" y="1927630"/>
            <a:ext cx="2546169" cy="256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5168" y="2848286"/>
            <a:ext cx="2037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colonization routes of humans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42" y="5582834"/>
            <a:ext cx="6702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Isolation-by-distance: stepping stone models of gene flow or sequential divergence events?</a:t>
            </a:r>
          </a:p>
        </p:txBody>
      </p:sp>
    </p:spTree>
    <p:extLst>
      <p:ext uri="{BB962C8B-B14F-4D97-AF65-F5344CB8AC3E}">
        <p14:creationId xmlns:p14="http://schemas.microsoft.com/office/powerpoint/2010/main" val="88852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7941" y="927008"/>
            <a:ext cx="979061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Our migration models assume that populations diverged a long time ago and similarities in allele frequencies are a result of gene flow.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However, recent divergence can result in genetic differences that are similar to those expected from ongoing gene flow.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7131" y="435373"/>
            <a:ext cx="2608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Divergence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57941" y="2327391"/>
                <a:ext cx="6441532" cy="429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/>
                  <a:t>Divergence models </a:t>
                </a:r>
                <a:r>
                  <a:rPr lang="en-US" sz="2000" dirty="0"/>
                  <a:t>describe populations diverging from a common ancestor without subsequent gene flow.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i="1" dirty="0" err="1"/>
                  <a:t>d</a:t>
                </a:r>
                <a:r>
                  <a:rPr lang="en-US" sz="2000" i="1" baseline="-25000" dirty="0" err="1"/>
                  <a:t>XY</a:t>
                </a:r>
                <a:r>
                  <a:rPr lang="en-US" sz="2000" dirty="0"/>
                  <a:t> —calculated as the average number (or proportion) of differences between all pairs of sequences between two samples (population X &amp; population Y)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= the frequency of the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allele in population X.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= the frequency of the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allele in population Y.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/>
                  <a:t>= the number (or proportion) of nucleotide differences between the</a:t>
                </a:r>
                <a:r>
                  <a:rPr lang="en-US" sz="2000" i="1" dirty="0">
                    <a:ea typeface="Cambria Math" panose="02040503050406030204" pitchFamily="18" charset="0"/>
                  </a:rPr>
                  <a:t>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and </a:t>
                </a:r>
                <a:r>
                  <a:rPr lang="en-US" sz="20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2000" dirty="0" err="1"/>
                  <a:t>th</a:t>
                </a:r>
                <a:r>
                  <a:rPr lang="en-US" sz="20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1" y="2327391"/>
                <a:ext cx="6441532" cy="4296689"/>
              </a:xfrm>
              <a:prstGeom prst="rect">
                <a:avLst/>
              </a:prstGeom>
              <a:blipFill>
                <a:blip r:embed="rId2"/>
                <a:stretch>
                  <a:fillRect l="-851" t="-851" b="-1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7849961" y="2327391"/>
            <a:ext cx="2106326" cy="2462287"/>
            <a:chOff x="8231062" y="2415860"/>
            <a:chExt cx="2106326" cy="2462287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970326" cy="2271598"/>
              <a:chOff x="7952013" y="3773380"/>
              <a:chExt cx="1970326" cy="2271598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369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507357" y="5398647"/>
                <a:ext cx="14149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816169" y="2327391"/>
            <a:ext cx="1864768" cy="2407012"/>
            <a:chOff x="9939999" y="2415860"/>
            <a:chExt cx="1864768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61517"/>
              <a:ext cx="1712321" cy="2061355"/>
              <a:chOff x="9677397" y="3928348"/>
              <a:chExt cx="1712321" cy="206135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318564" y="4297680"/>
                <a:ext cx="107115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13865" y="3928348"/>
                <a:ext cx="442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d</a:t>
                </a:r>
                <a:r>
                  <a:rPr lang="en-US" i="1" baseline="-25000" dirty="0" err="1"/>
                  <a:t>xy</a:t>
                </a:r>
                <a:endParaRPr lang="en-US" i="1" baseline="-25000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92897" y="4330118"/>
                <a:ext cx="1925912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97" y="4330118"/>
                <a:ext cx="1925912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211" y="297163"/>
            <a:ext cx="10515600" cy="67416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+mn-lt"/>
              </a:rPr>
              <a:t>Divergence, </a:t>
            </a:r>
            <a:r>
              <a:rPr lang="en-US" sz="2400" i="1" u="sng" dirty="0" err="1">
                <a:latin typeface="+mn-lt"/>
              </a:rPr>
              <a:t>d</a:t>
            </a:r>
            <a:r>
              <a:rPr lang="en-US" sz="2400" i="1" u="sng" baseline="-25000" dirty="0" err="1">
                <a:latin typeface="+mn-lt"/>
              </a:rPr>
              <a:t>XY</a:t>
            </a:r>
            <a:endParaRPr lang="en-US" sz="2400" u="sng" baseline="-25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27115" y="900889"/>
                <a:ext cx="991902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001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 i="1" dirty="0"/>
                          <m:t>d</m:t>
                        </m:r>
                        <m:r>
                          <m:rPr>
                            <m:nor/>
                          </m:rPr>
                          <a:rPr lang="en-US" sz="2000" i="1" baseline="-25000" dirty="0"/>
                          <m:t>XY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15" y="900889"/>
                <a:ext cx="9919023" cy="707886"/>
              </a:xfrm>
              <a:prstGeom prst="rect">
                <a:avLst/>
              </a:prstGeom>
              <a:blipFill>
                <a:blip r:embed="rId2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5055" y="1530015"/>
                <a:ext cx="1925912" cy="7958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055" y="1530015"/>
                <a:ext cx="1925912" cy="795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001392" y="2007249"/>
            <a:ext cx="10005772" cy="1631216"/>
            <a:chOff x="1520753" y="1519499"/>
            <a:chExt cx="10005772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693767" y="1519499"/>
              <a:ext cx="1832758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2000" b="1" i="1" dirty="0">
                  <a:latin typeface="+mj-lt"/>
                  <a:ea typeface="Calibri" pitchFamily="34" charset="0"/>
                  <a:cs typeface="Courier New" pitchFamily="49" charset="0"/>
                </a:rPr>
                <a:t>	</a:t>
              </a:r>
              <a:r>
                <a:rPr lang="en-US" sz="20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0.46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0.42	0.0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0.02	0.0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+mj-lt"/>
                  <a:ea typeface="Calibri" pitchFamily="34" charset="0"/>
                  <a:cs typeface="Courier New" pitchFamily="49" charset="0"/>
                </a:rPr>
                <a:t>0.0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1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20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20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20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20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514924" y="3745000"/>
                <a:ext cx="62411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3745000"/>
                <a:ext cx="624119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514924" y="4164206"/>
                <a:ext cx="9936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+(0.42∗0.02∗2)+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0.02∗0.98∗1)+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0.02∗0.02∗2)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4164206"/>
                <a:ext cx="9936887" cy="369332"/>
              </a:xfrm>
              <a:prstGeom prst="rect">
                <a:avLst/>
              </a:prstGeom>
              <a:blipFill>
                <a:blip r:embed="rId5"/>
                <a:stretch>
                  <a:fillRect r="-184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514924" y="4570035"/>
                <a:ext cx="5216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dirty="0"/>
                  <a:t> 0.4116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0.0168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0.0196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/>
                      <m:t>0.0008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4570035"/>
                <a:ext cx="5216043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14924" y="4973669"/>
                <a:ext cx="1538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924" y="4973669"/>
                <a:ext cx="1538755" cy="369332"/>
              </a:xfrm>
              <a:prstGeom prst="rect">
                <a:avLst/>
              </a:prstGeom>
              <a:blipFill>
                <a:blip r:embed="rId7"/>
                <a:stretch>
                  <a:fillRect t="-11667" r="-238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21875" y="5059279"/>
                <a:ext cx="6082974" cy="14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There are an average of 0.4580 nucleotide differences between a sequence randomly sampled from populations X and Y.</a:t>
                </a:r>
              </a:p>
              <a:p>
                <a:endParaRPr lang="en-US" sz="600" dirty="0"/>
              </a:p>
              <a:p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dirty="0"/>
                  <a:t> is reported as proportion of differences: assuming a sequence length of 294 </a:t>
                </a:r>
                <a:r>
                  <a:rPr lang="en-US" dirty="0" err="1"/>
                  <a:t>bp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875" y="5059279"/>
                <a:ext cx="6082974" cy="1412759"/>
              </a:xfrm>
              <a:prstGeom prst="rect">
                <a:avLst/>
              </a:prstGeom>
              <a:blipFill>
                <a:blip r:embed="rId8"/>
                <a:stretch>
                  <a:fillRect l="-902" t="-2586" r="-1303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8415" y="598613"/>
            <a:ext cx="10515600" cy="6741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>
                <a:latin typeface="+mn-lt"/>
              </a:rPr>
              <a:t>Divergence, </a:t>
            </a:r>
            <a:r>
              <a:rPr lang="en-US" sz="2400" i="1" u="sng" dirty="0" err="1">
                <a:latin typeface="+mn-lt"/>
              </a:rPr>
              <a:t>d</a:t>
            </a:r>
            <a:r>
              <a:rPr lang="en-US" sz="2400" i="1" u="sng" baseline="-25000" dirty="0" err="1">
                <a:latin typeface="+mn-lt"/>
              </a:rPr>
              <a:t>XY</a:t>
            </a:r>
            <a:endParaRPr lang="en-US" sz="2400" u="sng" baseline="-25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78415" y="1168276"/>
                <a:ext cx="9881844" cy="157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is the time since divergence (time that the two populations split from a common ancestral population).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20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15" y="1168276"/>
                <a:ext cx="9881844" cy="1570751"/>
              </a:xfrm>
              <a:prstGeom prst="rect">
                <a:avLst/>
              </a:prstGeom>
              <a:blipFill>
                <a:blip r:embed="rId2"/>
                <a:stretch>
                  <a:fillRect l="-555" t="-2335" r="-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46" y="3554672"/>
            <a:ext cx="11292840" cy="29837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7416" y="6449275"/>
            <a:ext cx="3241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American &amp; Eurasian </a:t>
            </a:r>
            <a:r>
              <a:rPr lang="en-US" dirty="0" err="1"/>
              <a:t>Wigeon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94091" y="6370916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08262" y="6376933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5195" y="5317854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8119" y="5468996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4224293" y="5525086"/>
            <a:ext cx="1398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723788" y="5514749"/>
            <a:ext cx="141446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210783" y="5511309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63899" y="218690"/>
            <a:ext cx="3108960" cy="3108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88083" y="701741"/>
            <a:ext cx="4672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187" y="266409"/>
            <a:ext cx="8285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Mitochondrial DNA divergence in four groups of Holarctic ducks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73104" y="1711171"/>
                <a:ext cx="1254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04" y="1711171"/>
                <a:ext cx="1254254" cy="36933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0633" y="2410739"/>
                <a:ext cx="31109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(4.8×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33" y="2410739"/>
                <a:ext cx="3110916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14635" y="2085603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75689" y="977361"/>
                <a:ext cx="820490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i="1" dirty="0"/>
                  <a:t> was calculated as the </a:t>
                </a:r>
                <a:r>
                  <a:rPr lang="en-US" i="1" u="sng" dirty="0"/>
                  <a:t>proportion</a:t>
                </a:r>
                <a:r>
                  <a:rPr lang="en-US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9" y="977361"/>
                <a:ext cx="8204907" cy="369332"/>
              </a:xfrm>
              <a:prstGeom prst="rect">
                <a:avLst/>
              </a:prstGeom>
              <a:blipFill>
                <a:blip r:embed="rId12"/>
                <a:stretch>
                  <a:fillRect l="-66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477391" y="1710058"/>
                <a:ext cx="41460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dirty="0">
                    <a:latin typeface="AdvPSPAL-R"/>
                  </a:rPr>
                  <a:t> </a:t>
                </a:r>
                <a:r>
                  <a:rPr lang="en-US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91" y="1710058"/>
                <a:ext cx="4146091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44370" y="1402534"/>
            <a:ext cx="41460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is </a:t>
            </a:r>
            <a:r>
              <a:rPr lang="en-US" sz="2000" i="1" dirty="0"/>
              <a:t>t</a:t>
            </a:r>
            <a:r>
              <a:rPr lang="en-US" sz="20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48830" y="2792128"/>
                <a:ext cx="1693862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30" y="2792128"/>
                <a:ext cx="1693862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23998" y="2803848"/>
                <a:ext cx="3428503" cy="66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998" y="2803848"/>
                <a:ext cx="3428503" cy="66556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6583" y="3491738"/>
                <a:ext cx="1946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83" y="3491738"/>
                <a:ext cx="1946815" cy="369332"/>
              </a:xfrm>
              <a:prstGeom prst="rect">
                <a:avLst/>
              </a:prstGeom>
              <a:blipFill>
                <a:blip r:embed="rId16"/>
                <a:stretch>
                  <a:fillRect t="-10000" r="-250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80340" y="6456392"/>
            <a:ext cx="197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40802" y="4689942"/>
                <a:ext cx="1946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802" y="4689942"/>
                <a:ext cx="1946815" cy="369332"/>
              </a:xfrm>
              <a:prstGeom prst="rect">
                <a:avLst/>
              </a:prstGeom>
              <a:blipFill>
                <a:blip r:embed="rId17"/>
                <a:stretch>
                  <a:fillRect t="-8197" r="-218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750841" y="4527698"/>
                <a:ext cx="19115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841" y="4527698"/>
                <a:ext cx="1911549" cy="369332"/>
              </a:xfrm>
              <a:prstGeom prst="rect">
                <a:avLst/>
              </a:prstGeom>
              <a:blipFill>
                <a:blip r:embed="rId18"/>
                <a:stretch>
                  <a:fillRect t="-10000" r="-191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0280451" y="4251597"/>
                <a:ext cx="17945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451" y="4251597"/>
                <a:ext cx="1794530" cy="369332"/>
              </a:xfrm>
              <a:prstGeom prst="rect">
                <a:avLst/>
              </a:prstGeom>
              <a:blipFill>
                <a:blip r:embed="rId19"/>
                <a:stretch>
                  <a:fillRect t="-8197" r="-203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2634958" y="4797356"/>
            <a:ext cx="1055077" cy="6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97523" y="0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lt"/>
                <a:ea typeface="MS PGothic" panose="020B0600070205080204" pitchFamily="34" charset="-128"/>
              </a:rPr>
              <a:t>Figure 4.6. The coalescence process in a model with population subdivision</a:t>
            </a:r>
            <a:endParaRPr lang="ja-JP" altLang="en-US" sz="24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749179"/>
            <a:ext cx="554428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2994" y="3307713"/>
            <a:ext cx="838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dirty="0" err="1"/>
              <a:t>MRCA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4962898" y="1843421"/>
            <a:ext cx="25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927091" y="886265"/>
            <a:ext cx="175971" cy="260611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58929" y="1866156"/>
            <a:ext cx="279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8929" y="2550455"/>
                <a:ext cx="1110945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929" y="2550455"/>
                <a:ext cx="1110945" cy="658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25741" y="2550454"/>
                <a:ext cx="1121589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741" y="2550454"/>
                <a:ext cx="1121589" cy="658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079800" y="3208519"/>
            <a:ext cx="2891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*For real populations, use N</a:t>
            </a:r>
            <a:r>
              <a:rPr lang="en-US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72994" y="4037428"/>
            <a:ext cx="698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90713" y="3714262"/>
            <a:ext cx="404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back in time, populations merge into a common ancestor of size </a:t>
            </a:r>
            <a:r>
              <a:rPr lang="en-US" i="1" dirty="0"/>
              <a:t>N</a:t>
            </a:r>
            <a:r>
              <a:rPr lang="en-US" i="1" baseline="-25000" dirty="0"/>
              <a:t>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24899" y="4360593"/>
                <a:ext cx="1061636" cy="658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899" y="4360593"/>
                <a:ext cx="1061636" cy="6580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771224" y="5031143"/>
            <a:ext cx="422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7523" y="6351075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Fundamental Evolutionary Processes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Natural selection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>
                <a:solidFill>
                  <a:srgbClr val="0000FF"/>
                </a:solidFill>
              </a:rPr>
              <a:t>Gene flow </a:t>
            </a:r>
            <a:r>
              <a:rPr lang="en-US" dirty="0">
                <a:solidFill>
                  <a:srgbClr val="0000FF"/>
                </a:solidFill>
              </a:rPr>
              <a:t>– exchange of genes between populations </a:t>
            </a:r>
          </a:p>
          <a:p>
            <a:pPr marL="457200" indent="-457200"/>
            <a:r>
              <a:rPr lang="en-US" dirty="0">
                <a:solidFill>
                  <a:srgbClr val="0000FF"/>
                </a:solidFill>
              </a:rPr>
              <a:t>	immigration – movement of genes into a population</a:t>
            </a:r>
          </a:p>
          <a:p>
            <a:pPr marL="457200" indent="-457200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/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Nonrandom mating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– Individuals more likely to mate with genetically similar (positive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or dissimilar (negative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assortative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63040" y="692730"/>
            <a:ext cx="9026434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88061"/>
                <a:ext cx="1066800" cy="48455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bg1">
                    <a:lumMod val="9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518" y="1616871"/>
                <a:ext cx="861711" cy="5334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858161" y="182642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i="1" baseline="-25000" dirty="0"/>
              <a:t>e</a:t>
            </a:r>
            <a:r>
              <a:rPr lang="en-US" i="1" dirty="0"/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3755949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97523" y="0"/>
            <a:ext cx="10515600" cy="549275"/>
          </a:xfrm>
        </p:spPr>
        <p:txBody>
          <a:bodyPr>
            <a:normAutofit/>
          </a:bodyPr>
          <a:lstStyle/>
          <a:p>
            <a:r>
              <a:rPr lang="en-US" altLang="ja-JP" sz="2400" dirty="0">
                <a:latin typeface="+mn-lt"/>
                <a:ea typeface="MS PGothic" panose="020B0600070205080204" pitchFamily="34" charset="-128"/>
              </a:rPr>
              <a:t>Figure 4.6. The coalescence process in a model with population subdivision</a:t>
            </a:r>
            <a:endParaRPr lang="ja-JP" altLang="en-US" sz="24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23" y="749179"/>
            <a:ext cx="554428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72994" y="3307713"/>
            <a:ext cx="8382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err="1"/>
              <a:t>t</a:t>
            </a:r>
            <a:r>
              <a:rPr lang="en-US" dirty="0" err="1"/>
              <a:t>MRCA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4962898" y="1843421"/>
            <a:ext cx="25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5823" y="767096"/>
            <a:ext cx="47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72994" y="4037428"/>
            <a:ext cx="698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48999" y="1164503"/>
                <a:ext cx="5171775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Time can be scaled to the substitution rate (</a:t>
                </a:r>
                <a:r>
                  <a:rPr lang="en-US" sz="2000" i="1" dirty="0"/>
                  <a:t>µ</a:t>
                </a:r>
                <a:r>
                  <a:rPr lang="en-US" sz="2000" dirty="0"/>
                  <a:t>) or to the effective population size (2</a:t>
                </a:r>
                <a:r>
                  <a:rPr lang="en-US" sz="2000" i="1" dirty="0"/>
                  <a:t>N</a:t>
                </a:r>
                <a:r>
                  <a:rPr lang="en-US" sz="2000" i="1" baseline="-25000" dirty="0"/>
                  <a:t>e</a:t>
                </a:r>
                <a:r>
                  <a:rPr lang="en-US" sz="2000" dirty="0"/>
                  <a:t>)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000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When we scale to </a:t>
                </a:r>
                <a:r>
                  <a:rPr lang="en-US" sz="2000" i="1" dirty="0"/>
                  <a:t>µ</a:t>
                </a:r>
                <a:r>
                  <a:rPr lang="en-US" sz="2000" dirty="0"/>
                  <a:t>,</a:t>
                </a:r>
                <a:r>
                  <a:rPr lang="en-US" sz="2000" i="1" dirty="0"/>
                  <a:t> t</a:t>
                </a:r>
                <a:r>
                  <a:rPr lang="en-US" sz="2000" dirty="0"/>
                  <a:t> can be estimated from the proportion of nucleotides that differ between samples from different populations (similar to </a:t>
                </a:r>
                <a:r>
                  <a:rPr lang="en-US" sz="2000" i="1" dirty="0" err="1"/>
                  <a:t>d</a:t>
                </a:r>
                <a:r>
                  <a:rPr lang="en-US" sz="2000" i="1" baseline="-25000" dirty="0" err="1"/>
                  <a:t>XY</a:t>
                </a:r>
                <a:r>
                  <a:rPr lang="en-US" sz="2000" dirty="0"/>
                  <a:t>).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i.e., between-population coalescence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we know the genealogy and </a:t>
                </a:r>
                <a:r>
                  <a:rPr lang="en-US" sz="2000" i="1" dirty="0"/>
                  <a:t>µ</a:t>
                </a:r>
                <a:r>
                  <a:rPr lang="en-US" sz="2000" dirty="0"/>
                  <a:t>, we can estimate time since divergence (</a:t>
                </a:r>
                <a:r>
                  <a:rPr lang="en-US" sz="2000" i="1" dirty="0"/>
                  <a:t>T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999" y="1164503"/>
                <a:ext cx="5171775" cy="3477875"/>
              </a:xfrm>
              <a:prstGeom prst="rect">
                <a:avLst/>
              </a:prstGeom>
              <a:blipFill>
                <a:blip r:embed="rId4"/>
                <a:stretch>
                  <a:fillRect l="-1061" t="-876" r="-590" b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697523" y="6351075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3960019" y="2089944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4159251" y="20907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4359276" y="20907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5551488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4557713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4954588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5154613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5751513" y="20907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6150769" y="2089944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7543007" y="2089944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7343776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6350001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6746876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6946901" y="20907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7143751" y="20907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7940675" y="2090738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4157663" y="2368551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4357688" y="2368551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5549901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4556126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4953001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5153026" y="236855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5750719" y="2367757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6149976" y="236855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7740651" y="2368551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7541419" y="2367757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7342188" y="236855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6348413" y="236855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6745288" y="236855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7142163" y="2368551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4356894" y="2647157"/>
            <a:ext cx="120650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5549107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4555332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4952207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5152232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5949157" y="2647157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6149182" y="2647157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7540625" y="2646363"/>
            <a:ext cx="120650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7341394" y="264715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6347619" y="264715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6744494" y="264715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7142163" y="2646363"/>
            <a:ext cx="120650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4356894" y="2924969"/>
            <a:ext cx="120650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4952207" y="2924969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5152232" y="2924969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5749925" y="2924175"/>
            <a:ext cx="120650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5949157" y="2924969"/>
            <a:ext cx="120650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7341394" y="2924969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6347619" y="2924969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6744494" y="2924969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7142163" y="2924175"/>
            <a:ext cx="120650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4954588" y="43164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5154613" y="43164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5751513" y="43164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6350001" y="431641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6746876" y="431641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4357688" y="320357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4953001" y="320357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5153026" y="320357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5750719" y="3202782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5949951" y="320357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7342188" y="320357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6348413" y="320357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6745288" y="320357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4556126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4953001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5153026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5750719" y="3480594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5949951" y="34813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6348413" y="348138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6745288" y="348138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7142163" y="3481388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4756151" y="376078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4954588" y="376078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5154613" y="376078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5751513" y="376078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6350001" y="376078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6746876" y="376078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6946901" y="376078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4754563" y="4038601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4953001" y="403860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5153026" y="4038601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5750719" y="4037807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6348413" y="403860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6745288" y="403860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6945313" y="4038601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5153026" y="4595813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5351463" y="4595813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5750719" y="4595019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6348413" y="4595813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6546851" y="4595813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5351463" y="4873626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5750719" y="4872832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6348413" y="48736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5351463" y="5153026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5750719" y="5152232"/>
            <a:ext cx="119063" cy="1206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6149976" y="5153026"/>
            <a:ext cx="119063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5549901" y="54308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5949951" y="54308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6149976" y="54308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5549901" y="57102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5949951" y="5710238"/>
            <a:ext cx="119062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3760788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3959226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4157663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4357688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4556126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4953001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5153026" y="1811338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5351463" y="1811338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5750719" y="1810544"/>
            <a:ext cx="119062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6149976" y="18113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7541419" y="1810544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7342188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6348413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6546851" y="1811338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6745288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6945313" y="18113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7142163" y="1811338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7940676" y="1811338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3760788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3959226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4157663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4357688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5549901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4556126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4754563" y="1533526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4953001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5153026" y="1533526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5351463" y="1533526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5750719" y="1532732"/>
            <a:ext cx="119063" cy="120650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6149976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7740651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7541419" y="1532732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7342188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6348413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6546851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6745288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6945313" y="1533526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7142163" y="1533526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7940676" y="1533526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5549901" y="5988051"/>
            <a:ext cx="119063" cy="1190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5750719" y="5987257"/>
            <a:ext cx="119063" cy="1206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38004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3998913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419893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43973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4595813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4833939" y="1612901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5432425" y="165258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49942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519430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53911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579278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61912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639127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6588125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67881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698658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7186613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73850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7583488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7981950" y="1612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43942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4594225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4992688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5191125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5429250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57912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61896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63881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6626225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67865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69850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7183438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73834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7581900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7980363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4038600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4198938" y="18907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738346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7583488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4038600" y="2168526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4198938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4397375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459581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4994275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5194300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559276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5792788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6191250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6391275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6788150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7026275" y="2168526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7186613" y="21685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6786563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718502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7383463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5194300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5592763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5834063" y="2487614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6192838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6391275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6789738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7188200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7385050" y="248761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599122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6229350" y="2725739"/>
            <a:ext cx="160338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6389688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499427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5194300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5629275" y="2725739"/>
            <a:ext cx="160338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4398963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4597400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4995863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4438650" y="2765425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4397375" y="27257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6386513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6788150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7224713" y="3044825"/>
            <a:ext cx="15875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7383463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5794375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5992813" y="30448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4994275" y="30051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5194300" y="30051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4397375" y="300513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4994275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5194300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5792788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5992813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6391275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6788150" y="32813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4994275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5194300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5834063" y="3600451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5792788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6391275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6789738" y="35607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4637088" y="3560764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479425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4992688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5191125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579120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638810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6786563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6985000" y="38401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7821613" y="2209800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6391275" y="41195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6788150" y="41195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5794375" y="439737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6389688" y="439737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5792788" y="411797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5033964" y="4119564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5194300" y="4119564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5232400" y="4397375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5391150" y="46751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5792788" y="46751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6391275" y="46751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5392738" y="49545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5792788" y="4954589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5792789" y="5272089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6189663" y="5272089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5591175" y="5510214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5591175" y="5788026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6032500" y="5549900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5992813" y="5549901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7026275" y="360203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6827838" y="4157663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7424738" y="2767013"/>
            <a:ext cx="158750" cy="157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6629400" y="4437063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6427788" y="4714875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6230938" y="4994275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3838575" y="18907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4197350" y="2447925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4395789" y="3282950"/>
            <a:ext cx="160337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4833939" y="4119564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5033964" y="4435476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5230814" y="4675189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7620000" y="165258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7580313" y="2447925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7620000" y="2489201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7223125" y="3322638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5391150" y="5232400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5750719" y="6266657"/>
            <a:ext cx="119063" cy="12065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5789613" y="6065839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5629275" y="6107114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5830888" y="5829300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3522663" y="1771650"/>
            <a:ext cx="0" cy="4573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803525" y="1447801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803525" y="3476626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6100763" y="1371601"/>
            <a:ext cx="0" cy="383857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4213226" y="1143000"/>
            <a:ext cx="173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6453188" y="1143000"/>
            <a:ext cx="173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2040225" y="177225"/>
            <a:ext cx="8020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8040689" y="4970463"/>
            <a:ext cx="2553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/>
              <a:t>Time of divergence (</a:t>
            </a:r>
            <a:r>
              <a:rPr lang="en-US" sz="2000" i="1" dirty="0"/>
              <a:t>T</a:t>
            </a:r>
            <a:r>
              <a:rPr lang="en-US" sz="20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6483350" y="518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5715001" y="762000"/>
            <a:ext cx="204152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6096000" y="1143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3939382" y="16288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4138614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4338639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5530851" y="16296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4537076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4933951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5133976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5730876" y="16296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6130132" y="16288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7522370" y="16288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7323139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6329364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6726239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6926264" y="16296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7123114" y="1629617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7920038" y="1629617"/>
            <a:ext cx="120650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4137026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4337051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5529264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4535489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4932364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5132389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5730082" y="19066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6129339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7720014" y="19074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7520782" y="19066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7321551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6327776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6724651" y="190743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7121526" y="1907430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4336257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5528470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4534695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4931570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5131595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5928520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6128545" y="2186036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7519988" y="2185242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7320757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6326982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6723857" y="2186036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7121526" y="2185242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4336257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4931570" y="24638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5131595" y="24638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5729288" y="2463054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5928520" y="24638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7320757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6326982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6723857" y="2463848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7121526" y="2463054"/>
            <a:ext cx="120650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4933951" y="38552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5133976" y="38552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5730876" y="38552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6329364" y="38552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6726239" y="38552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4337051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4932364" y="274245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5132389" y="274245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5730082" y="2741661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5929314" y="274245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7321551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6327776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6724651" y="274245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4535489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4932364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5132389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5730082" y="3019473"/>
            <a:ext cx="119062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5929314" y="30202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6327776" y="30202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6724651" y="30202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7121526" y="3020267"/>
            <a:ext cx="120650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4735514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4933951" y="32996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5133976" y="32996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5730876" y="3299667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6329364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6726239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6926264" y="329966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4733926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4932364" y="357748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5132389" y="357748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5730082" y="357668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6327776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6724651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6924676" y="3577480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5132389" y="41346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5330826" y="41346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5730082" y="4133898"/>
            <a:ext cx="119062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6327776" y="4134692"/>
            <a:ext cx="119062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6526214" y="4134692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5330826" y="4412505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5730082" y="4411711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6327776" y="4412505"/>
            <a:ext cx="119063" cy="119062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5330826" y="4691905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5730082" y="4691111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6129339" y="4691905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5529264" y="49697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5929314" y="49697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6129339" y="49697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5529264" y="52491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5929314" y="5249117"/>
            <a:ext cx="119062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3740151" y="1350217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3938589" y="13502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413702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4337051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4535489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4932364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5132389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533082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5730082" y="13494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6129339" y="1350217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7520782" y="1349423"/>
            <a:ext cx="119062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7321551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632777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6526214" y="1350217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6724651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6924676" y="1350217"/>
            <a:ext cx="119062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7121526" y="1350217"/>
            <a:ext cx="120650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7920039" y="1350217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3740151" y="1072405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3938589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4137026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4337051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5529264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4535489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4733926" y="1072405"/>
            <a:ext cx="119063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4932364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5132389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5330826" y="1072405"/>
            <a:ext cx="119062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5730082" y="1071611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5929314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6129339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7720014" y="1072405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7520782" y="1071611"/>
            <a:ext cx="119063" cy="1206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7321551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6327776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6526214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6724651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6924676" y="1072405"/>
            <a:ext cx="119063" cy="119062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7121526" y="1072405"/>
            <a:ext cx="120650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7920039" y="1072405"/>
            <a:ext cx="119063" cy="119063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5529264" y="5526930"/>
            <a:ext cx="119063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5730082" y="55261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37798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3978276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417830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43767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4575176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4813302" y="1151780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5411788" y="119146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49736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517366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53705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577215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6010277" y="1151780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61706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637063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6567488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67675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696595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7165976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73644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7562851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7961313" y="1151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43735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4573588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4972051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5170488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5408613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57705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61690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63674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6605588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67659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69643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7162801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73628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7561263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7959726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4017963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4178301" y="14295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736282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7562851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4017963" y="1707405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4178301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4376738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457517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4973638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5173663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557212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5772151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6170613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6370638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6767513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7005638" y="1707405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7165976" y="17074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6765926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716438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7362826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5173663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5572126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5813426" y="2026493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6172201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6370638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6769101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7167563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7364413" y="202649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597058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6369051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497363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5173663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5608638" y="2264618"/>
            <a:ext cx="160338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4378326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4576763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4975226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4418013" y="2304304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4376738" y="22646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6365876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6767513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7204076" y="2583704"/>
            <a:ext cx="15875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7362826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5773738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5972176" y="25837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4973638" y="25440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5173663" y="25440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4376738" y="254401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4973638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5173663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5772151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5972176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6370638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6767513" y="28202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4973638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5173663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5813426" y="3139330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5772151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6370638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6769101" y="30996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4616451" y="3099643"/>
            <a:ext cx="15875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477361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4972051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5170488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577056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636746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6765926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6964363" y="33790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7800976" y="1748679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6370638" y="36584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6767513" y="36584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5773738" y="393625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6369051" y="393625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5772151" y="365685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5013327" y="3658443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5173663" y="3658443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5211763" y="3936254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5370513" y="42140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5772151" y="42140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6370638" y="42140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5372101" y="44934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5772151" y="4493468"/>
            <a:ext cx="0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5772152" y="4810968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6169026" y="4810968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5570538" y="5049093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5570538" y="5326905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6011863" y="5088779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5972176" y="5088780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7005638" y="314091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6807201" y="3696542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7404101" y="2305892"/>
            <a:ext cx="158750" cy="157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6608763" y="3975942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6407151" y="4253754"/>
            <a:ext cx="157162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6210301" y="4533154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3817938" y="14295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4176713" y="1986804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4375152" y="2821829"/>
            <a:ext cx="160337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4813302" y="3658443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5013327" y="3974355"/>
            <a:ext cx="160337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5210177" y="4214068"/>
            <a:ext cx="160337" cy="198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7599363" y="119146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7559676" y="1986804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7599363" y="2028080"/>
            <a:ext cx="158750" cy="157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7202488" y="2861517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5370513" y="4771279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5730082" y="5805536"/>
            <a:ext cx="119063" cy="120650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5768976" y="5604718"/>
            <a:ext cx="0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5608638" y="5645993"/>
            <a:ext cx="160338" cy="200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5810251" y="5368179"/>
            <a:ext cx="158750" cy="158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3502026" y="1310529"/>
            <a:ext cx="0" cy="4573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782888" y="98668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782888" y="3015505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8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8188326" y="1672479"/>
            <a:ext cx="1884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6131720" y="2489248"/>
            <a:ext cx="120650" cy="119063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6175376" y="2282079"/>
            <a:ext cx="0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6211888" y="2567829"/>
            <a:ext cx="160338" cy="198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3713163" y="1901079"/>
            <a:ext cx="4572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2181818" y="324554"/>
            <a:ext cx="5507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8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34175" y="2461846"/>
            <a:ext cx="69823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51894" y="2138680"/>
            <a:ext cx="404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back in time, lineages move to the other population with probability,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51894" y="2950652"/>
                <a:ext cx="40414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Probability that an individual was not a migrant one generation ago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894" y="2950652"/>
                <a:ext cx="4041410" cy="646331"/>
              </a:xfrm>
              <a:prstGeom prst="rect">
                <a:avLst/>
              </a:prstGeom>
              <a:blipFill>
                <a:blip r:embed="rId4"/>
                <a:stretch>
                  <a:fillRect l="-120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51894" y="3762624"/>
                <a:ext cx="4041410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Probability that an individual was not a migrant </a:t>
                </a:r>
                <a:r>
                  <a:rPr lang="en-US" i="1" dirty="0"/>
                  <a:t>r</a:t>
                </a:r>
                <a:r>
                  <a:rPr lang="en-US" dirty="0"/>
                  <a:t> generation ago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894" y="3762624"/>
                <a:ext cx="4041410" cy="669992"/>
              </a:xfrm>
              <a:prstGeom prst="rect">
                <a:avLst/>
              </a:prstGeom>
              <a:blipFill>
                <a:blip r:embed="rId5"/>
                <a:stretch>
                  <a:fillRect l="-1207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</p:spTree>
    <p:extLst>
      <p:ext uri="{BB962C8B-B14F-4D97-AF65-F5344CB8AC3E}">
        <p14:creationId xmlns:p14="http://schemas.microsoft.com/office/powerpoint/2010/main" val="160686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9890" y="829164"/>
            <a:ext cx="47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Applications to real populations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63066" y="1226571"/>
                <a:ext cx="5171775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Migration rates can be scaled to the substitution rate (</a:t>
                </a:r>
                <a:r>
                  <a:rPr lang="en-US" sz="2000" i="1" dirty="0"/>
                  <a:t>µ</a:t>
                </a:r>
                <a:r>
                  <a:rPr lang="en-US" sz="2000" dirty="0"/>
                  <a:t>) or to the effective population size (2</a:t>
                </a:r>
                <a:r>
                  <a:rPr lang="en-US" sz="2000" i="1" dirty="0"/>
                  <a:t>N</a:t>
                </a:r>
                <a:r>
                  <a:rPr lang="en-US" sz="2000" i="1" baseline="-25000" dirty="0"/>
                  <a:t>e</a:t>
                </a:r>
                <a:r>
                  <a:rPr lang="en-US" sz="2000" dirty="0"/>
                  <a:t>)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When we scale to </a:t>
                </a:r>
                <a:r>
                  <a:rPr lang="en-US" sz="2000" i="1" dirty="0"/>
                  <a:t>µ</a:t>
                </a:r>
                <a:r>
                  <a:rPr lang="en-US" sz="2000" dirty="0"/>
                  <a:t>,</a:t>
                </a:r>
                <a:r>
                  <a:rPr lang="en-US" sz="2000" i="1" dirty="0"/>
                  <a:t> M</a:t>
                </a:r>
                <a:r>
                  <a:rPr lang="en-US" sz="2000" dirty="0"/>
                  <a:t> can be estimated from the genealogy as the probability of migration relative to the probability of mutation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66" y="1226571"/>
                <a:ext cx="5171775" cy="2708434"/>
              </a:xfrm>
              <a:prstGeom prst="rect">
                <a:avLst/>
              </a:prstGeom>
              <a:blipFill>
                <a:blip r:embed="rId4"/>
                <a:stretch>
                  <a:fillRect l="-1061" t="-1124" r="-1179" b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7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9890" y="829164"/>
            <a:ext cx="475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Applications to real populations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8425" y="1290829"/>
                <a:ext cx="5453575" cy="4466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can determine the effective number of migrants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) from coalescence genealogies without knowing the substitution rate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We simultaneously estimate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</a:rPr>
                  <a:t>) and </a:t>
                </a:r>
                <a:r>
                  <a:rPr lang="en-US" sz="2000" i="1" dirty="0">
                    <a:latin typeface="Calibri" panose="020F0502020204030204" pitchFamily="34" charset="0"/>
                  </a:rPr>
                  <a:t>M</a:t>
                </a:r>
                <a:r>
                  <a:rPr lang="en-US" sz="2000" dirty="0">
                    <a:latin typeface="Calibri" panose="020F050202020403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>
                    <a:latin typeface="Calibri" panose="020F0502020204030204" pitchFamily="34" charset="0"/>
                  </a:rPr>
                  <a:t>from the genealogy</a:t>
                </a: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000" dirty="0"/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is the effective number of migrants</a:t>
                </a:r>
              </a:p>
              <a:p>
                <a:pPr marL="1200150" lvl="2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425" y="1290829"/>
                <a:ext cx="5453575" cy="4466223"/>
              </a:xfrm>
              <a:prstGeom prst="rect">
                <a:avLst/>
              </a:prstGeom>
              <a:blipFill>
                <a:blip r:embed="rId4"/>
                <a:stretch>
                  <a:fillRect l="-1006" t="-820" r="-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8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4883"/>
          <a:stretch/>
        </p:blipFill>
        <p:spPr>
          <a:xfrm>
            <a:off x="7796727" y="91440"/>
            <a:ext cx="2669636" cy="6766560"/>
          </a:xfrm>
          <a:prstGeom prst="rect">
            <a:avLst/>
          </a:prstGeom>
        </p:spPr>
      </p:pic>
      <p:pic>
        <p:nvPicPr>
          <p:cNvPr id="3" name="Picture 17" descr="GWTeal"/>
          <p:cNvPicPr>
            <a:picLocks noChangeAspect="1" noChangeArrowheads="1"/>
          </p:cNvPicPr>
          <p:nvPr/>
        </p:nvPicPr>
        <p:blipFill>
          <a:blip r:embed="rId3" cstate="print"/>
          <a:srcRect r="2251" b="3334"/>
          <a:stretch>
            <a:fillRect/>
          </a:stretch>
        </p:blipFill>
        <p:spPr bwMode="auto">
          <a:xfrm>
            <a:off x="8411407" y="1365754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120284" y="2310837"/>
            <a:ext cx="1979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Green-winged Teal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7486" y="996422"/>
            <a:ext cx="115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Immigrant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10392001" y="1181088"/>
            <a:ext cx="3654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71554" y="3636144"/>
            <a:ext cx="115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Immigrant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10406069" y="3820810"/>
            <a:ext cx="36548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97659" y="715752"/>
            <a:ext cx="160172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8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7501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25" y="1082383"/>
            <a:ext cx="522555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19570" y="367499"/>
            <a:ext cx="8054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ea typeface="MS PGothic" panose="020B0600070205080204" pitchFamily="34" charset="-128"/>
              </a:rPr>
              <a:t>Figure 4.3. The coalescence process in a model with migration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2025" y="6188127"/>
            <a:ext cx="349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*Assumes infinite divergence times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97659" y="715752"/>
            <a:ext cx="136447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8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X</a:t>
            </a:r>
            <a:endParaRPr lang="en-US" sz="13800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9301266" y="138747"/>
            <a:ext cx="2651793" cy="6656184"/>
            <a:chOff x="9041959" y="126951"/>
            <a:chExt cx="2488315" cy="624584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r="24902" b="5132"/>
            <a:stretch/>
          </p:blipFill>
          <p:spPr>
            <a:xfrm>
              <a:off x="9041959" y="126951"/>
              <a:ext cx="2488315" cy="624584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604310" y="126951"/>
              <a:ext cx="764275" cy="3708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3978" y="358061"/>
              <a:ext cx="532649" cy="883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845091" y="1409700"/>
              <a:ext cx="532649" cy="5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87819" y="1972101"/>
              <a:ext cx="389921" cy="552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87819" y="2577344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94623" y="2955547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59914" y="3294322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286116" y="4109565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280686" y="4649787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86240" y="4799761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38682" y="52779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925050" y="5436297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92097" y="56335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65247" y="5801295"/>
              <a:ext cx="311881" cy="571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560681" y="2355390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</a:t>
            </a:r>
          </a:p>
        </p:txBody>
      </p:sp>
      <p:pic>
        <p:nvPicPr>
          <p:cNvPr id="41" name="Picture 8" descr="gadwall%200502016s_thum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7614" y="1296311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6879205" y="3041418"/>
            <a:ext cx="2244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Recent divergence, high migration rates, or both?</a:t>
            </a:r>
          </a:p>
        </p:txBody>
      </p:sp>
    </p:spTree>
    <p:extLst>
      <p:ext uri="{BB962C8B-B14F-4D97-AF65-F5344CB8AC3E}">
        <p14:creationId xmlns:p14="http://schemas.microsoft.com/office/powerpoint/2010/main" val="2468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704" y="325356"/>
            <a:ext cx="4983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ea typeface="MS PGothic" panose="020B0600070205080204" pitchFamily="34" charset="-128"/>
              </a:rPr>
              <a:t>Isolation-with-migration models</a:t>
            </a:r>
            <a:endParaRPr lang="en-US" sz="2800" b="1" dirty="0"/>
          </a:p>
        </p:txBody>
      </p:sp>
      <p:pic>
        <p:nvPicPr>
          <p:cNvPr id="6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 b="1907"/>
          <a:stretch/>
        </p:blipFill>
        <p:spPr bwMode="auto">
          <a:xfrm>
            <a:off x="4488339" y="1686908"/>
            <a:ext cx="3568392" cy="3657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637401" y="1608743"/>
            <a:ext cx="3452264" cy="3724275"/>
            <a:chOff x="2356636" y="1232025"/>
            <a:chExt cx="3452264" cy="3724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44813" t="-378" r="-464" b="378"/>
            <a:stretch/>
          </p:blipFill>
          <p:spPr>
            <a:xfrm flipV="1">
              <a:off x="2356636" y="1232025"/>
              <a:ext cx="3371264" cy="37242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44813" t="93395" r="-464" b="378"/>
            <a:stretch/>
          </p:blipFill>
          <p:spPr>
            <a:xfrm>
              <a:off x="2437636" y="1288112"/>
              <a:ext cx="3371264" cy="2319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44813" t="-378" r="45579" b="60679"/>
            <a:stretch/>
          </p:blipFill>
          <p:spPr>
            <a:xfrm>
              <a:off x="2356636" y="3270908"/>
              <a:ext cx="582059" cy="1478514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200912" y="848576"/>
            <a:ext cx="3038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Simultaneously estimate 6 parameters, each scaled to the substitution rate: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55405" y="907820"/>
            <a:ext cx="3486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Procedure (simplified)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Estimate parameters from many genealogies consistent with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Examine many combinations of divergence and migration rates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Determine which combinations best fit the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Best accomplished with many loci to account for the stochastic effects of genetic drift</a:t>
            </a:r>
          </a:p>
        </p:txBody>
      </p:sp>
    </p:spTree>
    <p:extLst>
      <p:ext uri="{BB962C8B-B14F-4D97-AF65-F5344CB8AC3E}">
        <p14:creationId xmlns:p14="http://schemas.microsoft.com/office/powerpoint/2010/main" val="25240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9409703" y="0"/>
            <a:ext cx="2651793" cy="6656184"/>
            <a:chOff x="9041959" y="126951"/>
            <a:chExt cx="2488315" cy="624584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/>
            <a:srcRect r="24902" b="5132"/>
            <a:stretch/>
          </p:blipFill>
          <p:spPr>
            <a:xfrm>
              <a:off x="9041959" y="126951"/>
              <a:ext cx="2488315" cy="624584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604310" y="126951"/>
              <a:ext cx="764275" cy="37080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03978" y="358061"/>
              <a:ext cx="532649" cy="883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845091" y="1409700"/>
              <a:ext cx="532649" cy="509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87819" y="1972101"/>
              <a:ext cx="389921" cy="552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987819" y="2577344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94623" y="2955547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159914" y="3294322"/>
              <a:ext cx="311881" cy="756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286116" y="4109565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280686" y="4649787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886240" y="4799761"/>
              <a:ext cx="311881" cy="3925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38682" y="52779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925050" y="5436297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592097" y="5633565"/>
              <a:ext cx="311881" cy="2656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265247" y="5801295"/>
              <a:ext cx="311881" cy="571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8241590" y="6089435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Gadwall</a:t>
            </a:r>
          </a:p>
        </p:txBody>
      </p:sp>
      <p:pic>
        <p:nvPicPr>
          <p:cNvPr id="41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5220" y="5007995"/>
            <a:ext cx="14620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42704" y="325356"/>
            <a:ext cx="4983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ea typeface="MS PGothic" panose="020B0600070205080204" pitchFamily="34" charset="-128"/>
              </a:rPr>
              <a:t>Isolation-with-migration models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28217" t="25886" r="33287" b="10307"/>
          <a:stretch/>
        </p:blipFill>
        <p:spPr>
          <a:xfrm>
            <a:off x="568335" y="865260"/>
            <a:ext cx="5887453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985" y="6445165"/>
            <a:ext cx="6400800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1000"/>
              </a:lnSpc>
              <a:spcBef>
                <a:spcPts val="630"/>
              </a:spcBef>
              <a:spcAft>
                <a:spcPts val="0"/>
              </a:spcAft>
              <a:buSzPts val="1100"/>
              <a:tabLst>
                <a:tab pos="292735" algn="l"/>
              </a:tabLst>
            </a:pP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Peters,</a:t>
            </a:r>
            <a:r>
              <a:rPr lang="en-US" sz="1600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Winker,</a:t>
            </a:r>
            <a:r>
              <a:rPr lang="en-US" sz="1600" spc="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&amp; McCracken.</a:t>
            </a:r>
            <a:r>
              <a:rPr lang="en-US" sz="1600" spc="1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2012.</a:t>
            </a:r>
            <a:r>
              <a:rPr lang="en-US" sz="1600" spc="1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PLoS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One</a:t>
            </a:r>
            <a:r>
              <a:rPr lang="en-US" sz="1600" spc="2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spc="-5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7:e319722.</a:t>
            </a:r>
          </a:p>
        </p:txBody>
      </p:sp>
      <p:pic>
        <p:nvPicPr>
          <p:cNvPr id="44" name="Picture 2" descr="https://bio.cst.temple.edu/~hey/images/research_related/Isolation_with_migration_f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 b="1907"/>
          <a:stretch/>
        </p:blipFill>
        <p:spPr bwMode="auto">
          <a:xfrm>
            <a:off x="6553511" y="330209"/>
            <a:ext cx="2765502" cy="2834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4107" y="1466272"/>
            <a:ext cx="16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</a:t>
            </a:r>
            <a:r>
              <a:rPr lang="en-US" sz="1600" i="1" baseline="-25000" dirty="0"/>
              <a:t>e</a:t>
            </a:r>
            <a:r>
              <a:rPr lang="en-US" sz="1600" dirty="0"/>
              <a:t> = 430,000 individuals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56764" y="958765"/>
            <a:ext cx="16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</a:t>
            </a:r>
            <a:r>
              <a:rPr lang="en-US" sz="1600" i="1" baseline="-25000" dirty="0"/>
              <a:t>e</a:t>
            </a:r>
            <a:r>
              <a:rPr lang="en-US" sz="1600" dirty="0"/>
              <a:t> = 510,000 individuals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29990" y="2829199"/>
            <a:ext cx="163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N</a:t>
            </a:r>
            <a:r>
              <a:rPr lang="en-US" sz="1600" i="1" baseline="-25000" dirty="0"/>
              <a:t>A</a:t>
            </a:r>
            <a:r>
              <a:rPr lang="en-US" sz="1600" dirty="0"/>
              <a:t> = 240,000 individuals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32012" y="4669951"/>
            <a:ext cx="192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i="1" dirty="0"/>
              <a:t>Nm</a:t>
            </a:r>
            <a:r>
              <a:rPr lang="en-US" sz="1600" dirty="0"/>
              <a:t> = 0 migrants/generation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66331" y="4687418"/>
            <a:ext cx="1929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</a:t>
            </a:r>
            <a:r>
              <a:rPr lang="en-US" sz="1600" i="1" dirty="0"/>
              <a:t>Nm</a:t>
            </a:r>
            <a:r>
              <a:rPr lang="en-US" sz="1600" dirty="0"/>
              <a:t> = 18 migrants/generation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89527" y="2833664"/>
            <a:ext cx="1488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</a:t>
            </a:r>
            <a:r>
              <a:rPr lang="en-US" sz="1600" dirty="0"/>
              <a:t> = 64,000 years ago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15409" y="2105217"/>
            <a:ext cx="160172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800" dirty="0">
                <a:solidFill>
                  <a:srgbClr val="8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20466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73482" y="3975819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9122" y="1654493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13436" y="3882556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4722" y="4112926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77155" y="4089891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72201" y="2464881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318462" y="4366336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82182" y="4366336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77001" y="2464881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2464733" y="1570429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2689" y="1430384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92689" y="3749396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553201" y="2693482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5074372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 &amp; cause populations to diverge over time.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</a:t>
            </a:r>
            <a:r>
              <a:rPr lang="en-US" sz="2000" b="1" i="1" dirty="0">
                <a:latin typeface="Calibri"/>
                <a:cs typeface="Calibri"/>
              </a:rPr>
              <a:t>N</a:t>
            </a:r>
            <a:r>
              <a:rPr lang="en-US" sz="2000" b="1" i="1" baseline="-25000" dirty="0">
                <a:latin typeface="Calibri"/>
                <a:cs typeface="Calibri"/>
              </a:rPr>
              <a:t>e</a:t>
            </a:r>
            <a:r>
              <a:rPr lang="en-US" sz="2000" b="1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25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9"/>
          <p:cNvGrpSpPr/>
          <p:nvPr/>
        </p:nvGrpSpPr>
        <p:grpSpPr>
          <a:xfrm>
            <a:off x="2362200" y="762000"/>
            <a:ext cx="7467600" cy="3048000"/>
            <a:chOff x="4648200" y="2887785"/>
            <a:chExt cx="4419600" cy="3360614"/>
          </a:xfrm>
        </p:grpSpPr>
        <p:sp>
          <p:nvSpPr>
            <p:cNvPr id="22" name="Rectangle 21"/>
            <p:cNvSpPr/>
            <p:nvPr/>
          </p:nvSpPr>
          <p:spPr>
            <a:xfrm>
              <a:off x="4648200" y="2887785"/>
              <a:ext cx="4419600" cy="2352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724400" y="4400060"/>
              <a:ext cx="1066800" cy="484555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24800" y="4343400"/>
              <a:ext cx="1066800" cy="533400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00057" y="3055816"/>
              <a:ext cx="1905000" cy="441571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Immigration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3600" y="5715000"/>
              <a:ext cx="1905000" cy="533399"/>
            </a:xfrm>
            <a:prstGeom prst="rect">
              <a:avLst/>
            </a:prstGeom>
            <a:solidFill>
              <a:srgbClr val="2313F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Natural selection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851780" y="3475892"/>
              <a:ext cx="6220" cy="63890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79120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54380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8" idx="0"/>
            </p:cNvCxnSpPr>
            <p:nvPr/>
          </p:nvCxnSpPr>
          <p:spPr>
            <a:xfrm flipV="1">
              <a:off x="6896100" y="5240217"/>
              <a:ext cx="6998" cy="4747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267200" y="1981201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7451" y="1741714"/>
            <a:ext cx="402336" cy="64008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1828800" y="45720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Migration</a:t>
            </a:r>
            <a:r>
              <a:rPr lang="en-US" sz="2200" dirty="0"/>
              <a:t>: The influence of gene flow on the genetic diversity of a population depends on 2</a:t>
            </a:r>
            <a:r>
              <a:rPr lang="en-US" sz="2200" i="1" dirty="0"/>
              <a:t>N</a:t>
            </a:r>
            <a:r>
              <a:rPr lang="en-US" sz="2200" i="1" baseline="-25000" dirty="0"/>
              <a:t>e</a:t>
            </a:r>
            <a:r>
              <a:rPr lang="en-US" sz="2200" i="1" dirty="0"/>
              <a:t>m</a:t>
            </a:r>
            <a:r>
              <a:rPr lang="en-US" sz="2200" dirty="0"/>
              <a:t>, which is the effective number of immigrant copies each generation</a:t>
            </a:r>
            <a:endParaRPr lang="en-US" sz="2200" i="1" dirty="0"/>
          </a:p>
          <a:p>
            <a:pPr algn="ctr"/>
            <a:endParaRPr lang="en-US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63342" y="1360717"/>
            <a:ext cx="8051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m</a:t>
            </a: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2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58939" y="305760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04" y="4069246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14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56" y="798972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1111356" y="152641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333257" y="154969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6018255" y="3870543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242683" y="3147312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387390" y="5818817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9898" y="711132"/>
            <a:ext cx="4912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Population subdivision </a:t>
            </a:r>
            <a:r>
              <a:rPr lang="en-US" dirty="0"/>
              <a:t>(population structure)—allele frequencies differ between different geographic regions as a result of individuals being more likely to mate with individuals from the same region (similar to positive assortative mating)</a:t>
            </a:r>
          </a:p>
        </p:txBody>
      </p:sp>
    </p:spTree>
    <p:extLst>
      <p:ext uri="{BB962C8B-B14F-4D97-AF65-F5344CB8AC3E}">
        <p14:creationId xmlns:p14="http://schemas.microsoft.com/office/powerpoint/2010/main" val="1066689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2925" y="538836"/>
                <a:ext cx="9670869" cy="589421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3800" b="1" dirty="0">
                    <a:cs typeface="Calibri"/>
                  </a:rPr>
                  <a:t>How do we measure population structure?</a:t>
                </a:r>
                <a:endParaRPr lang="en-US" sz="3800" dirty="0">
                  <a:latin typeface="Calibri"/>
                  <a:cs typeface="Calibri"/>
                </a:endParaRPr>
              </a:p>
              <a:p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sz="2800" dirty="0">
                    <a:latin typeface="Calibri"/>
                    <a:cs typeface="Calibri"/>
                  </a:rPr>
                  <a:t>We use F statistics.</a:t>
                </a:r>
              </a:p>
              <a:p>
                <a:pPr marL="0" indent="0">
                  <a:buNone/>
                </a:pPr>
                <a:endParaRPr lang="en-US" sz="1400" i="1" dirty="0">
                  <a:latin typeface="Calibri"/>
                  <a:cs typeface="Calibri"/>
                </a:endParaRPr>
              </a:p>
              <a:p>
                <a:r>
                  <a:rPr lang="en-US" sz="2800" i="1" dirty="0" err="1">
                    <a:latin typeface="Calibri"/>
                    <a:cs typeface="Calibri"/>
                  </a:rPr>
                  <a:t>F</a:t>
                </a:r>
                <a:r>
                  <a:rPr lang="en-US" sz="2800" i="1" cap="small" baseline="-25000" dirty="0" err="1">
                    <a:latin typeface="Calibri"/>
                    <a:cs typeface="Calibri"/>
                  </a:rPr>
                  <a:t>st</a:t>
                </a:r>
                <a:r>
                  <a:rPr lang="en-US" sz="2800" dirty="0">
                    <a:latin typeface="Calibri"/>
                    <a:cs typeface="Calibri"/>
                  </a:rPr>
                  <a:t> = Sewall Wright’s Fixation Index</a:t>
                </a:r>
              </a:p>
              <a:p>
                <a:endParaRPr lang="en-US" sz="1400" dirty="0">
                  <a:latin typeface="Calibri"/>
                  <a:cs typeface="Calibri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i="1" dirty="0" err="1">
                    <a:cs typeface="Calibri"/>
                  </a:rPr>
                  <a:t>F</a:t>
                </a:r>
                <a:r>
                  <a:rPr lang="en-US" sz="2800" i="1" cap="small" baseline="-25000" dirty="0" err="1">
                    <a:cs typeface="Calibri"/>
                  </a:rPr>
                  <a:t>st</a:t>
                </a:r>
                <a:r>
                  <a:rPr lang="en-US" sz="2800" dirty="0">
                    <a:cs typeface="Calibri"/>
                  </a:rPr>
                  <a:t> =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% reduction in heterozygosity due to genetic differentiation among populations.</a:t>
                </a:r>
                <a:endParaRPr lang="en-US" sz="2800" dirty="0">
                  <a:cs typeface="Calibri"/>
                </a:endParaRPr>
              </a:p>
              <a:p>
                <a:endParaRPr lang="en-US" sz="1400" dirty="0">
                  <a:cs typeface="Calibri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i="1" cap="small" baseline="-25000" dirty="0">
                  <a:cs typeface="Calibri"/>
                </a:endParaRPr>
              </a:p>
              <a:p>
                <a:pPr marL="0" indent="0" algn="ctr">
                  <a:buNone/>
                </a:pPr>
                <a:endParaRPr lang="en-US" sz="2800" i="1" cap="small" baseline="-25000" dirty="0"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300" dirty="0">
                    <a:latin typeface="Calibri"/>
                    <a:cs typeface="Calibri"/>
                  </a:rPr>
                  <a:t>	*</a:t>
                </a:r>
                <a:r>
                  <a:rPr lang="en-US" sz="2300" i="1" dirty="0">
                    <a:latin typeface="Calibri"/>
                    <a:cs typeface="Calibri"/>
                  </a:rPr>
                  <a:t>H</a:t>
                </a:r>
                <a:r>
                  <a:rPr lang="en-US" sz="2300" i="1" baseline="-25000" dirty="0">
                    <a:latin typeface="Calibri"/>
                    <a:cs typeface="Calibri"/>
                  </a:rPr>
                  <a:t>T</a:t>
                </a:r>
                <a:r>
                  <a:rPr lang="en-US" sz="2300" dirty="0">
                    <a:latin typeface="Calibri"/>
                    <a:cs typeface="Calibri"/>
                  </a:rPr>
                  <a:t> = Expected heterozygosity in total population (ignoring subdivision)</a:t>
                </a:r>
              </a:p>
              <a:p>
                <a:pPr marL="0" indent="0">
                  <a:buNone/>
                </a:pPr>
                <a:r>
                  <a:rPr lang="en-US" sz="2300" dirty="0">
                    <a:latin typeface="Calibri"/>
                    <a:cs typeface="Calibri"/>
                  </a:rPr>
                  <a:t>	*</a:t>
                </a:r>
                <a:r>
                  <a:rPr lang="en-US" sz="2300" i="1" dirty="0">
                    <a:latin typeface="Calibri"/>
                    <a:cs typeface="Calibri"/>
                  </a:rPr>
                  <a:t>H</a:t>
                </a:r>
                <a:r>
                  <a:rPr lang="en-US" sz="2300" i="1" baseline="-25000" dirty="0">
                    <a:latin typeface="Calibri"/>
                    <a:cs typeface="Calibri"/>
                  </a:rPr>
                  <a:t>S</a:t>
                </a:r>
                <a:r>
                  <a:rPr lang="en-US" sz="2300" dirty="0">
                    <a:latin typeface="Calibri"/>
                    <a:cs typeface="Calibri"/>
                  </a:rPr>
                  <a:t> = Average heterozygosity within subpopulations</a:t>
                </a:r>
              </a:p>
              <a:p>
                <a:pPr marL="0" indent="0">
                  <a:buNone/>
                </a:pPr>
                <a:endParaRPr lang="en-US" sz="1400" dirty="0">
                  <a:latin typeface="Calibri"/>
                  <a:cs typeface="Calibri"/>
                </a:endParaRPr>
              </a:p>
              <a:p>
                <a:r>
                  <a:rPr lang="en-US" sz="2800" i="1" dirty="0" err="1">
                    <a:cs typeface="Calibri"/>
                  </a:rPr>
                  <a:t>F</a:t>
                </a:r>
                <a:r>
                  <a:rPr lang="en-US" sz="2800" i="1" cap="small" baseline="-25000" dirty="0" err="1">
                    <a:cs typeface="Calibri"/>
                  </a:rPr>
                  <a:t>st</a:t>
                </a:r>
                <a:r>
                  <a:rPr lang="en-US" sz="2800" dirty="0">
                    <a:cs typeface="Calibri"/>
                  </a:rPr>
                  <a:t> is b</a:t>
                </a:r>
                <a:r>
                  <a:rPr lang="en-US" sz="2800" dirty="0">
                    <a:latin typeface="Calibri"/>
                    <a:cs typeface="Calibri"/>
                  </a:rPr>
                  <a:t>ounded by 0 and 1</a:t>
                </a:r>
              </a:p>
              <a:p>
                <a:endParaRPr lang="en-US" sz="1400" dirty="0">
                  <a:latin typeface="Calibri"/>
                  <a:cs typeface="Calibri"/>
                </a:endParaRPr>
              </a:p>
              <a:p>
                <a:pPr marL="457200" lvl="1" indent="0">
                  <a:buNone/>
                </a:pPr>
                <a:r>
                  <a:rPr lang="en-US" sz="2400" dirty="0">
                    <a:latin typeface="Calibri"/>
                    <a:cs typeface="Calibri"/>
                  </a:rPr>
                  <a:t>0 = populations have identical allelic frequencies.</a:t>
                </a:r>
              </a:p>
              <a:p>
                <a:pPr lvl="1"/>
                <a:endParaRPr lang="en-US" sz="1100" dirty="0">
                  <a:latin typeface="Calibri"/>
                  <a:cs typeface="Calibri"/>
                </a:endParaRPr>
              </a:p>
              <a:p>
                <a:pPr marL="457200" lvl="1" indent="0">
                  <a:buNone/>
                </a:pPr>
                <a:r>
                  <a:rPr lang="en-US" sz="2400" dirty="0">
                    <a:latin typeface="Calibri"/>
                    <a:cs typeface="Calibri"/>
                  </a:rPr>
                  <a:t>1 = populations fixed for different alleles.</a:t>
                </a:r>
              </a:p>
              <a:p>
                <a:endParaRPr lang="en-US" sz="1600" dirty="0">
                  <a:latin typeface="Calibri"/>
                  <a:cs typeface="Calibri"/>
                </a:endParaRPr>
              </a:p>
              <a:p>
                <a:pPr marL="0" indent="0" algn="ctr">
                  <a:buNone/>
                </a:pPr>
                <a:endParaRPr lang="en-US" dirty="0">
                  <a:latin typeface="Calibri"/>
                  <a:cs typeface="Calibri"/>
                </a:endParaRPr>
              </a:p>
              <a:p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2925" y="538836"/>
                <a:ext cx="9670869" cy="5894212"/>
              </a:xfrm>
              <a:blipFill>
                <a:blip r:embed="rId2"/>
                <a:stretch>
                  <a:fillRect l="-1197" t="-2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8096156" y="2892514"/>
            <a:ext cx="3733837" cy="3390599"/>
            <a:chOff x="4749308" y="782573"/>
            <a:chExt cx="5450705" cy="4949649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6781800" y="1219200"/>
              <a:ext cx="1210554" cy="1371600"/>
              <a:chOff x="2074408" y="1123950"/>
              <a:chExt cx="4035192" cy="4572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38" name="Group 37"/>
            <p:cNvGrpSpPr>
              <a:grpSpLocks noChangeAspect="1"/>
            </p:cNvGrpSpPr>
            <p:nvPr/>
          </p:nvGrpSpPr>
          <p:grpSpPr>
            <a:xfrm>
              <a:off x="7740549" y="1214062"/>
              <a:ext cx="1210558" cy="1371600"/>
              <a:chOff x="5440065" y="1123950"/>
              <a:chExt cx="4035192" cy="4572000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0065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40" name="Oval 39"/>
              <p:cNvSpPr/>
              <p:nvPr/>
            </p:nvSpPr>
            <p:spPr>
              <a:xfrm>
                <a:off x="6422366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788126" y="476794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235592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683058" y="481726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8070629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422366" y="41474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422366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422366" y="324612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422366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422366" y="235730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855105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855105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855105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855105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855105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274781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7274781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274781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274781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274781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679731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7679731" y="385367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679731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7679731" y="29648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7679731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8086344" y="425195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8086344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8086344" y="33506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086344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086344" y="24618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7037985" y="215509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496851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2" name="Group 71"/>
            <p:cNvGrpSpPr>
              <a:grpSpLocks noChangeAspect="1"/>
            </p:cNvGrpSpPr>
            <p:nvPr/>
          </p:nvGrpSpPr>
          <p:grpSpPr>
            <a:xfrm>
              <a:off x="6846077" y="4360622"/>
              <a:ext cx="1210554" cy="1371600"/>
              <a:chOff x="2074408" y="1123950"/>
              <a:chExt cx="4035192" cy="4572000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74" name="Oval 73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6" name="Group 105"/>
            <p:cNvGrpSpPr>
              <a:grpSpLocks noChangeAspect="1"/>
            </p:cNvGrpSpPr>
            <p:nvPr/>
          </p:nvGrpSpPr>
          <p:grpSpPr>
            <a:xfrm>
              <a:off x="7878711" y="4358540"/>
              <a:ext cx="1210554" cy="1371600"/>
              <a:chOff x="2074408" y="1123950"/>
              <a:chExt cx="4035192" cy="4572000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108" name="Oval 107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40" name="Group 139"/>
            <p:cNvGrpSpPr>
              <a:grpSpLocks noChangeAspect="1"/>
            </p:cNvGrpSpPr>
            <p:nvPr/>
          </p:nvGrpSpPr>
          <p:grpSpPr>
            <a:xfrm>
              <a:off x="5515110" y="2887255"/>
              <a:ext cx="1210554" cy="1371600"/>
              <a:chOff x="2074408" y="1123950"/>
              <a:chExt cx="4035192" cy="4572000"/>
            </a:xfrm>
          </p:grpSpPr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142" name="Oval 141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74" name="Group 173"/>
            <p:cNvGrpSpPr>
              <a:grpSpLocks noChangeAspect="1"/>
            </p:cNvGrpSpPr>
            <p:nvPr/>
          </p:nvGrpSpPr>
          <p:grpSpPr>
            <a:xfrm>
              <a:off x="6547745" y="2885173"/>
              <a:ext cx="1210554" cy="1371600"/>
              <a:chOff x="2074408" y="1123950"/>
              <a:chExt cx="4035192" cy="4572000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176" name="Oval 175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08" name="Group 207"/>
            <p:cNvGrpSpPr>
              <a:grpSpLocks noChangeAspect="1"/>
            </p:cNvGrpSpPr>
            <p:nvPr/>
          </p:nvGrpSpPr>
          <p:grpSpPr>
            <a:xfrm>
              <a:off x="8030705" y="2850795"/>
              <a:ext cx="1210554" cy="1371600"/>
              <a:chOff x="2074408" y="1123950"/>
              <a:chExt cx="4035192" cy="4572000"/>
            </a:xfrm>
          </p:grpSpPr>
          <p:pic>
            <p:nvPicPr>
              <p:cNvPr id="209" name="Picture 20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4408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210" name="Oval 209"/>
              <p:cNvSpPr/>
              <p:nvPr/>
            </p:nvSpPr>
            <p:spPr>
              <a:xfrm>
                <a:off x="3056709" y="459812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3422469" y="476794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3869935" y="4846589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4317401" y="481726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704972" y="470262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3056709" y="414745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3056709" y="36967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3056709" y="324612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3056709" y="280796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056709" y="235730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3489448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3489448" y="3860343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3489448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3489448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3489448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3909124" y="431101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909124" y="386034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3909124" y="340967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3909124" y="29715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3909124" y="252085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4314074" y="430434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4314074" y="3853677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4314074" y="340300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4314074" y="2964857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4314074" y="251418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4720687" y="4251959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4720687" y="380129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7" name="Oval 236"/>
              <p:cNvSpPr/>
              <p:nvPr/>
            </p:nvSpPr>
            <p:spPr>
              <a:xfrm>
                <a:off x="4720687" y="335062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8" name="Oval 237"/>
              <p:cNvSpPr/>
              <p:nvPr/>
            </p:nvSpPr>
            <p:spPr>
              <a:xfrm>
                <a:off x="4720687" y="2912471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9" name="Oval 238"/>
              <p:cNvSpPr/>
              <p:nvPr/>
            </p:nvSpPr>
            <p:spPr>
              <a:xfrm>
                <a:off x="4720687" y="2461803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0" name="Oval 239"/>
              <p:cNvSpPr/>
              <p:nvPr/>
            </p:nvSpPr>
            <p:spPr>
              <a:xfrm>
                <a:off x="3672328" y="2155095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4131194" y="2148836"/>
                <a:ext cx="365760" cy="36576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242" name="Group 241"/>
            <p:cNvGrpSpPr>
              <a:grpSpLocks noChangeAspect="1"/>
            </p:cNvGrpSpPr>
            <p:nvPr/>
          </p:nvGrpSpPr>
          <p:grpSpPr>
            <a:xfrm>
              <a:off x="8989455" y="2845657"/>
              <a:ext cx="1210558" cy="1371600"/>
              <a:chOff x="5440065" y="1123950"/>
              <a:chExt cx="4035192" cy="4572000"/>
            </a:xfrm>
          </p:grpSpPr>
          <p:pic>
            <p:nvPicPr>
              <p:cNvPr id="243" name="Picture 2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0065" y="1123950"/>
                <a:ext cx="4035192" cy="4572000"/>
              </a:xfrm>
              <a:prstGeom prst="rect">
                <a:avLst/>
              </a:prstGeom>
            </p:spPr>
          </p:pic>
          <p:sp>
            <p:nvSpPr>
              <p:cNvPr id="244" name="Oval 243"/>
              <p:cNvSpPr/>
              <p:nvPr/>
            </p:nvSpPr>
            <p:spPr>
              <a:xfrm>
                <a:off x="6422366" y="459812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6788126" y="476794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6" name="Oval 245"/>
              <p:cNvSpPr/>
              <p:nvPr/>
            </p:nvSpPr>
            <p:spPr>
              <a:xfrm>
                <a:off x="7235592" y="48465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7" name="Oval 246"/>
              <p:cNvSpPr/>
              <p:nvPr/>
            </p:nvSpPr>
            <p:spPr>
              <a:xfrm>
                <a:off x="7683058" y="4817267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8" name="Oval 247"/>
              <p:cNvSpPr/>
              <p:nvPr/>
            </p:nvSpPr>
            <p:spPr>
              <a:xfrm>
                <a:off x="8070629" y="470262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6422366" y="414745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0" name="Oval 249"/>
              <p:cNvSpPr/>
              <p:nvPr/>
            </p:nvSpPr>
            <p:spPr>
              <a:xfrm>
                <a:off x="6422366" y="3696789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6422366" y="324612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6422366" y="280796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6422366" y="235730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6855105" y="431101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6855105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6855105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6855105" y="2971523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6855105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7274781" y="431101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274781" y="386034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274781" y="340967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7274781" y="29715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7274781" y="252085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679731" y="430434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679731" y="3853677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679731" y="340300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7679731" y="2964857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7679731" y="251418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8086344" y="4251959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8086344" y="3801291"/>
                <a:ext cx="365760" cy="36576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8086344" y="335062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2" name="Oval 271"/>
              <p:cNvSpPr/>
              <p:nvPr/>
            </p:nvSpPr>
            <p:spPr>
              <a:xfrm>
                <a:off x="8086344" y="2912471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3" name="Oval 272"/>
              <p:cNvSpPr/>
              <p:nvPr/>
            </p:nvSpPr>
            <p:spPr>
              <a:xfrm>
                <a:off x="8086344" y="2461803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7037985" y="2155095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5" name="Oval 274"/>
              <p:cNvSpPr/>
              <p:nvPr/>
            </p:nvSpPr>
            <p:spPr>
              <a:xfrm>
                <a:off x="7496851" y="2148836"/>
                <a:ext cx="365760" cy="3657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76" name="TextBox 275"/>
            <p:cNvSpPr txBox="1"/>
            <p:nvPr/>
          </p:nvSpPr>
          <p:spPr>
            <a:xfrm>
              <a:off x="7661931" y="3370087"/>
              <a:ext cx="4539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or</a:t>
              </a:r>
            </a:p>
          </p:txBody>
        </p:sp>
        <p:cxnSp>
          <p:nvCxnSpPr>
            <p:cNvPr id="277" name="Straight Connector 276"/>
            <p:cNvCxnSpPr/>
            <p:nvPr/>
          </p:nvCxnSpPr>
          <p:spPr>
            <a:xfrm flipH="1">
              <a:off x="5469940" y="1865485"/>
              <a:ext cx="9797" cy="33197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TextBox 277"/>
            <p:cNvSpPr txBox="1"/>
            <p:nvPr/>
          </p:nvSpPr>
          <p:spPr>
            <a:xfrm>
              <a:off x="4749308" y="782573"/>
              <a:ext cx="815942" cy="4740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cs typeface="Calibri"/>
                </a:rPr>
                <a:t>F</a:t>
              </a:r>
              <a:r>
                <a:rPr lang="en-US" sz="2400" i="1" cap="small" baseline="-25000" dirty="0" err="1">
                  <a:cs typeface="Calibri"/>
                </a:rPr>
                <a:t>st</a:t>
              </a:r>
              <a:r>
                <a:rPr lang="en-US" sz="2400" i="1" cap="small" baseline="-25000" dirty="0">
                  <a:cs typeface="Calibri"/>
                </a:rPr>
                <a:t> </a:t>
              </a:r>
            </a:p>
            <a:p>
              <a:endParaRPr lang="en-US" sz="2400" i="1" cap="small" baseline="-25000" dirty="0">
                <a:cs typeface="Calibri"/>
              </a:endParaRPr>
            </a:p>
            <a:p>
              <a:r>
                <a:rPr lang="en-US" sz="1500" dirty="0"/>
                <a:t>1.0</a:t>
              </a:r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r>
                <a:rPr lang="en-US" sz="1500" dirty="0"/>
                <a:t>0.5</a:t>
              </a:r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endParaRPr lang="en-US" sz="1500" dirty="0"/>
            </a:p>
            <a:p>
              <a:r>
                <a:rPr lang="en-US" sz="1500" dirty="0"/>
                <a:t>0.0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08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70895" y="496633"/>
            <a:ext cx="7755653" cy="58942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700" b="1" dirty="0">
                <a:cs typeface="Calibri"/>
              </a:rPr>
              <a:t>How do we measure population structure?</a:t>
            </a:r>
            <a:endParaRPr lang="en-US" sz="2700" dirty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400" i="1" dirty="0">
                <a:cs typeface="Calibri"/>
              </a:rPr>
              <a:t>H</a:t>
            </a:r>
            <a:r>
              <a:rPr lang="en-US" sz="2400" i="1" baseline="-25000" dirty="0">
                <a:cs typeface="Calibri"/>
              </a:rPr>
              <a:t>T</a:t>
            </a:r>
            <a:r>
              <a:rPr lang="en-US" sz="2400" dirty="0">
                <a:cs typeface="Calibri"/>
              </a:rPr>
              <a:t> = Expected heterozygosity in total population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   </a:t>
            </a:r>
          </a:p>
          <a:p>
            <a:pPr lvl="1"/>
            <a:endParaRPr lang="en-US" sz="20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When measuring population structure, use average allele frequencies.</a:t>
            </a:r>
          </a:p>
          <a:p>
            <a:pPr lvl="1"/>
            <a:endParaRPr lang="en-US" sz="20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sz="2400" i="1" dirty="0"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59266" y="1865433"/>
                <a:ext cx="1813638" cy="795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66" y="1865433"/>
                <a:ext cx="1813638" cy="7958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367082"/>
              </p:ext>
            </p:extLst>
          </p:nvPr>
        </p:nvGraphicFramePr>
        <p:xfrm>
          <a:off x="2502253" y="3443739"/>
          <a:ext cx="31248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295">
                  <a:extLst>
                    <a:ext uri="{9D8B030D-6E8A-4147-A177-3AD203B41FA5}">
                      <a16:colId xmlns:a16="http://schemas.microsoft.com/office/drawing/2014/main" val="387505263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2953598295"/>
                    </a:ext>
                  </a:extLst>
                </a:gridCol>
                <a:gridCol w="886265">
                  <a:extLst>
                    <a:ext uri="{9D8B030D-6E8A-4147-A177-3AD203B41FA5}">
                      <a16:colId xmlns:a16="http://schemas.microsoft.com/office/drawing/2014/main" val="1916994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R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f</a:t>
                      </a:r>
                      <a:r>
                        <a:rPr lang="en-US" i="1" baseline="-25000" dirty="0" err="1"/>
                        <a:t>B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416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012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67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797591"/>
                  </a:ext>
                </a:extLst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60434" y="884176"/>
            <a:ext cx="3860433" cy="3474720"/>
            <a:chOff x="8400970" y="855784"/>
            <a:chExt cx="3555663" cy="3200400"/>
          </a:xfrm>
        </p:grpSpPr>
        <p:pic>
          <p:nvPicPr>
            <p:cNvPr id="6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24"/>
            <a:stretch/>
          </p:blipFill>
          <p:spPr bwMode="auto">
            <a:xfrm>
              <a:off x="8400970" y="855784"/>
              <a:ext cx="1798106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57"/>
            <a:stretch/>
          </p:blipFill>
          <p:spPr bwMode="auto">
            <a:xfrm>
              <a:off x="10199076" y="855784"/>
              <a:ext cx="1757557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967934" y="4603242"/>
                <a:ext cx="1862433" cy="484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0.3889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934" y="4603242"/>
                <a:ext cx="1862433" cy="484300"/>
              </a:xfrm>
              <a:prstGeom prst="rect">
                <a:avLst/>
              </a:prstGeom>
              <a:blipFill>
                <a:blip r:embed="rId4"/>
                <a:stretch>
                  <a:fillRect l="-980" r="-228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869273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273" y="5156299"/>
                <a:ext cx="2004523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146066" y="4534486"/>
                <a:ext cx="1862433" cy="484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0.2222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066" y="4534486"/>
                <a:ext cx="1862433" cy="484748"/>
              </a:xfrm>
              <a:prstGeom prst="rect">
                <a:avLst/>
              </a:prstGeom>
              <a:blipFill>
                <a:blip r:embed="rId6"/>
                <a:stretch>
                  <a:fillRect l="-980" r="-228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0084346" y="5156299"/>
                <a:ext cx="2004523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=0.7778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346" y="5156299"/>
                <a:ext cx="2004523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46071" y="5104974"/>
                <a:ext cx="3183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(0.3056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0.6944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71" y="5104974"/>
                <a:ext cx="3183436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46070" y="5526861"/>
                <a:ext cx="30713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(0.0934+0.4823)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70" y="5526861"/>
                <a:ext cx="307135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46070" y="5902153"/>
                <a:ext cx="21063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(0.5756)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70" y="5902153"/>
                <a:ext cx="2106346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649712" y="6265859"/>
                <a:ext cx="16112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𝟒𝟐𝟒𝟒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712" y="6265859"/>
                <a:ext cx="161127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1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3926</Words>
  <Application>Microsoft Office PowerPoint</Application>
  <PresentationFormat>Widescreen</PresentationFormat>
  <Paragraphs>813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5" baseType="lpstr">
      <vt:lpstr>MS PGothic</vt:lpstr>
      <vt:lpstr>AdvPSPAL-R</vt:lpstr>
      <vt:lpstr>Arial</vt:lpstr>
      <vt:lpstr>Calibri</vt:lpstr>
      <vt:lpstr>Calibri Light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Wingdings</vt:lpstr>
      <vt:lpstr>Zapf Dingbats</vt:lpstr>
      <vt:lpstr>Office Theme</vt:lpstr>
      <vt:lpstr>08: Population Subdivision</vt:lpstr>
      <vt:lpstr>Learning Outcomes</vt:lpstr>
      <vt:lpstr>Fundamental Evolutionary Processes</vt:lpstr>
      <vt:lpstr>Fundamental Evolutionary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Fst from sequence data: FST (Phi-ST)</vt:lpstr>
      <vt:lpstr>Calculating Fst from sequence data: FST (Phi-ST)</vt:lpstr>
      <vt:lpstr>PowerPoint Presentation</vt:lpstr>
      <vt:lpstr>PowerPoint Presentation</vt:lpstr>
      <vt:lpstr>Part II—Subdivision and Migration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Divergence, dXY</vt:lpstr>
      <vt:lpstr>PowerPoint Presentation</vt:lpstr>
      <vt:lpstr>PowerPoint Presentation</vt:lpstr>
      <vt:lpstr>Figure 4.6. The coalescence process in a model with population subdivision</vt:lpstr>
      <vt:lpstr>Figure 4.6. The coalescence process in a model with population subdivision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02.4-Mutation Part I</dc:title>
  <dc:creator>Peters, Jeffrey L.</dc:creator>
  <cp:lastModifiedBy>Peters, Jeffrey L.</cp:lastModifiedBy>
  <cp:revision>78</cp:revision>
  <dcterms:created xsi:type="dcterms:W3CDTF">2021-01-19T17:08:29Z</dcterms:created>
  <dcterms:modified xsi:type="dcterms:W3CDTF">2022-07-19T11:52:22Z</dcterms:modified>
</cp:coreProperties>
</file>