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8" r:id="rId2"/>
    <p:sldId id="257" r:id="rId3"/>
    <p:sldId id="296" r:id="rId4"/>
    <p:sldId id="260" r:id="rId5"/>
    <p:sldId id="291" r:id="rId6"/>
    <p:sldId id="289" r:id="rId7"/>
    <p:sldId id="297" r:id="rId8"/>
    <p:sldId id="298" r:id="rId9"/>
    <p:sldId id="265" r:id="rId10"/>
    <p:sldId id="293" r:id="rId11"/>
    <p:sldId id="300" r:id="rId12"/>
    <p:sldId id="294" r:id="rId13"/>
    <p:sldId id="301" r:id="rId14"/>
    <p:sldId id="302" r:id="rId15"/>
    <p:sldId id="303" r:id="rId16"/>
    <p:sldId id="304" r:id="rId17"/>
    <p:sldId id="259" r:id="rId18"/>
    <p:sldId id="305" r:id="rId19"/>
    <p:sldId id="262" r:id="rId20"/>
    <p:sldId id="268" r:id="rId21"/>
    <p:sldId id="264" r:id="rId22"/>
    <p:sldId id="271" r:id="rId23"/>
    <p:sldId id="272" r:id="rId24"/>
    <p:sldId id="267" r:id="rId25"/>
    <p:sldId id="274" r:id="rId26"/>
    <p:sldId id="263" r:id="rId27"/>
    <p:sldId id="306" r:id="rId28"/>
    <p:sldId id="275" r:id="rId29"/>
    <p:sldId id="276" r:id="rId30"/>
    <p:sldId id="307" r:id="rId31"/>
    <p:sldId id="308" r:id="rId32"/>
    <p:sldId id="318" r:id="rId33"/>
    <p:sldId id="270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278" r:id="rId44"/>
    <p:sldId id="281" r:id="rId45"/>
    <p:sldId id="285" r:id="rId46"/>
    <p:sldId id="284" r:id="rId47"/>
    <p:sldId id="286" r:id="rId48"/>
    <p:sldId id="287" r:id="rId49"/>
    <p:sldId id="288" r:id="rId50"/>
    <p:sldId id="28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55" autoAdjust="0"/>
    <p:restoredTop sz="94343" autoAdjust="0"/>
  </p:normalViewPr>
  <p:slideViewPr>
    <p:cSldViewPr snapToGrid="0">
      <p:cViewPr varScale="1">
        <p:scale>
          <a:sx n="127" d="100"/>
          <a:sy n="127" d="100"/>
        </p:scale>
        <p:origin x="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LP\Documents\Projects\RADs\GWTE\GWTE.Final.Results\GWTE.Final.Results\GWTE.STRUCTURE\GWTE.3448A.N96.pc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567404426559351E-2"/>
          <c:y val="5.8931860036832415E-2"/>
          <c:w val="0.83601609657947684"/>
          <c:h val="0.81583793738489874"/>
        </c:manualLayout>
      </c:layout>
      <c:scatterChart>
        <c:scatterStyle val="smoothMarker"/>
        <c:varyColors val="0"/>
        <c:ser>
          <c:idx val="2"/>
          <c:order val="0"/>
          <c:tx>
            <c:strRef>
              <c:f>'mtDNA - histo'!$D$4</c:f>
              <c:strCache>
                <c:ptCount val="1"/>
                <c:pt idx="0">
                  <c:v>AMWI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'mtDNA - histo'!$C$5:$C$11209</c:f>
              <c:numCache>
                <c:formatCode>General</c:formatCode>
                <c:ptCount val="11205"/>
                <c:pt idx="0">
                  <c:v>8.9999999999999993E-3</c:v>
                </c:pt>
                <c:pt idx="1">
                  <c:v>9.1000000000000004E-3</c:v>
                </c:pt>
                <c:pt idx="2">
                  <c:v>9.1999999999999998E-3</c:v>
                </c:pt>
                <c:pt idx="3">
                  <c:v>9.2999999999999992E-3</c:v>
                </c:pt>
                <c:pt idx="4">
                  <c:v>9.4000000000000004E-3</c:v>
                </c:pt>
                <c:pt idx="5">
                  <c:v>9.4999999999999998E-3</c:v>
                </c:pt>
                <c:pt idx="6">
                  <c:v>9.5999999999999992E-3</c:v>
                </c:pt>
                <c:pt idx="7">
                  <c:v>9.7000000000000003E-3</c:v>
                </c:pt>
                <c:pt idx="8">
                  <c:v>9.7999999999999997E-3</c:v>
                </c:pt>
                <c:pt idx="9">
                  <c:v>9.9000000000000008E-3</c:v>
                </c:pt>
                <c:pt idx="10">
                  <c:v>0.01</c:v>
                </c:pt>
                <c:pt idx="11">
                  <c:v>1.01E-2</c:v>
                </c:pt>
                <c:pt idx="12">
                  <c:v>1.0200000000000001E-2</c:v>
                </c:pt>
                <c:pt idx="13">
                  <c:v>1.03E-2</c:v>
                </c:pt>
                <c:pt idx="14">
                  <c:v>1.04E-2</c:v>
                </c:pt>
                <c:pt idx="15">
                  <c:v>1.0500000000000001E-2</c:v>
                </c:pt>
                <c:pt idx="16">
                  <c:v>1.06E-2</c:v>
                </c:pt>
                <c:pt idx="17">
                  <c:v>1.0699999999999999E-2</c:v>
                </c:pt>
                <c:pt idx="18">
                  <c:v>1.0800000000000001E-2</c:v>
                </c:pt>
                <c:pt idx="19">
                  <c:v>1.09E-2</c:v>
                </c:pt>
                <c:pt idx="20">
                  <c:v>1.0999999999999999E-2</c:v>
                </c:pt>
                <c:pt idx="21">
                  <c:v>1.11E-2</c:v>
                </c:pt>
                <c:pt idx="22">
                  <c:v>1.12E-2</c:v>
                </c:pt>
                <c:pt idx="23">
                  <c:v>1.1299999999999999E-2</c:v>
                </c:pt>
                <c:pt idx="24">
                  <c:v>1.14E-2</c:v>
                </c:pt>
                <c:pt idx="25">
                  <c:v>1.15E-2</c:v>
                </c:pt>
                <c:pt idx="26">
                  <c:v>1.1599999999999999E-2</c:v>
                </c:pt>
                <c:pt idx="27">
                  <c:v>1.17E-2</c:v>
                </c:pt>
                <c:pt idx="28">
                  <c:v>1.18E-2</c:v>
                </c:pt>
                <c:pt idx="29">
                  <c:v>1.1900000000000001E-2</c:v>
                </c:pt>
                <c:pt idx="30">
                  <c:v>1.2E-2</c:v>
                </c:pt>
                <c:pt idx="31">
                  <c:v>1.21E-2</c:v>
                </c:pt>
                <c:pt idx="32">
                  <c:v>1.2200000000000001E-2</c:v>
                </c:pt>
                <c:pt idx="33">
                  <c:v>1.23E-2</c:v>
                </c:pt>
                <c:pt idx="34">
                  <c:v>1.24E-2</c:v>
                </c:pt>
                <c:pt idx="35">
                  <c:v>1.2500000000000001E-2</c:v>
                </c:pt>
                <c:pt idx="36">
                  <c:v>1.26E-2</c:v>
                </c:pt>
                <c:pt idx="37">
                  <c:v>1.2699999999999999E-2</c:v>
                </c:pt>
                <c:pt idx="38">
                  <c:v>1.2800000000000001E-2</c:v>
                </c:pt>
                <c:pt idx="39">
                  <c:v>1.29E-2</c:v>
                </c:pt>
                <c:pt idx="40">
                  <c:v>1.2999999999999999E-2</c:v>
                </c:pt>
                <c:pt idx="41">
                  <c:v>1.3100000000000001E-2</c:v>
                </c:pt>
                <c:pt idx="42">
                  <c:v>1.32E-2</c:v>
                </c:pt>
                <c:pt idx="43">
                  <c:v>1.3299999999999999E-2</c:v>
                </c:pt>
                <c:pt idx="44">
                  <c:v>1.34E-2</c:v>
                </c:pt>
                <c:pt idx="45">
                  <c:v>1.35E-2</c:v>
                </c:pt>
                <c:pt idx="46">
                  <c:v>1.3599999999999999E-2</c:v>
                </c:pt>
                <c:pt idx="47">
                  <c:v>1.37E-2</c:v>
                </c:pt>
                <c:pt idx="48">
                  <c:v>1.38E-2</c:v>
                </c:pt>
                <c:pt idx="49">
                  <c:v>1.3899999999999999E-2</c:v>
                </c:pt>
                <c:pt idx="50">
                  <c:v>1.4E-2</c:v>
                </c:pt>
                <c:pt idx="51">
                  <c:v>1.41E-2</c:v>
                </c:pt>
                <c:pt idx="52">
                  <c:v>1.4200000000000001E-2</c:v>
                </c:pt>
                <c:pt idx="53">
                  <c:v>1.43E-2</c:v>
                </c:pt>
                <c:pt idx="54">
                  <c:v>1.44E-2</c:v>
                </c:pt>
                <c:pt idx="55">
                  <c:v>1.4500000000000001E-2</c:v>
                </c:pt>
                <c:pt idx="56">
                  <c:v>1.46E-2</c:v>
                </c:pt>
                <c:pt idx="57">
                  <c:v>1.47E-2</c:v>
                </c:pt>
                <c:pt idx="58">
                  <c:v>1.4800000000000001E-2</c:v>
                </c:pt>
                <c:pt idx="59">
                  <c:v>1.49E-2</c:v>
                </c:pt>
                <c:pt idx="60">
                  <c:v>1.4999999999999999E-2</c:v>
                </c:pt>
                <c:pt idx="61">
                  <c:v>1.5100000000000001E-2</c:v>
                </c:pt>
                <c:pt idx="62">
                  <c:v>1.52E-2</c:v>
                </c:pt>
                <c:pt idx="63">
                  <c:v>1.5299999999999999E-2</c:v>
                </c:pt>
                <c:pt idx="64">
                  <c:v>1.54E-2</c:v>
                </c:pt>
                <c:pt idx="65">
                  <c:v>1.55E-2</c:v>
                </c:pt>
                <c:pt idx="66">
                  <c:v>1.5599999999999999E-2</c:v>
                </c:pt>
                <c:pt idx="67">
                  <c:v>1.5699999999999999E-2</c:v>
                </c:pt>
                <c:pt idx="68">
                  <c:v>1.5800000000000002E-2</c:v>
                </c:pt>
                <c:pt idx="69">
                  <c:v>1.5900000000000001E-2</c:v>
                </c:pt>
                <c:pt idx="70">
                  <c:v>1.6E-2</c:v>
                </c:pt>
                <c:pt idx="71">
                  <c:v>1.61E-2</c:v>
                </c:pt>
                <c:pt idx="72">
                  <c:v>1.6199999999999999E-2</c:v>
                </c:pt>
                <c:pt idx="73">
                  <c:v>1.6299999999999999E-2</c:v>
                </c:pt>
                <c:pt idx="74">
                  <c:v>1.6400000000000001E-2</c:v>
                </c:pt>
                <c:pt idx="75">
                  <c:v>1.6500000000000001E-2</c:v>
                </c:pt>
                <c:pt idx="76">
                  <c:v>1.66E-2</c:v>
                </c:pt>
                <c:pt idx="77">
                  <c:v>1.67E-2</c:v>
                </c:pt>
                <c:pt idx="78">
                  <c:v>1.6799999999999999E-2</c:v>
                </c:pt>
                <c:pt idx="79">
                  <c:v>1.6899999999999998E-2</c:v>
                </c:pt>
                <c:pt idx="80">
                  <c:v>1.7000000000000001E-2</c:v>
                </c:pt>
                <c:pt idx="81">
                  <c:v>1.7100000000000001E-2</c:v>
                </c:pt>
                <c:pt idx="82">
                  <c:v>1.72E-2</c:v>
                </c:pt>
                <c:pt idx="83">
                  <c:v>1.7299999999999999E-2</c:v>
                </c:pt>
                <c:pt idx="84">
                  <c:v>1.7399999999999999E-2</c:v>
                </c:pt>
                <c:pt idx="85">
                  <c:v>1.7500000000000002E-2</c:v>
                </c:pt>
                <c:pt idx="86">
                  <c:v>1.7600000000000001E-2</c:v>
                </c:pt>
                <c:pt idx="87">
                  <c:v>1.77E-2</c:v>
                </c:pt>
                <c:pt idx="88">
                  <c:v>1.78E-2</c:v>
                </c:pt>
                <c:pt idx="89">
                  <c:v>1.7899999999999999E-2</c:v>
                </c:pt>
                <c:pt idx="90">
                  <c:v>1.7999999999999999E-2</c:v>
                </c:pt>
                <c:pt idx="91">
                  <c:v>1.8100000000000002E-2</c:v>
                </c:pt>
                <c:pt idx="92">
                  <c:v>1.8200000000000001E-2</c:v>
                </c:pt>
                <c:pt idx="93">
                  <c:v>1.83E-2</c:v>
                </c:pt>
                <c:pt idx="94">
                  <c:v>1.84E-2</c:v>
                </c:pt>
                <c:pt idx="95">
                  <c:v>1.8499999999999999E-2</c:v>
                </c:pt>
                <c:pt idx="96">
                  <c:v>1.8599999999999998E-2</c:v>
                </c:pt>
                <c:pt idx="97">
                  <c:v>1.8700000000000001E-2</c:v>
                </c:pt>
                <c:pt idx="98">
                  <c:v>1.8800000000000001E-2</c:v>
                </c:pt>
                <c:pt idx="99">
                  <c:v>1.89E-2</c:v>
                </c:pt>
                <c:pt idx="100">
                  <c:v>1.9E-2</c:v>
                </c:pt>
                <c:pt idx="101">
                  <c:v>1.9099999999999999E-2</c:v>
                </c:pt>
                <c:pt idx="102">
                  <c:v>1.9199999999999998E-2</c:v>
                </c:pt>
                <c:pt idx="103">
                  <c:v>1.9300000000000001E-2</c:v>
                </c:pt>
                <c:pt idx="104">
                  <c:v>1.9400000000000001E-2</c:v>
                </c:pt>
                <c:pt idx="105">
                  <c:v>1.95E-2</c:v>
                </c:pt>
                <c:pt idx="106">
                  <c:v>1.9599999999999999E-2</c:v>
                </c:pt>
                <c:pt idx="107">
                  <c:v>1.9699999999999999E-2</c:v>
                </c:pt>
                <c:pt idx="108">
                  <c:v>1.9800000000000002E-2</c:v>
                </c:pt>
                <c:pt idx="109">
                  <c:v>1.9900000000000001E-2</c:v>
                </c:pt>
                <c:pt idx="110">
                  <c:v>0.02</c:v>
                </c:pt>
                <c:pt idx="111">
                  <c:v>2.01E-2</c:v>
                </c:pt>
                <c:pt idx="112">
                  <c:v>2.0199999999999999E-2</c:v>
                </c:pt>
                <c:pt idx="113">
                  <c:v>2.0299999999999999E-2</c:v>
                </c:pt>
                <c:pt idx="114">
                  <c:v>2.0400000000000001E-2</c:v>
                </c:pt>
                <c:pt idx="115">
                  <c:v>2.0500000000000001E-2</c:v>
                </c:pt>
                <c:pt idx="116">
                  <c:v>2.06E-2</c:v>
                </c:pt>
                <c:pt idx="117">
                  <c:v>2.07E-2</c:v>
                </c:pt>
                <c:pt idx="118">
                  <c:v>2.0799999999999999E-2</c:v>
                </c:pt>
                <c:pt idx="119">
                  <c:v>2.0899999999999998E-2</c:v>
                </c:pt>
                <c:pt idx="120">
                  <c:v>2.1000000000000001E-2</c:v>
                </c:pt>
                <c:pt idx="121">
                  <c:v>2.1100000000000001E-2</c:v>
                </c:pt>
                <c:pt idx="122">
                  <c:v>2.12E-2</c:v>
                </c:pt>
                <c:pt idx="123">
                  <c:v>2.1299999999999999E-2</c:v>
                </c:pt>
                <c:pt idx="124">
                  <c:v>2.1399999999999999E-2</c:v>
                </c:pt>
                <c:pt idx="125">
                  <c:v>2.1499999999999998E-2</c:v>
                </c:pt>
                <c:pt idx="126">
                  <c:v>2.1600000000000001E-2</c:v>
                </c:pt>
                <c:pt idx="127">
                  <c:v>2.1700000000000001E-2</c:v>
                </c:pt>
                <c:pt idx="128">
                  <c:v>2.18E-2</c:v>
                </c:pt>
                <c:pt idx="129">
                  <c:v>2.1899999999999999E-2</c:v>
                </c:pt>
                <c:pt idx="130">
                  <c:v>2.1999999999999999E-2</c:v>
                </c:pt>
                <c:pt idx="131">
                  <c:v>2.2100000000000002E-2</c:v>
                </c:pt>
                <c:pt idx="132">
                  <c:v>2.2200000000000001E-2</c:v>
                </c:pt>
                <c:pt idx="133">
                  <c:v>2.23E-2</c:v>
                </c:pt>
                <c:pt idx="134">
                  <c:v>2.24E-2</c:v>
                </c:pt>
                <c:pt idx="135">
                  <c:v>2.2499999999999999E-2</c:v>
                </c:pt>
                <c:pt idx="136">
                  <c:v>2.2599999999999999E-2</c:v>
                </c:pt>
                <c:pt idx="137">
                  <c:v>2.2700000000000001E-2</c:v>
                </c:pt>
                <c:pt idx="138">
                  <c:v>2.2800000000000001E-2</c:v>
                </c:pt>
                <c:pt idx="139">
                  <c:v>2.29E-2</c:v>
                </c:pt>
                <c:pt idx="140">
                  <c:v>2.3E-2</c:v>
                </c:pt>
                <c:pt idx="141">
                  <c:v>2.3099999999999999E-2</c:v>
                </c:pt>
                <c:pt idx="142">
                  <c:v>2.3199999999999998E-2</c:v>
                </c:pt>
                <c:pt idx="143">
                  <c:v>2.3300000000000001E-2</c:v>
                </c:pt>
                <c:pt idx="144">
                  <c:v>2.3400000000000001E-2</c:v>
                </c:pt>
                <c:pt idx="145">
                  <c:v>2.35E-2</c:v>
                </c:pt>
                <c:pt idx="146">
                  <c:v>2.3599999999999999E-2</c:v>
                </c:pt>
                <c:pt idx="147">
                  <c:v>2.3699999999999999E-2</c:v>
                </c:pt>
                <c:pt idx="148">
                  <c:v>2.3800000000000002E-2</c:v>
                </c:pt>
                <c:pt idx="149">
                  <c:v>2.3900000000000001E-2</c:v>
                </c:pt>
                <c:pt idx="150">
                  <c:v>2.4E-2</c:v>
                </c:pt>
                <c:pt idx="151">
                  <c:v>2.41E-2</c:v>
                </c:pt>
                <c:pt idx="152">
                  <c:v>2.4199999999999999E-2</c:v>
                </c:pt>
                <c:pt idx="153">
                  <c:v>2.4299999999999999E-2</c:v>
                </c:pt>
                <c:pt idx="154">
                  <c:v>2.4400000000000002E-2</c:v>
                </c:pt>
                <c:pt idx="155">
                  <c:v>2.4500000000000001E-2</c:v>
                </c:pt>
                <c:pt idx="156">
                  <c:v>2.46E-2</c:v>
                </c:pt>
                <c:pt idx="157">
                  <c:v>2.47E-2</c:v>
                </c:pt>
                <c:pt idx="158">
                  <c:v>2.4799999999999999E-2</c:v>
                </c:pt>
                <c:pt idx="159">
                  <c:v>2.4899999999999999E-2</c:v>
                </c:pt>
                <c:pt idx="160">
                  <c:v>2.5000000000000001E-2</c:v>
                </c:pt>
                <c:pt idx="161">
                  <c:v>2.5100000000000001E-2</c:v>
                </c:pt>
                <c:pt idx="162">
                  <c:v>2.52E-2</c:v>
                </c:pt>
                <c:pt idx="163">
                  <c:v>2.53E-2</c:v>
                </c:pt>
                <c:pt idx="164">
                  <c:v>2.5399999999999999E-2</c:v>
                </c:pt>
                <c:pt idx="165">
                  <c:v>2.5499999999999998E-2</c:v>
                </c:pt>
                <c:pt idx="166">
                  <c:v>2.5600000000000001E-2</c:v>
                </c:pt>
                <c:pt idx="167">
                  <c:v>2.5700000000000001E-2</c:v>
                </c:pt>
                <c:pt idx="168">
                  <c:v>2.58E-2</c:v>
                </c:pt>
                <c:pt idx="169">
                  <c:v>2.5899999999999999E-2</c:v>
                </c:pt>
                <c:pt idx="170">
                  <c:v>2.5999999999999999E-2</c:v>
                </c:pt>
                <c:pt idx="171">
                  <c:v>2.6100000000000002E-2</c:v>
                </c:pt>
                <c:pt idx="172">
                  <c:v>2.6200000000000001E-2</c:v>
                </c:pt>
                <c:pt idx="173">
                  <c:v>2.63E-2</c:v>
                </c:pt>
                <c:pt idx="174">
                  <c:v>2.64E-2</c:v>
                </c:pt>
                <c:pt idx="175">
                  <c:v>2.6499999999999999E-2</c:v>
                </c:pt>
                <c:pt idx="176">
                  <c:v>2.6599999999999999E-2</c:v>
                </c:pt>
                <c:pt idx="177">
                  <c:v>2.6700000000000002E-2</c:v>
                </c:pt>
                <c:pt idx="178">
                  <c:v>2.6800000000000001E-2</c:v>
                </c:pt>
                <c:pt idx="179">
                  <c:v>2.69E-2</c:v>
                </c:pt>
                <c:pt idx="180">
                  <c:v>2.7E-2</c:v>
                </c:pt>
                <c:pt idx="181">
                  <c:v>2.7099999999999999E-2</c:v>
                </c:pt>
                <c:pt idx="182">
                  <c:v>2.7199999999999998E-2</c:v>
                </c:pt>
                <c:pt idx="183">
                  <c:v>2.7300000000000001E-2</c:v>
                </c:pt>
                <c:pt idx="184">
                  <c:v>2.7400000000000001E-2</c:v>
                </c:pt>
                <c:pt idx="185">
                  <c:v>2.75E-2</c:v>
                </c:pt>
                <c:pt idx="186">
                  <c:v>2.76E-2</c:v>
                </c:pt>
                <c:pt idx="187">
                  <c:v>2.7699999999999999E-2</c:v>
                </c:pt>
                <c:pt idx="188">
                  <c:v>2.7799999999999998E-2</c:v>
                </c:pt>
                <c:pt idx="189">
                  <c:v>2.7900000000000001E-2</c:v>
                </c:pt>
                <c:pt idx="190">
                  <c:v>2.8000000000000001E-2</c:v>
                </c:pt>
                <c:pt idx="191">
                  <c:v>2.81E-2</c:v>
                </c:pt>
                <c:pt idx="192">
                  <c:v>2.8199999999999999E-2</c:v>
                </c:pt>
                <c:pt idx="193">
                  <c:v>2.8299999999999999E-2</c:v>
                </c:pt>
                <c:pt idx="194">
                  <c:v>2.8400000000000002E-2</c:v>
                </c:pt>
                <c:pt idx="195">
                  <c:v>2.8500000000000001E-2</c:v>
                </c:pt>
                <c:pt idx="196">
                  <c:v>2.86E-2</c:v>
                </c:pt>
                <c:pt idx="197">
                  <c:v>2.87E-2</c:v>
                </c:pt>
                <c:pt idx="198">
                  <c:v>2.8799999999999999E-2</c:v>
                </c:pt>
                <c:pt idx="199">
                  <c:v>2.8899999999999999E-2</c:v>
                </c:pt>
                <c:pt idx="200">
                  <c:v>2.9000000000000001E-2</c:v>
                </c:pt>
                <c:pt idx="201">
                  <c:v>2.9100000000000001E-2</c:v>
                </c:pt>
                <c:pt idx="202">
                  <c:v>2.92E-2</c:v>
                </c:pt>
                <c:pt idx="203">
                  <c:v>2.93E-2</c:v>
                </c:pt>
                <c:pt idx="204">
                  <c:v>2.9399999999999999E-2</c:v>
                </c:pt>
                <c:pt idx="205">
                  <c:v>2.9499999999999998E-2</c:v>
                </c:pt>
                <c:pt idx="206">
                  <c:v>2.9600000000000001E-2</c:v>
                </c:pt>
                <c:pt idx="207">
                  <c:v>2.9700000000000001E-2</c:v>
                </c:pt>
                <c:pt idx="208">
                  <c:v>2.98E-2</c:v>
                </c:pt>
                <c:pt idx="209">
                  <c:v>2.9899999999999999E-2</c:v>
                </c:pt>
                <c:pt idx="210">
                  <c:v>0.03</c:v>
                </c:pt>
                <c:pt idx="211">
                  <c:v>3.0099999999999998E-2</c:v>
                </c:pt>
                <c:pt idx="212">
                  <c:v>3.0200000000000001E-2</c:v>
                </c:pt>
                <c:pt idx="213">
                  <c:v>3.0300000000000001E-2</c:v>
                </c:pt>
                <c:pt idx="214">
                  <c:v>3.04E-2</c:v>
                </c:pt>
                <c:pt idx="215">
                  <c:v>3.0499999999999999E-2</c:v>
                </c:pt>
                <c:pt idx="216">
                  <c:v>3.0599999999999999E-2</c:v>
                </c:pt>
                <c:pt idx="217">
                  <c:v>3.0700000000000002E-2</c:v>
                </c:pt>
                <c:pt idx="218">
                  <c:v>3.0800000000000001E-2</c:v>
                </c:pt>
                <c:pt idx="219">
                  <c:v>3.09E-2</c:v>
                </c:pt>
                <c:pt idx="220">
                  <c:v>3.1E-2</c:v>
                </c:pt>
                <c:pt idx="221">
                  <c:v>3.1099999999999999E-2</c:v>
                </c:pt>
                <c:pt idx="222">
                  <c:v>3.1199999999999999E-2</c:v>
                </c:pt>
                <c:pt idx="223">
                  <c:v>3.1300000000000001E-2</c:v>
                </c:pt>
                <c:pt idx="224">
                  <c:v>3.1399999999999997E-2</c:v>
                </c:pt>
                <c:pt idx="225">
                  <c:v>3.15E-2</c:v>
                </c:pt>
                <c:pt idx="226">
                  <c:v>3.1600000000000003E-2</c:v>
                </c:pt>
                <c:pt idx="227">
                  <c:v>3.1699999999999999E-2</c:v>
                </c:pt>
                <c:pt idx="228">
                  <c:v>3.1800000000000002E-2</c:v>
                </c:pt>
                <c:pt idx="229">
                  <c:v>3.1899999999999998E-2</c:v>
                </c:pt>
                <c:pt idx="230">
                  <c:v>3.2000000000000001E-2</c:v>
                </c:pt>
                <c:pt idx="231">
                  <c:v>3.2099999999999997E-2</c:v>
                </c:pt>
                <c:pt idx="232">
                  <c:v>3.2199999999999999E-2</c:v>
                </c:pt>
                <c:pt idx="233">
                  <c:v>3.2300000000000002E-2</c:v>
                </c:pt>
                <c:pt idx="234">
                  <c:v>3.2399999999999998E-2</c:v>
                </c:pt>
                <c:pt idx="235">
                  <c:v>3.2500000000000001E-2</c:v>
                </c:pt>
                <c:pt idx="236">
                  <c:v>3.2599999999999997E-2</c:v>
                </c:pt>
                <c:pt idx="237">
                  <c:v>3.27E-2</c:v>
                </c:pt>
                <c:pt idx="238">
                  <c:v>3.2800000000000003E-2</c:v>
                </c:pt>
                <c:pt idx="239">
                  <c:v>3.2899999999999999E-2</c:v>
                </c:pt>
                <c:pt idx="240">
                  <c:v>3.3000000000000002E-2</c:v>
                </c:pt>
                <c:pt idx="241">
                  <c:v>3.3099999999999997E-2</c:v>
                </c:pt>
                <c:pt idx="242">
                  <c:v>3.32E-2</c:v>
                </c:pt>
                <c:pt idx="243">
                  <c:v>3.3300000000000003E-2</c:v>
                </c:pt>
                <c:pt idx="244">
                  <c:v>3.3399999999999999E-2</c:v>
                </c:pt>
                <c:pt idx="245">
                  <c:v>3.3500000000000002E-2</c:v>
                </c:pt>
                <c:pt idx="246">
                  <c:v>3.3599999999999998E-2</c:v>
                </c:pt>
                <c:pt idx="247">
                  <c:v>3.3700000000000001E-2</c:v>
                </c:pt>
                <c:pt idx="248">
                  <c:v>3.3799999999999997E-2</c:v>
                </c:pt>
                <c:pt idx="249">
                  <c:v>3.39E-2</c:v>
                </c:pt>
                <c:pt idx="250">
                  <c:v>3.4000000000000002E-2</c:v>
                </c:pt>
                <c:pt idx="251">
                  <c:v>3.4099999999999998E-2</c:v>
                </c:pt>
                <c:pt idx="252">
                  <c:v>3.4200000000000001E-2</c:v>
                </c:pt>
                <c:pt idx="253">
                  <c:v>3.4299999999999997E-2</c:v>
                </c:pt>
                <c:pt idx="254">
                  <c:v>3.44E-2</c:v>
                </c:pt>
                <c:pt idx="255">
                  <c:v>3.4500000000000003E-2</c:v>
                </c:pt>
                <c:pt idx="256">
                  <c:v>3.4599999999999999E-2</c:v>
                </c:pt>
                <c:pt idx="257">
                  <c:v>3.4700000000000002E-2</c:v>
                </c:pt>
                <c:pt idx="258">
                  <c:v>3.4799999999999998E-2</c:v>
                </c:pt>
                <c:pt idx="259">
                  <c:v>3.49E-2</c:v>
                </c:pt>
                <c:pt idx="260">
                  <c:v>3.5000000000000003E-2</c:v>
                </c:pt>
                <c:pt idx="261">
                  <c:v>3.5099999999999999E-2</c:v>
                </c:pt>
                <c:pt idx="262">
                  <c:v>3.5200000000000002E-2</c:v>
                </c:pt>
                <c:pt idx="263">
                  <c:v>3.5299999999999998E-2</c:v>
                </c:pt>
                <c:pt idx="264">
                  <c:v>3.5400000000000001E-2</c:v>
                </c:pt>
                <c:pt idx="265">
                  <c:v>3.5499999999999997E-2</c:v>
                </c:pt>
                <c:pt idx="266">
                  <c:v>3.56E-2</c:v>
                </c:pt>
                <c:pt idx="267">
                  <c:v>3.5700000000000003E-2</c:v>
                </c:pt>
                <c:pt idx="268">
                  <c:v>3.5799999999999998E-2</c:v>
                </c:pt>
                <c:pt idx="269">
                  <c:v>3.5900000000000001E-2</c:v>
                </c:pt>
                <c:pt idx="270">
                  <c:v>3.5999999999999997E-2</c:v>
                </c:pt>
                <c:pt idx="271">
                  <c:v>3.61E-2</c:v>
                </c:pt>
                <c:pt idx="272">
                  <c:v>3.6200000000000003E-2</c:v>
                </c:pt>
                <c:pt idx="273">
                  <c:v>3.6299999999999999E-2</c:v>
                </c:pt>
                <c:pt idx="274">
                  <c:v>3.6400000000000002E-2</c:v>
                </c:pt>
                <c:pt idx="275">
                  <c:v>3.6499999999999998E-2</c:v>
                </c:pt>
                <c:pt idx="276">
                  <c:v>3.6600000000000001E-2</c:v>
                </c:pt>
                <c:pt idx="277">
                  <c:v>3.6700000000000003E-2</c:v>
                </c:pt>
                <c:pt idx="278">
                  <c:v>3.6799999999999999E-2</c:v>
                </c:pt>
                <c:pt idx="279">
                  <c:v>3.6900000000000002E-2</c:v>
                </c:pt>
                <c:pt idx="280">
                  <c:v>3.6999999999999998E-2</c:v>
                </c:pt>
                <c:pt idx="281">
                  <c:v>3.7100000000000001E-2</c:v>
                </c:pt>
                <c:pt idx="282">
                  <c:v>3.7199999999999997E-2</c:v>
                </c:pt>
                <c:pt idx="283">
                  <c:v>3.73E-2</c:v>
                </c:pt>
                <c:pt idx="284">
                  <c:v>3.7400000000000003E-2</c:v>
                </c:pt>
                <c:pt idx="285">
                  <c:v>3.7499999999999999E-2</c:v>
                </c:pt>
                <c:pt idx="286">
                  <c:v>3.7600000000000001E-2</c:v>
                </c:pt>
                <c:pt idx="287">
                  <c:v>3.7699999999999997E-2</c:v>
                </c:pt>
                <c:pt idx="288">
                  <c:v>3.78E-2</c:v>
                </c:pt>
                <c:pt idx="289">
                  <c:v>3.7900000000000003E-2</c:v>
                </c:pt>
                <c:pt idx="290">
                  <c:v>3.7999999999999999E-2</c:v>
                </c:pt>
                <c:pt idx="291">
                  <c:v>3.8100000000000002E-2</c:v>
                </c:pt>
                <c:pt idx="292">
                  <c:v>3.8199999999999998E-2</c:v>
                </c:pt>
                <c:pt idx="293">
                  <c:v>3.8300000000000001E-2</c:v>
                </c:pt>
                <c:pt idx="294">
                  <c:v>3.8399999999999997E-2</c:v>
                </c:pt>
                <c:pt idx="295">
                  <c:v>3.85E-2</c:v>
                </c:pt>
                <c:pt idx="296">
                  <c:v>3.8600000000000002E-2</c:v>
                </c:pt>
                <c:pt idx="297">
                  <c:v>3.8699999999999998E-2</c:v>
                </c:pt>
                <c:pt idx="298">
                  <c:v>3.8800000000000001E-2</c:v>
                </c:pt>
                <c:pt idx="299">
                  <c:v>3.8899999999999997E-2</c:v>
                </c:pt>
                <c:pt idx="300">
                  <c:v>3.9E-2</c:v>
                </c:pt>
                <c:pt idx="301">
                  <c:v>3.9100000000000003E-2</c:v>
                </c:pt>
                <c:pt idx="302">
                  <c:v>3.9199999999999999E-2</c:v>
                </c:pt>
                <c:pt idx="303">
                  <c:v>3.9300000000000002E-2</c:v>
                </c:pt>
                <c:pt idx="304">
                  <c:v>3.9399999999999998E-2</c:v>
                </c:pt>
                <c:pt idx="305">
                  <c:v>3.95E-2</c:v>
                </c:pt>
                <c:pt idx="306">
                  <c:v>3.9600000000000003E-2</c:v>
                </c:pt>
                <c:pt idx="307">
                  <c:v>3.9699999999999999E-2</c:v>
                </c:pt>
              </c:numCache>
            </c:numRef>
          </c:xVal>
          <c:yVal>
            <c:numRef>
              <c:f>'mtDNA - histo'!$D$5:$D$11209</c:f>
              <c:numCache>
                <c:formatCode>General</c:formatCode>
                <c:ptCount val="11205"/>
                <c:pt idx="0">
                  <c:v>0</c:v>
                </c:pt>
                <c:pt idx="1">
                  <c:v>6.3226161989999997E-9</c:v>
                </c:pt>
                <c:pt idx="2">
                  <c:v>4.5221580600000002E-8</c:v>
                </c:pt>
                <c:pt idx="3">
                  <c:v>1.0882800799999999E-7</c:v>
                </c:pt>
                <c:pt idx="4">
                  <c:v>1.859563801E-7</c:v>
                </c:pt>
                <c:pt idx="5">
                  <c:v>9.8696799010000004E-7</c:v>
                </c:pt>
                <c:pt idx="6">
                  <c:v>4.4401217319999997E-6</c:v>
                </c:pt>
                <c:pt idx="7">
                  <c:v>9.7926693060000005E-6</c:v>
                </c:pt>
                <c:pt idx="8">
                  <c:v>1.7119468879999998E-5</c:v>
                </c:pt>
                <c:pt idx="9">
                  <c:v>2.8569050120000002E-5</c:v>
                </c:pt>
                <c:pt idx="10">
                  <c:v>4.4167504790000001E-5</c:v>
                </c:pt>
                <c:pt idx="11">
                  <c:v>6.3583047120000004E-5</c:v>
                </c:pt>
                <c:pt idx="12">
                  <c:v>8.4720931470000011E-5</c:v>
                </c:pt>
                <c:pt idx="13">
                  <c:v>1.0683585289999999E-4</c:v>
                </c:pt>
                <c:pt idx="14">
                  <c:v>1.292353049E-4</c:v>
                </c:pt>
                <c:pt idx="15">
                  <c:v>1.5716900940000001E-4</c:v>
                </c:pt>
                <c:pt idx="16">
                  <c:v>1.933249656E-4</c:v>
                </c:pt>
                <c:pt idx="17">
                  <c:v>2.364528532E-4</c:v>
                </c:pt>
                <c:pt idx="18">
                  <c:v>2.8698989809999999E-4</c:v>
                </c:pt>
                <c:pt idx="19">
                  <c:v>3.5017844829999997E-4</c:v>
                </c:pt>
                <c:pt idx="20">
                  <c:v>4.2217635130000001E-4</c:v>
                </c:pt>
                <c:pt idx="21">
                  <c:v>5.0597698439999999E-4</c:v>
                </c:pt>
                <c:pt idx="22">
                  <c:v>6.0335993869999993E-4</c:v>
                </c:pt>
                <c:pt idx="23">
                  <c:v>7.0972401209999994E-4</c:v>
                </c:pt>
                <c:pt idx="24">
                  <c:v>8.1964096669999995E-4</c:v>
                </c:pt>
                <c:pt idx="25">
                  <c:v>9.2740699650000012E-4</c:v>
                </c:pt>
                <c:pt idx="26">
                  <c:v>1.036056221E-3</c:v>
                </c:pt>
                <c:pt idx="27">
                  <c:v>1.1412928219999999E-3</c:v>
                </c:pt>
                <c:pt idx="28">
                  <c:v>1.2424532879999999E-3</c:v>
                </c:pt>
                <c:pt idx="29">
                  <c:v>1.336653846E-3</c:v>
                </c:pt>
                <c:pt idx="30">
                  <c:v>1.429382936E-3</c:v>
                </c:pt>
                <c:pt idx="31">
                  <c:v>1.5193754229999999E-3</c:v>
                </c:pt>
                <c:pt idx="32">
                  <c:v>1.6036062600000001E-3</c:v>
                </c:pt>
                <c:pt idx="33">
                  <c:v>1.690969397E-3</c:v>
                </c:pt>
                <c:pt idx="34">
                  <c:v>1.784621624E-3</c:v>
                </c:pt>
                <c:pt idx="35">
                  <c:v>1.8798335810000001E-3</c:v>
                </c:pt>
                <c:pt idx="36">
                  <c:v>1.979063663E-3</c:v>
                </c:pt>
                <c:pt idx="37">
                  <c:v>2.0887987939999996E-3</c:v>
                </c:pt>
                <c:pt idx="38">
                  <c:v>2.199991234E-3</c:v>
                </c:pt>
                <c:pt idx="39">
                  <c:v>2.3081907709999998E-3</c:v>
                </c:pt>
                <c:pt idx="40">
                  <c:v>2.4059766860000001E-3</c:v>
                </c:pt>
                <c:pt idx="41">
                  <c:v>2.4836769879999997E-3</c:v>
                </c:pt>
                <c:pt idx="42">
                  <c:v>2.5524196700000001E-3</c:v>
                </c:pt>
                <c:pt idx="43">
                  <c:v>2.640794139E-3</c:v>
                </c:pt>
                <c:pt idx="44">
                  <c:v>2.7625549430000001E-3</c:v>
                </c:pt>
                <c:pt idx="45">
                  <c:v>2.922914859E-3</c:v>
                </c:pt>
                <c:pt idx="46">
                  <c:v>3.131392585E-3</c:v>
                </c:pt>
                <c:pt idx="47">
                  <c:v>3.3882162139999999E-3</c:v>
                </c:pt>
                <c:pt idx="48">
                  <c:v>3.6848730830000001E-3</c:v>
                </c:pt>
                <c:pt idx="49">
                  <c:v>4.0047035559999996E-3</c:v>
                </c:pt>
                <c:pt idx="50">
                  <c:v>4.3414122260000002E-3</c:v>
                </c:pt>
                <c:pt idx="51">
                  <c:v>4.691233976E-3</c:v>
                </c:pt>
                <c:pt idx="52">
                  <c:v>5.0278653419999998E-3</c:v>
                </c:pt>
                <c:pt idx="53">
                  <c:v>5.3259403130000004E-3</c:v>
                </c:pt>
                <c:pt idx="54">
                  <c:v>5.5778291590000001E-3</c:v>
                </c:pt>
                <c:pt idx="55">
                  <c:v>5.7787827069999999E-3</c:v>
                </c:pt>
                <c:pt idx="56">
                  <c:v>5.9315996169999998E-3</c:v>
                </c:pt>
                <c:pt idx="57">
                  <c:v>6.047572484E-3</c:v>
                </c:pt>
                <c:pt idx="58">
                  <c:v>6.1458713349999998E-3</c:v>
                </c:pt>
                <c:pt idx="59">
                  <c:v>6.2346459420000002E-3</c:v>
                </c:pt>
                <c:pt idx="60">
                  <c:v>6.3368381689999998E-3</c:v>
                </c:pt>
                <c:pt idx="61">
                  <c:v>6.4629519299999995E-3</c:v>
                </c:pt>
                <c:pt idx="62">
                  <c:v>6.6075064490000003E-3</c:v>
                </c:pt>
                <c:pt idx="63">
                  <c:v>6.7635924070000002E-3</c:v>
                </c:pt>
                <c:pt idx="64">
                  <c:v>6.9345882430000005E-3</c:v>
                </c:pt>
                <c:pt idx="65">
                  <c:v>7.1056664429999996E-3</c:v>
                </c:pt>
                <c:pt idx="66">
                  <c:v>7.2694317670000006E-3</c:v>
                </c:pt>
                <c:pt idx="67">
                  <c:v>7.441414056000001E-3</c:v>
                </c:pt>
                <c:pt idx="68">
                  <c:v>7.6318352599999998E-3</c:v>
                </c:pt>
                <c:pt idx="69">
                  <c:v>7.8271353399999993E-3</c:v>
                </c:pt>
                <c:pt idx="70">
                  <c:v>8.0151334150000003E-3</c:v>
                </c:pt>
                <c:pt idx="71">
                  <c:v>8.2037676439999999E-3</c:v>
                </c:pt>
                <c:pt idx="72">
                  <c:v>8.3862497710000001E-3</c:v>
                </c:pt>
                <c:pt idx="73">
                  <c:v>8.5599328700000001E-3</c:v>
                </c:pt>
                <c:pt idx="74">
                  <c:v>8.71833451E-3</c:v>
                </c:pt>
                <c:pt idx="75">
                  <c:v>8.8516930670000001E-3</c:v>
                </c:pt>
                <c:pt idx="76">
                  <c:v>8.9576563590000012E-3</c:v>
                </c:pt>
                <c:pt idx="77">
                  <c:v>9.0261971659999999E-3</c:v>
                </c:pt>
                <c:pt idx="78">
                  <c:v>9.065809658000001E-3</c:v>
                </c:pt>
                <c:pt idx="79">
                  <c:v>9.0748033680000013E-3</c:v>
                </c:pt>
                <c:pt idx="80">
                  <c:v>9.0517944170000007E-3</c:v>
                </c:pt>
                <c:pt idx="81">
                  <c:v>9.0088720020000002E-3</c:v>
                </c:pt>
                <c:pt idx="82">
                  <c:v>8.9738767589999987E-3</c:v>
                </c:pt>
                <c:pt idx="83">
                  <c:v>8.9498496029999999E-3</c:v>
                </c:pt>
                <c:pt idx="84">
                  <c:v>8.9455955040000004E-3</c:v>
                </c:pt>
                <c:pt idx="85">
                  <c:v>8.9872823809999999E-3</c:v>
                </c:pt>
                <c:pt idx="86">
                  <c:v>9.0775227930000001E-3</c:v>
                </c:pt>
                <c:pt idx="87">
                  <c:v>9.1930417130000001E-3</c:v>
                </c:pt>
                <c:pt idx="88">
                  <c:v>9.3226752559999997E-3</c:v>
                </c:pt>
                <c:pt idx="89">
                  <c:v>9.4391121289999994E-3</c:v>
                </c:pt>
                <c:pt idx="90">
                  <c:v>9.5276076950000007E-3</c:v>
                </c:pt>
                <c:pt idx="91">
                  <c:v>9.5974583050000006E-3</c:v>
                </c:pt>
                <c:pt idx="92">
                  <c:v>9.6504480619999996E-3</c:v>
                </c:pt>
                <c:pt idx="93">
                  <c:v>9.6879626119999989E-3</c:v>
                </c:pt>
                <c:pt idx="94">
                  <c:v>9.7060290119999997E-3</c:v>
                </c:pt>
                <c:pt idx="95">
                  <c:v>9.6978369420000002E-3</c:v>
                </c:pt>
                <c:pt idx="96">
                  <c:v>9.6827850530000013E-3</c:v>
                </c:pt>
                <c:pt idx="97">
                  <c:v>9.6576267479999995E-3</c:v>
                </c:pt>
                <c:pt idx="98">
                  <c:v>9.6214101229999995E-3</c:v>
                </c:pt>
                <c:pt idx="99">
                  <c:v>9.587228586E-3</c:v>
                </c:pt>
                <c:pt idx="100">
                  <c:v>9.551214358E-3</c:v>
                </c:pt>
                <c:pt idx="101">
                  <c:v>9.5027824809999998E-3</c:v>
                </c:pt>
                <c:pt idx="102">
                  <c:v>9.4438511329999995E-3</c:v>
                </c:pt>
                <c:pt idx="103">
                  <c:v>9.3844445949999994E-3</c:v>
                </c:pt>
                <c:pt idx="104">
                  <c:v>9.3233502299999993E-3</c:v>
                </c:pt>
                <c:pt idx="105">
                  <c:v>9.2613793000000007E-3</c:v>
                </c:pt>
                <c:pt idx="106">
                  <c:v>9.1805259460000007E-3</c:v>
                </c:pt>
                <c:pt idx="107">
                  <c:v>9.0761541489999993E-3</c:v>
                </c:pt>
                <c:pt idx="108">
                  <c:v>8.9681736889999988E-3</c:v>
                </c:pt>
                <c:pt idx="109">
                  <c:v>8.8569875870000009E-3</c:v>
                </c:pt>
                <c:pt idx="110">
                  <c:v>8.7380835240000003E-3</c:v>
                </c:pt>
                <c:pt idx="111">
                  <c:v>8.6124744579999992E-3</c:v>
                </c:pt>
                <c:pt idx="112">
                  <c:v>8.4927606260000003E-3</c:v>
                </c:pt>
                <c:pt idx="113">
                  <c:v>8.3863703689999996E-3</c:v>
                </c:pt>
                <c:pt idx="114">
                  <c:v>8.2913464950000008E-3</c:v>
                </c:pt>
                <c:pt idx="115">
                  <c:v>8.1940019410000012E-3</c:v>
                </c:pt>
                <c:pt idx="116">
                  <c:v>8.0971931170000008E-3</c:v>
                </c:pt>
                <c:pt idx="117">
                  <c:v>8.0093624899999997E-3</c:v>
                </c:pt>
                <c:pt idx="118">
                  <c:v>7.9252380790000004E-3</c:v>
                </c:pt>
                <c:pt idx="119">
                  <c:v>7.843139281E-3</c:v>
                </c:pt>
                <c:pt idx="120">
                  <c:v>7.7607305210000005E-3</c:v>
                </c:pt>
                <c:pt idx="121">
                  <c:v>7.6760790920000002E-3</c:v>
                </c:pt>
                <c:pt idx="122">
                  <c:v>7.6084383650000011E-3</c:v>
                </c:pt>
                <c:pt idx="123">
                  <c:v>7.5465031920000005E-3</c:v>
                </c:pt>
                <c:pt idx="124">
                  <c:v>7.4732526320000006E-3</c:v>
                </c:pt>
                <c:pt idx="125">
                  <c:v>7.4068256129999994E-3</c:v>
                </c:pt>
                <c:pt idx="126">
                  <c:v>7.3569767970000002E-3</c:v>
                </c:pt>
                <c:pt idx="127">
                  <c:v>7.3191069420000003E-3</c:v>
                </c:pt>
                <c:pt idx="128">
                  <c:v>7.2957283579999999E-3</c:v>
                </c:pt>
                <c:pt idx="129">
                  <c:v>7.2902294740000003E-3</c:v>
                </c:pt>
                <c:pt idx="130">
                  <c:v>7.2907525099999999E-3</c:v>
                </c:pt>
                <c:pt idx="131">
                  <c:v>7.2741236040000006E-3</c:v>
                </c:pt>
                <c:pt idx="132">
                  <c:v>7.2380929539999994E-3</c:v>
                </c:pt>
                <c:pt idx="133">
                  <c:v>7.1912050660000006E-3</c:v>
                </c:pt>
                <c:pt idx="134">
                  <c:v>7.1330796289999993E-3</c:v>
                </c:pt>
                <c:pt idx="135">
                  <c:v>7.0581540309999991E-3</c:v>
                </c:pt>
                <c:pt idx="136">
                  <c:v>6.9574710809999999E-3</c:v>
                </c:pt>
                <c:pt idx="137">
                  <c:v>6.8304309649999994E-3</c:v>
                </c:pt>
                <c:pt idx="138">
                  <c:v>6.6871183549999996E-3</c:v>
                </c:pt>
                <c:pt idx="139">
                  <c:v>6.5326091250000008E-3</c:v>
                </c:pt>
                <c:pt idx="140">
                  <c:v>6.3827249449999995E-3</c:v>
                </c:pt>
                <c:pt idx="141">
                  <c:v>6.2366613230000001E-3</c:v>
                </c:pt>
                <c:pt idx="142">
                  <c:v>6.0974605880000001E-3</c:v>
                </c:pt>
                <c:pt idx="143">
                  <c:v>5.9751864120000005E-3</c:v>
                </c:pt>
                <c:pt idx="144">
                  <c:v>5.8848036329999997E-3</c:v>
                </c:pt>
                <c:pt idx="145">
                  <c:v>5.808458497E-3</c:v>
                </c:pt>
                <c:pt idx="146">
                  <c:v>5.7307786780000005E-3</c:v>
                </c:pt>
                <c:pt idx="147">
                  <c:v>5.6416589899999994E-3</c:v>
                </c:pt>
                <c:pt idx="148">
                  <c:v>5.5338651730000004E-3</c:v>
                </c:pt>
                <c:pt idx="149">
                  <c:v>5.4089852129999994E-3</c:v>
                </c:pt>
                <c:pt idx="150">
                  <c:v>5.2711252739999995E-3</c:v>
                </c:pt>
                <c:pt idx="151">
                  <c:v>5.1179644639999999E-3</c:v>
                </c:pt>
                <c:pt idx="152">
                  <c:v>4.9530457390000006E-3</c:v>
                </c:pt>
                <c:pt idx="153">
                  <c:v>4.7776119880000006E-3</c:v>
                </c:pt>
                <c:pt idx="154">
                  <c:v>4.5973466929999998E-3</c:v>
                </c:pt>
                <c:pt idx="155">
                  <c:v>4.420384607E-3</c:v>
                </c:pt>
                <c:pt idx="156">
                  <c:v>4.2516454360000001E-3</c:v>
                </c:pt>
                <c:pt idx="157">
                  <c:v>4.0899040120000001E-3</c:v>
                </c:pt>
                <c:pt idx="158">
                  <c:v>3.9422195709999993E-3</c:v>
                </c:pt>
                <c:pt idx="159">
                  <c:v>3.8139487889999996E-3</c:v>
                </c:pt>
                <c:pt idx="160">
                  <c:v>3.7125074669999997E-3</c:v>
                </c:pt>
                <c:pt idx="161">
                  <c:v>3.6508094309999997E-3</c:v>
                </c:pt>
                <c:pt idx="162">
                  <c:v>3.6207049379999999E-3</c:v>
                </c:pt>
                <c:pt idx="163">
                  <c:v>3.5936018369999998E-3</c:v>
                </c:pt>
                <c:pt idx="164">
                  <c:v>3.5647088379999999E-3</c:v>
                </c:pt>
                <c:pt idx="165">
                  <c:v>3.5381030080000003E-3</c:v>
                </c:pt>
                <c:pt idx="166">
                  <c:v>3.5085883889999997E-3</c:v>
                </c:pt>
                <c:pt idx="167">
                  <c:v>3.467910172E-3</c:v>
                </c:pt>
                <c:pt idx="168">
                  <c:v>3.4097294300000002E-3</c:v>
                </c:pt>
                <c:pt idx="169">
                  <c:v>3.3372794349999998E-3</c:v>
                </c:pt>
                <c:pt idx="170">
                  <c:v>3.248797733E-3</c:v>
                </c:pt>
                <c:pt idx="171">
                  <c:v>3.146184913E-3</c:v>
                </c:pt>
                <c:pt idx="172">
                  <c:v>3.0341468930000001E-3</c:v>
                </c:pt>
                <c:pt idx="173">
                  <c:v>2.913509524E-3</c:v>
                </c:pt>
                <c:pt idx="174">
                  <c:v>2.787936959E-3</c:v>
                </c:pt>
                <c:pt idx="175">
                  <c:v>2.6640907200000002E-3</c:v>
                </c:pt>
                <c:pt idx="176">
                  <c:v>2.5457767109999998E-3</c:v>
                </c:pt>
                <c:pt idx="177">
                  <c:v>2.4430345370000002E-3</c:v>
                </c:pt>
                <c:pt idx="178">
                  <c:v>2.357189436E-3</c:v>
                </c:pt>
                <c:pt idx="179">
                  <c:v>2.2810632610000001E-3</c:v>
                </c:pt>
                <c:pt idx="180">
                  <c:v>2.2106695450000002E-3</c:v>
                </c:pt>
                <c:pt idx="181">
                  <c:v>2.1405249000000003E-3</c:v>
                </c:pt>
                <c:pt idx="182">
                  <c:v>2.0740396579999997E-3</c:v>
                </c:pt>
                <c:pt idx="183">
                  <c:v>2.0133423749999998E-3</c:v>
                </c:pt>
                <c:pt idx="184">
                  <c:v>1.9591517390000002E-3</c:v>
                </c:pt>
                <c:pt idx="185">
                  <c:v>1.916428491E-3</c:v>
                </c:pt>
                <c:pt idx="186">
                  <c:v>1.87514329E-3</c:v>
                </c:pt>
                <c:pt idx="187">
                  <c:v>1.8275074700000002E-3</c:v>
                </c:pt>
                <c:pt idx="188">
                  <c:v>1.77092126E-3</c:v>
                </c:pt>
                <c:pt idx="189">
                  <c:v>1.7101683000000001E-3</c:v>
                </c:pt>
                <c:pt idx="190">
                  <c:v>1.6483766809999999E-3</c:v>
                </c:pt>
                <c:pt idx="191">
                  <c:v>1.5832391239999999E-3</c:v>
                </c:pt>
                <c:pt idx="192">
                  <c:v>1.5140917200000001E-3</c:v>
                </c:pt>
                <c:pt idx="193">
                  <c:v>1.4402169990000002E-3</c:v>
                </c:pt>
                <c:pt idx="194">
                  <c:v>1.359181186E-3</c:v>
                </c:pt>
                <c:pt idx="195">
                  <c:v>1.2735205039999999E-3</c:v>
                </c:pt>
                <c:pt idx="196">
                  <c:v>1.182653951E-3</c:v>
                </c:pt>
                <c:pt idx="197">
                  <c:v>1.092580132E-3</c:v>
                </c:pt>
                <c:pt idx="198">
                  <c:v>1.0134087239999999E-3</c:v>
                </c:pt>
                <c:pt idx="199">
                  <c:v>9.4703964119999999E-4</c:v>
                </c:pt>
                <c:pt idx="200">
                  <c:v>8.990556105E-4</c:v>
                </c:pt>
                <c:pt idx="201">
                  <c:v>8.6882606160000012E-4</c:v>
                </c:pt>
                <c:pt idx="202">
                  <c:v>8.5094955369999995E-4</c:v>
                </c:pt>
                <c:pt idx="203">
                  <c:v>8.3592934450000005E-4</c:v>
                </c:pt>
                <c:pt idx="204">
                  <c:v>8.1267608899999999E-4</c:v>
                </c:pt>
                <c:pt idx="205">
                  <c:v>7.8370405009999997E-4</c:v>
                </c:pt>
                <c:pt idx="206">
                  <c:v>7.5561233180000003E-4</c:v>
                </c:pt>
                <c:pt idx="207">
                  <c:v>7.3406000550000001E-4</c:v>
                </c:pt>
                <c:pt idx="208">
                  <c:v>7.1839662479999998E-4</c:v>
                </c:pt>
                <c:pt idx="209">
                  <c:v>7.0237814930000002E-4</c:v>
                </c:pt>
                <c:pt idx="210">
                  <c:v>6.8368352930000002E-4</c:v>
                </c:pt>
                <c:pt idx="211">
                  <c:v>6.6332452149999994E-4</c:v>
                </c:pt>
                <c:pt idx="212">
                  <c:v>6.4036101299999994E-4</c:v>
                </c:pt>
                <c:pt idx="213">
                  <c:v>6.1692857310000006E-4</c:v>
                </c:pt>
                <c:pt idx="214">
                  <c:v>5.947064957E-4</c:v>
                </c:pt>
                <c:pt idx="215">
                  <c:v>5.7833169040000004E-4</c:v>
                </c:pt>
                <c:pt idx="216">
                  <c:v>5.6806920009999998E-4</c:v>
                </c:pt>
                <c:pt idx="217">
                  <c:v>5.5820440349999998E-4</c:v>
                </c:pt>
                <c:pt idx="218">
                  <c:v>5.4703884999999998E-4</c:v>
                </c:pt>
                <c:pt idx="219">
                  <c:v>5.3047357890000004E-4</c:v>
                </c:pt>
                <c:pt idx="220">
                  <c:v>5.0330984969999999E-4</c:v>
                </c:pt>
                <c:pt idx="221">
                  <c:v>4.6744320599999999E-4</c:v>
                </c:pt>
                <c:pt idx="222">
                  <c:v>4.2648288030000005E-4</c:v>
                </c:pt>
                <c:pt idx="223">
                  <c:v>3.8519134460000002E-4</c:v>
                </c:pt>
                <c:pt idx="224">
                  <c:v>3.4987756750000002E-4</c:v>
                </c:pt>
                <c:pt idx="225">
                  <c:v>3.1973695700000001E-4</c:v>
                </c:pt>
                <c:pt idx="226">
                  <c:v>2.9121165480000002E-4</c:v>
                </c:pt>
                <c:pt idx="227">
                  <c:v>2.6367824540000001E-4</c:v>
                </c:pt>
                <c:pt idx="228">
                  <c:v>2.3958304080000002E-4</c:v>
                </c:pt>
                <c:pt idx="229">
                  <c:v>2.199800029E-4</c:v>
                </c:pt>
                <c:pt idx="230">
                  <c:v>2.032611847E-4</c:v>
                </c:pt>
                <c:pt idx="231">
                  <c:v>1.9050516440000001E-4</c:v>
                </c:pt>
                <c:pt idx="232">
                  <c:v>1.8313319699999998E-4</c:v>
                </c:pt>
                <c:pt idx="233">
                  <c:v>1.811161647E-4</c:v>
                </c:pt>
                <c:pt idx="234">
                  <c:v>1.7984149780000001E-4</c:v>
                </c:pt>
                <c:pt idx="235">
                  <c:v>1.7818889140000001E-4</c:v>
                </c:pt>
                <c:pt idx="236">
                  <c:v>1.763018627E-4</c:v>
                </c:pt>
                <c:pt idx="237">
                  <c:v>1.747866626E-4</c:v>
                </c:pt>
                <c:pt idx="238">
                  <c:v>1.736504822E-4</c:v>
                </c:pt>
                <c:pt idx="239">
                  <c:v>1.7293593050000001E-4</c:v>
                </c:pt>
                <c:pt idx="240">
                  <c:v>1.7242648720000001E-4</c:v>
                </c:pt>
                <c:pt idx="241">
                  <c:v>1.7236641870000001E-4</c:v>
                </c:pt>
                <c:pt idx="242">
                  <c:v>1.7200126910000001E-4</c:v>
                </c:pt>
                <c:pt idx="243">
                  <c:v>1.680257653E-4</c:v>
                </c:pt>
                <c:pt idx="244">
                  <c:v>1.614264135E-4</c:v>
                </c:pt>
                <c:pt idx="245">
                  <c:v>1.5248713439999998E-4</c:v>
                </c:pt>
                <c:pt idx="246">
                  <c:v>1.414609794E-4</c:v>
                </c:pt>
                <c:pt idx="247">
                  <c:v>1.290611409E-4</c:v>
                </c:pt>
                <c:pt idx="248">
                  <c:v>1.15970814E-4</c:v>
                </c:pt>
                <c:pt idx="249">
                  <c:v>1.036587109E-4</c:v>
                </c:pt>
                <c:pt idx="250">
                  <c:v>9.1276469759999995E-5</c:v>
                </c:pt>
                <c:pt idx="251">
                  <c:v>7.9083060460000005E-5</c:v>
                </c:pt>
                <c:pt idx="252">
                  <c:v>6.9199325099999993E-5</c:v>
                </c:pt>
                <c:pt idx="253">
                  <c:v>6.2769239260000004E-5</c:v>
                </c:pt>
                <c:pt idx="254">
                  <c:v>5.7653352579999998E-5</c:v>
                </c:pt>
                <c:pt idx="255">
                  <c:v>5.305848323E-5</c:v>
                </c:pt>
                <c:pt idx="256">
                  <c:v>4.8445520560000001E-5</c:v>
                </c:pt>
                <c:pt idx="257">
                  <c:v>4.4463509210000003E-5</c:v>
                </c:pt>
                <c:pt idx="258">
                  <c:v>4.1076591049999997E-5</c:v>
                </c:pt>
                <c:pt idx="259">
                  <c:v>3.789346134E-5</c:v>
                </c:pt>
                <c:pt idx="260">
                  <c:v>3.484101915E-5</c:v>
                </c:pt>
                <c:pt idx="261">
                  <c:v>3.2628748090000001E-5</c:v>
                </c:pt>
                <c:pt idx="262">
                  <c:v>3.2003331560000001E-5</c:v>
                </c:pt>
                <c:pt idx="263">
                  <c:v>3.1949876459999997E-5</c:v>
                </c:pt>
                <c:pt idx="264">
                  <c:v>3.2662952629999997E-5</c:v>
                </c:pt>
                <c:pt idx="265">
                  <c:v>3.4279965309999999E-5</c:v>
                </c:pt>
                <c:pt idx="266">
                  <c:v>3.6042065880000001E-5</c:v>
                </c:pt>
                <c:pt idx="267">
                  <c:v>3.7310913679999999E-5</c:v>
                </c:pt>
                <c:pt idx="268">
                  <c:v>3.7709090260000003E-5</c:v>
                </c:pt>
                <c:pt idx="269">
                  <c:v>3.731388662E-5</c:v>
                </c:pt>
                <c:pt idx="270">
                  <c:v>3.5947654250000001E-5</c:v>
                </c:pt>
                <c:pt idx="271">
                  <c:v>3.3542910510000002E-5</c:v>
                </c:pt>
                <c:pt idx="272">
                  <c:v>3.0417210939999999E-5</c:v>
                </c:pt>
                <c:pt idx="273">
                  <c:v>2.703598725E-5</c:v>
                </c:pt>
                <c:pt idx="274">
                  <c:v>2.3830657980000001E-5</c:v>
                </c:pt>
                <c:pt idx="275">
                  <c:v>2.0605010580000001E-5</c:v>
                </c:pt>
                <c:pt idx="276">
                  <c:v>1.7003732579999999E-5</c:v>
                </c:pt>
                <c:pt idx="277">
                  <c:v>1.3270052830000001E-5</c:v>
                </c:pt>
                <c:pt idx="278">
                  <c:v>9.7168705140000005E-6</c:v>
                </c:pt>
                <c:pt idx="279">
                  <c:v>6.8960849909999994E-6</c:v>
                </c:pt>
                <c:pt idx="280">
                  <c:v>5.512703199E-6</c:v>
                </c:pt>
                <c:pt idx="281">
                  <c:v>5.3479324880000002E-6</c:v>
                </c:pt>
                <c:pt idx="282">
                  <c:v>6.1320854700000001E-6</c:v>
                </c:pt>
                <c:pt idx="283">
                  <c:v>7.3318498790000009E-6</c:v>
                </c:pt>
                <c:pt idx="284">
                  <c:v>8.4169591269999988E-6</c:v>
                </c:pt>
                <c:pt idx="285">
                  <c:v>9.2868286329999989E-6</c:v>
                </c:pt>
                <c:pt idx="286">
                  <c:v>9.8969846340000002E-6</c:v>
                </c:pt>
                <c:pt idx="287">
                  <c:v>1.016417809E-5</c:v>
                </c:pt>
                <c:pt idx="288">
                  <c:v>1.001990811E-5</c:v>
                </c:pt>
                <c:pt idx="289">
                  <c:v>9.5412124079999995E-6</c:v>
                </c:pt>
                <c:pt idx="290">
                  <c:v>8.830801384000001E-6</c:v>
                </c:pt>
                <c:pt idx="291">
                  <c:v>7.9464931779999997E-6</c:v>
                </c:pt>
                <c:pt idx="292">
                  <c:v>6.8826628640000002E-6</c:v>
                </c:pt>
                <c:pt idx="293">
                  <c:v>5.6372358790000002E-6</c:v>
                </c:pt>
                <c:pt idx="294">
                  <c:v>4.3197288999999997E-6</c:v>
                </c:pt>
                <c:pt idx="295">
                  <c:v>3.0730360069999999E-6</c:v>
                </c:pt>
                <c:pt idx="296">
                  <c:v>2.073428674E-6</c:v>
                </c:pt>
                <c:pt idx="297">
                  <c:v>1.5305557779999999E-6</c:v>
                </c:pt>
                <c:pt idx="298">
                  <c:v>1.4840577999999999E-6</c:v>
                </c:pt>
                <c:pt idx="299">
                  <c:v>1.4168130870000001E-6</c:v>
                </c:pt>
                <c:pt idx="300">
                  <c:v>1.2878567549999999E-6</c:v>
                </c:pt>
                <c:pt idx="301">
                  <c:v>1.1063540740000002E-6</c:v>
                </c:pt>
                <c:pt idx="302">
                  <c:v>8.860217759E-7</c:v>
                </c:pt>
                <c:pt idx="303">
                  <c:v>6.4512805709999997E-7</c:v>
                </c:pt>
                <c:pt idx="304">
                  <c:v>4.0649257709999998E-7</c:v>
                </c:pt>
                <c:pt idx="305">
                  <c:v>1.9748645880000001E-7</c:v>
                </c:pt>
                <c:pt idx="306">
                  <c:v>5.0032288840000006E-8</c:v>
                </c:pt>
                <c:pt idx="30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4A9-437A-A08B-62E25C0E6B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334968"/>
        <c:axId val="1"/>
      </c:scatterChart>
      <c:valAx>
        <c:axId val="184334968"/>
        <c:scaling>
          <c:orientation val="minMax"/>
          <c:max val="0.04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8433496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64260717410313E-2"/>
          <c:y val="5.0925925925925923E-2"/>
          <c:w val="0.93111351706036749"/>
          <c:h val="0.8416746864975212"/>
        </c:manualLayout>
      </c:layout>
      <c:scatterChart>
        <c:scatterStyle val="lineMarker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Sheet1!$F$2:$F$102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</c:numCache>
            </c:numRef>
          </c:xVal>
          <c:yVal>
            <c:numRef>
              <c:f>Sheet1!$L$2:$L$102</c:f>
              <c:numCache>
                <c:formatCode>General</c:formatCode>
                <c:ptCount val="101"/>
                <c:pt idx="0">
                  <c:v>9.1347204083645936E-12</c:v>
                </c:pt>
                <c:pt idx="1">
                  <c:v>1.8303322170155714E-11</c:v>
                </c:pt>
                <c:pt idx="2">
                  <c:v>3.6309615017918004E-11</c:v>
                </c:pt>
                <c:pt idx="3">
                  <c:v>7.1313281239960764E-11</c:v>
                </c:pt>
                <c:pt idx="4">
                  <c:v>1.3866799941653172E-10</c:v>
                </c:pt>
                <c:pt idx="5">
                  <c:v>2.6695566147628519E-10</c:v>
                </c:pt>
                <c:pt idx="6">
                  <c:v>5.0881402816450389E-10</c:v>
                </c:pt>
                <c:pt idx="7">
                  <c:v>9.6014333703123363E-10</c:v>
                </c:pt>
                <c:pt idx="8">
                  <c:v>1.7937839079640794E-9</c:v>
                </c:pt>
                <c:pt idx="9">
                  <c:v>3.3178842435473049E-9</c:v>
                </c:pt>
                <c:pt idx="10">
                  <c:v>6.0758828498232861E-9</c:v>
                </c:pt>
                <c:pt idx="11">
                  <c:v>1.1015763624682308E-8</c:v>
                </c:pt>
                <c:pt idx="12">
                  <c:v>1.9773196406244672E-8</c:v>
                </c:pt>
                <c:pt idx="13">
                  <c:v>3.513955094820434E-8</c:v>
                </c:pt>
                <c:pt idx="14">
                  <c:v>6.1826205001658573E-8</c:v>
                </c:pt>
                <c:pt idx="15">
                  <c:v>1.0769760042543276E-7</c:v>
                </c:pt>
                <c:pt idx="16">
                  <c:v>1.8573618445552897E-7</c:v>
                </c:pt>
                <c:pt idx="17">
                  <c:v>3.1713492167159759E-7</c:v>
                </c:pt>
                <c:pt idx="18">
                  <c:v>5.3610353446976145E-7</c:v>
                </c:pt>
                <c:pt idx="19">
                  <c:v>8.9724351623833374E-7</c:v>
                </c:pt>
                <c:pt idx="20">
                  <c:v>1.4867195147342977E-6</c:v>
                </c:pt>
                <c:pt idx="21">
                  <c:v>2.4389607458933522E-6</c:v>
                </c:pt>
                <c:pt idx="22">
                  <c:v>3.9612990910320753E-6</c:v>
                </c:pt>
                <c:pt idx="23">
                  <c:v>6.3698251788670899E-6</c:v>
                </c:pt>
                <c:pt idx="24">
                  <c:v>1.0140852065486758E-5</c:v>
                </c:pt>
                <c:pt idx="25">
                  <c:v>1.5983741106905475E-5</c:v>
                </c:pt>
                <c:pt idx="26">
                  <c:v>2.4942471290053535E-5</c:v>
                </c:pt>
                <c:pt idx="27">
                  <c:v>3.8535196742087129E-5</c:v>
                </c:pt>
                <c:pt idx="28">
                  <c:v>5.8943067756539855E-5</c:v>
                </c:pt>
                <c:pt idx="29">
                  <c:v>8.9261657177132928E-5</c:v>
                </c:pt>
                <c:pt idx="30">
                  <c:v>1.3383022576488537E-4</c:v>
                </c:pt>
                <c:pt idx="31">
                  <c:v>1.9865547139277272E-4</c:v>
                </c:pt>
                <c:pt idx="32">
                  <c:v>2.9194692579146027E-4</c:v>
                </c:pt>
                <c:pt idx="33">
                  <c:v>4.2478027055075143E-4</c:v>
                </c:pt>
                <c:pt idx="34">
                  <c:v>6.119019301137719E-4</c:v>
                </c:pt>
                <c:pt idx="35">
                  <c:v>8.7268269504576015E-4</c:v>
                </c:pt>
                <c:pt idx="36">
                  <c:v>1.2322191684730199E-3</c:v>
                </c:pt>
                <c:pt idx="37">
                  <c:v>1.7225689390536812E-3</c:v>
                </c:pt>
                <c:pt idx="38">
                  <c:v>2.3840882014648404E-3</c:v>
                </c:pt>
                <c:pt idx="39">
                  <c:v>3.2668190561999182E-3</c:v>
                </c:pt>
                <c:pt idx="40">
                  <c:v>4.4318484119380075E-3</c:v>
                </c:pt>
                <c:pt idx="41">
                  <c:v>5.9525324197758486E-3</c:v>
                </c:pt>
                <c:pt idx="42">
                  <c:v>7.9154515829799686E-3</c:v>
                </c:pt>
                <c:pt idx="43">
                  <c:v>1.0420934814422592E-2</c:v>
                </c:pt>
                <c:pt idx="44">
                  <c:v>1.3582969233685634E-2</c:v>
                </c:pt>
                <c:pt idx="45">
                  <c:v>1.752830049356854E-2</c:v>
                </c:pt>
                <c:pt idx="46">
                  <c:v>2.2394530294842882E-2</c:v>
                </c:pt>
                <c:pt idx="47">
                  <c:v>2.8327037741601186E-2</c:v>
                </c:pt>
                <c:pt idx="48">
                  <c:v>3.5474592846231424E-2</c:v>
                </c:pt>
                <c:pt idx="49">
                  <c:v>4.3983595980427233E-2</c:v>
                </c:pt>
                <c:pt idx="50">
                  <c:v>5.3990966513188063E-2</c:v>
                </c:pt>
                <c:pt idx="51">
                  <c:v>6.5615814774676554E-2</c:v>
                </c:pt>
                <c:pt idx="52">
                  <c:v>7.8950158300894177E-2</c:v>
                </c:pt>
                <c:pt idx="53">
                  <c:v>9.4049077376886905E-2</c:v>
                </c:pt>
                <c:pt idx="54">
                  <c:v>0.11092083467945563</c:v>
                </c:pt>
                <c:pt idx="55">
                  <c:v>0.12951759566589174</c:v>
                </c:pt>
                <c:pt idx="56">
                  <c:v>0.14972746563574479</c:v>
                </c:pt>
                <c:pt idx="57">
                  <c:v>0.17136859204780741</c:v>
                </c:pt>
                <c:pt idx="58">
                  <c:v>0.19418605498321292</c:v>
                </c:pt>
                <c:pt idx="59">
                  <c:v>0.21785217703255064</c:v>
                </c:pt>
                <c:pt idx="60">
                  <c:v>0.24197072451914337</c:v>
                </c:pt>
                <c:pt idx="61">
                  <c:v>0.26608524989875476</c:v>
                </c:pt>
                <c:pt idx="62">
                  <c:v>0.28969155276148278</c:v>
                </c:pt>
                <c:pt idx="63">
                  <c:v>0.31225393336676122</c:v>
                </c:pt>
                <c:pt idx="64">
                  <c:v>0.33322460289179973</c:v>
                </c:pt>
                <c:pt idx="65">
                  <c:v>0.35206532676429952</c:v>
                </c:pt>
                <c:pt idx="66">
                  <c:v>0.36827014030332328</c:v>
                </c:pt>
                <c:pt idx="67">
                  <c:v>0.38138781546052414</c:v>
                </c:pt>
                <c:pt idx="68">
                  <c:v>0.39104269397545588</c:v>
                </c:pt>
                <c:pt idx="69">
                  <c:v>0.39695254747701181</c:v>
                </c:pt>
                <c:pt idx="70">
                  <c:v>0.3989422804014327</c:v>
                </c:pt>
                <c:pt idx="71">
                  <c:v>0.39695254747701181</c:v>
                </c:pt>
                <c:pt idx="72">
                  <c:v>0.39104269397545588</c:v>
                </c:pt>
                <c:pt idx="73">
                  <c:v>0.38138781546052414</c:v>
                </c:pt>
                <c:pt idx="74">
                  <c:v>0.36827014030332328</c:v>
                </c:pt>
                <c:pt idx="75">
                  <c:v>0.35206532676429952</c:v>
                </c:pt>
                <c:pt idx="76">
                  <c:v>0.33322460289179973</c:v>
                </c:pt>
                <c:pt idx="77">
                  <c:v>0.31225393336676122</c:v>
                </c:pt>
                <c:pt idx="78">
                  <c:v>0.28969155276148278</c:v>
                </c:pt>
                <c:pt idx="79">
                  <c:v>0.26608524989875476</c:v>
                </c:pt>
                <c:pt idx="80">
                  <c:v>0.24197072451914337</c:v>
                </c:pt>
                <c:pt idx="81">
                  <c:v>0.21785217703255064</c:v>
                </c:pt>
                <c:pt idx="82">
                  <c:v>0.19418605498321312</c:v>
                </c:pt>
                <c:pt idx="83">
                  <c:v>0.17136859204780719</c:v>
                </c:pt>
                <c:pt idx="84">
                  <c:v>0.14972746563574479</c:v>
                </c:pt>
                <c:pt idx="85">
                  <c:v>0.12951759566589174</c:v>
                </c:pt>
                <c:pt idx="86">
                  <c:v>0.11092083467945563</c:v>
                </c:pt>
                <c:pt idx="87">
                  <c:v>9.4049077376887044E-2</c:v>
                </c:pt>
                <c:pt idx="88">
                  <c:v>7.8950158300894066E-2</c:v>
                </c:pt>
                <c:pt idx="89">
                  <c:v>6.5615814774676554E-2</c:v>
                </c:pt>
                <c:pt idx="90">
                  <c:v>5.3990966513188063E-2</c:v>
                </c:pt>
                <c:pt idx="91">
                  <c:v>4.3983595980427233E-2</c:v>
                </c:pt>
                <c:pt idx="92">
                  <c:v>3.5474592846231487E-2</c:v>
                </c:pt>
                <c:pt idx="93">
                  <c:v>2.832703774160112E-2</c:v>
                </c:pt>
                <c:pt idx="94">
                  <c:v>2.2394530294842882E-2</c:v>
                </c:pt>
                <c:pt idx="95">
                  <c:v>1.752830049356854E-2</c:v>
                </c:pt>
                <c:pt idx="96">
                  <c:v>1.3582969233685634E-2</c:v>
                </c:pt>
                <c:pt idx="97">
                  <c:v>1.0420934814422614E-2</c:v>
                </c:pt>
                <c:pt idx="98">
                  <c:v>7.915451582979946E-3</c:v>
                </c:pt>
                <c:pt idx="99">
                  <c:v>5.9525324197758486E-3</c:v>
                </c:pt>
                <c:pt idx="100">
                  <c:v>4.4318484119380075E-3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E62-4234-AAD6-3D7C53C28F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732912"/>
        <c:axId val="364733896"/>
      </c:scatterChart>
      <c:valAx>
        <c:axId val="364732912"/>
        <c:scaling>
          <c:orientation val="minMax"/>
          <c:max val="11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3896"/>
        <c:crosses val="autoZero"/>
        <c:crossBetween val="midCat"/>
      </c:valAx>
      <c:valAx>
        <c:axId val="364733896"/>
        <c:scaling>
          <c:orientation val="minMax"/>
          <c:max val="0.65000000000000013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2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v>Pop 1</c:v>
          </c:tx>
          <c:spPr>
            <a:solidFill>
              <a:schemeClr val="accent1"/>
            </a:solidFill>
            <a:ln>
              <a:solidFill>
                <a:srgbClr val="008000"/>
              </a:solidFill>
            </a:ln>
            <a:effectLst/>
          </c:spPr>
          <c:invertIfNegative val="0"/>
          <c:cat>
            <c:strRef>
              <c:f>Sheet1!$A$1:$A$5</c:f>
              <c:strCache>
                <c:ptCount val="4"/>
                <c:pt idx="0">
                  <c:v> </c:v>
                </c:pt>
                <c:pt idx="1">
                  <c:v>Ind1</c:v>
                </c:pt>
                <c:pt idx="2">
                  <c:v>Ind2</c:v>
                </c:pt>
                <c:pt idx="3">
                  <c:v>Ind3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0</c:v>
                </c:pt>
                <c:pt idx="1">
                  <c:v>0.999</c:v>
                </c:pt>
                <c:pt idx="2">
                  <c:v>0.5</c:v>
                </c:pt>
                <c:pt idx="3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CB-4916-B0DA-775CCEDEE91F}"/>
            </c:ext>
          </c:extLst>
        </c:ser>
        <c:ser>
          <c:idx val="1"/>
          <c:order val="1"/>
          <c:tx>
            <c:v>Pop 2</c:v>
          </c:tx>
          <c:spPr>
            <a:solidFill>
              <a:schemeClr val="accent2"/>
            </a:solidFill>
            <a:ln>
              <a:solidFill>
                <a:srgbClr val="008000"/>
              </a:solidFill>
            </a:ln>
            <a:effectLst/>
          </c:spPr>
          <c:invertIfNegative val="0"/>
          <c:cat>
            <c:strRef>
              <c:f>Sheet1!$A$1:$A$5</c:f>
              <c:strCache>
                <c:ptCount val="4"/>
                <c:pt idx="0">
                  <c:v> </c:v>
                </c:pt>
                <c:pt idx="1">
                  <c:v>Ind1</c:v>
                </c:pt>
                <c:pt idx="2">
                  <c:v>Ind2</c:v>
                </c:pt>
                <c:pt idx="3">
                  <c:v>Ind3</c:v>
                </c:pt>
              </c:strCache>
            </c:strRef>
          </c:cat>
          <c:val>
            <c:numRef>
              <c:f>Sheet1!$C$1:$C$5</c:f>
              <c:numCache>
                <c:formatCode>General</c:formatCode>
                <c:ptCount val="5"/>
                <c:pt idx="0">
                  <c:v>0</c:v>
                </c:pt>
                <c:pt idx="1">
                  <c:v>1E-3</c:v>
                </c:pt>
                <c:pt idx="2">
                  <c:v>0.5</c:v>
                </c:pt>
                <c:pt idx="3">
                  <c:v>0.999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CB-4916-B0DA-775CCEDEE9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359107304"/>
        <c:axId val="359105992"/>
      </c:barChart>
      <c:catAx>
        <c:axId val="359107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105992"/>
        <c:crosses val="autoZero"/>
        <c:auto val="1"/>
        <c:lblAlgn val="ctr"/>
        <c:lblOffset val="100"/>
        <c:noMultiLvlLbl val="0"/>
      </c:catAx>
      <c:valAx>
        <c:axId val="3591059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Assignment Probability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107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48704648891262"/>
          <c:y val="3.9983907121098915E-2"/>
          <c:w val="0.81855611137438322"/>
          <c:h val="0.84330874699056779"/>
        </c:manualLayout>
      </c:layout>
      <c:scatterChart>
        <c:scatterStyle val="lineMarker"/>
        <c:varyColors val="0"/>
        <c:ser>
          <c:idx val="3"/>
          <c:order val="0"/>
          <c:tx>
            <c:v>Adak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PCAcoords!$E$56:$E$64</c:f>
              <c:numCache>
                <c:formatCode>General</c:formatCode>
                <c:ptCount val="9"/>
                <c:pt idx="0">
                  <c:v>-57.599874705978699</c:v>
                </c:pt>
                <c:pt idx="1">
                  <c:v>-57.5087098222306</c:v>
                </c:pt>
                <c:pt idx="2">
                  <c:v>-57.056045977389502</c:v>
                </c:pt>
                <c:pt idx="3">
                  <c:v>-59.205495715494202</c:v>
                </c:pt>
                <c:pt idx="4">
                  <c:v>-57.892196292266902</c:v>
                </c:pt>
                <c:pt idx="5">
                  <c:v>-57.909248935163902</c:v>
                </c:pt>
                <c:pt idx="6">
                  <c:v>-54.062956999389598</c:v>
                </c:pt>
                <c:pt idx="7">
                  <c:v>-54.745085536288698</c:v>
                </c:pt>
                <c:pt idx="8">
                  <c:v>-58.731660082322598</c:v>
                </c:pt>
              </c:numCache>
            </c:numRef>
          </c:xVal>
          <c:yVal>
            <c:numRef>
              <c:f>PCAcoords!$F$56:$F$64</c:f>
              <c:numCache>
                <c:formatCode>General</c:formatCode>
                <c:ptCount val="9"/>
                <c:pt idx="0">
                  <c:v>31.244943809674002</c:v>
                </c:pt>
                <c:pt idx="1">
                  <c:v>31.6868179994385</c:v>
                </c:pt>
                <c:pt idx="2">
                  <c:v>29.4029767830481</c:v>
                </c:pt>
                <c:pt idx="3">
                  <c:v>32.197165983076601</c:v>
                </c:pt>
                <c:pt idx="4">
                  <c:v>31.550642301216499</c:v>
                </c:pt>
                <c:pt idx="5">
                  <c:v>32.4316312595396</c:v>
                </c:pt>
                <c:pt idx="6">
                  <c:v>30.071621811293799</c:v>
                </c:pt>
                <c:pt idx="7">
                  <c:v>29.013159551564499</c:v>
                </c:pt>
                <c:pt idx="8">
                  <c:v>31.384131299682299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B79-4A0E-96A7-E18EED022426}"/>
            </c:ext>
          </c:extLst>
        </c:ser>
        <c:ser>
          <c:idx val="7"/>
          <c:order val="1"/>
          <c:tx>
            <c:v>NW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PCAcoords!$E$82:$E$105</c:f>
              <c:numCache>
                <c:formatCode>General</c:formatCode>
                <c:ptCount val="24"/>
                <c:pt idx="0">
                  <c:v>49.216894110087402</c:v>
                </c:pt>
                <c:pt idx="1">
                  <c:v>43.946876879766798</c:v>
                </c:pt>
                <c:pt idx="2">
                  <c:v>45.988344926368597</c:v>
                </c:pt>
                <c:pt idx="3">
                  <c:v>41.905027810480703</c:v>
                </c:pt>
                <c:pt idx="4">
                  <c:v>60.444229342507299</c:v>
                </c:pt>
                <c:pt idx="5">
                  <c:v>46.447619171300502</c:v>
                </c:pt>
                <c:pt idx="6">
                  <c:v>45.906824380352603</c:v>
                </c:pt>
                <c:pt idx="7">
                  <c:v>45.687541623366599</c:v>
                </c:pt>
                <c:pt idx="8">
                  <c:v>54.886968810354603</c:v>
                </c:pt>
                <c:pt idx="9">
                  <c:v>52.053407242580697</c:v>
                </c:pt>
                <c:pt idx="10">
                  <c:v>44.323762815416799</c:v>
                </c:pt>
                <c:pt idx="11">
                  <c:v>51.051423904905398</c:v>
                </c:pt>
                <c:pt idx="12">
                  <c:v>39.397805207988299</c:v>
                </c:pt>
                <c:pt idx="13">
                  <c:v>49.406712755886502</c:v>
                </c:pt>
                <c:pt idx="14">
                  <c:v>50.834641497909402</c:v>
                </c:pt>
                <c:pt idx="15">
                  <c:v>52.487745661432399</c:v>
                </c:pt>
                <c:pt idx="16">
                  <c:v>50.605438019419303</c:v>
                </c:pt>
                <c:pt idx="17">
                  <c:v>44.012112059987999</c:v>
                </c:pt>
                <c:pt idx="18">
                  <c:v>50.005947062210403</c:v>
                </c:pt>
                <c:pt idx="19">
                  <c:v>55.588354670125398</c:v>
                </c:pt>
                <c:pt idx="20">
                  <c:v>45.450971860760198</c:v>
                </c:pt>
                <c:pt idx="21">
                  <c:v>54.333104043951501</c:v>
                </c:pt>
                <c:pt idx="22">
                  <c:v>58.3179644659226</c:v>
                </c:pt>
                <c:pt idx="23">
                  <c:v>47.0368698697228</c:v>
                </c:pt>
              </c:numCache>
            </c:numRef>
          </c:xVal>
          <c:yVal>
            <c:numRef>
              <c:f>PCAcoords!$F$82:$F$105</c:f>
              <c:numCache>
                <c:formatCode>General</c:formatCode>
                <c:ptCount val="24"/>
                <c:pt idx="0">
                  <c:v>29.6609233254919</c:v>
                </c:pt>
                <c:pt idx="1">
                  <c:v>27.3590984657876</c:v>
                </c:pt>
                <c:pt idx="2">
                  <c:v>25.252584803065599</c:v>
                </c:pt>
                <c:pt idx="3">
                  <c:v>19.411172021047602</c:v>
                </c:pt>
                <c:pt idx="4">
                  <c:v>29.722125752794401</c:v>
                </c:pt>
                <c:pt idx="5">
                  <c:v>27.507804840293701</c:v>
                </c:pt>
                <c:pt idx="6">
                  <c:v>27.515629571018</c:v>
                </c:pt>
                <c:pt idx="7">
                  <c:v>25.536319526909601</c:v>
                </c:pt>
                <c:pt idx="8">
                  <c:v>29.116882274594001</c:v>
                </c:pt>
                <c:pt idx="9">
                  <c:v>32.197765692207902</c:v>
                </c:pt>
                <c:pt idx="10">
                  <c:v>29.547182386717701</c:v>
                </c:pt>
                <c:pt idx="11">
                  <c:v>31.604195116927499</c:v>
                </c:pt>
                <c:pt idx="12">
                  <c:v>24.3150445481307</c:v>
                </c:pt>
                <c:pt idx="13">
                  <c:v>28.292199415118301</c:v>
                </c:pt>
                <c:pt idx="14">
                  <c:v>35.725757038084602</c:v>
                </c:pt>
                <c:pt idx="15">
                  <c:v>30.1141340456414</c:v>
                </c:pt>
                <c:pt idx="16">
                  <c:v>37.925934661961598</c:v>
                </c:pt>
                <c:pt idx="17">
                  <c:v>22.953719441600501</c:v>
                </c:pt>
                <c:pt idx="18">
                  <c:v>25.044872363251901</c:v>
                </c:pt>
                <c:pt idx="19">
                  <c:v>30.592038071356502</c:v>
                </c:pt>
                <c:pt idx="20">
                  <c:v>28.386275518488102</c:v>
                </c:pt>
                <c:pt idx="21">
                  <c:v>41.567829959047401</c:v>
                </c:pt>
                <c:pt idx="22">
                  <c:v>27.652457509803</c:v>
                </c:pt>
                <c:pt idx="23">
                  <c:v>25.199266366855198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B79-4A0E-96A7-E18EED022426}"/>
            </c:ext>
          </c:extLst>
        </c:ser>
        <c:ser>
          <c:idx val="1"/>
          <c:order val="2"/>
          <c:tx>
            <c:v>Attu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PCAcoords!$E$39:$E$47</c:f>
              <c:numCache>
                <c:formatCode>General</c:formatCode>
                <c:ptCount val="9"/>
                <c:pt idx="0">
                  <c:v>-60.394652016506299</c:v>
                </c:pt>
                <c:pt idx="1">
                  <c:v>-55.7534945302788</c:v>
                </c:pt>
                <c:pt idx="2">
                  <c:v>-65.460926650440101</c:v>
                </c:pt>
                <c:pt idx="3">
                  <c:v>-58.792373189825199</c:v>
                </c:pt>
                <c:pt idx="4">
                  <c:v>-59.915057498383298</c:v>
                </c:pt>
                <c:pt idx="5">
                  <c:v>-57.056325729677702</c:v>
                </c:pt>
                <c:pt idx="6">
                  <c:v>-59.554977470539598</c:v>
                </c:pt>
                <c:pt idx="7">
                  <c:v>-64.336435312950897</c:v>
                </c:pt>
                <c:pt idx="8">
                  <c:v>-58.063736624144298</c:v>
                </c:pt>
              </c:numCache>
            </c:numRef>
          </c:xVal>
          <c:yVal>
            <c:numRef>
              <c:f>PCAcoords!$F$39:$F$47</c:f>
              <c:numCache>
                <c:formatCode>General</c:formatCode>
                <c:ptCount val="9"/>
                <c:pt idx="0">
                  <c:v>30.864070336567998</c:v>
                </c:pt>
                <c:pt idx="1">
                  <c:v>27.9907760895262</c:v>
                </c:pt>
                <c:pt idx="2">
                  <c:v>35.327652051858799</c:v>
                </c:pt>
                <c:pt idx="3">
                  <c:v>30.207261837895398</c:v>
                </c:pt>
                <c:pt idx="4">
                  <c:v>30.7279233715918</c:v>
                </c:pt>
                <c:pt idx="5">
                  <c:v>33.652940011602396</c:v>
                </c:pt>
                <c:pt idx="6">
                  <c:v>30.335796901840801</c:v>
                </c:pt>
                <c:pt idx="7">
                  <c:v>34.197962230475</c:v>
                </c:pt>
                <c:pt idx="8">
                  <c:v>30.749627258885901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B79-4A0E-96A7-E18EED022426}"/>
            </c:ext>
          </c:extLst>
        </c:ser>
        <c:ser>
          <c:idx val="0"/>
          <c:order val="3"/>
          <c:tx>
            <c:v>OW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PCAcoords!$E$2:$E$36</c:f>
              <c:numCache>
                <c:formatCode>General</c:formatCode>
                <c:ptCount val="35"/>
                <c:pt idx="0">
                  <c:v>-4.2242639711612098</c:v>
                </c:pt>
                <c:pt idx="1">
                  <c:v>4.9289485210447497</c:v>
                </c:pt>
                <c:pt idx="2">
                  <c:v>-2.2269780316279499</c:v>
                </c:pt>
                <c:pt idx="3">
                  <c:v>-2.7957177490469198</c:v>
                </c:pt>
                <c:pt idx="4">
                  <c:v>-3.70560843265336</c:v>
                </c:pt>
                <c:pt idx="5">
                  <c:v>-1.08763967798769</c:v>
                </c:pt>
                <c:pt idx="6">
                  <c:v>-2.9871051270150999</c:v>
                </c:pt>
                <c:pt idx="7">
                  <c:v>1.1624843256080599</c:v>
                </c:pt>
                <c:pt idx="8">
                  <c:v>8.7444743725178894E-2</c:v>
                </c:pt>
                <c:pt idx="9">
                  <c:v>-1.31048370282783</c:v>
                </c:pt>
                <c:pt idx="10">
                  <c:v>0.70663379902551104</c:v>
                </c:pt>
                <c:pt idx="11">
                  <c:v>-1.5181612066563199</c:v>
                </c:pt>
                <c:pt idx="12">
                  <c:v>0.79702641230461102</c:v>
                </c:pt>
                <c:pt idx="13">
                  <c:v>0.478140339530921</c:v>
                </c:pt>
                <c:pt idx="14">
                  <c:v>-5.2963593702562797</c:v>
                </c:pt>
                <c:pt idx="15">
                  <c:v>-3.9929801278319399</c:v>
                </c:pt>
                <c:pt idx="16">
                  <c:v>-2.0496615668550402</c:v>
                </c:pt>
                <c:pt idx="17">
                  <c:v>-7.9866883924918497</c:v>
                </c:pt>
                <c:pt idx="18">
                  <c:v>-1.5807744526926399</c:v>
                </c:pt>
                <c:pt idx="19">
                  <c:v>0.35272474786065</c:v>
                </c:pt>
                <c:pt idx="20">
                  <c:v>-1.4772356582534401</c:v>
                </c:pt>
                <c:pt idx="21">
                  <c:v>-4.4338840432082698</c:v>
                </c:pt>
                <c:pt idx="22">
                  <c:v>-2.3552503702138199</c:v>
                </c:pt>
                <c:pt idx="23">
                  <c:v>-4.5859484843589398</c:v>
                </c:pt>
                <c:pt idx="24">
                  <c:v>8.79190980564913</c:v>
                </c:pt>
                <c:pt idx="25">
                  <c:v>-2.13595503124888</c:v>
                </c:pt>
                <c:pt idx="26">
                  <c:v>-5.6740027370555799</c:v>
                </c:pt>
                <c:pt idx="27">
                  <c:v>-1.88848607406781</c:v>
                </c:pt>
                <c:pt idx="28">
                  <c:v>-0.35970271235699902</c:v>
                </c:pt>
                <c:pt idx="29">
                  <c:v>0.70883139360789804</c:v>
                </c:pt>
                <c:pt idx="30">
                  <c:v>2.8887692291258702</c:v>
                </c:pt>
                <c:pt idx="31">
                  <c:v>-1.82617924052128</c:v>
                </c:pt>
                <c:pt idx="32">
                  <c:v>5.5544699000534798</c:v>
                </c:pt>
                <c:pt idx="33">
                  <c:v>-1.2249273770665099</c:v>
                </c:pt>
                <c:pt idx="34">
                  <c:v>47.502817603068699</c:v>
                </c:pt>
              </c:numCache>
            </c:numRef>
          </c:xVal>
          <c:yVal>
            <c:numRef>
              <c:f>PCAcoords!$F$2:$F$36</c:f>
              <c:numCache>
                <c:formatCode>General</c:formatCode>
                <c:ptCount val="35"/>
                <c:pt idx="0">
                  <c:v>-39.516481493948</c:v>
                </c:pt>
                <c:pt idx="1">
                  <c:v>-40.5752829645782</c:v>
                </c:pt>
                <c:pt idx="2">
                  <c:v>-43.2890591496163</c:v>
                </c:pt>
                <c:pt idx="3">
                  <c:v>-41.564855083011899</c:v>
                </c:pt>
                <c:pt idx="4">
                  <c:v>-38.367895955477302</c:v>
                </c:pt>
                <c:pt idx="5">
                  <c:v>-37.256063615669397</c:v>
                </c:pt>
                <c:pt idx="6">
                  <c:v>-42.050138894659</c:v>
                </c:pt>
                <c:pt idx="7">
                  <c:v>-40.620137132723499</c:v>
                </c:pt>
                <c:pt idx="8">
                  <c:v>-43.392628109887298</c:v>
                </c:pt>
                <c:pt idx="9">
                  <c:v>-42.2881714961011</c:v>
                </c:pt>
                <c:pt idx="10">
                  <c:v>-42.147071804945703</c:v>
                </c:pt>
                <c:pt idx="11">
                  <c:v>-35.631331000517399</c:v>
                </c:pt>
                <c:pt idx="12">
                  <c:v>-30.271678652628999</c:v>
                </c:pt>
                <c:pt idx="13">
                  <c:v>-41.355023612707797</c:v>
                </c:pt>
                <c:pt idx="14">
                  <c:v>-39.720874524407698</c:v>
                </c:pt>
                <c:pt idx="15">
                  <c:v>-41.310512367178603</c:v>
                </c:pt>
                <c:pt idx="16">
                  <c:v>-50.1186447126613</c:v>
                </c:pt>
                <c:pt idx="17">
                  <c:v>-42.156189209310703</c:v>
                </c:pt>
                <c:pt idx="18">
                  <c:v>-39.168526513694999</c:v>
                </c:pt>
                <c:pt idx="19">
                  <c:v>-37.747976834266098</c:v>
                </c:pt>
                <c:pt idx="20">
                  <c:v>-39.816912240475602</c:v>
                </c:pt>
                <c:pt idx="21">
                  <c:v>-38.342531169473602</c:v>
                </c:pt>
                <c:pt idx="22">
                  <c:v>-43.809533856183002</c:v>
                </c:pt>
                <c:pt idx="23">
                  <c:v>-33.822208064497701</c:v>
                </c:pt>
                <c:pt idx="24">
                  <c:v>-52.666057218752201</c:v>
                </c:pt>
                <c:pt idx="25">
                  <c:v>-39.3743607610905</c:v>
                </c:pt>
                <c:pt idx="26">
                  <c:v>-41.553078130826997</c:v>
                </c:pt>
                <c:pt idx="27">
                  <c:v>-42.8183656954673</c:v>
                </c:pt>
                <c:pt idx="28">
                  <c:v>-54.048745333661799</c:v>
                </c:pt>
                <c:pt idx="29">
                  <c:v>-38.155480364490202</c:v>
                </c:pt>
                <c:pt idx="30">
                  <c:v>-62.184472471361097</c:v>
                </c:pt>
                <c:pt idx="31">
                  <c:v>-55.4309235050398</c:v>
                </c:pt>
                <c:pt idx="32">
                  <c:v>-57.407407989888803</c:v>
                </c:pt>
                <c:pt idx="33">
                  <c:v>-53.492078907751399</c:v>
                </c:pt>
                <c:pt idx="34">
                  <c:v>25.596094060654501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B79-4A0E-96A7-E18EED022426}"/>
            </c:ext>
          </c:extLst>
        </c:ser>
        <c:ser>
          <c:idx val="2"/>
          <c:order val="4"/>
          <c:tx>
            <c:v>Shemya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PCAcoords!$E$49:$E$54</c:f>
              <c:numCache>
                <c:formatCode>General</c:formatCode>
                <c:ptCount val="6"/>
                <c:pt idx="0">
                  <c:v>-1.11220864494217</c:v>
                </c:pt>
                <c:pt idx="1">
                  <c:v>52.660853473356198</c:v>
                </c:pt>
                <c:pt idx="2">
                  <c:v>-1.4764775310874301</c:v>
                </c:pt>
                <c:pt idx="3">
                  <c:v>-3.9627350970159001</c:v>
                </c:pt>
                <c:pt idx="4">
                  <c:v>-8.9143589221020197E-2</c:v>
                </c:pt>
                <c:pt idx="5">
                  <c:v>-1.3594404102967099</c:v>
                </c:pt>
              </c:numCache>
            </c:numRef>
          </c:xVal>
          <c:yVal>
            <c:numRef>
              <c:f>PCAcoords!$F$49:$F$54</c:f>
              <c:numCache>
                <c:formatCode>General</c:formatCode>
                <c:ptCount val="6"/>
                <c:pt idx="0">
                  <c:v>-46.978715540688803</c:v>
                </c:pt>
                <c:pt idx="1">
                  <c:v>31.125438137196799</c:v>
                </c:pt>
                <c:pt idx="2">
                  <c:v>-41.303848355383899</c:v>
                </c:pt>
                <c:pt idx="3">
                  <c:v>-45.816998468773903</c:v>
                </c:pt>
                <c:pt idx="4">
                  <c:v>-41.435171065823397</c:v>
                </c:pt>
                <c:pt idx="5">
                  <c:v>-39.5346232233954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B79-4A0E-96A7-E18EED022426}"/>
            </c:ext>
          </c:extLst>
        </c:ser>
        <c:ser>
          <c:idx val="8"/>
          <c:order val="5"/>
          <c:tx>
            <c:v>Hybrid</c:v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PCAcoords!$E$107</c:f>
              <c:numCache>
                <c:formatCode>General</c:formatCode>
                <c:ptCount val="1"/>
                <c:pt idx="0">
                  <c:v>40.756392868920202</c:v>
                </c:pt>
              </c:numCache>
            </c:numRef>
          </c:xVal>
          <c:yVal>
            <c:numRef>
              <c:f>PCAcoords!$F$107</c:f>
              <c:numCache>
                <c:formatCode>General</c:formatCode>
                <c:ptCount val="1"/>
                <c:pt idx="0">
                  <c:v>13.8478283986456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3B79-4A0E-96A7-E18EED022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2520408"/>
        <c:axId val="362516472"/>
      </c:scatterChart>
      <c:valAx>
        <c:axId val="362520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PC1 (2.4%)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516472"/>
        <c:crosses val="autoZero"/>
        <c:crossBetween val="midCat"/>
      </c:valAx>
      <c:valAx>
        <c:axId val="362516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PC2 (2.0%)</a:t>
                </a:r>
              </a:p>
            </c:rich>
          </c:tx>
          <c:layout>
            <c:manualLayout>
              <c:xMode val="edge"/>
              <c:yMode val="edge"/>
              <c:x val="1.5396466280647758E-2"/>
              <c:y val="0.406609830705468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5204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64260717410313E-2"/>
          <c:y val="5.0925925925925923E-2"/>
          <c:w val="0.93111351706036749"/>
          <c:h val="0.841674686497521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Sheet1!$F$2:$F$88</c:f>
              <c:numCache>
                <c:formatCode>General</c:formatCode>
                <c:ptCount val="87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</c:numCache>
            </c:numRef>
          </c:xVal>
          <c:yVal>
            <c:numRef>
              <c:f>Sheet1!$G$2:$G$88</c:f>
              <c:numCache>
                <c:formatCode>General</c:formatCode>
                <c:ptCount val="87"/>
                <c:pt idx="0">
                  <c:v>2.0209084334147571E-14</c:v>
                </c:pt>
                <c:pt idx="1">
                  <c:v>4.5766259607205479E-13</c:v>
                </c:pt>
                <c:pt idx="2">
                  <c:v>8.831959852548557E-12</c:v>
                </c:pt>
                <c:pt idx="3">
                  <c:v>1.4523846007167202E-10</c:v>
                </c:pt>
                <c:pt idx="4">
                  <c:v>2.0352561126580155E-9</c:v>
                </c:pt>
                <c:pt idx="5">
                  <c:v>2.4303531399293144E-8</c:v>
                </c:pt>
                <c:pt idx="6">
                  <c:v>2.4730482000663429E-7</c:v>
                </c:pt>
                <c:pt idx="7">
                  <c:v>2.1444141378790458E-6</c:v>
                </c:pt>
                <c:pt idx="8">
                  <c:v>1.5845196364128301E-5</c:v>
                </c:pt>
                <c:pt idx="9">
                  <c:v>9.9769885160214141E-5</c:v>
                </c:pt>
                <c:pt idx="10">
                  <c:v>5.3532090305954147E-4</c:v>
                </c:pt>
                <c:pt idx="11">
                  <c:v>2.4476077204550919E-3</c:v>
                </c:pt>
                <c:pt idx="12">
                  <c:v>9.5363528058593616E-3</c:v>
                </c:pt>
                <c:pt idx="13">
                  <c:v>3.1661806331919874E-2</c:v>
                </c:pt>
                <c:pt idx="14">
                  <c:v>8.9578121179371528E-2</c:v>
                </c:pt>
                <c:pt idx="15">
                  <c:v>0.21596386605275225</c:v>
                </c:pt>
                <c:pt idx="16">
                  <c:v>0.44368333871782251</c:v>
                </c:pt>
                <c:pt idx="17">
                  <c:v>0.7767442199328517</c:v>
                </c:pt>
                <c:pt idx="18">
                  <c:v>1.1587662110459311</c:v>
                </c:pt>
                <c:pt idx="19">
                  <c:v>1.4730805612132931</c:v>
                </c:pt>
                <c:pt idx="20">
                  <c:v>1.5957691216057308</c:v>
                </c:pt>
                <c:pt idx="21">
                  <c:v>1.4730805612132931</c:v>
                </c:pt>
                <c:pt idx="22">
                  <c:v>1.1587662110459303</c:v>
                </c:pt>
                <c:pt idx="23">
                  <c:v>0.77674421993285248</c:v>
                </c:pt>
                <c:pt idx="24">
                  <c:v>0.44368333871782251</c:v>
                </c:pt>
                <c:pt idx="25">
                  <c:v>0.21596386605275225</c:v>
                </c:pt>
                <c:pt idx="26">
                  <c:v>8.9578121179371528E-2</c:v>
                </c:pt>
                <c:pt idx="27">
                  <c:v>3.1661806331919784E-2</c:v>
                </c:pt>
                <c:pt idx="28">
                  <c:v>9.5363528058593945E-3</c:v>
                </c:pt>
                <c:pt idx="29">
                  <c:v>2.4476077204550919E-3</c:v>
                </c:pt>
                <c:pt idx="30">
                  <c:v>5.3532090305954147E-4</c:v>
                </c:pt>
                <c:pt idx="31">
                  <c:v>9.9769885160214141E-5</c:v>
                </c:pt>
                <c:pt idx="32">
                  <c:v>1.5845196364128244E-5</c:v>
                </c:pt>
                <c:pt idx="33">
                  <c:v>2.1444141378790568E-6</c:v>
                </c:pt>
                <c:pt idx="34">
                  <c:v>2.4730482000663429E-7</c:v>
                </c:pt>
                <c:pt idx="35">
                  <c:v>2.4303531399293144E-8</c:v>
                </c:pt>
                <c:pt idx="36">
                  <c:v>2.0352561126580155E-9</c:v>
                </c:pt>
                <c:pt idx="37">
                  <c:v>1.4523846007167101E-10</c:v>
                </c:pt>
                <c:pt idx="38">
                  <c:v>8.83195985254862E-12</c:v>
                </c:pt>
                <c:pt idx="39">
                  <c:v>4.5766259607205479E-13</c:v>
                </c:pt>
                <c:pt idx="40">
                  <c:v>2.0209084334147571E-14</c:v>
                </c:pt>
                <c:pt idx="41">
                  <c:v>7.6043261516319633E-16</c:v>
                </c:pt>
                <c:pt idx="42">
                  <c:v>2.4383032518249672E-17</c:v>
                </c:pt>
                <c:pt idx="43">
                  <c:v>6.6623521295197159E-19</c:v>
                </c:pt>
                <c:pt idx="44">
                  <c:v>1.5512447726987626E-20</c:v>
                </c:pt>
                <c:pt idx="45">
                  <c:v>3.077839450682568E-22</c:v>
                </c:pt>
                <c:pt idx="46">
                  <c:v>5.2038464796957628E-24</c:v>
                </c:pt>
                <c:pt idx="47">
                  <c:v>7.4974896093671855E-26</c:v>
                </c:pt>
                <c:pt idx="48">
                  <c:v>9.2049228353926209E-28</c:v>
                </c:pt>
                <c:pt idx="49">
                  <c:v>9.6302445273570663E-30</c:v>
                </c:pt>
                <c:pt idx="50">
                  <c:v>8.5855349426522419E-32</c:v>
                </c:pt>
                <c:pt idx="51">
                  <c:v>6.5224429393587669E-34</c:v>
                </c:pt>
                <c:pt idx="52">
                  <c:v>4.2224654009810951E-36</c:v>
                </c:pt>
                <c:pt idx="53">
                  <c:v>2.3293502398946275E-38</c:v>
                </c:pt>
                <c:pt idx="54">
                  <c:v>1.0950056769420922E-40</c:v>
                </c:pt>
                <c:pt idx="55">
                  <c:v>4.3864262375558851E-43</c:v>
                </c:pt>
                <c:pt idx="56">
                  <c:v>1.4973322319540463E-45</c:v>
                </c:pt>
                <c:pt idx="57">
                  <c:v>4.3555038213108855E-48</c:v>
                </c:pt>
                <c:pt idx="58">
                  <c:v>1.0796214577553152E-50</c:v>
                </c:pt>
                <c:pt idx="59">
                  <c:v>2.2804339563764502E-53</c:v>
                </c:pt>
                <c:pt idx="60">
                  <c:v>4.1046522911676144E-56</c:v>
                </c:pt>
                <c:pt idx="61">
                  <c:v>6.2957595191065797E-59</c:v>
                </c:pt>
                <c:pt idx="62">
                  <c:v>8.2287292121144484E-62</c:v>
                </c:pt>
                <c:pt idx="63">
                  <c:v>9.164954094797777E-65</c:v>
                </c:pt>
                <c:pt idx="64">
                  <c:v>8.6984265371965974E-68</c:v>
                </c:pt>
                <c:pt idx="65">
                  <c:v>7.0349981703804158E-71</c:v>
                </c:pt>
                <c:pt idx="66">
                  <c:v>4.8484191796315283E-74</c:v>
                </c:pt>
                <c:pt idx="67">
                  <c:v>2.8474048156955183E-77</c:v>
                </c:pt>
                <c:pt idx="68">
                  <c:v>1.4249878216005686E-80</c:v>
                </c:pt>
                <c:pt idx="69">
                  <c:v>6.0769543391844776E-84</c:v>
                </c:pt>
                <c:pt idx="70">
                  <c:v>2.2083793448639054E-87</c:v>
                </c:pt>
                <c:pt idx="71">
                  <c:v>6.8387111832112396E-91</c:v>
                </c:pt>
                <c:pt idx="72">
                  <c:v>1.8046281678192167E-94</c:v>
                </c:pt>
                <c:pt idx="73">
                  <c:v>4.0580190723529398E-98</c:v>
                </c:pt>
                <c:pt idx="74">
                  <c:v>7.7759474822374946E-102</c:v>
                </c:pt>
                <c:pt idx="75">
                  <c:v>1.2697126211301049E-105</c:v>
                </c:pt>
                <c:pt idx="76">
                  <c:v>1.7667310317038785E-109</c:v>
                </c:pt>
                <c:pt idx="77">
                  <c:v>2.0948277621895577E-113</c:v>
                </c:pt>
                <c:pt idx="78">
                  <c:v>2.1166014404337219E-117</c:v>
                </c:pt>
                <c:pt idx="79">
                  <c:v>1.8223959296448905E-121</c:v>
                </c:pt>
                <c:pt idx="80">
                  <c:v>1.3370857767177831E-125</c:v>
                </c:pt>
                <c:pt idx="81">
                  <c:v>8.3596613436323505E-130</c:v>
                </c:pt>
                <c:pt idx="82">
                  <c:v>4.453802782503491E-134</c:v>
                </c:pt>
                <c:pt idx="83">
                  <c:v>2.0220233350158361E-138</c:v>
                </c:pt>
                <c:pt idx="84">
                  <c:v>7.8226559000890509E-143</c:v>
                </c:pt>
                <c:pt idx="85">
                  <c:v>2.5789039885591407E-147</c:v>
                </c:pt>
                <c:pt idx="86">
                  <c:v>7.2448434172281844E-152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196-407F-823C-EAAF17C01ED0}"/>
            </c:ext>
          </c:extLst>
        </c:ser>
        <c:ser>
          <c:idx val="1"/>
          <c:order val="1"/>
          <c:spPr>
            <a:ln w="127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Sheet1!$P$21:$P$22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xVal>
          <c:yVal>
            <c:numRef>
              <c:f>Sheet1!$Q$21:$Q$22</c:f>
              <c:numCache>
                <c:formatCode>General</c:formatCode>
                <c:ptCount val="2"/>
                <c:pt idx="0">
                  <c:v>0</c:v>
                </c:pt>
                <c:pt idx="1">
                  <c:v>1.6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196-407F-823C-EAAF17C01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732912"/>
        <c:axId val="364733896"/>
      </c:scatterChart>
      <c:valAx>
        <c:axId val="36473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3896"/>
        <c:crosses val="autoZero"/>
        <c:crossBetween val="midCat"/>
      </c:valAx>
      <c:valAx>
        <c:axId val="364733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2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64260717410313E-2"/>
          <c:y val="5.0925925925925923E-2"/>
          <c:w val="0.93111351706036749"/>
          <c:h val="0.8416746864975212"/>
        </c:manualLayout>
      </c:layout>
      <c:scatterChart>
        <c:scatterStyle val="lineMarker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Sheet1!$F$2:$F$102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</c:numCache>
            </c:numRef>
          </c:xVal>
          <c:yVal>
            <c:numRef>
              <c:f>Sheet1!$H$2:$H$102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CCD-4B6E-8261-343CFA8C2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732912"/>
        <c:axId val="364733896"/>
      </c:scatterChart>
      <c:valAx>
        <c:axId val="364732912"/>
        <c:scaling>
          <c:orientation val="minMax"/>
          <c:max val="11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3896"/>
        <c:crosses val="autoZero"/>
        <c:crossBetween val="midCat"/>
      </c:valAx>
      <c:valAx>
        <c:axId val="364733896"/>
        <c:scaling>
          <c:orientation val="minMax"/>
          <c:max val="2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2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64260717410313E-2"/>
          <c:y val="5.0925925925925923E-2"/>
          <c:w val="0.93111351706036749"/>
          <c:h val="0.8416746864975212"/>
        </c:manualLayout>
      </c:layout>
      <c:scatterChart>
        <c:scatterStyle val="lineMarker"/>
        <c:varyColors val="0"/>
        <c:ser>
          <c:idx val="0"/>
          <c:order val="0"/>
          <c:spPr>
            <a:ln w="317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Sheet1!$F$2:$F$102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</c:numCache>
            </c:numRef>
          </c:xVal>
          <c:yVal>
            <c:numRef>
              <c:f>Sheet1!$M$2:$M$102</c:f>
              <c:numCache>
                <c:formatCode>General</c:formatCode>
                <c:ptCount val="101"/>
                <c:pt idx="0">
                  <c:v>9.3572605379092805E-3</c:v>
                </c:pt>
                <c:pt idx="1">
                  <c:v>1.2662206693108269E-2</c:v>
                </c:pt>
                <c:pt idx="2">
                  <c:v>1.692421036344632E-2</c:v>
                </c:pt>
                <c:pt idx="3">
                  <c:v>2.2343220471763809E-2</c:v>
                </c:pt>
                <c:pt idx="4">
                  <c:v>2.9135432326343868E-2</c:v>
                </c:pt>
                <c:pt idx="5">
                  <c:v>3.7526278928078478E-2</c:v>
                </c:pt>
                <c:pt idx="6">
                  <c:v>4.7740600515508005E-2</c:v>
                </c:pt>
                <c:pt idx="7">
                  <c:v>5.9989962792431177E-2</c:v>
                </c:pt>
                <c:pt idx="8">
                  <c:v>7.4457362353844689E-2</c:v>
                </c:pt>
                <c:pt idx="9">
                  <c:v>9.1279876069339794E-2</c:v>
                </c:pt>
                <c:pt idx="10">
                  <c:v>0.11053015421416523</c:v>
                </c:pt>
                <c:pt idx="11">
                  <c:v>0.13219798936008506</c:v>
                </c:pt>
                <c:pt idx="12">
                  <c:v>0.15617347129043832</c:v>
                </c:pt>
                <c:pt idx="13">
                  <c:v>0.1822334163066596</c:v>
                </c:pt>
                <c:pt idx="14">
                  <c:v>0.21003279415923581</c:v>
                </c:pt>
                <c:pt idx="15">
                  <c:v>0.23910273444781224</c:v>
                </c:pt>
                <c:pt idx="16">
                  <c:v>0.26885636057682599</c:v>
                </c:pt>
                <c:pt idx="17">
                  <c:v>0.29860317949035997</c:v>
                </c:pt>
                <c:pt idx="18">
                  <c:v>0.32757208103875246</c:v>
                </c:pt>
                <c:pt idx="19">
                  <c:v>0.35494222835816913</c:v>
                </c:pt>
                <c:pt idx="20">
                  <c:v>0.37988032685125467</c:v>
                </c:pt>
                <c:pt idx="21">
                  <c:v>0.40158203320304842</c:v>
                </c:pt>
                <c:pt idx="22">
                  <c:v>0.41931469743665911</c:v>
                </c:pt>
                <c:pt idx="23">
                  <c:v>0.43245829907971811</c:v>
                </c:pt>
                <c:pt idx="24">
                  <c:v>0.44054139861676439</c:v>
                </c:pt>
                <c:pt idx="25">
                  <c:v>0.44326920044603635</c:v>
                </c:pt>
                <c:pt idx="26">
                  <c:v>0.44054139861676439</c:v>
                </c:pt>
                <c:pt idx="27">
                  <c:v>0.43245829907971811</c:v>
                </c:pt>
                <c:pt idx="28">
                  <c:v>0.41931469743665911</c:v>
                </c:pt>
                <c:pt idx="29">
                  <c:v>0.40158203320304842</c:v>
                </c:pt>
                <c:pt idx="30">
                  <c:v>0.37988032685125467</c:v>
                </c:pt>
                <c:pt idx="31">
                  <c:v>0.35494222835816913</c:v>
                </c:pt>
                <c:pt idx="32">
                  <c:v>0.32757208103875235</c:v>
                </c:pt>
                <c:pt idx="33">
                  <c:v>0.29860317949036003</c:v>
                </c:pt>
                <c:pt idx="34">
                  <c:v>0.26885636057682599</c:v>
                </c:pt>
                <c:pt idx="35">
                  <c:v>0.23910273444781224</c:v>
                </c:pt>
                <c:pt idx="36">
                  <c:v>0.21003279415923581</c:v>
                </c:pt>
                <c:pt idx="37">
                  <c:v>0.18223341630665954</c:v>
                </c:pt>
                <c:pt idx="38">
                  <c:v>0.15617347129043835</c:v>
                </c:pt>
                <c:pt idx="39">
                  <c:v>0.13219798936008506</c:v>
                </c:pt>
                <c:pt idx="40">
                  <c:v>0.11053015421416523</c:v>
                </c:pt>
                <c:pt idx="41">
                  <c:v>9.1279876069339905E-2</c:v>
                </c:pt>
                <c:pt idx="42">
                  <c:v>7.4457362353844661E-2</c:v>
                </c:pt>
                <c:pt idx="43">
                  <c:v>5.9989962792431198E-2</c:v>
                </c:pt>
                <c:pt idx="44">
                  <c:v>4.7740600515507957E-2</c:v>
                </c:pt>
                <c:pt idx="45">
                  <c:v>3.7526278928078478E-2</c:v>
                </c:pt>
                <c:pt idx="46">
                  <c:v>2.9135432326343906E-2</c:v>
                </c:pt>
                <c:pt idx="47">
                  <c:v>2.2343220471763809E-2</c:v>
                </c:pt>
                <c:pt idx="48">
                  <c:v>1.692421036344632E-2</c:v>
                </c:pt>
                <c:pt idx="49">
                  <c:v>1.2662206693108257E-2</c:v>
                </c:pt>
                <c:pt idx="50">
                  <c:v>9.3572605379092805E-3</c:v>
                </c:pt>
                <c:pt idx="51">
                  <c:v>6.8300893484571279E-3</c:v>
                </c:pt>
                <c:pt idx="52">
                  <c:v>4.924276013264452E-3</c:v>
                </c:pt>
                <c:pt idx="53">
                  <c:v>3.5066847960200545E-3</c:v>
                </c:pt>
                <c:pt idx="54">
                  <c:v>2.4665470983961111E-3</c:v>
                </c:pt>
                <c:pt idx="55">
                  <c:v>1.713643329212342E-3</c:v>
                </c:pt>
                <c:pt idx="56">
                  <c:v>1.1759525452729569E-3</c:v>
                </c:pt>
                <c:pt idx="57">
                  <c:v>7.9707189846589565E-4</c:v>
                </c:pt>
                <c:pt idx="58">
                  <c:v>5.336340573564674E-4</c:v>
                </c:pt>
                <c:pt idx="59">
                  <c:v>3.5288071122504215E-4</c:v>
                </c:pt>
                <c:pt idx="60">
                  <c:v>2.3048923196435629E-4</c:v>
                </c:pt>
                <c:pt idx="61">
                  <c:v>1.4870025084987287E-4</c:v>
                </c:pt>
                <c:pt idx="62">
                  <c:v>9.4756956090108748E-5</c:v>
                </c:pt>
                <c:pt idx="63">
                  <c:v>5.9641538946995031E-5</c:v>
                </c:pt>
                <c:pt idx="64">
                  <c:v>3.707873599515367E-5</c:v>
                </c:pt>
                <c:pt idx="65">
                  <c:v>2.2768757940970579E-5</c:v>
                </c:pt>
                <c:pt idx="66">
                  <c:v>1.3809949774774171E-5</c:v>
                </c:pt>
                <c:pt idx="67">
                  <c:v>8.2733843006999885E-6</c:v>
                </c:pt>
                <c:pt idx="68">
                  <c:v>4.8956756423913029E-6</c:v>
                </c:pt>
                <c:pt idx="69">
                  <c:v>2.8614121349848126E-6</c:v>
                </c:pt>
                <c:pt idx="70">
                  <c:v>1.6519105719269974E-6</c:v>
                </c:pt>
                <c:pt idx="71">
                  <c:v>9.4195681006545211E-7</c:v>
                </c:pt>
                <c:pt idx="72">
                  <c:v>5.3053469170153015E-7</c:v>
                </c:pt>
                <c:pt idx="73">
                  <c:v>2.9514465650243473E-7</c:v>
                </c:pt>
                <c:pt idx="74">
                  <c:v>1.6217891916507344E-7</c:v>
                </c:pt>
                <c:pt idx="75">
                  <c:v>8.8022199874779734E-8</c:v>
                </c:pt>
                <c:pt idx="76">
                  <c:v>4.7187652738387797E-8</c:v>
                </c:pt>
                <c:pt idx="77">
                  <c:v>2.4986352972183623E-8</c:v>
                </c:pt>
                <c:pt idx="78">
                  <c:v>1.306819801856821E-8</c:v>
                </c:pt>
                <c:pt idx="79">
                  <c:v>6.7509809442480955E-9</c:v>
                </c:pt>
                <c:pt idx="80">
                  <c:v>3.4447395980241824E-9</c:v>
                </c:pt>
                <c:pt idx="81">
                  <c:v>1.736138037978433E-9</c:v>
                </c:pt>
                <c:pt idx="82">
                  <c:v>8.6427200756330564E-10</c:v>
                </c:pt>
                <c:pt idx="83">
                  <c:v>4.2496677934247161E-10</c:v>
                </c:pt>
                <c:pt idx="84">
                  <c:v>2.0639437439422971E-10</c:v>
                </c:pt>
                <c:pt idx="85">
                  <c:v>9.9010002081691275E-11</c:v>
                </c:pt>
                <c:pt idx="86">
                  <c:v>4.6913585166766072E-11</c:v>
                </c:pt>
                <c:pt idx="87">
                  <c:v>2.1956166558094091E-11</c:v>
                </c:pt>
                <c:pt idx="88">
                  <c:v>1.0149689342627254E-11</c:v>
                </c:pt>
                <c:pt idx="89">
                  <c:v>4.634333915305778E-12</c:v>
                </c:pt>
                <c:pt idx="90">
                  <c:v>2.0900671294217503E-12</c:v>
                </c:pt>
                <c:pt idx="91">
                  <c:v>9.3104674779885371E-13</c:v>
                </c:pt>
                <c:pt idx="92">
                  <c:v>4.0965765952957721E-13</c:v>
                </c:pt>
                <c:pt idx="93">
                  <c:v>1.7803648493275514E-13</c:v>
                </c:pt>
                <c:pt idx="94">
                  <c:v>7.6424971011853802E-14</c:v>
                </c:pt>
                <c:pt idx="95">
                  <c:v>3.2404094786656551E-14</c:v>
                </c:pt>
                <c:pt idx="96">
                  <c:v>1.3570718589875552E-14</c:v>
                </c:pt>
                <c:pt idx="97">
                  <c:v>5.6136345372632534E-15</c:v>
                </c:pt>
                <c:pt idx="98">
                  <c:v>2.2936321413175746E-15</c:v>
                </c:pt>
                <c:pt idx="99">
                  <c:v>9.2563919505087437E-16</c:v>
                </c:pt>
                <c:pt idx="100">
                  <c:v>3.6897593832524665E-16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A74-4908-B6E4-7CCBAC7086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732912"/>
        <c:axId val="364733896"/>
      </c:scatterChart>
      <c:valAx>
        <c:axId val="364732912"/>
        <c:scaling>
          <c:orientation val="minMax"/>
          <c:max val="11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3896"/>
        <c:crosses val="autoZero"/>
        <c:crossBetween val="midCat"/>
      </c:valAx>
      <c:valAx>
        <c:axId val="364733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2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64260717410313E-2"/>
          <c:y val="5.0925925925925923E-2"/>
          <c:w val="0.93111351706036749"/>
          <c:h val="0.8416746864975212"/>
        </c:manualLayout>
      </c:layout>
      <c:scatterChart>
        <c:scatterStyle val="lineMarker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Sheet1!$F$2:$F$102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</c:numCache>
            </c:numRef>
          </c:xVal>
          <c:yVal>
            <c:numRef>
              <c:f>Sheet1!$I$2:$I$102</c:f>
              <c:numCache>
                <c:formatCode>General</c:formatCode>
                <c:ptCount val="101"/>
                <c:pt idx="0">
                  <c:v>1.1079621029845037E-2</c:v>
                </c:pt>
                <c:pt idx="1">
                  <c:v>2.2733906253977663E-2</c:v>
                </c:pt>
                <c:pt idx="2">
                  <c:v>4.3820751233921353E-2</c:v>
                </c:pt>
                <c:pt idx="3">
                  <c:v>7.9349129589168621E-2</c:v>
                </c:pt>
                <c:pt idx="4">
                  <c:v>0.13497741628297019</c:v>
                </c:pt>
                <c:pt idx="5">
                  <c:v>0.21569329706627891</c:v>
                </c:pt>
                <c:pt idx="6">
                  <c:v>0.32379398916472946</c:v>
                </c:pt>
                <c:pt idx="7">
                  <c:v>0.45662271347255473</c:v>
                </c:pt>
                <c:pt idx="8">
                  <c:v>0.60492681129785841</c:v>
                </c:pt>
                <c:pt idx="9">
                  <c:v>0.75284358038701116</c:v>
                </c:pt>
                <c:pt idx="10">
                  <c:v>0.88016331691074878</c:v>
                </c:pt>
                <c:pt idx="11">
                  <c:v>0.96667029200712318</c:v>
                </c:pt>
                <c:pt idx="12">
                  <c:v>0.99735570100358173</c:v>
                </c:pt>
                <c:pt idx="13">
                  <c:v>0.96667029200712296</c:v>
                </c:pt>
                <c:pt idx="14">
                  <c:v>0.88016331691074878</c:v>
                </c:pt>
                <c:pt idx="15">
                  <c:v>0.75284358038701094</c:v>
                </c:pt>
                <c:pt idx="16">
                  <c:v>0.6049268112978583</c:v>
                </c:pt>
                <c:pt idx="17">
                  <c:v>0.45662271347255473</c:v>
                </c:pt>
                <c:pt idx="18">
                  <c:v>0.32379398916472918</c:v>
                </c:pt>
                <c:pt idx="19">
                  <c:v>0.21569329706627891</c:v>
                </c:pt>
                <c:pt idx="20">
                  <c:v>0.13497741628297014</c:v>
                </c:pt>
                <c:pt idx="21">
                  <c:v>7.9349129589168538E-2</c:v>
                </c:pt>
                <c:pt idx="22">
                  <c:v>4.3820751233921304E-2</c:v>
                </c:pt>
                <c:pt idx="23">
                  <c:v>2.2733906253977663E-2</c:v>
                </c:pt>
                <c:pt idx="24">
                  <c:v>1.1079621029845037E-2</c:v>
                </c:pt>
                <c:pt idx="25">
                  <c:v>5.07262014324942E-3</c:v>
                </c:pt>
                <c:pt idx="26">
                  <c:v>2.1817067376144004E-3</c:v>
                </c:pt>
                <c:pt idx="27">
                  <c:v>8.8148920591861186E-4</c:v>
                </c:pt>
                <c:pt idx="28">
                  <c:v>3.34575564412214E-4</c:v>
                </c:pt>
                <c:pt idx="29">
                  <c:v>1.1929659135301237E-4</c:v>
                </c:pt>
                <c:pt idx="30">
                  <c:v>3.9959352767263685E-5</c:v>
                </c:pt>
                <c:pt idx="31">
                  <c:v>1.2573768221481115E-5</c:v>
                </c:pt>
                <c:pt idx="32">
                  <c:v>3.7167987868357443E-6</c:v>
                </c:pt>
                <c:pt idx="33">
                  <c:v>1.0321177471575051E-6</c:v>
                </c:pt>
                <c:pt idx="34">
                  <c:v>2.6924400106358184E-7</c:v>
                </c:pt>
                <c:pt idx="35">
                  <c:v>6.5981080089264567E-8</c:v>
                </c:pt>
                <c:pt idx="36">
                  <c:v>1.5189707124558106E-8</c:v>
                </c:pt>
                <c:pt idx="37">
                  <c:v>3.28500454538971E-9</c:v>
                </c:pt>
                <c:pt idx="38">
                  <c:v>6.6738915369071771E-10</c:v>
                </c:pt>
                <c:pt idx="39">
                  <c:v>1.273734489710921E-10</c:v>
                </c:pt>
                <c:pt idx="40">
                  <c:v>2.2836801020911646E-11</c:v>
                </c:pt>
                <c:pt idx="41">
                  <c:v>3.8463448764032424E-12</c:v>
                </c:pt>
                <c:pt idx="42">
                  <c:v>6.085801332572524E-13</c:v>
                </c:pt>
                <c:pt idx="43">
                  <c:v>9.0457361277813576E-14</c:v>
                </c:pt>
                <c:pt idx="44">
                  <c:v>1.2630677708842231E-14</c:v>
                </c:pt>
                <c:pt idx="45">
                  <c:v>1.6567843639922113E-15</c:v>
                </c:pt>
                <c:pt idx="46">
                  <c:v>2.0415589079174168E-16</c:v>
                </c:pt>
                <c:pt idx="47">
                  <c:v>2.3632759704757131E-17</c:v>
                </c:pt>
                <c:pt idx="48">
                  <c:v>2.5699433929172655E-18</c:v>
                </c:pt>
                <c:pt idx="49">
                  <c:v>2.6253624574925924E-19</c:v>
                </c:pt>
                <c:pt idx="50">
                  <c:v>2.5194838485750381E-20</c:v>
                </c:pt>
                <c:pt idx="51">
                  <c:v>2.2713835779941984E-21</c:v>
                </c:pt>
                <c:pt idx="52">
                  <c:v>1.9236496566766049E-22</c:v>
                </c:pt>
                <c:pt idx="53">
                  <c:v>1.530446216311813E-23</c:v>
                </c:pt>
                <c:pt idx="54">
                  <c:v>1.1438438976302012E-24</c:v>
                </c:pt>
                <c:pt idx="55">
                  <c:v>8.0310446790537721E-26</c:v>
                </c:pt>
                <c:pt idx="56">
                  <c:v>5.297048133773497E-27</c:v>
                </c:pt>
                <c:pt idx="57">
                  <c:v>3.2821044015385073E-28</c:v>
                </c:pt>
                <c:pt idx="58">
                  <c:v>1.910413852896828E-29</c:v>
                </c:pt>
                <c:pt idx="59">
                  <c:v>1.0446218861356615E-30</c:v>
                </c:pt>
                <c:pt idx="60">
                  <c:v>5.3659593391578032E-32</c:v>
                </c:pt>
                <c:pt idx="61">
                  <c:v>2.5893587740521611E-33</c:v>
                </c:pt>
                <c:pt idx="62">
                  <c:v>1.1737988394937866E-34</c:v>
                </c:pt>
                <c:pt idx="63">
                  <c:v>4.9986383555465046E-36</c:v>
                </c:pt>
                <c:pt idx="64">
                  <c:v>1.9997069392517027E-37</c:v>
                </c:pt>
                <c:pt idx="65">
                  <c:v>7.5151488152495768E-39</c:v>
                </c:pt>
                <c:pt idx="66">
                  <c:v>2.6531720347881158E-40</c:v>
                </c:pt>
                <c:pt idx="67">
                  <c:v>8.7993345949884183E-42</c:v>
                </c:pt>
                <c:pt idx="68">
                  <c:v>2.7415163984725063E-43</c:v>
                </c:pt>
                <c:pt idx="69">
                  <c:v>8.0239545260498916E-45</c:v>
                </c:pt>
                <c:pt idx="70">
                  <c:v>2.2061887436487683E-46</c:v>
                </c:pt>
                <c:pt idx="71">
                  <c:v>5.6984070016380497E-48</c:v>
                </c:pt>
                <c:pt idx="72">
                  <c:v>1.382677387461104E-49</c:v>
                </c:pt>
                <c:pt idx="73">
                  <c:v>3.1516998473469853E-51</c:v>
                </c:pt>
                <c:pt idx="74">
                  <c:v>6.7487825614714685E-53</c:v>
                </c:pt>
                <c:pt idx="75">
                  <c:v>1.357571199378247E-54</c:v>
                </c:pt>
                <c:pt idx="76">
                  <c:v>2.5654076819798314E-56</c:v>
                </c:pt>
                <c:pt idx="77">
                  <c:v>4.554144021081787E-58</c:v>
                </c:pt>
                <c:pt idx="78">
                  <c:v>7.5947542469752387E-60</c:v>
                </c:pt>
                <c:pt idx="79">
                  <c:v>1.1898090966918427E-61</c:v>
                </c:pt>
                <c:pt idx="80">
                  <c:v>1.7510455335796456E-63</c:v>
                </c:pt>
                <c:pt idx="81">
                  <c:v>2.4208851633793079E-65</c:v>
                </c:pt>
                <c:pt idx="82">
                  <c:v>3.144180957195663E-67</c:v>
                </c:pt>
                <c:pt idx="83">
                  <c:v>3.8361667094212536E-69</c:v>
                </c:pt>
                <c:pt idx="84">
                  <c:v>4.3968738564877597E-71</c:v>
                </c:pt>
                <c:pt idx="85">
                  <c:v>4.7342058205351895E-73</c:v>
                </c:pt>
                <c:pt idx="86">
                  <c:v>4.7885812291801106E-75</c:v>
                </c:pt>
                <c:pt idx="87">
                  <c:v>4.5501234261033363E-77</c:v>
                </c:pt>
                <c:pt idx="88">
                  <c:v>4.0615900919340197E-79</c:v>
                </c:pt>
                <c:pt idx="89">
                  <c:v>3.4058506465870889E-81</c:v>
                </c:pt>
                <c:pt idx="90">
                  <c:v>2.6829445851706629E-83</c:v>
                </c:pt>
                <c:pt idx="91">
                  <c:v>1.9854291816036777E-85</c:v>
                </c:pt>
                <c:pt idx="92">
                  <c:v>1.3802370905400192E-87</c:v>
                </c:pt>
                <c:pt idx="93">
                  <c:v>9.0138345393181932E-90</c:v>
                </c:pt>
                <c:pt idx="94">
                  <c:v>5.5299609505264254E-92</c:v>
                </c:pt>
                <c:pt idx="95">
                  <c:v>3.1870666238942509E-94</c:v>
                </c:pt>
                <c:pt idx="96">
                  <c:v>1.7255073550318049E-96</c:v>
                </c:pt>
                <c:pt idx="97">
                  <c:v>8.7760498663133706E-99</c:v>
                </c:pt>
                <c:pt idx="98">
                  <c:v>4.1931263071356213E-101</c:v>
                </c:pt>
                <c:pt idx="99">
                  <c:v>1.8820597278983797E-103</c:v>
                </c:pt>
                <c:pt idx="100">
                  <c:v>7.9357038820631553E-106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2A9-48FA-A7F7-FF16471C09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732912"/>
        <c:axId val="364733896"/>
      </c:scatterChart>
      <c:valAx>
        <c:axId val="364732912"/>
        <c:scaling>
          <c:orientation val="minMax"/>
          <c:max val="11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3896"/>
        <c:crosses val="autoZero"/>
        <c:crossBetween val="midCat"/>
      </c:valAx>
      <c:valAx>
        <c:axId val="364733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2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64260717410313E-2"/>
          <c:y val="5.0925925925925923E-2"/>
          <c:w val="0.93111351706036749"/>
          <c:h val="0.8416746864975212"/>
        </c:manualLayout>
      </c:layout>
      <c:scatterChart>
        <c:scatterStyle val="lineMarker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Sheet1!$F$2:$F$102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</c:numCache>
            </c:numRef>
          </c:xVal>
          <c:yVal>
            <c:numRef>
              <c:f>Sheet1!$J$2:$J$102</c:f>
              <c:numCache>
                <c:formatCode>General</c:formatCode>
                <c:ptCount val="101"/>
                <c:pt idx="0">
                  <c:v>4.6755773429521407E-12</c:v>
                </c:pt>
                <c:pt idx="1">
                  <c:v>1.5224534013940882E-11</c:v>
                </c:pt>
                <c:pt idx="2">
                  <c:v>4.8215762203464451E-11</c:v>
                </c:pt>
                <c:pt idx="3">
                  <c:v>1.4851500312253586E-10</c:v>
                </c:pt>
                <c:pt idx="4">
                  <c:v>4.4492610246047529E-10</c:v>
                </c:pt>
                <c:pt idx="5">
                  <c:v>1.2964080113449493E-9</c:v>
                </c:pt>
                <c:pt idx="6">
                  <c:v>3.6739377329360501E-9</c:v>
                </c:pt>
                <c:pt idx="7">
                  <c:v>1.0126471416372143E-8</c:v>
                </c:pt>
                <c:pt idx="8">
                  <c:v>2.714693201264237E-8</c:v>
                </c:pt>
                <c:pt idx="9">
                  <c:v>7.078147910758145E-8</c:v>
                </c:pt>
                <c:pt idx="10">
                  <c:v>1.794960007090546E-7</c:v>
                </c:pt>
                <c:pt idx="11">
                  <c:v>4.4271698475365217E-7</c:v>
                </c:pt>
                <c:pt idx="12">
                  <c:v>1.0620228369451462E-6</c:v>
                </c:pt>
                <c:pt idx="13">
                  <c:v>2.4778658578904965E-6</c:v>
                </c:pt>
                <c:pt idx="14">
                  <c:v>5.6228693435780274E-6</c:v>
                </c:pt>
                <c:pt idx="15">
                  <c:v>1.2410076451049984E-5</c:v>
                </c:pt>
                <c:pt idx="16">
                  <c:v>2.6639568511509127E-5</c:v>
                </c:pt>
                <c:pt idx="17">
                  <c:v>5.5618103992730702E-5</c:v>
                </c:pt>
                <c:pt idx="18">
                  <c:v>1.1293834981469609E-4</c:v>
                </c:pt>
                <c:pt idx="19">
                  <c:v>2.2305037627480895E-4</c:v>
                </c:pt>
                <c:pt idx="20">
                  <c:v>4.2845059177051137E-4</c:v>
                </c:pt>
                <c:pt idx="21">
                  <c:v>8.0045108603470127E-4</c:v>
                </c:pt>
                <c:pt idx="22">
                  <c:v>1.4544711584096029E-3</c:v>
                </c:pt>
                <c:pt idx="23">
                  <c:v>2.570464993818509E-3</c:v>
                </c:pt>
                <c:pt idx="24">
                  <c:v>4.4182932573835088E-3</c:v>
                </c:pt>
                <c:pt idx="25">
                  <c:v>7.3864140198966798E-3</c:v>
                </c:pt>
                <c:pt idx="26">
                  <c:v>1.2010166274348715E-2</c:v>
                </c:pt>
                <c:pt idx="27">
                  <c:v>1.8993310039662429E-2</c:v>
                </c:pt>
                <c:pt idx="28">
                  <c:v>2.9213834155947568E-2</c:v>
                </c:pt>
                <c:pt idx="29">
                  <c:v>4.3703148489515807E-2</c:v>
                </c:pt>
                <c:pt idx="30">
                  <c:v>6.3587705844029979E-2</c:v>
                </c:pt>
                <c:pt idx="31">
                  <c:v>8.9984944188646845E-2</c:v>
                </c:pt>
                <c:pt idx="32">
                  <c:v>0.12385193926498858</c:v>
                </c:pt>
                <c:pt idx="33">
                  <c:v>0.16579523132124779</c:v>
                </c:pt>
                <c:pt idx="34">
                  <c:v>0.21586265944315292</c:v>
                </c:pt>
                <c:pt idx="35">
                  <c:v>0.27335012445998952</c:v>
                </c:pt>
                <c:pt idx="36">
                  <c:v>0.33666447592343163</c:v>
                </c:pt>
                <c:pt idx="37">
                  <c:v>0.40328454086523913</c:v>
                </c:pt>
                <c:pt idx="38">
                  <c:v>0.46985312568383758</c:v>
                </c:pt>
                <c:pt idx="39">
                  <c:v>0.53241334253725381</c:v>
                </c:pt>
                <c:pt idx="40">
                  <c:v>0.58677554460716597</c:v>
                </c:pt>
                <c:pt idx="41">
                  <c:v>0.62897204615498858</c:v>
                </c:pt>
                <c:pt idx="42">
                  <c:v>0.65573286016989996</c:v>
                </c:pt>
                <c:pt idx="43">
                  <c:v>0.66490380066905452</c:v>
                </c:pt>
                <c:pt idx="44">
                  <c:v>0.65573286016989973</c:v>
                </c:pt>
                <c:pt idx="45">
                  <c:v>0.62897204615498858</c:v>
                </c:pt>
                <c:pt idx="46">
                  <c:v>0.58677554460716597</c:v>
                </c:pt>
                <c:pt idx="47">
                  <c:v>0.53241334253725359</c:v>
                </c:pt>
                <c:pt idx="48">
                  <c:v>0.46985312568383758</c:v>
                </c:pt>
                <c:pt idx="49">
                  <c:v>0.40328454086523863</c:v>
                </c:pt>
                <c:pt idx="50">
                  <c:v>0.33666447592343141</c:v>
                </c:pt>
                <c:pt idx="51">
                  <c:v>0.27335012445998952</c:v>
                </c:pt>
                <c:pt idx="52">
                  <c:v>0.21586265944315269</c:v>
                </c:pt>
                <c:pt idx="53">
                  <c:v>0.16579523132124779</c:v>
                </c:pt>
                <c:pt idx="54">
                  <c:v>0.12385193926498825</c:v>
                </c:pt>
                <c:pt idx="55">
                  <c:v>8.9984944188646679E-2</c:v>
                </c:pt>
                <c:pt idx="56">
                  <c:v>6.3587705844029979E-2</c:v>
                </c:pt>
                <c:pt idx="57">
                  <c:v>4.3703148489515765E-2</c:v>
                </c:pt>
                <c:pt idx="58">
                  <c:v>2.9213834155947568E-2</c:v>
                </c:pt>
                <c:pt idx="59">
                  <c:v>1.8993310039662335E-2</c:v>
                </c:pt>
                <c:pt idx="60">
                  <c:v>1.2010166274348694E-2</c:v>
                </c:pt>
                <c:pt idx="61">
                  <c:v>7.3864140198966798E-3</c:v>
                </c:pt>
                <c:pt idx="62">
                  <c:v>4.4182932573834975E-3</c:v>
                </c:pt>
                <c:pt idx="63">
                  <c:v>2.570464993818509E-3</c:v>
                </c:pt>
                <c:pt idx="64">
                  <c:v>1.4544711584095951E-3</c:v>
                </c:pt>
                <c:pt idx="65">
                  <c:v>8.0045108603469975E-4</c:v>
                </c:pt>
                <c:pt idx="66">
                  <c:v>4.2845059177051137E-4</c:v>
                </c:pt>
                <c:pt idx="67">
                  <c:v>2.2305037627480816E-4</c:v>
                </c:pt>
                <c:pt idx="68">
                  <c:v>1.1293834981469609E-4</c:v>
                </c:pt>
                <c:pt idx="69">
                  <c:v>5.5618103992730316E-5</c:v>
                </c:pt>
                <c:pt idx="70">
                  <c:v>2.6639568511509035E-5</c:v>
                </c:pt>
                <c:pt idx="71">
                  <c:v>1.2410076451049984E-5</c:v>
                </c:pt>
                <c:pt idx="72">
                  <c:v>5.6228693435779978E-6</c:v>
                </c:pt>
                <c:pt idx="73">
                  <c:v>2.4778658578904965E-6</c:v>
                </c:pt>
                <c:pt idx="74">
                  <c:v>1.0620228369451367E-6</c:v>
                </c:pt>
                <c:pt idx="75">
                  <c:v>4.4271698475365048E-7</c:v>
                </c:pt>
                <c:pt idx="76">
                  <c:v>1.794960007090546E-7</c:v>
                </c:pt>
                <c:pt idx="77">
                  <c:v>7.0781479107581199E-8</c:v>
                </c:pt>
                <c:pt idx="78">
                  <c:v>2.714693201264237E-8</c:v>
                </c:pt>
                <c:pt idx="79">
                  <c:v>1.0126471416372072E-8</c:v>
                </c:pt>
                <c:pt idx="80">
                  <c:v>3.6739377329360369E-9</c:v>
                </c:pt>
                <c:pt idx="81">
                  <c:v>1.2964080113449493E-9</c:v>
                </c:pt>
                <c:pt idx="82">
                  <c:v>4.4492610246047854E-10</c:v>
                </c:pt>
                <c:pt idx="83">
                  <c:v>1.4851500312253431E-10</c:v>
                </c:pt>
                <c:pt idx="84">
                  <c:v>4.8215762203463934E-11</c:v>
                </c:pt>
                <c:pt idx="85">
                  <c:v>1.5224534013940882E-11</c:v>
                </c:pt>
                <c:pt idx="86">
                  <c:v>4.6755773429521407E-12</c:v>
                </c:pt>
                <c:pt idx="87">
                  <c:v>1.3965701216982806E-12</c:v>
                </c:pt>
                <c:pt idx="88">
                  <c:v>4.0572008883816261E-13</c:v>
                </c:pt>
                <c:pt idx="89">
                  <c:v>1.1463745651778029E-13</c:v>
                </c:pt>
                <c:pt idx="90">
                  <c:v>3.1503792326936262E-14</c:v>
                </c:pt>
                <c:pt idx="91">
                  <c:v>8.420451805894821E-15</c:v>
                </c:pt>
                <c:pt idx="92">
                  <c:v>2.1889922174819734E-15</c:v>
                </c:pt>
                <c:pt idx="93">
                  <c:v>5.534639074878621E-16</c:v>
                </c:pt>
                <c:pt idx="94">
                  <c:v>1.3610392719449058E-16</c:v>
                </c:pt>
                <c:pt idx="95">
                  <c:v>3.2552794219868675E-17</c:v>
                </c:pt>
                <c:pt idx="96">
                  <c:v>7.5725500668547883E-18</c:v>
                </c:pt>
                <c:pt idx="97">
                  <c:v>1.7132955952781526E-18</c:v>
                </c:pt>
                <c:pt idx="98">
                  <c:v>3.7701506789756929E-19</c:v>
                </c:pt>
                <c:pt idx="99">
                  <c:v>8.0690309529071535E-20</c:v>
                </c:pt>
                <c:pt idx="100">
                  <c:v>1.6796558990500017E-20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AD6-4DA4-BF1C-C6E136DE11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732912"/>
        <c:axId val="364733896"/>
      </c:scatterChart>
      <c:valAx>
        <c:axId val="364732912"/>
        <c:scaling>
          <c:orientation val="minMax"/>
          <c:max val="11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3896"/>
        <c:crosses val="autoZero"/>
        <c:crossBetween val="midCat"/>
      </c:valAx>
      <c:valAx>
        <c:axId val="364733896"/>
        <c:scaling>
          <c:orientation val="minMax"/>
          <c:max val="0.9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2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64260717410313E-2"/>
          <c:y val="5.0925925925925923E-2"/>
          <c:w val="0.93111351706036749"/>
          <c:h val="0.8416746864975212"/>
        </c:manualLayout>
      </c:layout>
      <c:scatterChart>
        <c:scatterStyle val="lineMarker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Sheet1!$F$2:$F$102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</c:numCache>
            </c:numRef>
          </c:xVal>
          <c:yVal>
            <c:numRef>
              <c:f>Sheet1!$I$2:$I$102</c:f>
              <c:numCache>
                <c:formatCode>General</c:formatCode>
                <c:ptCount val="101"/>
                <c:pt idx="0">
                  <c:v>1.1079621029845037E-2</c:v>
                </c:pt>
                <c:pt idx="1">
                  <c:v>2.2733906253977663E-2</c:v>
                </c:pt>
                <c:pt idx="2">
                  <c:v>4.3820751233921353E-2</c:v>
                </c:pt>
                <c:pt idx="3">
                  <c:v>7.9349129589168621E-2</c:v>
                </c:pt>
                <c:pt idx="4">
                  <c:v>0.13497741628297019</c:v>
                </c:pt>
                <c:pt idx="5">
                  <c:v>0.21569329706627891</c:v>
                </c:pt>
                <c:pt idx="6">
                  <c:v>0.32379398916472946</c:v>
                </c:pt>
                <c:pt idx="7">
                  <c:v>0.45662271347255473</c:v>
                </c:pt>
                <c:pt idx="8">
                  <c:v>0.60492681129785841</c:v>
                </c:pt>
                <c:pt idx="9">
                  <c:v>0.75284358038701116</c:v>
                </c:pt>
                <c:pt idx="10">
                  <c:v>0.88016331691074878</c:v>
                </c:pt>
                <c:pt idx="11">
                  <c:v>0.96667029200712318</c:v>
                </c:pt>
                <c:pt idx="12">
                  <c:v>0.99735570100358173</c:v>
                </c:pt>
                <c:pt idx="13">
                  <c:v>0.96667029200712296</c:v>
                </c:pt>
                <c:pt idx="14">
                  <c:v>0.88016331691074878</c:v>
                </c:pt>
                <c:pt idx="15">
                  <c:v>0.75284358038701094</c:v>
                </c:pt>
                <c:pt idx="16">
                  <c:v>0.6049268112978583</c:v>
                </c:pt>
                <c:pt idx="17">
                  <c:v>0.45662271347255473</c:v>
                </c:pt>
                <c:pt idx="18">
                  <c:v>0.32379398916472918</c:v>
                </c:pt>
                <c:pt idx="19">
                  <c:v>0.21569329706627891</c:v>
                </c:pt>
                <c:pt idx="20">
                  <c:v>0.13497741628297014</c:v>
                </c:pt>
                <c:pt idx="21">
                  <c:v>7.9349129589168538E-2</c:v>
                </c:pt>
                <c:pt idx="22">
                  <c:v>4.3820751233921304E-2</c:v>
                </c:pt>
                <c:pt idx="23">
                  <c:v>2.2733906253977663E-2</c:v>
                </c:pt>
                <c:pt idx="24">
                  <c:v>1.1079621029845037E-2</c:v>
                </c:pt>
                <c:pt idx="25">
                  <c:v>5.07262014324942E-3</c:v>
                </c:pt>
                <c:pt idx="26">
                  <c:v>2.1817067376144004E-3</c:v>
                </c:pt>
                <c:pt idx="27">
                  <c:v>8.8148920591861186E-4</c:v>
                </c:pt>
                <c:pt idx="28">
                  <c:v>3.34575564412214E-4</c:v>
                </c:pt>
                <c:pt idx="29">
                  <c:v>1.1929659135301237E-4</c:v>
                </c:pt>
                <c:pt idx="30">
                  <c:v>3.9959352767263685E-5</c:v>
                </c:pt>
                <c:pt idx="31">
                  <c:v>1.2573768221481115E-5</c:v>
                </c:pt>
                <c:pt idx="32">
                  <c:v>3.7167987868357443E-6</c:v>
                </c:pt>
                <c:pt idx="33">
                  <c:v>1.0321177471575051E-6</c:v>
                </c:pt>
                <c:pt idx="34">
                  <c:v>2.6924400106358184E-7</c:v>
                </c:pt>
                <c:pt idx="35">
                  <c:v>6.5981080089264567E-8</c:v>
                </c:pt>
                <c:pt idx="36">
                  <c:v>1.5189707124558106E-8</c:v>
                </c:pt>
                <c:pt idx="37">
                  <c:v>3.28500454538971E-9</c:v>
                </c:pt>
                <c:pt idx="38">
                  <c:v>6.6738915369071771E-10</c:v>
                </c:pt>
                <c:pt idx="39">
                  <c:v>1.273734489710921E-10</c:v>
                </c:pt>
                <c:pt idx="40">
                  <c:v>2.2836801020911646E-11</c:v>
                </c:pt>
                <c:pt idx="41">
                  <c:v>3.8463448764032424E-12</c:v>
                </c:pt>
                <c:pt idx="42">
                  <c:v>6.085801332572524E-13</c:v>
                </c:pt>
                <c:pt idx="43">
                  <c:v>9.0457361277813576E-14</c:v>
                </c:pt>
                <c:pt idx="44">
                  <c:v>1.2630677708842231E-14</c:v>
                </c:pt>
                <c:pt idx="45">
                  <c:v>1.6567843639922113E-15</c:v>
                </c:pt>
                <c:pt idx="46">
                  <c:v>2.0415589079174168E-16</c:v>
                </c:pt>
                <c:pt idx="47">
                  <c:v>2.3632759704757131E-17</c:v>
                </c:pt>
                <c:pt idx="48">
                  <c:v>2.5699433929172655E-18</c:v>
                </c:pt>
                <c:pt idx="49">
                  <c:v>2.6253624574925924E-19</c:v>
                </c:pt>
                <c:pt idx="50">
                  <c:v>2.5194838485750381E-20</c:v>
                </c:pt>
                <c:pt idx="51">
                  <c:v>2.2713835779941984E-21</c:v>
                </c:pt>
                <c:pt idx="52">
                  <c:v>1.9236496566766049E-22</c:v>
                </c:pt>
                <c:pt idx="53">
                  <c:v>1.530446216311813E-23</c:v>
                </c:pt>
                <c:pt idx="54">
                  <c:v>1.1438438976302012E-24</c:v>
                </c:pt>
                <c:pt idx="55">
                  <c:v>8.0310446790537721E-26</c:v>
                </c:pt>
                <c:pt idx="56">
                  <c:v>5.297048133773497E-27</c:v>
                </c:pt>
                <c:pt idx="57">
                  <c:v>3.2821044015385073E-28</c:v>
                </c:pt>
                <c:pt idx="58">
                  <c:v>1.910413852896828E-29</c:v>
                </c:pt>
                <c:pt idx="59">
                  <c:v>1.0446218861356615E-30</c:v>
                </c:pt>
                <c:pt idx="60">
                  <c:v>5.3659593391578032E-32</c:v>
                </c:pt>
                <c:pt idx="61">
                  <c:v>2.5893587740521611E-33</c:v>
                </c:pt>
                <c:pt idx="62">
                  <c:v>1.1737988394937866E-34</c:v>
                </c:pt>
                <c:pt idx="63">
                  <c:v>4.9986383555465046E-36</c:v>
                </c:pt>
                <c:pt idx="64">
                  <c:v>1.9997069392517027E-37</c:v>
                </c:pt>
                <c:pt idx="65">
                  <c:v>7.5151488152495768E-39</c:v>
                </c:pt>
                <c:pt idx="66">
                  <c:v>2.6531720347881158E-40</c:v>
                </c:pt>
                <c:pt idx="67">
                  <c:v>8.7993345949884183E-42</c:v>
                </c:pt>
                <c:pt idx="68">
                  <c:v>2.7415163984725063E-43</c:v>
                </c:pt>
                <c:pt idx="69">
                  <c:v>8.0239545260498916E-45</c:v>
                </c:pt>
                <c:pt idx="70">
                  <c:v>2.2061887436487683E-46</c:v>
                </c:pt>
                <c:pt idx="71">
                  <c:v>5.6984070016380497E-48</c:v>
                </c:pt>
                <c:pt idx="72">
                  <c:v>1.382677387461104E-49</c:v>
                </c:pt>
                <c:pt idx="73">
                  <c:v>3.1516998473469853E-51</c:v>
                </c:pt>
                <c:pt idx="74">
                  <c:v>6.7487825614714685E-53</c:v>
                </c:pt>
                <c:pt idx="75">
                  <c:v>1.357571199378247E-54</c:v>
                </c:pt>
                <c:pt idx="76">
                  <c:v>2.5654076819798314E-56</c:v>
                </c:pt>
                <c:pt idx="77">
                  <c:v>4.554144021081787E-58</c:v>
                </c:pt>
                <c:pt idx="78">
                  <c:v>7.5947542469752387E-60</c:v>
                </c:pt>
                <c:pt idx="79">
                  <c:v>1.1898090966918427E-61</c:v>
                </c:pt>
                <c:pt idx="80">
                  <c:v>1.7510455335796456E-63</c:v>
                </c:pt>
                <c:pt idx="81">
                  <c:v>2.4208851633793079E-65</c:v>
                </c:pt>
                <c:pt idx="82">
                  <c:v>3.144180957195663E-67</c:v>
                </c:pt>
                <c:pt idx="83">
                  <c:v>3.8361667094212536E-69</c:v>
                </c:pt>
                <c:pt idx="84">
                  <c:v>4.3968738564877597E-71</c:v>
                </c:pt>
                <c:pt idx="85">
                  <c:v>4.7342058205351895E-73</c:v>
                </c:pt>
                <c:pt idx="86">
                  <c:v>4.7885812291801106E-75</c:v>
                </c:pt>
                <c:pt idx="87">
                  <c:v>4.5501234261033363E-77</c:v>
                </c:pt>
                <c:pt idx="88">
                  <c:v>4.0615900919340197E-79</c:v>
                </c:pt>
                <c:pt idx="89">
                  <c:v>3.4058506465870889E-81</c:v>
                </c:pt>
                <c:pt idx="90">
                  <c:v>2.6829445851706629E-83</c:v>
                </c:pt>
                <c:pt idx="91">
                  <c:v>1.9854291816036777E-85</c:v>
                </c:pt>
                <c:pt idx="92">
                  <c:v>1.3802370905400192E-87</c:v>
                </c:pt>
                <c:pt idx="93">
                  <c:v>9.0138345393181932E-90</c:v>
                </c:pt>
                <c:pt idx="94">
                  <c:v>5.5299609505264254E-92</c:v>
                </c:pt>
                <c:pt idx="95">
                  <c:v>3.1870666238942509E-94</c:v>
                </c:pt>
                <c:pt idx="96">
                  <c:v>1.7255073550318049E-96</c:v>
                </c:pt>
                <c:pt idx="97">
                  <c:v>8.7760498663133706E-99</c:v>
                </c:pt>
                <c:pt idx="98">
                  <c:v>4.1931263071356213E-101</c:v>
                </c:pt>
                <c:pt idx="99">
                  <c:v>1.8820597278983797E-103</c:v>
                </c:pt>
                <c:pt idx="100">
                  <c:v>7.9357038820631553E-106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803-4711-BF3A-FE5D84D52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732912"/>
        <c:axId val="364733896"/>
      </c:scatterChart>
      <c:valAx>
        <c:axId val="364732912"/>
        <c:scaling>
          <c:orientation val="minMax"/>
          <c:max val="11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3896"/>
        <c:crosses val="autoZero"/>
        <c:crossBetween val="midCat"/>
      </c:valAx>
      <c:valAx>
        <c:axId val="364733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2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890FD-560B-4CCB-AFA8-D235E893BFB0}" type="datetimeFigureOut">
              <a:rPr lang="en-US" smtClean="0"/>
              <a:t>7/24/23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9015C-2265-44B2-B3E3-1508342A7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1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IntroPopGen-Fig-05-03-0.jpg</a:t>
            </a: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E68B24-1D2A-4203-8B60-8C1CFE2DB44E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14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IntroPopGen-Fig-05-06-0.jpg</a:t>
            </a: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8404E6F-F114-4F03-9188-0DA60A2000B7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851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IntroPopGen-Fig-05-08-0.jpg</a:t>
            </a: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67E9B6-9EA3-436E-85D9-41930A5ED9FD}" type="slidenum">
              <a:rPr lang="en-US" altLang="en-US"/>
              <a:pPr eaLnBrk="1" hangingPunct="1"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92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IntroPopGen-Fig-05-14-0.jpg</a:t>
            </a: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2BE95E-80FD-4AF3-B568-D7ED102B177F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05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59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76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CDA33A2-326E-418C-84E7-98BBDE6CAE1C}" type="datetimeFigureOut">
              <a:rPr lang="en-US"/>
              <a:pPr>
                <a:defRPr/>
              </a:pPr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140DFCA-D3AC-463E-83E2-BBEAFEFBA6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58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7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37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4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6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2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45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3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A8104-BD3D-40C3-A250-39FD07717D26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7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westbirders.com/soca_20050201/gadwall%200502016s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hyperlink" Target="http://www.southwestbirders.com/soca_20050201/gadwall%200502016s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westbirders.com/soca_20050201/gadwall%200502016s.jp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2152" y="1626324"/>
            <a:ext cx="8217192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10: Population History and Demography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193853"/>
            <a:ext cx="6400800" cy="1752600"/>
          </a:xfrm>
        </p:spPr>
        <p:txBody>
          <a:bodyPr/>
          <a:lstStyle/>
          <a:p>
            <a:r>
              <a:rPr lang="en-US" dirty="0"/>
              <a:t>Population Genomics </a:t>
            </a:r>
          </a:p>
          <a:p>
            <a:r>
              <a:rPr lang="en-US" dirty="0"/>
              <a:t>Medellin, Colombia</a:t>
            </a:r>
          </a:p>
        </p:txBody>
      </p:sp>
    </p:spTree>
    <p:extLst>
      <p:ext uri="{BB962C8B-B14F-4D97-AF65-F5344CB8AC3E}">
        <p14:creationId xmlns:p14="http://schemas.microsoft.com/office/powerpoint/2010/main" val="3169245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1800" y="296167"/>
            <a:ext cx="6819586" cy="4667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ja-JP" dirty="0">
                <a:ea typeface="MS PGothic" panose="020B0600070205080204" pitchFamily="34" charset="-128"/>
              </a:rPr>
              <a:t>Ancestral variation and divergence times</a:t>
            </a:r>
            <a:endParaRPr lang="ja-JP" altLang="en-US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02135" y="973289"/>
                <a:ext cx="9684400" cy="87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When two populations merge (moving back in time), lineages coalesce at a rate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, where </a:t>
                </a:r>
                <a:r>
                  <a:rPr lang="en-US" sz="2000" i="1" dirty="0"/>
                  <a:t>N</a:t>
                </a:r>
                <a:r>
                  <a:rPr lang="en-US" sz="2000" i="1" baseline="-25000" dirty="0"/>
                  <a:t>A</a:t>
                </a:r>
                <a:r>
                  <a:rPr lang="en-US" sz="2000" dirty="0"/>
                  <a:t> is the effective size of the ancestral population.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35" y="973289"/>
                <a:ext cx="9684400" cy="872931"/>
              </a:xfrm>
              <a:prstGeom prst="rect">
                <a:avLst/>
              </a:prstGeom>
              <a:blipFill>
                <a:blip r:embed="rId2"/>
                <a:stretch>
                  <a:fillRect l="-692" b="-11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54"/>
          <a:stretch/>
        </p:blipFill>
        <p:spPr bwMode="auto">
          <a:xfrm>
            <a:off x="935446" y="2231011"/>
            <a:ext cx="4898310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6303449" y="2386909"/>
            <a:ext cx="5302398" cy="33609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ja-JP" sz="2000" b="1" dirty="0">
                <a:ea typeface="MS PGothic" panose="020B0600070205080204" pitchFamily="34" charset="-128"/>
              </a:rPr>
              <a:t>Reciprocal </a:t>
            </a:r>
            <a:r>
              <a:rPr lang="en-US" altLang="ja-JP" sz="2000" b="1" dirty="0" err="1">
                <a:ea typeface="MS PGothic" panose="020B0600070205080204" pitchFamily="34" charset="-128"/>
              </a:rPr>
              <a:t>monophyly</a:t>
            </a:r>
            <a:r>
              <a:rPr lang="en-US" altLang="ja-JP" sz="2000" dirty="0">
                <a:ea typeface="MS PGothic" panose="020B0600070205080204" pitchFamily="34" charset="-128"/>
              </a:rPr>
              <a:t>—All members of a group share a more recent common ancestor with each other before they share a common ancestor with any members of the other group.</a:t>
            </a:r>
          </a:p>
          <a:p>
            <a:endParaRPr lang="en-US" altLang="ja-JP" sz="2000" dirty="0">
              <a:ea typeface="MS PGothic" panose="020B0600070205080204" pitchFamily="34" charset="-128"/>
            </a:endParaRPr>
          </a:p>
          <a:p>
            <a:r>
              <a:rPr lang="en-US" altLang="ja-JP" sz="2000" dirty="0">
                <a:ea typeface="MS PGothic" panose="020B0600070205080204" pitchFamily="34" charset="-128"/>
              </a:rPr>
              <a:t>When </a:t>
            </a:r>
            <a:r>
              <a:rPr lang="en-US" altLang="ja-JP" sz="2000" b="1" dirty="0">
                <a:ea typeface="MS PGothic" panose="020B0600070205080204" pitchFamily="34" charset="-128"/>
              </a:rPr>
              <a:t>reciprocal </a:t>
            </a:r>
            <a:r>
              <a:rPr lang="en-US" altLang="ja-JP" sz="2000" b="1" dirty="0" err="1">
                <a:ea typeface="MS PGothic" panose="020B0600070205080204" pitchFamily="34" charset="-128"/>
              </a:rPr>
              <a:t>monophyly</a:t>
            </a:r>
            <a:r>
              <a:rPr lang="en-US" altLang="ja-JP" sz="2000" dirty="0">
                <a:ea typeface="MS PGothic" panose="020B0600070205080204" pitchFamily="34" charset="-128"/>
              </a:rPr>
              <a:t> has been achieved, the expected time to coalescence after merging is 2</a:t>
            </a:r>
            <a:r>
              <a:rPr lang="en-US" sz="2000" i="1" dirty="0"/>
              <a:t>N</a:t>
            </a:r>
            <a:r>
              <a:rPr lang="en-US" sz="2000" i="1" baseline="-25000" dirty="0"/>
              <a:t>A</a:t>
            </a:r>
            <a:r>
              <a:rPr lang="en-US" altLang="ja-JP" sz="2000" dirty="0">
                <a:ea typeface="MS PGothic" panose="020B0600070205080204" pitchFamily="34" charset="-128"/>
              </a:rPr>
              <a:t> generations.</a:t>
            </a:r>
          </a:p>
          <a:p>
            <a:endParaRPr lang="en-US" altLang="ja-JP" sz="2000" dirty="0">
              <a:ea typeface="MS PGothic" panose="020B0600070205080204" pitchFamily="34" charset="-128"/>
            </a:endParaRPr>
          </a:p>
          <a:p>
            <a:r>
              <a:rPr lang="en-US" altLang="ja-JP" sz="2000" i="1" dirty="0" err="1">
                <a:solidFill>
                  <a:srgbClr val="FF0000"/>
                </a:solidFill>
                <a:ea typeface="MS PGothic" panose="020B0600070205080204" pitchFamily="34" charset="-128"/>
              </a:rPr>
              <a:t>d</a:t>
            </a:r>
            <a:r>
              <a:rPr lang="en-US" altLang="ja-JP" sz="2000" i="1" baseline="-25000" dirty="0" err="1">
                <a:solidFill>
                  <a:srgbClr val="FF0000"/>
                </a:solidFill>
                <a:ea typeface="MS PGothic" panose="020B0600070205080204" pitchFamily="34" charset="-128"/>
              </a:rPr>
              <a:t>XY</a:t>
            </a:r>
            <a:r>
              <a:rPr lang="en-US" altLang="ja-JP" sz="2000" dirty="0">
                <a:solidFill>
                  <a:srgbClr val="FF0000"/>
                </a:solidFill>
                <a:ea typeface="MS PGothic" panose="020B0600070205080204" pitchFamily="34" charset="-128"/>
              </a:rPr>
              <a:t> </a:t>
            </a:r>
            <a:r>
              <a:rPr lang="en-US" altLang="ja-JP" sz="2000" u="sng" dirty="0">
                <a:solidFill>
                  <a:srgbClr val="FF0000"/>
                </a:solidFill>
                <a:ea typeface="MS PGothic" panose="020B0600070205080204" pitchFamily="34" charset="-128"/>
              </a:rPr>
              <a:t>&gt;</a:t>
            </a:r>
            <a:r>
              <a:rPr lang="en-US" altLang="ja-JP" sz="2000" dirty="0">
                <a:solidFill>
                  <a:srgbClr val="FF0000"/>
                </a:solidFill>
                <a:ea typeface="MS PGothic" panose="020B0600070205080204" pitchFamily="34" charset="-128"/>
              </a:rPr>
              <a:t> </a:t>
            </a:r>
            <a:r>
              <a:rPr lang="en-US" altLang="ja-JP" sz="2000" i="1" dirty="0">
                <a:solidFill>
                  <a:srgbClr val="FF0000"/>
                </a:solidFill>
                <a:ea typeface="MS PGothic" panose="020B0600070205080204" pitchFamily="34" charset="-128"/>
              </a:rPr>
              <a:t>T</a:t>
            </a:r>
          </a:p>
          <a:p>
            <a:endParaRPr lang="en-US" altLang="ja-JP" sz="20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endParaRPr lang="ja-JP" altLang="en-US" sz="20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98431" y="2056625"/>
            <a:ext cx="34263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u="sng" dirty="0"/>
              <a:t>Figure 5.6A. Reciprocal </a:t>
            </a:r>
            <a:r>
              <a:rPr lang="en-US" u="sng" dirty="0" err="1"/>
              <a:t>monophyly</a:t>
            </a:r>
            <a:endParaRPr lang="en-US" u="sng" dirty="0"/>
          </a:p>
        </p:txBody>
      </p:sp>
      <p:sp>
        <p:nvSpPr>
          <p:cNvPr id="37" name="TextBox 36"/>
          <p:cNvSpPr txBox="1"/>
          <p:nvPr/>
        </p:nvSpPr>
        <p:spPr>
          <a:xfrm>
            <a:off x="1092401" y="4067406"/>
            <a:ext cx="46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T</a:t>
            </a:r>
            <a:endParaRPr lang="en-US" i="1" baseline="-25000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407349" y="4357040"/>
            <a:ext cx="39332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8492" y="3615321"/>
            <a:ext cx="7848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d</a:t>
            </a:r>
            <a:r>
              <a:rPr lang="en-US" sz="2800" i="1" baseline="-25000" dirty="0" err="1">
                <a:solidFill>
                  <a:srgbClr val="FF0000"/>
                </a:solidFill>
              </a:rPr>
              <a:t>XY</a:t>
            </a:r>
            <a:endParaRPr lang="en-US" i="1" baseline="-25000" dirty="0">
              <a:solidFill>
                <a:srgbClr val="FF0000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787933" y="2745158"/>
            <a:ext cx="0" cy="26022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4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37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1800" y="296167"/>
            <a:ext cx="6819586" cy="4667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ja-JP" dirty="0">
                <a:ea typeface="MS PGothic" panose="020B0600070205080204" pitchFamily="34" charset="-128"/>
              </a:rPr>
              <a:t>Ancestral variation and divergence times</a:t>
            </a:r>
            <a:endParaRPr lang="ja-JP" altLang="en-US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02135" y="973289"/>
                <a:ext cx="9684400" cy="87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When two populations merge (moving back in time), lineages coalesce at a rate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, where </a:t>
                </a:r>
                <a:r>
                  <a:rPr lang="en-US" sz="2000" i="1" dirty="0"/>
                  <a:t>N</a:t>
                </a:r>
                <a:r>
                  <a:rPr lang="en-US" sz="2000" i="1" baseline="-25000" dirty="0"/>
                  <a:t>A</a:t>
                </a:r>
                <a:r>
                  <a:rPr lang="en-US" sz="2000" dirty="0"/>
                  <a:t> is the effective size of the ancestral population.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35" y="973289"/>
                <a:ext cx="9684400" cy="872931"/>
              </a:xfrm>
              <a:prstGeom prst="rect">
                <a:avLst/>
              </a:prstGeom>
              <a:blipFill>
                <a:blip r:embed="rId2"/>
                <a:stretch>
                  <a:fillRect l="-692" b="-11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" t="49194" r="-89" b="4760"/>
          <a:stretch/>
        </p:blipFill>
        <p:spPr bwMode="auto">
          <a:xfrm>
            <a:off x="942534" y="2231011"/>
            <a:ext cx="4923693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6181175" y="2293596"/>
                <a:ext cx="5563833" cy="420567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en-US" altLang="ja-JP" sz="2000" b="1" dirty="0">
                    <a:ea typeface="MS PGothic" panose="020B0600070205080204" pitchFamily="34" charset="-128"/>
                  </a:rPr>
                  <a:t>Incomplete lineage sorting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—Absence of reciprocal </a:t>
                </a:r>
                <a:r>
                  <a:rPr lang="en-US" altLang="ja-JP" sz="2000" dirty="0" err="1">
                    <a:ea typeface="MS PGothic" panose="020B0600070205080204" pitchFamily="34" charset="-128"/>
                  </a:rPr>
                  <a:t>monophyly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 due to shared ancestral variation.</a:t>
                </a:r>
              </a:p>
              <a:p>
                <a:pPr marL="457200"/>
                <a:r>
                  <a:rPr lang="en-US" altLang="ja-JP" sz="2000" dirty="0">
                    <a:ea typeface="MS PGothic" panose="020B0600070205080204" pitchFamily="34" charset="-128"/>
                  </a:rPr>
                  <a:t>*Some members of a group share a more recent common ancestor with members of another group than they do with other members of the same group.</a:t>
                </a:r>
              </a:p>
              <a:p>
                <a:endParaRPr lang="en-US" altLang="ja-JP" sz="2000" dirty="0">
                  <a:ea typeface="MS PGothic" panose="020B0600070205080204" pitchFamily="34" charset="-128"/>
                </a:endParaRPr>
              </a:p>
              <a:p>
                <a:r>
                  <a:rPr lang="en-US" altLang="ja-JP" sz="2000" dirty="0">
                    <a:ea typeface="MS PGothic" panose="020B0600070205080204" pitchFamily="34" charset="-128"/>
                  </a:rPr>
                  <a:t>Figure 5.6B. With i</a:t>
                </a:r>
                <a:r>
                  <a:rPr lang="en-US" altLang="ja-JP" sz="2000" b="1" dirty="0">
                    <a:ea typeface="MS PGothic" panose="020B0600070205080204" pitchFamily="34" charset="-128"/>
                  </a:rPr>
                  <a:t>ncomplete lineage sorting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, the expected time to the most recent common ancestor is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𝑡𝑀𝑅𝐶𝐴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=2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−1)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altLang="ja-JP" sz="2000" dirty="0">
                    <a:ea typeface="MS PGothic" panose="020B0600070205080204" pitchFamily="34" charset="-128"/>
                  </a:rPr>
                  <a:t>, where </a:t>
                </a:r>
                <a:r>
                  <a:rPr lang="en-US" altLang="ja-JP" sz="2000" i="1" dirty="0">
                    <a:ea typeface="MS PGothic" panose="020B0600070205080204" pitchFamily="34" charset="-128"/>
                  </a:rPr>
                  <a:t>k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 is the number of lineages that merge in the ancestral population.</a:t>
                </a:r>
              </a:p>
              <a:p>
                <a:endParaRPr lang="en-US" altLang="ja-JP" sz="2000" dirty="0">
                  <a:ea typeface="MS PGothic" panose="020B0600070205080204" pitchFamily="34" charset="-128"/>
                </a:endParaRPr>
              </a:p>
              <a:p>
                <a:r>
                  <a:rPr lang="en-US" altLang="ja-JP" sz="2000" i="1" dirty="0" err="1">
                    <a:solidFill>
                      <a:srgbClr val="FF0000"/>
                    </a:solidFill>
                    <a:ea typeface="MS PGothic" panose="020B0600070205080204" pitchFamily="34" charset="-128"/>
                  </a:rPr>
                  <a:t>d</a:t>
                </a:r>
                <a:r>
                  <a:rPr lang="en-US" altLang="ja-JP" sz="2000" i="1" baseline="-25000" dirty="0" err="1">
                    <a:solidFill>
                      <a:srgbClr val="FF0000"/>
                    </a:solidFill>
                    <a:ea typeface="MS PGothic" panose="020B0600070205080204" pitchFamily="34" charset="-128"/>
                  </a:rPr>
                  <a:t>XY</a:t>
                </a:r>
                <a:r>
                  <a:rPr lang="en-US" altLang="ja-JP" sz="2000" dirty="0">
                    <a:solidFill>
                      <a:srgbClr val="FF0000"/>
                    </a:solidFill>
                    <a:ea typeface="MS PGothic" panose="020B0600070205080204" pitchFamily="34" charset="-128"/>
                  </a:rPr>
                  <a:t> </a:t>
                </a:r>
                <a:r>
                  <a:rPr lang="en-US" altLang="ja-JP" sz="2000" u="sng" dirty="0">
                    <a:solidFill>
                      <a:srgbClr val="FF0000"/>
                    </a:solidFill>
                    <a:ea typeface="MS PGothic" panose="020B0600070205080204" pitchFamily="34" charset="-128"/>
                  </a:rPr>
                  <a:t>&gt;</a:t>
                </a:r>
                <a:r>
                  <a:rPr lang="en-US" altLang="ja-JP" sz="2000" dirty="0">
                    <a:solidFill>
                      <a:srgbClr val="FF0000"/>
                    </a:solidFill>
                    <a:ea typeface="MS PGothic" panose="020B0600070205080204" pitchFamily="34" charset="-128"/>
                  </a:rPr>
                  <a:t> </a:t>
                </a:r>
                <a:r>
                  <a:rPr lang="en-US" altLang="ja-JP" sz="2000" i="1" dirty="0">
                    <a:solidFill>
                      <a:srgbClr val="FF0000"/>
                    </a:solidFill>
                    <a:ea typeface="MS PGothic" panose="020B0600070205080204" pitchFamily="34" charset="-128"/>
                  </a:rPr>
                  <a:t>T</a:t>
                </a:r>
              </a:p>
              <a:p>
                <a:endParaRPr lang="en-US" altLang="ja-JP" sz="2000" dirty="0"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  <a:p>
                <a:endParaRPr lang="ja-JP" altLang="en-US" sz="2000" dirty="0"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3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175" y="2293596"/>
                <a:ext cx="5563833" cy="4205678"/>
              </a:xfrm>
              <a:prstGeom prst="rect">
                <a:avLst/>
              </a:prstGeom>
              <a:blipFill>
                <a:blip r:embed="rId4"/>
                <a:stretch>
                  <a:fillRect l="-1205" t="-1449" r="-1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1790714" y="2056625"/>
            <a:ext cx="38417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u="sng" dirty="0"/>
              <a:t>Figure 5.6B. Incomplete lineage sorting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92401" y="4067406"/>
            <a:ext cx="46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T</a:t>
            </a:r>
            <a:endParaRPr lang="en-US" i="1" baseline="-25000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407349" y="4357040"/>
            <a:ext cx="39332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8492" y="3615321"/>
            <a:ext cx="7848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d</a:t>
            </a:r>
            <a:r>
              <a:rPr lang="en-US" sz="2800" i="1" baseline="-25000" dirty="0" err="1">
                <a:solidFill>
                  <a:srgbClr val="FF0000"/>
                </a:solidFill>
              </a:rPr>
              <a:t>XY</a:t>
            </a:r>
            <a:endParaRPr lang="en-US" i="1" baseline="-25000" dirty="0">
              <a:solidFill>
                <a:srgbClr val="FF0000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773805" y="2773293"/>
            <a:ext cx="27052" cy="21363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69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03385" y="1145930"/>
            <a:ext cx="4398873" cy="4937760"/>
            <a:chOff x="1700865" y="1624232"/>
            <a:chExt cx="3584263" cy="40233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7332"/>
            <a:stretch/>
          </p:blipFill>
          <p:spPr>
            <a:xfrm>
              <a:off x="1700865" y="1624232"/>
              <a:ext cx="3584263" cy="402336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700865" y="1624232"/>
              <a:ext cx="170138" cy="1780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301800" y="296167"/>
            <a:ext cx="6819586" cy="4667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ja-JP" dirty="0">
                <a:ea typeface="MS PGothic" panose="020B0600070205080204" pitchFamily="34" charset="-128"/>
              </a:rPr>
              <a:t>Ancestral variation and divergence times</a:t>
            </a:r>
            <a:endParaRPr lang="ja-JP" altLang="en-US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2257" y="1076270"/>
            <a:ext cx="675680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When estimating gene trees from DNA sequences, we can only estimate coalescence times, not divergence times.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If </a:t>
            </a:r>
            <a:r>
              <a:rPr lang="en-US" sz="2000" i="1" dirty="0"/>
              <a:t>T</a:t>
            </a:r>
            <a:r>
              <a:rPr lang="en-US" sz="2000" dirty="0"/>
              <a:t> is large and the </a:t>
            </a:r>
            <a:r>
              <a:rPr lang="en-US" sz="2000" i="1" dirty="0"/>
              <a:t>N</a:t>
            </a:r>
            <a:r>
              <a:rPr lang="en-US" sz="2000" i="1" baseline="-25000" dirty="0"/>
              <a:t>A</a:t>
            </a:r>
            <a:r>
              <a:rPr lang="en-US" sz="2000" dirty="0"/>
              <a:t> is small (low ancestral variation), then </a:t>
            </a:r>
            <a:r>
              <a:rPr lang="en-US" sz="2000" i="1" dirty="0" err="1"/>
              <a:t>d</a:t>
            </a:r>
            <a:r>
              <a:rPr lang="en-US" sz="2000" i="1" baseline="-25000" dirty="0" err="1"/>
              <a:t>XY</a:t>
            </a:r>
            <a:r>
              <a:rPr lang="en-US" sz="2000" dirty="0"/>
              <a:t> approximates </a:t>
            </a:r>
            <a:r>
              <a:rPr lang="en-US" sz="2000" i="1" dirty="0"/>
              <a:t>T</a:t>
            </a:r>
            <a:r>
              <a:rPr lang="en-US" sz="2000" dirty="0"/>
              <a:t> reasonably well.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If </a:t>
            </a:r>
            <a:r>
              <a:rPr lang="en-US" sz="2000" i="1" dirty="0"/>
              <a:t>T</a:t>
            </a:r>
            <a:r>
              <a:rPr lang="en-US" sz="2000" dirty="0"/>
              <a:t> is small and </a:t>
            </a:r>
            <a:r>
              <a:rPr lang="en-US" sz="2000" i="1" dirty="0"/>
              <a:t>N</a:t>
            </a:r>
            <a:r>
              <a:rPr lang="en-US" sz="2000" i="1" baseline="-25000" dirty="0"/>
              <a:t>A </a:t>
            </a:r>
            <a:r>
              <a:rPr lang="en-US" sz="2000" dirty="0"/>
              <a:t>is large (high ancestral variation), then </a:t>
            </a:r>
            <a:r>
              <a:rPr lang="en-US" sz="2000" i="1" dirty="0" err="1"/>
              <a:t>d</a:t>
            </a:r>
            <a:r>
              <a:rPr lang="en-US" sz="2000" i="1" baseline="-25000" dirty="0" err="1"/>
              <a:t>XY</a:t>
            </a:r>
            <a:r>
              <a:rPr lang="en-US" sz="2000" dirty="0"/>
              <a:t> is a poor estimation of </a:t>
            </a:r>
            <a:r>
              <a:rPr lang="en-US" sz="2000" i="1" dirty="0"/>
              <a:t>T.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Methods for estimating </a:t>
            </a:r>
            <a:r>
              <a:rPr lang="en-US" sz="2000" i="1" dirty="0"/>
              <a:t>T</a:t>
            </a:r>
            <a:r>
              <a:rPr lang="en-US" sz="2000" dirty="0"/>
              <a:t> from DNA sequences benefit from information about </a:t>
            </a:r>
            <a:r>
              <a:rPr lang="en-US" sz="2000" i="1" dirty="0"/>
              <a:t>N</a:t>
            </a:r>
            <a:r>
              <a:rPr lang="en-US" sz="2000" i="1" baseline="-25000" dirty="0"/>
              <a:t>A</a:t>
            </a:r>
            <a:r>
              <a:rPr lang="en-US" sz="2000" dirty="0"/>
              <a:t>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715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81885" y="1432962"/>
            <a:ext cx="4754880" cy="3818793"/>
            <a:chOff x="942536" y="2003264"/>
            <a:chExt cx="2627162" cy="21099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09" t="14954" r="15110" b="25388"/>
            <a:stretch/>
          </p:blipFill>
          <p:spPr>
            <a:xfrm>
              <a:off x="942536" y="2003264"/>
              <a:ext cx="1499857" cy="177999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390677" y="3743892"/>
              <a:ext cx="964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Gadwall</a:t>
              </a:r>
            </a:p>
          </p:txBody>
        </p:sp>
        <p:pic>
          <p:nvPicPr>
            <p:cNvPr id="4" name="Picture 8" descr="gadwall%200502016s_thumb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07610" y="2684814"/>
              <a:ext cx="1462088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399879" y="348118"/>
            <a:ext cx="7320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divergence was recent, there is a lot of information about </a:t>
            </a:r>
            <a:r>
              <a:rPr lang="en-US" sz="2400" i="1" dirty="0"/>
              <a:t>N</a:t>
            </a:r>
            <a:r>
              <a:rPr lang="en-US" sz="2400" i="1" baseline="-25000" dirty="0"/>
              <a:t>A</a:t>
            </a:r>
            <a:r>
              <a:rPr lang="en-US" sz="2400" dirty="0"/>
              <a:t> (assuming no migration)</a:t>
            </a:r>
            <a:endParaRPr lang="en-US" sz="2400" i="1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1692594" y="1775452"/>
            <a:ext cx="1809211" cy="452177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879" y="2144361"/>
            <a:ext cx="1196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Ancestral variation</a:t>
            </a:r>
            <a:endParaRPr lang="en-US" sz="1400" baseline="-250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463291" y="2128374"/>
            <a:ext cx="303827" cy="1060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05122" y="1506132"/>
            <a:ext cx="63257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With ancestral variation, can estimate coalescence times both </a:t>
            </a:r>
            <a:r>
              <a:rPr lang="en-US" sz="2000" u="sng" dirty="0"/>
              <a:t>within</a:t>
            </a:r>
            <a:r>
              <a:rPr lang="en-US" sz="2000" dirty="0"/>
              <a:t> and </a:t>
            </a:r>
            <a:r>
              <a:rPr lang="en-US" sz="2000" u="sng" dirty="0"/>
              <a:t>between</a:t>
            </a:r>
            <a:r>
              <a:rPr lang="en-US" sz="2000" dirty="0"/>
              <a:t> populations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Examine many genealogies consistent with the data using coalescent software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Incorporates stochastic variance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Simultaneously estimate </a:t>
            </a:r>
            <a:r>
              <a:rPr lang="en-US" sz="2000" i="1" dirty="0"/>
              <a:t>N</a:t>
            </a:r>
            <a:r>
              <a:rPr lang="en-US" sz="2000" i="1" baseline="-25000" dirty="0"/>
              <a:t>A</a:t>
            </a:r>
            <a:r>
              <a:rPr lang="en-US" sz="2000" dirty="0"/>
              <a:t> and </a:t>
            </a:r>
            <a:r>
              <a:rPr lang="en-US" sz="2000" i="1" dirty="0"/>
              <a:t>T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Analyzing multiple independent loci improves estimates</a:t>
            </a:r>
            <a:endParaRPr lang="en-US" sz="2000" i="1" dirty="0"/>
          </a:p>
        </p:txBody>
      </p:sp>
      <p:sp>
        <p:nvSpPr>
          <p:cNvPr id="15" name="Rectangle 14"/>
          <p:cNvSpPr/>
          <p:nvPr/>
        </p:nvSpPr>
        <p:spPr>
          <a:xfrm>
            <a:off x="3503247" y="1719591"/>
            <a:ext cx="139528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24144" y="1572022"/>
            <a:ext cx="54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</a:t>
            </a:r>
            <a:endParaRPr lang="en-US" sz="1400" i="1" baseline="-250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519289" y="1759410"/>
            <a:ext cx="612097" cy="16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3" b="86518"/>
          <a:stretch/>
        </p:blipFill>
        <p:spPr>
          <a:xfrm>
            <a:off x="1016532" y="3077009"/>
            <a:ext cx="1573011" cy="5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5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 uiExpand="1" build="p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177" t="18257" r="42849" b="8936"/>
          <a:stretch/>
        </p:blipFill>
        <p:spPr>
          <a:xfrm>
            <a:off x="6752937" y="1146330"/>
            <a:ext cx="3769895" cy="5325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91013" y="3682628"/>
            <a:ext cx="2038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Best estimate of </a:t>
            </a:r>
            <a:r>
              <a:rPr lang="en-US" b="1" i="1" dirty="0">
                <a:solidFill>
                  <a:srgbClr val="FF0000"/>
                </a:solidFill>
              </a:rPr>
              <a:t>T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r>
              <a:rPr lang="en-US" b="1" dirty="0">
                <a:solidFill>
                  <a:srgbClr val="FF0000"/>
                </a:solidFill>
              </a:rPr>
              <a:t>~80,000 years ago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197848" y="4005793"/>
            <a:ext cx="1493165" cy="2581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723353" y="5756020"/>
            <a:ext cx="15329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746164" y="5739978"/>
            <a:ext cx="0" cy="2157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227285" y="5721596"/>
            <a:ext cx="12968" cy="2157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256295" y="4975290"/>
            <a:ext cx="206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95% HPD = </a:t>
            </a:r>
            <a:r>
              <a:rPr lang="en-US" sz="1600" b="1" dirty="0">
                <a:solidFill>
                  <a:srgbClr val="FF0000"/>
                </a:solidFill>
              </a:rPr>
              <a:t>40,000–450,000 years ago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59137" y="809783"/>
            <a:ext cx="220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Best estimate of </a:t>
            </a:r>
            <a:r>
              <a:rPr lang="en-US" b="1" i="1" dirty="0">
                <a:solidFill>
                  <a:srgbClr val="FF0000"/>
                </a:solidFill>
              </a:rPr>
              <a:t>N</a:t>
            </a:r>
            <a:r>
              <a:rPr lang="en-US" b="1" i="1" baseline="-25000" dirty="0">
                <a:solidFill>
                  <a:srgbClr val="FF0000"/>
                </a:solidFill>
              </a:rPr>
              <a:t>A</a:t>
            </a:r>
          </a:p>
          <a:p>
            <a:r>
              <a:rPr lang="en-US" b="1" dirty="0">
                <a:solidFill>
                  <a:srgbClr val="FF0000"/>
                </a:solidFill>
              </a:rPr>
              <a:t>41,000 individuals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9879" y="348118"/>
            <a:ext cx="7323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divergence was recent, there is a lot of information about </a:t>
            </a:r>
            <a:r>
              <a:rPr lang="en-US" sz="2400" i="1" dirty="0"/>
              <a:t>N</a:t>
            </a:r>
            <a:r>
              <a:rPr lang="en-US" sz="2400" i="1" baseline="-25000" dirty="0"/>
              <a:t>A</a:t>
            </a:r>
            <a:r>
              <a:rPr lang="en-US" sz="2400" dirty="0"/>
              <a:t> in gene trees (assuming no migration)</a:t>
            </a:r>
            <a:endParaRPr lang="en-US" sz="2400" i="1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9969620" y="2621581"/>
            <a:ext cx="1842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95% HPD = 2,700–330,000 individuals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519100" y="1218379"/>
            <a:ext cx="440037" cy="3703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987956" y="1588732"/>
            <a:ext cx="4754880" cy="3818793"/>
            <a:chOff x="942536" y="2003264"/>
            <a:chExt cx="2627162" cy="210996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09" t="14954" r="15110" b="25388"/>
            <a:stretch/>
          </p:blipFill>
          <p:spPr>
            <a:xfrm>
              <a:off x="942536" y="2003264"/>
              <a:ext cx="1499857" cy="177999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390677" y="3743892"/>
              <a:ext cx="964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Gadwall</a:t>
              </a:r>
            </a:p>
          </p:txBody>
        </p:sp>
        <p:pic>
          <p:nvPicPr>
            <p:cNvPr id="20" name="Picture 8" descr="gadwall%200502016s_thumb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07610" y="2684814"/>
              <a:ext cx="1462088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ctangle 20"/>
          <p:cNvSpPr/>
          <p:nvPr/>
        </p:nvSpPr>
        <p:spPr>
          <a:xfrm>
            <a:off x="1798665" y="1931222"/>
            <a:ext cx="1809211" cy="452177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05950" y="2300131"/>
            <a:ext cx="1196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Ancestral variation</a:t>
            </a:r>
            <a:endParaRPr lang="en-US" sz="1400" baseline="-250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569362" y="2284144"/>
            <a:ext cx="303827" cy="1060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609318" y="1875361"/>
            <a:ext cx="139528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230215" y="1727792"/>
            <a:ext cx="54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</a:t>
            </a:r>
            <a:endParaRPr lang="en-US" sz="1400" i="1" baseline="-250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3625360" y="1915180"/>
            <a:ext cx="612097" cy="16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3" b="86518"/>
          <a:stretch/>
        </p:blipFill>
        <p:spPr>
          <a:xfrm>
            <a:off x="1122603" y="3232779"/>
            <a:ext cx="1573011" cy="52776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2706" y="6064541"/>
            <a:ext cx="6939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Estimates can be improved by evaluating many independent loci.</a:t>
            </a:r>
          </a:p>
        </p:txBody>
      </p:sp>
    </p:spTree>
    <p:extLst>
      <p:ext uri="{BB962C8B-B14F-4D97-AF65-F5344CB8AC3E}">
        <p14:creationId xmlns:p14="http://schemas.microsoft.com/office/powerpoint/2010/main" val="314112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5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" t="15713" r="84387" b="884"/>
          <a:stretch/>
        </p:blipFill>
        <p:spPr>
          <a:xfrm>
            <a:off x="821419" y="1393667"/>
            <a:ext cx="3226091" cy="45038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761" y="194873"/>
            <a:ext cx="7281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reciprocal </a:t>
            </a:r>
            <a:r>
              <a:rPr lang="en-US" sz="2400" dirty="0" err="1"/>
              <a:t>monophyly</a:t>
            </a:r>
            <a:r>
              <a:rPr lang="en-US" sz="2400" dirty="0"/>
              <a:t> has been achieved, information about </a:t>
            </a:r>
            <a:r>
              <a:rPr lang="en-US" sz="2400" i="1" dirty="0"/>
              <a:t>N</a:t>
            </a:r>
            <a:r>
              <a:rPr lang="en-US" sz="2400" i="1" baseline="-25000" dirty="0"/>
              <a:t>A</a:t>
            </a:r>
            <a:r>
              <a:rPr lang="en-US" sz="2400" dirty="0"/>
              <a:t> in the gene tree has been lost</a:t>
            </a:r>
            <a:endParaRPr lang="en-US" sz="2400" i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17728" y="5417653"/>
            <a:ext cx="1569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 ancestral variation</a:t>
            </a:r>
            <a:endParaRPr lang="en-US" sz="1400" baseline="-250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850221" y="5718572"/>
            <a:ext cx="844517" cy="530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53182" y="997627"/>
            <a:ext cx="57288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No ancestral variation—only a single coalescence </a:t>
            </a:r>
            <a:r>
              <a:rPr lang="en-US" sz="2000" u="sng" dirty="0"/>
              <a:t>between</a:t>
            </a:r>
            <a:r>
              <a:rPr lang="en-US" sz="2000" dirty="0"/>
              <a:t> populations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Cannot estimate </a:t>
            </a:r>
            <a:r>
              <a:rPr lang="en-US" sz="2000" i="1" dirty="0"/>
              <a:t>N</a:t>
            </a:r>
            <a:r>
              <a:rPr lang="en-US" sz="2000" i="1" baseline="-25000" dirty="0"/>
              <a:t>A</a:t>
            </a:r>
            <a:r>
              <a:rPr lang="en-US" sz="2000" dirty="0"/>
              <a:t>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Can estimate </a:t>
            </a:r>
            <a:r>
              <a:rPr lang="en-US" sz="2000" i="1" dirty="0"/>
              <a:t>T</a:t>
            </a:r>
            <a:r>
              <a:rPr lang="en-US" sz="2000" dirty="0"/>
              <a:t>, but only by making assumptions about</a:t>
            </a:r>
            <a:r>
              <a:rPr lang="en-US" sz="2000" i="1" dirty="0"/>
              <a:t> N</a:t>
            </a:r>
            <a:r>
              <a:rPr lang="en-US" sz="2000" i="1" baseline="-25000" dirty="0"/>
              <a:t>A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Multiple independent loci can help</a:t>
            </a:r>
            <a:endParaRPr lang="en-US" sz="2000" i="1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3" b="86518"/>
          <a:stretch/>
        </p:blipFill>
        <p:spPr>
          <a:xfrm>
            <a:off x="456402" y="2862342"/>
            <a:ext cx="1573011" cy="527764"/>
          </a:xfrm>
          <a:prstGeom prst="rect">
            <a:avLst/>
          </a:prstGeom>
        </p:spPr>
      </p:pic>
      <p:pic>
        <p:nvPicPr>
          <p:cNvPr id="16" name="Picture 17" descr="GWTeal"/>
          <p:cNvPicPr>
            <a:picLocks noChangeAspect="1" noChangeArrowheads="1"/>
          </p:cNvPicPr>
          <p:nvPr/>
        </p:nvPicPr>
        <p:blipFill>
          <a:blip r:embed="rId3" cstate="print"/>
          <a:srcRect r="2251" b="3334"/>
          <a:stretch>
            <a:fillRect/>
          </a:stretch>
        </p:blipFill>
        <p:spPr bwMode="auto">
          <a:xfrm>
            <a:off x="3077586" y="4029782"/>
            <a:ext cx="2651760" cy="177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253489" y="5800691"/>
            <a:ext cx="197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Green-winged Teal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953182" y="3352962"/>
            <a:ext cx="5756597" cy="2581903"/>
            <a:chOff x="5953182" y="3569283"/>
            <a:chExt cx="5756597" cy="258190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9" t="15713" r="84383" b="884"/>
            <a:stretch/>
          </p:blipFill>
          <p:spPr>
            <a:xfrm>
              <a:off x="5953182" y="3582931"/>
              <a:ext cx="1834260" cy="256032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6" t="15713" r="62568" b="884"/>
            <a:stretch/>
          </p:blipFill>
          <p:spPr>
            <a:xfrm>
              <a:off x="7893924" y="3569283"/>
              <a:ext cx="1834260" cy="256032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94" t="16158" r="38020" b="440"/>
            <a:stretch/>
          </p:blipFill>
          <p:spPr>
            <a:xfrm>
              <a:off x="9875519" y="3590866"/>
              <a:ext cx="1834260" cy="256032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787442" y="4849443"/>
              <a:ext cx="524045" cy="282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6441742" y="4069077"/>
            <a:ext cx="4763068" cy="1844206"/>
          </a:xfrm>
          <a:prstGeom prst="rect">
            <a:avLst/>
          </a:prstGeom>
          <a:solidFill>
            <a:srgbClr val="FF000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591870" y="5992997"/>
            <a:ext cx="4454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Variance in </a:t>
            </a:r>
            <a:r>
              <a:rPr lang="en-US" dirty="0" err="1"/>
              <a:t>tMRCA</a:t>
            </a:r>
            <a:r>
              <a:rPr lang="en-US" dirty="0"/>
              <a:t> reflects ancestral variation</a:t>
            </a:r>
          </a:p>
        </p:txBody>
      </p:sp>
    </p:spTree>
    <p:extLst>
      <p:ext uri="{BB962C8B-B14F-4D97-AF65-F5344CB8AC3E}">
        <p14:creationId xmlns:p14="http://schemas.microsoft.com/office/powerpoint/2010/main" val="56872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uiExpand="1" build="p"/>
      <p:bldP spid="13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67" y="579438"/>
            <a:ext cx="10972800" cy="7325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Part II—Population Assignment</a:t>
            </a:r>
            <a:br>
              <a:rPr lang="en-US" sz="3600" dirty="0"/>
            </a:br>
            <a:r>
              <a:rPr lang="en-US" sz="3600" dirty="0"/>
              <a:t>Learning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099" y="1658764"/>
            <a:ext cx="9829801" cy="3985846"/>
          </a:xfrm>
        </p:spPr>
        <p:txBody>
          <a:bodyPr>
            <a:normAutofit/>
          </a:bodyPr>
          <a:lstStyle/>
          <a:p>
            <a:r>
              <a:rPr lang="en-US" sz="2400" dirty="0"/>
              <a:t>Population Assignment Probabilities</a:t>
            </a:r>
          </a:p>
          <a:p>
            <a:r>
              <a:rPr lang="en-US" sz="2400" dirty="0"/>
              <a:t>Principal Component Analysis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989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D083DC-29A6-B842-837E-E7277530E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03" y="1593362"/>
            <a:ext cx="9144000" cy="3657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56D806-07C3-9B4A-BCA5-75C7DF61CD80}"/>
              </a:ext>
            </a:extLst>
          </p:cNvPr>
          <p:cNvSpPr/>
          <p:nvPr/>
        </p:nvSpPr>
        <p:spPr>
          <a:xfrm>
            <a:off x="1315643" y="5553464"/>
            <a:ext cx="9875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omic Sans MS" panose="030F0902030302020204" pitchFamily="66" charset="0"/>
              </a:rPr>
              <a:t>https://</a:t>
            </a:r>
            <a:r>
              <a:rPr lang="en-US" sz="1600" dirty="0" err="1">
                <a:latin typeface="Comic Sans MS" panose="030F0902030302020204" pitchFamily="66" charset="0"/>
              </a:rPr>
              <a:t>www.researchgate.net</a:t>
            </a:r>
            <a:r>
              <a:rPr lang="en-US" sz="1600" dirty="0">
                <a:latin typeface="Comic Sans MS" panose="030F0902030302020204" pitchFamily="66" charset="0"/>
              </a:rPr>
              <a:t>/figure/Genetic-differentiation-an-example-of-the-behavior-of-fixation-index-FST-If-allele_fig9_306018124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6023" y="462875"/>
            <a:ext cx="5417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cap="small" dirty="0"/>
              <a:t>Review</a:t>
            </a:r>
            <a:r>
              <a:rPr lang="en-US" sz="2800" dirty="0"/>
              <a:t>: Population subdivision &amp; </a:t>
            </a:r>
            <a:r>
              <a:rPr lang="en-US" sz="2800" i="1" dirty="0" err="1"/>
              <a:t>F</a:t>
            </a:r>
            <a:r>
              <a:rPr lang="en-US" sz="2800" i="1" cap="all" baseline="-25000" dirty="0" err="1"/>
              <a:t>st</a:t>
            </a:r>
            <a:endParaRPr lang="en-US" sz="2800" i="1" cap="all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126669" y="1233936"/>
                <a:ext cx="1891287" cy="718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𝑆𝑇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669" y="1233936"/>
                <a:ext cx="1891287" cy="7188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5847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593669" y="1451989"/>
            <a:ext cx="3455834" cy="3724275"/>
            <a:chOff x="2281711" y="1232025"/>
            <a:chExt cx="3455834" cy="37242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44813" t="-378" r="-464" b="378"/>
            <a:stretch/>
          </p:blipFill>
          <p:spPr>
            <a:xfrm flipV="1">
              <a:off x="2356636" y="1232025"/>
              <a:ext cx="3371264" cy="37242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4813" t="93395" r="-464" b="378"/>
            <a:stretch/>
          </p:blipFill>
          <p:spPr>
            <a:xfrm>
              <a:off x="2281711" y="1241339"/>
              <a:ext cx="3455834" cy="2377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4813" t="-378" r="45579" b="60679"/>
            <a:stretch/>
          </p:blipFill>
          <p:spPr>
            <a:xfrm>
              <a:off x="2356636" y="3270908"/>
              <a:ext cx="582059" cy="147851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836023" y="460535"/>
            <a:ext cx="6910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cap="small" dirty="0"/>
              <a:t>Review</a:t>
            </a:r>
            <a:r>
              <a:rPr lang="en-US" sz="2800" dirty="0"/>
              <a:t>: Population subdivision &amp; coalescence</a:t>
            </a:r>
            <a:endParaRPr lang="en-US" sz="2800" i="1" cap="all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5748002" y="1451989"/>
            <a:ext cx="49961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Applying coalescence theory to a subdivided population, can estimate:</a:t>
            </a:r>
          </a:p>
          <a:p>
            <a:pPr marL="347472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Effective sizes of each subpopulation and the ancestral population,</a:t>
            </a:r>
          </a:p>
          <a:p>
            <a:pPr marL="347472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Migration rates between populations, and</a:t>
            </a:r>
          </a:p>
          <a:p>
            <a:pPr marL="347472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Time since divergence.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8002" y="3876779"/>
            <a:ext cx="577168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Calculating </a:t>
            </a:r>
            <a:r>
              <a:rPr lang="en-US" sz="2000" i="1" dirty="0" err="1"/>
              <a:t>F</a:t>
            </a:r>
            <a:r>
              <a:rPr lang="en-US" sz="2000" i="1" cap="all" baseline="-25000" dirty="0" err="1"/>
              <a:t>st</a:t>
            </a:r>
            <a:r>
              <a:rPr lang="en-US" sz="2000" i="1" cap="all" baseline="-25000" dirty="0"/>
              <a:t> </a:t>
            </a:r>
            <a:r>
              <a:rPr lang="en-US" sz="2000" dirty="0"/>
              <a:t>and applying coalescence theory require prior knowledge on population boundaries.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Which individuals belong to which population?</a:t>
            </a:r>
          </a:p>
        </p:txBody>
      </p:sp>
    </p:spTree>
    <p:extLst>
      <p:ext uri="{BB962C8B-B14F-4D97-AF65-F5344CB8AC3E}">
        <p14:creationId xmlns:p14="http://schemas.microsoft.com/office/powerpoint/2010/main" val="95930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742" t="16518" r="13723" b="7232"/>
          <a:stretch/>
        </p:blipFill>
        <p:spPr>
          <a:xfrm>
            <a:off x="3831771" y="587829"/>
            <a:ext cx="7746275" cy="55778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932" y="320766"/>
            <a:ext cx="3444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Genomic variation in a widespread Neotropical bird (</a:t>
            </a:r>
            <a:r>
              <a:rPr lang="en-US" i="1" dirty="0" err="1"/>
              <a:t>Xenops</a:t>
            </a:r>
            <a:r>
              <a:rPr lang="en-US" i="1" dirty="0"/>
              <a:t> </a:t>
            </a:r>
            <a:r>
              <a:rPr lang="en-US" i="1" dirty="0" err="1"/>
              <a:t>minutus</a:t>
            </a:r>
            <a:r>
              <a:rPr lang="en-US" dirty="0"/>
              <a:t>) reveals divergence, population expansion, and gene flow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31" y="1668416"/>
            <a:ext cx="3383280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5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67" y="579438"/>
            <a:ext cx="10972800" cy="7804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Part I—Population Demography</a:t>
            </a:r>
            <a:br>
              <a:rPr lang="en-US" sz="3600" dirty="0"/>
            </a:br>
            <a:r>
              <a:rPr lang="en-US" sz="3600" dirty="0"/>
              <a:t>Learning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099" y="1592503"/>
            <a:ext cx="9829801" cy="3985846"/>
          </a:xfrm>
        </p:spPr>
        <p:txBody>
          <a:bodyPr>
            <a:normAutofit/>
          </a:bodyPr>
          <a:lstStyle/>
          <a:p>
            <a:r>
              <a:rPr lang="en-US" dirty="0"/>
              <a:t>Define </a:t>
            </a:r>
            <a:r>
              <a:rPr lang="en-US" b="1" dirty="0"/>
              <a:t>Population History</a:t>
            </a:r>
            <a:r>
              <a:rPr lang="en-US" sz="2400" dirty="0"/>
              <a:t>.</a:t>
            </a:r>
          </a:p>
          <a:p>
            <a:r>
              <a:rPr lang="en-US" sz="2400" dirty="0"/>
              <a:t>Describe the expected variance in population genetics statistics.</a:t>
            </a:r>
          </a:p>
          <a:p>
            <a:r>
              <a:rPr lang="en-US" dirty="0"/>
              <a:t>Distinguish between species trees and gene trees.</a:t>
            </a:r>
          </a:p>
          <a:p>
            <a:r>
              <a:rPr lang="en-US" dirty="0"/>
              <a:t>Explain the influence of ancestral variation (and ancestral population sizes) on time of coalescence events between populations.</a:t>
            </a:r>
          </a:p>
          <a:p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488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36978" y="1357195"/>
          <a:ext cx="427735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016">
                  <a:extLst>
                    <a:ext uri="{9D8B030D-6E8A-4147-A177-3AD203B41FA5}">
                      <a16:colId xmlns:a16="http://schemas.microsoft.com/office/drawing/2014/main" val="99040617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72113778"/>
                    </a:ext>
                  </a:extLst>
                </a:gridCol>
                <a:gridCol w="1476103">
                  <a:extLst>
                    <a:ext uri="{9D8B030D-6E8A-4147-A177-3AD203B41FA5}">
                      <a16:colId xmlns:a16="http://schemas.microsoft.com/office/drawing/2014/main" val="260046489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656435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Population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Population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885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Locus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f</a:t>
                      </a:r>
                      <a:r>
                        <a:rPr lang="en-US" i="1" baseline="-25000" dirty="0" err="1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875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f</a:t>
                      </a:r>
                      <a:r>
                        <a:rPr lang="en-US" i="1" baseline="-25000" dirty="0" err="1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081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Locus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f</a:t>
                      </a:r>
                      <a:r>
                        <a:rPr lang="en-US" i="1" baseline="-25000" dirty="0" err="1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827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f</a:t>
                      </a:r>
                      <a:r>
                        <a:rPr lang="en-US" i="1" baseline="-25000" dirty="0" err="1"/>
                        <a:t>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45027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9021" y="3371356"/>
            <a:ext cx="39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Genotype of unknown individual: AA/YZ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65896" y="392384"/>
            <a:ext cx="608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Match probability </a:t>
            </a:r>
            <a:r>
              <a:rPr lang="en-US" dirty="0"/>
              <a:t>= </a:t>
            </a:r>
            <a:r>
              <a:rPr lang="en-US" i="1" dirty="0"/>
              <a:t>f</a:t>
            </a:r>
            <a:r>
              <a:rPr lang="en-US" i="1" baseline="-25000" dirty="0"/>
              <a:t>i</a:t>
            </a:r>
            <a:r>
              <a:rPr lang="en-US" baseline="30000" dirty="0"/>
              <a:t>2</a:t>
            </a:r>
            <a:r>
              <a:rPr lang="en-US" dirty="0"/>
              <a:t> for homozygotes, 2</a:t>
            </a:r>
            <a:r>
              <a:rPr lang="en-US" i="1" dirty="0"/>
              <a:t>f</a:t>
            </a:r>
            <a:r>
              <a:rPr lang="en-US" i="1" baseline="-25000" dirty="0"/>
              <a:t>i</a:t>
            </a:r>
            <a:r>
              <a:rPr lang="en-US" i="1" dirty="0"/>
              <a:t>f</a:t>
            </a:r>
            <a:r>
              <a:rPr lang="en-US" i="1" baseline="-25000" dirty="0"/>
              <a:t>j</a:t>
            </a:r>
            <a:r>
              <a:rPr lang="en-US" dirty="0"/>
              <a:t> for heterozygotes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0410" y="819830"/>
            <a:ext cx="608974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Locus 1</a:t>
            </a:r>
            <a:r>
              <a:rPr lang="en-US" dirty="0"/>
              <a:t>: Genotype AA, </a:t>
            </a:r>
          </a:p>
          <a:p>
            <a:r>
              <a:rPr lang="en-US" dirty="0"/>
              <a:t>Match probability</a:t>
            </a:r>
            <a:r>
              <a:rPr lang="en-US" baseline="-25000" dirty="0"/>
              <a:t>1</a:t>
            </a:r>
            <a:r>
              <a:rPr lang="en-US" dirty="0"/>
              <a:t> = </a:t>
            </a:r>
            <a:r>
              <a:rPr lang="en-US" i="1" dirty="0"/>
              <a:t>f</a:t>
            </a:r>
            <a:r>
              <a:rPr lang="en-US" i="1" baseline="-25000" dirty="0"/>
              <a:t>A</a:t>
            </a:r>
            <a:r>
              <a:rPr lang="en-US" baseline="30000" dirty="0"/>
              <a:t>2</a:t>
            </a:r>
            <a:r>
              <a:rPr lang="en-US" dirty="0"/>
              <a:t> = 0.9</a:t>
            </a:r>
            <a:r>
              <a:rPr lang="en-US" baseline="30000" dirty="0"/>
              <a:t>2</a:t>
            </a:r>
            <a:r>
              <a:rPr lang="en-US" dirty="0"/>
              <a:t> = 0.81</a:t>
            </a:r>
          </a:p>
          <a:p>
            <a:r>
              <a:rPr lang="en-US" dirty="0"/>
              <a:t>Match probability</a:t>
            </a:r>
            <a:r>
              <a:rPr lang="en-US" baseline="-25000" dirty="0"/>
              <a:t>2</a:t>
            </a:r>
            <a:r>
              <a:rPr lang="en-US" dirty="0"/>
              <a:t> = </a:t>
            </a:r>
            <a:r>
              <a:rPr lang="en-US" i="1" dirty="0"/>
              <a:t>f</a:t>
            </a:r>
            <a:r>
              <a:rPr lang="en-US" i="1" baseline="-25000" dirty="0"/>
              <a:t>A</a:t>
            </a:r>
            <a:r>
              <a:rPr lang="en-US" baseline="30000" dirty="0"/>
              <a:t>2</a:t>
            </a:r>
            <a:r>
              <a:rPr lang="en-US" dirty="0"/>
              <a:t> = 0.2</a:t>
            </a:r>
            <a:r>
              <a:rPr lang="en-US" baseline="30000" dirty="0"/>
              <a:t>2</a:t>
            </a:r>
            <a:r>
              <a:rPr lang="en-US" dirty="0"/>
              <a:t> = 0.04</a:t>
            </a:r>
          </a:p>
          <a:p>
            <a:endParaRPr lang="en-US" sz="900" dirty="0"/>
          </a:p>
          <a:p>
            <a:r>
              <a:rPr lang="en-US" dirty="0"/>
              <a:t>There is an 81% chance of obtaining this genotype from Population 1 and a 4% chance from Population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30410" y="2563442"/>
            <a:ext cx="560117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Locus 2</a:t>
            </a:r>
            <a:r>
              <a:rPr lang="en-US" dirty="0"/>
              <a:t>: Genotype YZ, </a:t>
            </a:r>
          </a:p>
          <a:p>
            <a:r>
              <a:rPr lang="en-US" dirty="0"/>
              <a:t>Match probability</a:t>
            </a:r>
            <a:r>
              <a:rPr lang="en-US" baseline="-25000" dirty="0"/>
              <a:t>1</a:t>
            </a:r>
            <a:r>
              <a:rPr lang="en-US" dirty="0"/>
              <a:t> = 2</a:t>
            </a:r>
            <a:r>
              <a:rPr lang="en-US" i="1" dirty="0"/>
              <a:t>f</a:t>
            </a:r>
            <a:r>
              <a:rPr lang="en-US" i="1" baseline="-25000" dirty="0"/>
              <a:t>Y</a:t>
            </a:r>
            <a:r>
              <a:rPr lang="en-US" i="1" dirty="0"/>
              <a:t>f</a:t>
            </a:r>
            <a:r>
              <a:rPr lang="en-US" i="1" baseline="-25000" dirty="0"/>
              <a:t>Z</a:t>
            </a:r>
            <a:r>
              <a:rPr lang="en-US" dirty="0"/>
              <a:t> = 2*0.7*0.3 = 0.42</a:t>
            </a:r>
          </a:p>
          <a:p>
            <a:r>
              <a:rPr lang="en-US" dirty="0"/>
              <a:t>Match probability</a:t>
            </a:r>
            <a:r>
              <a:rPr lang="en-US" baseline="-25000" dirty="0"/>
              <a:t>2</a:t>
            </a:r>
            <a:r>
              <a:rPr lang="en-US" dirty="0"/>
              <a:t> = 2</a:t>
            </a:r>
            <a:r>
              <a:rPr lang="en-US" i="1" dirty="0"/>
              <a:t>f</a:t>
            </a:r>
            <a:r>
              <a:rPr lang="en-US" i="1" baseline="-25000" dirty="0"/>
              <a:t>Y</a:t>
            </a:r>
            <a:r>
              <a:rPr lang="en-US" i="1" dirty="0"/>
              <a:t>f</a:t>
            </a:r>
            <a:r>
              <a:rPr lang="en-US" i="1" baseline="-25000" dirty="0"/>
              <a:t>Z</a:t>
            </a:r>
            <a:r>
              <a:rPr lang="en-US" dirty="0"/>
              <a:t> = 2*0.1*0.9 = 0.18</a:t>
            </a:r>
          </a:p>
          <a:p>
            <a:endParaRPr lang="en-US" sz="900" dirty="0"/>
          </a:p>
          <a:p>
            <a:r>
              <a:rPr lang="en-US" dirty="0"/>
              <a:t>There is an 42% chance of obtaining this genotype from Population 1 and a 18% chance from Population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9267" y="264124"/>
            <a:ext cx="3089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Match Probabilities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9021" y="936600"/>
            <a:ext cx="4976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Allele frequencies at two loci from two populations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30410" y="4265141"/>
            <a:ext cx="485938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Multiply probabilities to determine probability of the two-locus genotype for each population</a:t>
            </a:r>
          </a:p>
          <a:p>
            <a:endParaRPr lang="en-US" sz="900" dirty="0"/>
          </a:p>
          <a:p>
            <a:r>
              <a:rPr lang="en-US" dirty="0"/>
              <a:t>Population 1: </a:t>
            </a:r>
            <a:r>
              <a:rPr lang="en-US" dirty="0" err="1"/>
              <a:t>Pr</a:t>
            </a:r>
            <a:r>
              <a:rPr lang="en-US" dirty="0"/>
              <a:t>(</a:t>
            </a:r>
            <a:r>
              <a:rPr lang="en-US" i="1" dirty="0"/>
              <a:t>AA</a:t>
            </a:r>
            <a:r>
              <a:rPr lang="en-US" dirty="0"/>
              <a:t>)*</a:t>
            </a:r>
            <a:r>
              <a:rPr lang="en-US" dirty="0" err="1"/>
              <a:t>Pr</a:t>
            </a:r>
            <a:r>
              <a:rPr lang="en-US" dirty="0"/>
              <a:t>(</a:t>
            </a:r>
            <a:r>
              <a:rPr lang="en-US" i="1" dirty="0"/>
              <a:t>YZ</a:t>
            </a:r>
            <a:r>
              <a:rPr lang="en-US" dirty="0"/>
              <a:t>) = 0.81*0.42 = 0.3402</a:t>
            </a:r>
          </a:p>
          <a:p>
            <a:r>
              <a:rPr lang="en-US" dirty="0"/>
              <a:t>Population 2: </a:t>
            </a:r>
            <a:r>
              <a:rPr lang="en-US" dirty="0" err="1"/>
              <a:t>Pr</a:t>
            </a:r>
            <a:r>
              <a:rPr lang="en-US" dirty="0"/>
              <a:t>(</a:t>
            </a:r>
            <a:r>
              <a:rPr lang="en-US" i="1" dirty="0"/>
              <a:t>AA</a:t>
            </a:r>
            <a:r>
              <a:rPr lang="en-US" dirty="0"/>
              <a:t>)*</a:t>
            </a:r>
            <a:r>
              <a:rPr lang="en-US" dirty="0" err="1"/>
              <a:t>Pr</a:t>
            </a:r>
            <a:r>
              <a:rPr lang="en-US" dirty="0"/>
              <a:t>(</a:t>
            </a:r>
            <a:r>
              <a:rPr lang="en-US" i="1" dirty="0"/>
              <a:t>YZ</a:t>
            </a:r>
            <a:r>
              <a:rPr lang="en-US" dirty="0"/>
              <a:t>) = 0.04*0.18 = 0.0072</a:t>
            </a:r>
          </a:p>
          <a:p>
            <a:endParaRPr lang="en-US" dirty="0"/>
          </a:p>
          <a:p>
            <a:r>
              <a:rPr lang="en-US" dirty="0"/>
              <a:t>Individual is more likely to be from population 1.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01783" y="6350328"/>
            <a:ext cx="10631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*Used in forensics to determine the probability that a suspect matches DNA found at a crime scene. </a:t>
            </a:r>
          </a:p>
        </p:txBody>
      </p:sp>
    </p:spTree>
    <p:extLst>
      <p:ext uri="{BB962C8B-B14F-4D97-AF65-F5344CB8AC3E}">
        <p14:creationId xmlns:p14="http://schemas.microsoft.com/office/powerpoint/2010/main" val="426283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 build="p"/>
      <p:bldP spid="11" grpId="0" build="p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283" y="1817921"/>
            <a:ext cx="933517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Solution:</a:t>
            </a:r>
          </a:p>
          <a:p>
            <a:pPr marL="347472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Simultaneously estimate allele frequencies and assign individuals to populations based on their genotypes using </a:t>
            </a:r>
            <a:r>
              <a:rPr lang="it-IT" sz="2000" dirty="0"/>
              <a:t>Markov chain Monte Carlo (MCMC)</a:t>
            </a:r>
            <a:endParaRPr lang="en-US" sz="2000" dirty="0"/>
          </a:p>
          <a:p>
            <a:pPr marL="347472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82283" y="643705"/>
            <a:ext cx="105196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Problem: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Without knowing which population individuals belong to, we do not know the allele frequencies</a:t>
            </a:r>
          </a:p>
        </p:txBody>
      </p:sp>
    </p:spTree>
    <p:extLst>
      <p:ext uri="{BB962C8B-B14F-4D97-AF65-F5344CB8AC3E}">
        <p14:creationId xmlns:p14="http://schemas.microsoft.com/office/powerpoint/2010/main" val="290621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19820" y="615281"/>
            <a:ext cx="841398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MCMC </a:t>
            </a:r>
            <a:r>
              <a:rPr lang="en-US" sz="2400" dirty="0"/>
              <a:t>(oversimplified):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Assume a model of </a:t>
            </a:r>
            <a:r>
              <a:rPr lang="en-US" sz="2000" i="1" dirty="0"/>
              <a:t>K</a:t>
            </a:r>
            <a:r>
              <a:rPr lang="en-US" sz="2000" dirty="0"/>
              <a:t> populations.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Step 1: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Cluster individuals into </a:t>
            </a:r>
            <a:r>
              <a:rPr lang="en-US" sz="2000" i="1" dirty="0"/>
              <a:t>K</a:t>
            </a:r>
            <a:r>
              <a:rPr lang="en-US" sz="2000" dirty="0"/>
              <a:t> populations either randomly or based on genetic similarity.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Calculate allele frequencies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Determine the probability/likelihood of the model given the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Step 2: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Move one individual from population </a:t>
            </a:r>
            <a:r>
              <a:rPr lang="en-US" sz="2000" i="1" dirty="0" err="1"/>
              <a:t>i</a:t>
            </a:r>
            <a:r>
              <a:rPr lang="en-US" sz="2000" dirty="0"/>
              <a:t> into population j.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Calculate allele frequencies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Determine the probability/likelihood of the model given the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Compare probability/likelihood with that from Step 1.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If worse fit, move individual back to population </a:t>
            </a:r>
            <a:r>
              <a:rPr lang="en-US" sz="2000" i="1" dirty="0" err="1"/>
              <a:t>i</a:t>
            </a:r>
            <a:r>
              <a:rPr lang="en-US" sz="2000" dirty="0"/>
              <a:t> and repeat process.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If better fit, choose another individual to move.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Steps 3+:</a:t>
            </a:r>
            <a:endParaRPr lang="en-US" sz="2000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Repeat step 2 over millions of iterations.</a:t>
            </a:r>
          </a:p>
          <a:p>
            <a:pPr marL="347472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Determine optimal </a:t>
            </a:r>
            <a:r>
              <a:rPr lang="en-US" sz="2000" i="1" dirty="0"/>
              <a:t>K</a:t>
            </a:r>
            <a:r>
              <a:rPr lang="en-US" sz="2000" dirty="0"/>
              <a:t> by comparing models (e.g., </a:t>
            </a:r>
            <a:r>
              <a:rPr lang="en-US" sz="2000" i="1" dirty="0"/>
              <a:t>K</a:t>
            </a:r>
            <a:r>
              <a:rPr lang="en-US" sz="2000" dirty="0"/>
              <a:t> = 1–10 populations)</a:t>
            </a:r>
          </a:p>
          <a:p>
            <a:pPr marL="804672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Calculate the likelihood of the data given </a:t>
            </a:r>
            <a:r>
              <a:rPr lang="en-US" sz="2000" i="1" dirty="0"/>
              <a:t>K</a:t>
            </a:r>
            <a:endParaRPr lang="en-US" sz="20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9833319" y="1274825"/>
            <a:ext cx="1737358" cy="2449527"/>
            <a:chOff x="10170943" y="1232779"/>
            <a:chExt cx="1737358" cy="2449527"/>
          </a:xfrm>
        </p:grpSpPr>
        <p:grpSp>
          <p:nvGrpSpPr>
            <p:cNvPr id="46" name="Group 45"/>
            <p:cNvGrpSpPr/>
            <p:nvPr/>
          </p:nvGrpSpPr>
          <p:grpSpPr>
            <a:xfrm>
              <a:off x="10288170" y="1374365"/>
              <a:ext cx="1505242" cy="2223446"/>
              <a:chOff x="10182665" y="1671298"/>
              <a:chExt cx="1505242" cy="222344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0182665" y="1671298"/>
                <a:ext cx="1505242" cy="1066918"/>
                <a:chOff x="2546252" y="2970511"/>
                <a:chExt cx="1505242" cy="1066918"/>
              </a:xfrm>
            </p:grpSpPr>
            <p:sp>
              <p:nvSpPr>
                <p:cNvPr id="3" name="Oval 2"/>
                <p:cNvSpPr/>
                <p:nvPr/>
              </p:nvSpPr>
              <p:spPr>
                <a:xfrm>
                  <a:off x="2546252" y="2970511"/>
                  <a:ext cx="1505242" cy="1066918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2869809" y="331997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3174609" y="319068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2869809" y="3645876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3242601" y="3566158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3613051" y="331522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516924" y="3730282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10182665" y="2827826"/>
                <a:ext cx="1505242" cy="1066918"/>
                <a:chOff x="4368018" y="2970511"/>
                <a:chExt cx="1505242" cy="1066918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4368018" y="2970511"/>
                  <a:ext cx="1505242" cy="1066918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4712677" y="319068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5138223" y="326833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4691575" y="3645876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4919002" y="3495819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5434817" y="331522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5169877" y="370683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7" name="Rectangle 46"/>
            <p:cNvSpPr/>
            <p:nvPr/>
          </p:nvSpPr>
          <p:spPr>
            <a:xfrm>
              <a:off x="10170943" y="1232779"/>
              <a:ext cx="1737358" cy="244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836833" y="3954369"/>
            <a:ext cx="1737358" cy="2449527"/>
            <a:chOff x="10202593" y="3912323"/>
            <a:chExt cx="1737358" cy="2449527"/>
          </a:xfrm>
        </p:grpSpPr>
        <p:grpSp>
          <p:nvGrpSpPr>
            <p:cNvPr id="45" name="Group 44"/>
            <p:cNvGrpSpPr/>
            <p:nvPr/>
          </p:nvGrpSpPr>
          <p:grpSpPr>
            <a:xfrm>
              <a:off x="10346787" y="4043655"/>
              <a:ext cx="1505242" cy="2223446"/>
              <a:chOff x="10346787" y="4043655"/>
              <a:chExt cx="1505242" cy="2223446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0346787" y="4043655"/>
                <a:ext cx="1505242" cy="1066918"/>
                <a:chOff x="2546252" y="2970511"/>
                <a:chExt cx="1505242" cy="1066918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2546252" y="2970511"/>
                  <a:ext cx="1505242" cy="1066918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2869809" y="331997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3174609" y="319068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2869809" y="3645876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3242601" y="3566158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613051" y="3315227"/>
                  <a:ext cx="154745" cy="140677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3516924" y="3730282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10346787" y="5200183"/>
                <a:ext cx="1505242" cy="1066918"/>
                <a:chOff x="4368018" y="2970511"/>
                <a:chExt cx="1505242" cy="1066918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4368018" y="2970511"/>
                  <a:ext cx="1505242" cy="1066918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4712677" y="319068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5138223" y="326833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4691575" y="3645876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4919002" y="3495819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5434817" y="331522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5169877" y="370683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9" name="Straight Arrow Connector 38"/>
              <p:cNvCxnSpPr/>
              <p:nvPr/>
            </p:nvCxnSpPr>
            <p:spPr>
              <a:xfrm flipH="1">
                <a:off x="10998590" y="4575918"/>
                <a:ext cx="438442" cy="75421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10886046" y="5341709"/>
                <a:ext cx="154745" cy="1406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10202593" y="3912323"/>
              <a:ext cx="1737358" cy="244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495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8172548" y="594224"/>
          <a:ext cx="293188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2184" y="1038512"/>
            <a:ext cx="70338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amount of time individuals spend in each population becomes the assignment probability.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Individual 1—99.9% Population 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Individual 2—50% Pop 1, 50% Pop 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Admixed Individual (hybrid)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Insufficient data???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Individual 3—99.9% Population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19820" y="371964"/>
            <a:ext cx="3777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Assignment Probabilities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184" y="3593057"/>
            <a:ext cx="7132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Assumptions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Diploid organisms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Random mating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Hardy-Weinberg equilibrium within populations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Multiple, independent loci (they are not closely linked on the same chromosome)</a:t>
            </a:r>
          </a:p>
        </p:txBody>
      </p:sp>
    </p:spTree>
    <p:extLst>
      <p:ext uri="{BB962C8B-B14F-4D97-AF65-F5344CB8AC3E}">
        <p14:creationId xmlns:p14="http://schemas.microsoft.com/office/powerpoint/2010/main" val="85529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uiExpand="1" build="p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2250" y="732751"/>
            <a:ext cx="9655127" cy="2343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Applications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Identifying population boundaries &amp; assigning individuals to populations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Studying hybrid zones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Identifying migrants and admixed individuals. </a:t>
            </a:r>
          </a:p>
        </p:txBody>
      </p:sp>
    </p:spTree>
    <p:extLst>
      <p:ext uri="{BB962C8B-B14F-4D97-AF65-F5344CB8AC3E}">
        <p14:creationId xmlns:p14="http://schemas.microsoft.com/office/powerpoint/2010/main" val="3477363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742" t="16518" r="13723" b="7232"/>
          <a:stretch/>
        </p:blipFill>
        <p:spPr>
          <a:xfrm>
            <a:off x="3831771" y="587829"/>
            <a:ext cx="7746275" cy="55778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932" y="320766"/>
            <a:ext cx="3444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Genomic variation in a widespread Neotropical bird (</a:t>
            </a:r>
            <a:r>
              <a:rPr lang="en-US" i="1" dirty="0" err="1"/>
              <a:t>Xenops</a:t>
            </a:r>
            <a:r>
              <a:rPr lang="en-US" i="1" dirty="0"/>
              <a:t> </a:t>
            </a:r>
            <a:r>
              <a:rPr lang="en-US" i="1" dirty="0" err="1"/>
              <a:t>minutus</a:t>
            </a:r>
            <a:r>
              <a:rPr lang="en-US" dirty="0"/>
              <a:t>) reveals divergence, population expansion, and gene flow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31" y="1668416"/>
            <a:ext cx="3383280" cy="25374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5671" y="4353197"/>
            <a:ext cx="2862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Identifying population boundaries &amp; assigning individuals to populations</a:t>
            </a:r>
          </a:p>
        </p:txBody>
      </p:sp>
    </p:spTree>
    <p:extLst>
      <p:ext uri="{BB962C8B-B14F-4D97-AF65-F5344CB8AC3E}">
        <p14:creationId xmlns:p14="http://schemas.microsoft.com/office/powerpoint/2010/main" val="4193194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424" t="32263" r="44947" b="22768"/>
          <a:stretch/>
        </p:blipFill>
        <p:spPr>
          <a:xfrm>
            <a:off x="4515686" y="1031966"/>
            <a:ext cx="6372552" cy="4937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742" t="16518" r="13723" b="80446"/>
          <a:stretch/>
        </p:blipFill>
        <p:spPr>
          <a:xfrm>
            <a:off x="3827417" y="666206"/>
            <a:ext cx="7746275" cy="2220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931" y="320766"/>
            <a:ext cx="39757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Genomic variation in a widespread Neotropical bird (</a:t>
            </a:r>
            <a:r>
              <a:rPr lang="en-US" i="1" dirty="0" err="1"/>
              <a:t>Xenops</a:t>
            </a:r>
            <a:r>
              <a:rPr lang="en-US" i="1" dirty="0"/>
              <a:t> </a:t>
            </a:r>
            <a:r>
              <a:rPr lang="en-US" i="1" dirty="0" err="1"/>
              <a:t>minutus</a:t>
            </a:r>
            <a:r>
              <a:rPr lang="en-US" dirty="0"/>
              <a:t>) reveals divergence, population expansion, and gene flow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31" y="1668416"/>
            <a:ext cx="3383280" cy="2537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0449" t="33702" r="23979" b="26299"/>
          <a:stretch/>
        </p:blipFill>
        <p:spPr>
          <a:xfrm>
            <a:off x="2668485" y="4205876"/>
            <a:ext cx="4049738" cy="25603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5671" y="4353197"/>
            <a:ext cx="2862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Identifying population boundaries &amp; assigning individuals to populations</a:t>
            </a:r>
          </a:p>
        </p:txBody>
      </p:sp>
    </p:spTree>
    <p:extLst>
      <p:ext uri="{BB962C8B-B14F-4D97-AF65-F5344CB8AC3E}">
        <p14:creationId xmlns:p14="http://schemas.microsoft.com/office/powerpoint/2010/main" val="2694498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922" y="348612"/>
            <a:ext cx="10849970" cy="487362"/>
          </a:xfrm>
        </p:spPr>
        <p:txBody>
          <a:bodyPr>
            <a:noAutofit/>
          </a:bodyPr>
          <a:lstStyle/>
          <a:p>
            <a:pPr algn="ctr"/>
            <a:r>
              <a:rPr lang="en-US" u="sng" dirty="0"/>
              <a:t>Identifying population boundaries &amp; assigning individuals to populations</a:t>
            </a:r>
          </a:p>
        </p:txBody>
      </p:sp>
      <p:pic>
        <p:nvPicPr>
          <p:cNvPr id="7172" name="Picture 4" descr="thumbn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1408" y="3559982"/>
            <a:ext cx="2034428" cy="2834640"/>
          </a:xfrm>
          <a:prstGeom prst="rect">
            <a:avLst/>
          </a:prstGeom>
          <a:noFill/>
        </p:spPr>
      </p:pic>
      <p:pic>
        <p:nvPicPr>
          <p:cNvPr id="7174" name="Picture 6" descr="thumbnail"/>
          <p:cNvPicPr>
            <a:picLocks noChangeAspect="1" noChangeArrowheads="1"/>
          </p:cNvPicPr>
          <p:nvPr/>
        </p:nvPicPr>
        <p:blipFill>
          <a:blip r:embed="rId3" cstate="print"/>
          <a:srcRect t="70801" r="-1333"/>
          <a:stretch>
            <a:fillRect/>
          </a:stretch>
        </p:blipFill>
        <p:spPr bwMode="auto">
          <a:xfrm>
            <a:off x="2192208" y="1304041"/>
            <a:ext cx="7772400" cy="234039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 rot="16200000">
            <a:off x="1100574" y="1779786"/>
            <a:ext cx="2099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Assignment probability</a:t>
            </a:r>
          </a:p>
        </p:txBody>
      </p:sp>
      <p:pic>
        <p:nvPicPr>
          <p:cNvPr id="7176" name="Picture 8" descr="https://encrypted-tbn2.gstatic.com/images?q=tbn:ANd9GcRku-HjwDJ2b4AkQpuFsv3PaTx1ECfT_hskCtr6NRSKg-sb-fL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7009" y="3940983"/>
            <a:ext cx="2695575" cy="169545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078408" y="5693582"/>
            <a:ext cx="3259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Pampas cat (</a:t>
            </a:r>
            <a:r>
              <a:rPr lang="en-US" i="1" dirty="0" err="1"/>
              <a:t>Leopardus</a:t>
            </a:r>
            <a:r>
              <a:rPr lang="en-US" i="1" dirty="0"/>
              <a:t> </a:t>
            </a:r>
            <a:r>
              <a:rPr lang="en-US" i="1" dirty="0" err="1"/>
              <a:t>colocolo</a:t>
            </a:r>
            <a:r>
              <a:rPr lang="en-US" dirty="0"/>
              <a:t>)</a:t>
            </a:r>
          </a:p>
        </p:txBody>
      </p:sp>
      <p:sp>
        <p:nvSpPr>
          <p:cNvPr id="3" name="Freeform 2"/>
          <p:cNvSpPr/>
          <p:nvPr/>
        </p:nvSpPr>
        <p:spPr>
          <a:xfrm>
            <a:off x="3857237" y="4035431"/>
            <a:ext cx="723986" cy="617220"/>
          </a:xfrm>
          <a:custGeom>
            <a:avLst/>
            <a:gdLst>
              <a:gd name="connsiteX0" fmla="*/ 137160 w 723986"/>
              <a:gd name="connsiteY0" fmla="*/ 15240 h 617220"/>
              <a:gd name="connsiteX1" fmla="*/ 60960 w 723986"/>
              <a:gd name="connsiteY1" fmla="*/ 22860 h 617220"/>
              <a:gd name="connsiteX2" fmla="*/ 15240 w 723986"/>
              <a:gd name="connsiteY2" fmla="*/ 30480 h 617220"/>
              <a:gd name="connsiteX3" fmla="*/ 0 w 723986"/>
              <a:gd name="connsiteY3" fmla="*/ 53340 h 617220"/>
              <a:gd name="connsiteX4" fmla="*/ 22860 w 723986"/>
              <a:gd name="connsiteY4" fmla="*/ 167640 h 617220"/>
              <a:gd name="connsiteX5" fmla="*/ 68580 w 723986"/>
              <a:gd name="connsiteY5" fmla="*/ 198120 h 617220"/>
              <a:gd name="connsiteX6" fmla="*/ 91440 w 723986"/>
              <a:gd name="connsiteY6" fmla="*/ 213360 h 617220"/>
              <a:gd name="connsiteX7" fmla="*/ 137160 w 723986"/>
              <a:gd name="connsiteY7" fmla="*/ 281940 h 617220"/>
              <a:gd name="connsiteX8" fmla="*/ 152400 w 723986"/>
              <a:gd name="connsiteY8" fmla="*/ 304800 h 617220"/>
              <a:gd name="connsiteX9" fmla="*/ 198120 w 723986"/>
              <a:gd name="connsiteY9" fmla="*/ 335280 h 617220"/>
              <a:gd name="connsiteX10" fmla="*/ 251460 w 723986"/>
              <a:gd name="connsiteY10" fmla="*/ 403860 h 617220"/>
              <a:gd name="connsiteX11" fmla="*/ 266700 w 723986"/>
              <a:gd name="connsiteY11" fmla="*/ 426720 h 617220"/>
              <a:gd name="connsiteX12" fmla="*/ 297180 w 723986"/>
              <a:gd name="connsiteY12" fmla="*/ 434340 h 617220"/>
              <a:gd name="connsiteX13" fmla="*/ 342900 w 723986"/>
              <a:gd name="connsiteY13" fmla="*/ 457200 h 617220"/>
              <a:gd name="connsiteX14" fmla="*/ 388620 w 723986"/>
              <a:gd name="connsiteY14" fmla="*/ 495300 h 617220"/>
              <a:gd name="connsiteX15" fmla="*/ 411480 w 723986"/>
              <a:gd name="connsiteY15" fmla="*/ 502920 h 617220"/>
              <a:gd name="connsiteX16" fmla="*/ 434340 w 723986"/>
              <a:gd name="connsiteY16" fmla="*/ 518160 h 617220"/>
              <a:gd name="connsiteX17" fmla="*/ 480060 w 723986"/>
              <a:gd name="connsiteY17" fmla="*/ 541020 h 617220"/>
              <a:gd name="connsiteX18" fmla="*/ 518160 w 723986"/>
              <a:gd name="connsiteY18" fmla="*/ 571500 h 617220"/>
              <a:gd name="connsiteX19" fmla="*/ 541020 w 723986"/>
              <a:gd name="connsiteY19" fmla="*/ 594360 h 617220"/>
              <a:gd name="connsiteX20" fmla="*/ 563880 w 723986"/>
              <a:gd name="connsiteY20" fmla="*/ 601980 h 617220"/>
              <a:gd name="connsiteX21" fmla="*/ 624840 w 723986"/>
              <a:gd name="connsiteY21" fmla="*/ 617220 h 617220"/>
              <a:gd name="connsiteX22" fmla="*/ 655320 w 723986"/>
              <a:gd name="connsiteY22" fmla="*/ 609600 h 617220"/>
              <a:gd name="connsiteX23" fmla="*/ 655320 w 723986"/>
              <a:gd name="connsiteY23" fmla="*/ 541020 h 617220"/>
              <a:gd name="connsiteX24" fmla="*/ 640080 w 723986"/>
              <a:gd name="connsiteY24" fmla="*/ 495300 h 617220"/>
              <a:gd name="connsiteX25" fmla="*/ 647700 w 723986"/>
              <a:gd name="connsiteY25" fmla="*/ 472440 h 617220"/>
              <a:gd name="connsiteX26" fmla="*/ 701040 w 723986"/>
              <a:gd name="connsiteY26" fmla="*/ 457200 h 617220"/>
              <a:gd name="connsiteX27" fmla="*/ 723900 w 723986"/>
              <a:gd name="connsiteY27" fmla="*/ 411480 h 617220"/>
              <a:gd name="connsiteX28" fmla="*/ 693420 w 723986"/>
              <a:gd name="connsiteY28" fmla="*/ 342900 h 617220"/>
              <a:gd name="connsiteX29" fmla="*/ 670560 w 723986"/>
              <a:gd name="connsiteY29" fmla="*/ 320040 h 617220"/>
              <a:gd name="connsiteX30" fmla="*/ 647700 w 723986"/>
              <a:gd name="connsiteY30" fmla="*/ 312420 h 617220"/>
              <a:gd name="connsiteX31" fmla="*/ 579120 w 723986"/>
              <a:gd name="connsiteY31" fmla="*/ 304800 h 617220"/>
              <a:gd name="connsiteX32" fmla="*/ 533400 w 723986"/>
              <a:gd name="connsiteY32" fmla="*/ 289560 h 617220"/>
              <a:gd name="connsiteX33" fmla="*/ 457200 w 723986"/>
              <a:gd name="connsiteY33" fmla="*/ 251460 h 617220"/>
              <a:gd name="connsiteX34" fmla="*/ 411480 w 723986"/>
              <a:gd name="connsiteY34" fmla="*/ 228600 h 617220"/>
              <a:gd name="connsiteX35" fmla="*/ 365760 w 723986"/>
              <a:gd name="connsiteY35" fmla="*/ 205740 h 617220"/>
              <a:gd name="connsiteX36" fmla="*/ 342900 w 723986"/>
              <a:gd name="connsiteY36" fmla="*/ 182880 h 617220"/>
              <a:gd name="connsiteX37" fmla="*/ 289560 w 723986"/>
              <a:gd name="connsiteY37" fmla="*/ 152400 h 617220"/>
              <a:gd name="connsiteX38" fmla="*/ 266700 w 723986"/>
              <a:gd name="connsiteY38" fmla="*/ 137160 h 617220"/>
              <a:gd name="connsiteX39" fmla="*/ 220980 w 723986"/>
              <a:gd name="connsiteY39" fmla="*/ 68580 h 617220"/>
              <a:gd name="connsiteX40" fmla="*/ 205740 w 723986"/>
              <a:gd name="connsiteY40" fmla="*/ 45720 h 617220"/>
              <a:gd name="connsiteX41" fmla="*/ 198120 w 723986"/>
              <a:gd name="connsiteY41" fmla="*/ 22860 h 617220"/>
              <a:gd name="connsiteX42" fmla="*/ 175260 w 723986"/>
              <a:gd name="connsiteY42" fmla="*/ 15240 h 617220"/>
              <a:gd name="connsiteX43" fmla="*/ 152400 w 723986"/>
              <a:gd name="connsiteY43" fmla="*/ 0 h 617220"/>
              <a:gd name="connsiteX44" fmla="*/ 137160 w 723986"/>
              <a:gd name="connsiteY44" fmla="*/ 1524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23986" h="617220">
                <a:moveTo>
                  <a:pt x="137160" y="15240"/>
                </a:moveTo>
                <a:cubicBezTo>
                  <a:pt x="111760" y="17780"/>
                  <a:pt x="86290" y="19694"/>
                  <a:pt x="60960" y="22860"/>
                </a:cubicBezTo>
                <a:cubicBezTo>
                  <a:pt x="45629" y="24776"/>
                  <a:pt x="29059" y="23570"/>
                  <a:pt x="15240" y="30480"/>
                </a:cubicBezTo>
                <a:cubicBezTo>
                  <a:pt x="7049" y="34576"/>
                  <a:pt x="5080" y="45720"/>
                  <a:pt x="0" y="53340"/>
                </a:cubicBezTo>
                <a:cubicBezTo>
                  <a:pt x="2338" y="81395"/>
                  <a:pt x="-7537" y="141043"/>
                  <a:pt x="22860" y="167640"/>
                </a:cubicBezTo>
                <a:cubicBezTo>
                  <a:pt x="36644" y="179701"/>
                  <a:pt x="53340" y="187960"/>
                  <a:pt x="68580" y="198120"/>
                </a:cubicBezTo>
                <a:lnTo>
                  <a:pt x="91440" y="213360"/>
                </a:lnTo>
                <a:lnTo>
                  <a:pt x="137160" y="281940"/>
                </a:lnTo>
                <a:cubicBezTo>
                  <a:pt x="142240" y="289560"/>
                  <a:pt x="144780" y="299720"/>
                  <a:pt x="152400" y="304800"/>
                </a:cubicBezTo>
                <a:lnTo>
                  <a:pt x="198120" y="335280"/>
                </a:lnTo>
                <a:cubicBezTo>
                  <a:pt x="275156" y="450834"/>
                  <a:pt x="191774" y="332237"/>
                  <a:pt x="251460" y="403860"/>
                </a:cubicBezTo>
                <a:cubicBezTo>
                  <a:pt x="257323" y="410895"/>
                  <a:pt x="259080" y="421640"/>
                  <a:pt x="266700" y="426720"/>
                </a:cubicBezTo>
                <a:cubicBezTo>
                  <a:pt x="275414" y="432529"/>
                  <a:pt x="287020" y="431800"/>
                  <a:pt x="297180" y="434340"/>
                </a:cubicBezTo>
                <a:cubicBezTo>
                  <a:pt x="362694" y="478016"/>
                  <a:pt x="279804" y="425652"/>
                  <a:pt x="342900" y="457200"/>
                </a:cubicBezTo>
                <a:cubicBezTo>
                  <a:pt x="392761" y="482131"/>
                  <a:pt x="338063" y="461595"/>
                  <a:pt x="388620" y="495300"/>
                </a:cubicBezTo>
                <a:cubicBezTo>
                  <a:pt x="395303" y="499755"/>
                  <a:pt x="404296" y="499328"/>
                  <a:pt x="411480" y="502920"/>
                </a:cubicBezTo>
                <a:cubicBezTo>
                  <a:pt x="419671" y="507016"/>
                  <a:pt x="426149" y="514064"/>
                  <a:pt x="434340" y="518160"/>
                </a:cubicBezTo>
                <a:cubicBezTo>
                  <a:pt x="497436" y="549708"/>
                  <a:pt x="414546" y="497344"/>
                  <a:pt x="480060" y="541020"/>
                </a:cubicBezTo>
                <a:cubicBezTo>
                  <a:pt x="514144" y="592145"/>
                  <a:pt x="473993" y="542055"/>
                  <a:pt x="518160" y="571500"/>
                </a:cubicBezTo>
                <a:cubicBezTo>
                  <a:pt x="527126" y="577478"/>
                  <a:pt x="532054" y="588382"/>
                  <a:pt x="541020" y="594360"/>
                </a:cubicBezTo>
                <a:cubicBezTo>
                  <a:pt x="547703" y="598815"/>
                  <a:pt x="556088" y="600032"/>
                  <a:pt x="563880" y="601980"/>
                </a:cubicBezTo>
                <a:lnTo>
                  <a:pt x="624840" y="617220"/>
                </a:lnTo>
                <a:cubicBezTo>
                  <a:pt x="635000" y="614680"/>
                  <a:pt x="647142" y="616142"/>
                  <a:pt x="655320" y="609600"/>
                </a:cubicBezTo>
                <a:cubicBezTo>
                  <a:pt x="671621" y="596559"/>
                  <a:pt x="656960" y="547581"/>
                  <a:pt x="655320" y="541020"/>
                </a:cubicBezTo>
                <a:cubicBezTo>
                  <a:pt x="651424" y="525435"/>
                  <a:pt x="640080" y="495300"/>
                  <a:pt x="640080" y="495300"/>
                </a:cubicBezTo>
                <a:cubicBezTo>
                  <a:pt x="642620" y="487680"/>
                  <a:pt x="642020" y="478120"/>
                  <a:pt x="647700" y="472440"/>
                </a:cubicBezTo>
                <a:cubicBezTo>
                  <a:pt x="651344" y="468796"/>
                  <a:pt x="700776" y="457266"/>
                  <a:pt x="701040" y="457200"/>
                </a:cubicBezTo>
                <a:cubicBezTo>
                  <a:pt x="707032" y="448211"/>
                  <a:pt x="725402" y="425001"/>
                  <a:pt x="723900" y="411480"/>
                </a:cubicBezTo>
                <a:cubicBezTo>
                  <a:pt x="721344" y="388477"/>
                  <a:pt x="708689" y="361223"/>
                  <a:pt x="693420" y="342900"/>
                </a:cubicBezTo>
                <a:cubicBezTo>
                  <a:pt x="686521" y="334621"/>
                  <a:pt x="679526" y="326018"/>
                  <a:pt x="670560" y="320040"/>
                </a:cubicBezTo>
                <a:cubicBezTo>
                  <a:pt x="663877" y="315585"/>
                  <a:pt x="655623" y="313740"/>
                  <a:pt x="647700" y="312420"/>
                </a:cubicBezTo>
                <a:cubicBezTo>
                  <a:pt x="625012" y="308639"/>
                  <a:pt x="601980" y="307340"/>
                  <a:pt x="579120" y="304800"/>
                </a:cubicBezTo>
                <a:cubicBezTo>
                  <a:pt x="563880" y="299720"/>
                  <a:pt x="546766" y="298471"/>
                  <a:pt x="533400" y="289560"/>
                </a:cubicBezTo>
                <a:cubicBezTo>
                  <a:pt x="478966" y="253271"/>
                  <a:pt x="505449" y="263522"/>
                  <a:pt x="457200" y="251460"/>
                </a:cubicBezTo>
                <a:cubicBezTo>
                  <a:pt x="391686" y="207784"/>
                  <a:pt x="474576" y="260148"/>
                  <a:pt x="411480" y="228600"/>
                </a:cubicBezTo>
                <a:cubicBezTo>
                  <a:pt x="352394" y="199057"/>
                  <a:pt x="423219" y="224893"/>
                  <a:pt x="365760" y="205740"/>
                </a:cubicBezTo>
                <a:cubicBezTo>
                  <a:pt x="358140" y="198120"/>
                  <a:pt x="351179" y="189779"/>
                  <a:pt x="342900" y="182880"/>
                </a:cubicBezTo>
                <a:cubicBezTo>
                  <a:pt x="322647" y="166003"/>
                  <a:pt x="313274" y="165951"/>
                  <a:pt x="289560" y="152400"/>
                </a:cubicBezTo>
                <a:cubicBezTo>
                  <a:pt x="281609" y="147856"/>
                  <a:pt x="274320" y="142240"/>
                  <a:pt x="266700" y="137160"/>
                </a:cubicBezTo>
                <a:lnTo>
                  <a:pt x="220980" y="68580"/>
                </a:lnTo>
                <a:cubicBezTo>
                  <a:pt x="215900" y="60960"/>
                  <a:pt x="208636" y="54408"/>
                  <a:pt x="205740" y="45720"/>
                </a:cubicBezTo>
                <a:cubicBezTo>
                  <a:pt x="203200" y="38100"/>
                  <a:pt x="203800" y="28540"/>
                  <a:pt x="198120" y="22860"/>
                </a:cubicBezTo>
                <a:cubicBezTo>
                  <a:pt x="192440" y="17180"/>
                  <a:pt x="182444" y="18832"/>
                  <a:pt x="175260" y="15240"/>
                </a:cubicBezTo>
                <a:cubicBezTo>
                  <a:pt x="167069" y="11144"/>
                  <a:pt x="160020" y="5080"/>
                  <a:pt x="152400" y="0"/>
                </a:cubicBezTo>
                <a:lnTo>
                  <a:pt x="137160" y="1524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428622" y="4655358"/>
            <a:ext cx="260480" cy="266700"/>
          </a:xfrm>
          <a:custGeom>
            <a:avLst/>
            <a:gdLst>
              <a:gd name="connsiteX0" fmla="*/ 62360 w 260480"/>
              <a:gd name="connsiteY0" fmla="*/ 7620 h 266700"/>
              <a:gd name="connsiteX1" fmla="*/ 31880 w 260480"/>
              <a:gd name="connsiteY1" fmla="*/ 45720 h 266700"/>
              <a:gd name="connsiteX2" fmla="*/ 39500 w 260480"/>
              <a:gd name="connsiteY2" fmla="*/ 114300 h 266700"/>
              <a:gd name="connsiteX3" fmla="*/ 69980 w 260480"/>
              <a:gd name="connsiteY3" fmla="*/ 182880 h 266700"/>
              <a:gd name="connsiteX4" fmla="*/ 77600 w 260480"/>
              <a:gd name="connsiteY4" fmla="*/ 205740 h 266700"/>
              <a:gd name="connsiteX5" fmla="*/ 130940 w 260480"/>
              <a:gd name="connsiteY5" fmla="*/ 266700 h 266700"/>
              <a:gd name="connsiteX6" fmla="*/ 184280 w 260480"/>
              <a:gd name="connsiteY6" fmla="*/ 259080 h 266700"/>
              <a:gd name="connsiteX7" fmla="*/ 207140 w 260480"/>
              <a:gd name="connsiteY7" fmla="*/ 236220 h 266700"/>
              <a:gd name="connsiteX8" fmla="*/ 222380 w 260480"/>
              <a:gd name="connsiteY8" fmla="*/ 190500 h 266700"/>
              <a:gd name="connsiteX9" fmla="*/ 237620 w 260480"/>
              <a:gd name="connsiteY9" fmla="*/ 144780 h 266700"/>
              <a:gd name="connsiteX10" fmla="*/ 252860 w 260480"/>
              <a:gd name="connsiteY10" fmla="*/ 99060 h 266700"/>
              <a:gd name="connsiteX11" fmla="*/ 260480 w 260480"/>
              <a:gd name="connsiteY11" fmla="*/ 76200 h 266700"/>
              <a:gd name="connsiteX12" fmla="*/ 245240 w 260480"/>
              <a:gd name="connsiteY12" fmla="*/ 30480 h 266700"/>
              <a:gd name="connsiteX13" fmla="*/ 199520 w 260480"/>
              <a:gd name="connsiteY13" fmla="*/ 22860 h 266700"/>
              <a:gd name="connsiteX14" fmla="*/ 169040 w 260480"/>
              <a:gd name="connsiteY14" fmla="*/ 15240 h 266700"/>
              <a:gd name="connsiteX15" fmla="*/ 146180 w 260480"/>
              <a:gd name="connsiteY15" fmla="*/ 7620 h 266700"/>
              <a:gd name="connsiteX16" fmla="*/ 92840 w 260480"/>
              <a:gd name="connsiteY16" fmla="*/ 0 h 266700"/>
              <a:gd name="connsiteX17" fmla="*/ 9020 w 260480"/>
              <a:gd name="connsiteY17" fmla="*/ 7620 h 266700"/>
              <a:gd name="connsiteX18" fmla="*/ 1400 w 260480"/>
              <a:gd name="connsiteY18" fmla="*/ 30480 h 266700"/>
              <a:gd name="connsiteX19" fmla="*/ 62360 w 260480"/>
              <a:gd name="connsiteY19" fmla="*/ 762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0480" h="266700">
                <a:moveTo>
                  <a:pt x="62360" y="7620"/>
                </a:moveTo>
                <a:cubicBezTo>
                  <a:pt x="67440" y="10160"/>
                  <a:pt x="35288" y="29817"/>
                  <a:pt x="31880" y="45720"/>
                </a:cubicBezTo>
                <a:cubicBezTo>
                  <a:pt x="27061" y="68210"/>
                  <a:pt x="34989" y="91746"/>
                  <a:pt x="39500" y="114300"/>
                </a:cubicBezTo>
                <a:cubicBezTo>
                  <a:pt x="52606" y="179830"/>
                  <a:pt x="48697" y="140313"/>
                  <a:pt x="69980" y="182880"/>
                </a:cubicBezTo>
                <a:cubicBezTo>
                  <a:pt x="73572" y="190064"/>
                  <a:pt x="73699" y="198719"/>
                  <a:pt x="77600" y="205740"/>
                </a:cubicBezTo>
                <a:cubicBezTo>
                  <a:pt x="103747" y="252805"/>
                  <a:pt x="97546" y="244438"/>
                  <a:pt x="130940" y="266700"/>
                </a:cubicBezTo>
                <a:cubicBezTo>
                  <a:pt x="148720" y="264160"/>
                  <a:pt x="167604" y="265750"/>
                  <a:pt x="184280" y="259080"/>
                </a:cubicBezTo>
                <a:cubicBezTo>
                  <a:pt x="194286" y="255078"/>
                  <a:pt x="201907" y="245640"/>
                  <a:pt x="207140" y="236220"/>
                </a:cubicBezTo>
                <a:cubicBezTo>
                  <a:pt x="214942" y="222177"/>
                  <a:pt x="217300" y="205740"/>
                  <a:pt x="222380" y="190500"/>
                </a:cubicBezTo>
                <a:lnTo>
                  <a:pt x="237620" y="144780"/>
                </a:lnTo>
                <a:lnTo>
                  <a:pt x="252860" y="99060"/>
                </a:lnTo>
                <a:lnTo>
                  <a:pt x="260480" y="76200"/>
                </a:lnTo>
                <a:cubicBezTo>
                  <a:pt x="255400" y="60960"/>
                  <a:pt x="257330" y="41058"/>
                  <a:pt x="245240" y="30480"/>
                </a:cubicBezTo>
                <a:cubicBezTo>
                  <a:pt x="233613" y="20306"/>
                  <a:pt x="214670" y="25890"/>
                  <a:pt x="199520" y="22860"/>
                </a:cubicBezTo>
                <a:cubicBezTo>
                  <a:pt x="189251" y="20806"/>
                  <a:pt x="179110" y="18117"/>
                  <a:pt x="169040" y="15240"/>
                </a:cubicBezTo>
                <a:cubicBezTo>
                  <a:pt x="161317" y="13033"/>
                  <a:pt x="154056" y="9195"/>
                  <a:pt x="146180" y="7620"/>
                </a:cubicBezTo>
                <a:cubicBezTo>
                  <a:pt x="128568" y="4098"/>
                  <a:pt x="110620" y="2540"/>
                  <a:pt x="92840" y="0"/>
                </a:cubicBezTo>
                <a:cubicBezTo>
                  <a:pt x="64900" y="2540"/>
                  <a:pt x="35636" y="-1252"/>
                  <a:pt x="9020" y="7620"/>
                </a:cubicBezTo>
                <a:cubicBezTo>
                  <a:pt x="1400" y="10160"/>
                  <a:pt x="-2192" y="23296"/>
                  <a:pt x="1400" y="30480"/>
                </a:cubicBezTo>
                <a:cubicBezTo>
                  <a:pt x="4992" y="37664"/>
                  <a:pt x="57280" y="5080"/>
                  <a:pt x="62360" y="7620"/>
                </a:cubicBezTo>
                <a:close/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402959" y="4927473"/>
            <a:ext cx="495535" cy="854623"/>
          </a:xfrm>
          <a:custGeom>
            <a:avLst/>
            <a:gdLst>
              <a:gd name="connsiteX0" fmla="*/ 129775 w 495535"/>
              <a:gd name="connsiteY0" fmla="*/ 38100 h 854623"/>
              <a:gd name="connsiteX1" fmla="*/ 91675 w 495535"/>
              <a:gd name="connsiteY1" fmla="*/ 60960 h 854623"/>
              <a:gd name="connsiteX2" fmla="*/ 45955 w 495535"/>
              <a:gd name="connsiteY2" fmla="*/ 76200 h 854623"/>
              <a:gd name="connsiteX3" fmla="*/ 30715 w 495535"/>
              <a:gd name="connsiteY3" fmla="*/ 99060 h 854623"/>
              <a:gd name="connsiteX4" fmla="*/ 30715 w 495535"/>
              <a:gd name="connsiteY4" fmla="*/ 236220 h 854623"/>
              <a:gd name="connsiteX5" fmla="*/ 45955 w 495535"/>
              <a:gd name="connsiteY5" fmla="*/ 411480 h 854623"/>
              <a:gd name="connsiteX6" fmla="*/ 99295 w 495535"/>
              <a:gd name="connsiteY6" fmla="*/ 845820 h 854623"/>
              <a:gd name="connsiteX7" fmla="*/ 152635 w 495535"/>
              <a:gd name="connsiteY7" fmla="*/ 830580 h 854623"/>
              <a:gd name="connsiteX8" fmla="*/ 205975 w 495535"/>
              <a:gd name="connsiteY8" fmla="*/ 762000 h 854623"/>
              <a:gd name="connsiteX9" fmla="*/ 228835 w 495535"/>
              <a:gd name="connsiteY9" fmla="*/ 754380 h 854623"/>
              <a:gd name="connsiteX10" fmla="*/ 305035 w 495535"/>
              <a:gd name="connsiteY10" fmla="*/ 708660 h 854623"/>
              <a:gd name="connsiteX11" fmla="*/ 350755 w 495535"/>
              <a:gd name="connsiteY11" fmla="*/ 693420 h 854623"/>
              <a:gd name="connsiteX12" fmla="*/ 373615 w 495535"/>
              <a:gd name="connsiteY12" fmla="*/ 685800 h 854623"/>
              <a:gd name="connsiteX13" fmla="*/ 449815 w 495535"/>
              <a:gd name="connsiteY13" fmla="*/ 670560 h 854623"/>
              <a:gd name="connsiteX14" fmla="*/ 472675 w 495535"/>
              <a:gd name="connsiteY14" fmla="*/ 655320 h 854623"/>
              <a:gd name="connsiteX15" fmla="*/ 495535 w 495535"/>
              <a:gd name="connsiteY15" fmla="*/ 609600 h 854623"/>
              <a:gd name="connsiteX16" fmla="*/ 487915 w 495535"/>
              <a:gd name="connsiteY16" fmla="*/ 556260 h 854623"/>
              <a:gd name="connsiteX17" fmla="*/ 465055 w 495535"/>
              <a:gd name="connsiteY17" fmla="*/ 533400 h 854623"/>
              <a:gd name="connsiteX18" fmla="*/ 419335 w 495535"/>
              <a:gd name="connsiteY18" fmla="*/ 502920 h 854623"/>
              <a:gd name="connsiteX19" fmla="*/ 396475 w 495535"/>
              <a:gd name="connsiteY19" fmla="*/ 487680 h 854623"/>
              <a:gd name="connsiteX20" fmla="*/ 350755 w 495535"/>
              <a:gd name="connsiteY20" fmla="*/ 457200 h 854623"/>
              <a:gd name="connsiteX21" fmla="*/ 305035 w 495535"/>
              <a:gd name="connsiteY21" fmla="*/ 388620 h 854623"/>
              <a:gd name="connsiteX22" fmla="*/ 289795 w 495535"/>
              <a:gd name="connsiteY22" fmla="*/ 365760 h 854623"/>
              <a:gd name="connsiteX23" fmla="*/ 266935 w 495535"/>
              <a:gd name="connsiteY23" fmla="*/ 320040 h 854623"/>
              <a:gd name="connsiteX24" fmla="*/ 251695 w 495535"/>
              <a:gd name="connsiteY24" fmla="*/ 228600 h 854623"/>
              <a:gd name="connsiteX25" fmla="*/ 244075 w 495535"/>
              <a:gd name="connsiteY25" fmla="*/ 205740 h 854623"/>
              <a:gd name="connsiteX26" fmla="*/ 236455 w 495535"/>
              <a:gd name="connsiteY26" fmla="*/ 175260 h 854623"/>
              <a:gd name="connsiteX27" fmla="*/ 228835 w 495535"/>
              <a:gd name="connsiteY27" fmla="*/ 68580 h 854623"/>
              <a:gd name="connsiteX28" fmla="*/ 190735 w 495535"/>
              <a:gd name="connsiteY28" fmla="*/ 38100 h 854623"/>
              <a:gd name="connsiteX29" fmla="*/ 167875 w 495535"/>
              <a:gd name="connsiteY29" fmla="*/ 22860 h 854623"/>
              <a:gd name="connsiteX30" fmla="*/ 122155 w 495535"/>
              <a:gd name="connsiteY30" fmla="*/ 0 h 854623"/>
              <a:gd name="connsiteX31" fmla="*/ 61195 w 495535"/>
              <a:gd name="connsiteY31" fmla="*/ 22860 h 854623"/>
              <a:gd name="connsiteX32" fmla="*/ 68815 w 495535"/>
              <a:gd name="connsiteY32" fmla="*/ 45720 h 854623"/>
              <a:gd name="connsiteX33" fmla="*/ 53575 w 495535"/>
              <a:gd name="connsiteY33" fmla="*/ 91440 h 854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95535" h="854623">
                <a:moveTo>
                  <a:pt x="129775" y="38100"/>
                </a:moveTo>
                <a:cubicBezTo>
                  <a:pt x="117075" y="45720"/>
                  <a:pt x="105158" y="54831"/>
                  <a:pt x="91675" y="60960"/>
                </a:cubicBezTo>
                <a:cubicBezTo>
                  <a:pt x="77051" y="67607"/>
                  <a:pt x="45955" y="76200"/>
                  <a:pt x="45955" y="76200"/>
                </a:cubicBezTo>
                <a:cubicBezTo>
                  <a:pt x="40875" y="83820"/>
                  <a:pt x="34811" y="90869"/>
                  <a:pt x="30715" y="99060"/>
                </a:cubicBezTo>
                <a:cubicBezTo>
                  <a:pt x="9831" y="140829"/>
                  <a:pt x="28215" y="196225"/>
                  <a:pt x="30715" y="236220"/>
                </a:cubicBezTo>
                <a:cubicBezTo>
                  <a:pt x="40095" y="386300"/>
                  <a:pt x="30919" y="321266"/>
                  <a:pt x="45955" y="411480"/>
                </a:cubicBezTo>
                <a:cubicBezTo>
                  <a:pt x="52798" y="808362"/>
                  <a:pt x="-91653" y="884010"/>
                  <a:pt x="99295" y="845820"/>
                </a:cubicBezTo>
                <a:cubicBezTo>
                  <a:pt x="123215" y="841036"/>
                  <a:pt x="130847" y="837843"/>
                  <a:pt x="152635" y="830580"/>
                </a:cubicBezTo>
                <a:cubicBezTo>
                  <a:pt x="164745" y="812414"/>
                  <a:pt x="184488" y="776325"/>
                  <a:pt x="205975" y="762000"/>
                </a:cubicBezTo>
                <a:cubicBezTo>
                  <a:pt x="212658" y="757545"/>
                  <a:pt x="221814" y="758281"/>
                  <a:pt x="228835" y="754380"/>
                </a:cubicBezTo>
                <a:cubicBezTo>
                  <a:pt x="274838" y="728823"/>
                  <a:pt x="263858" y="725131"/>
                  <a:pt x="305035" y="708660"/>
                </a:cubicBezTo>
                <a:cubicBezTo>
                  <a:pt x="319950" y="702694"/>
                  <a:pt x="335515" y="698500"/>
                  <a:pt x="350755" y="693420"/>
                </a:cubicBezTo>
                <a:cubicBezTo>
                  <a:pt x="358375" y="690880"/>
                  <a:pt x="365692" y="687120"/>
                  <a:pt x="373615" y="685800"/>
                </a:cubicBezTo>
                <a:cubicBezTo>
                  <a:pt x="429665" y="676458"/>
                  <a:pt x="404346" y="681927"/>
                  <a:pt x="449815" y="670560"/>
                </a:cubicBezTo>
                <a:cubicBezTo>
                  <a:pt x="457435" y="665480"/>
                  <a:pt x="466199" y="661796"/>
                  <a:pt x="472675" y="655320"/>
                </a:cubicBezTo>
                <a:cubicBezTo>
                  <a:pt x="487447" y="640548"/>
                  <a:pt x="489337" y="628193"/>
                  <a:pt x="495535" y="609600"/>
                </a:cubicBezTo>
                <a:cubicBezTo>
                  <a:pt x="492995" y="591820"/>
                  <a:pt x="494585" y="572936"/>
                  <a:pt x="487915" y="556260"/>
                </a:cubicBezTo>
                <a:cubicBezTo>
                  <a:pt x="483913" y="546254"/>
                  <a:pt x="473561" y="540016"/>
                  <a:pt x="465055" y="533400"/>
                </a:cubicBezTo>
                <a:cubicBezTo>
                  <a:pt x="450597" y="522155"/>
                  <a:pt x="434575" y="513080"/>
                  <a:pt x="419335" y="502920"/>
                </a:cubicBezTo>
                <a:cubicBezTo>
                  <a:pt x="411715" y="497840"/>
                  <a:pt x="402951" y="494156"/>
                  <a:pt x="396475" y="487680"/>
                </a:cubicBezTo>
                <a:cubicBezTo>
                  <a:pt x="367935" y="459140"/>
                  <a:pt x="383838" y="468228"/>
                  <a:pt x="350755" y="457200"/>
                </a:cubicBezTo>
                <a:lnTo>
                  <a:pt x="305035" y="388620"/>
                </a:lnTo>
                <a:cubicBezTo>
                  <a:pt x="299955" y="381000"/>
                  <a:pt x="292691" y="374448"/>
                  <a:pt x="289795" y="365760"/>
                </a:cubicBezTo>
                <a:cubicBezTo>
                  <a:pt x="279279" y="334212"/>
                  <a:pt x="286630" y="349583"/>
                  <a:pt x="266935" y="320040"/>
                </a:cubicBezTo>
                <a:cubicBezTo>
                  <a:pt x="262634" y="289933"/>
                  <a:pt x="259123" y="258313"/>
                  <a:pt x="251695" y="228600"/>
                </a:cubicBezTo>
                <a:cubicBezTo>
                  <a:pt x="249747" y="220808"/>
                  <a:pt x="246282" y="213463"/>
                  <a:pt x="244075" y="205740"/>
                </a:cubicBezTo>
                <a:cubicBezTo>
                  <a:pt x="241198" y="195670"/>
                  <a:pt x="238995" y="185420"/>
                  <a:pt x="236455" y="175260"/>
                </a:cubicBezTo>
                <a:cubicBezTo>
                  <a:pt x="233915" y="139700"/>
                  <a:pt x="235031" y="103688"/>
                  <a:pt x="228835" y="68580"/>
                </a:cubicBezTo>
                <a:cubicBezTo>
                  <a:pt x="223863" y="40403"/>
                  <a:pt x="209370" y="47418"/>
                  <a:pt x="190735" y="38100"/>
                </a:cubicBezTo>
                <a:cubicBezTo>
                  <a:pt x="182544" y="34004"/>
                  <a:pt x="176066" y="26956"/>
                  <a:pt x="167875" y="22860"/>
                </a:cubicBezTo>
                <a:cubicBezTo>
                  <a:pt x="104779" y="-8688"/>
                  <a:pt x="187669" y="43676"/>
                  <a:pt x="122155" y="0"/>
                </a:cubicBezTo>
                <a:cubicBezTo>
                  <a:pt x="112992" y="1833"/>
                  <a:pt x="68020" y="5798"/>
                  <a:pt x="61195" y="22860"/>
                </a:cubicBezTo>
                <a:cubicBezTo>
                  <a:pt x="58212" y="30318"/>
                  <a:pt x="66275" y="38100"/>
                  <a:pt x="68815" y="45720"/>
                </a:cubicBezTo>
                <a:lnTo>
                  <a:pt x="53575" y="9144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78408" y="6240733"/>
            <a:ext cx="495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Cossíos</a:t>
            </a:r>
            <a:r>
              <a:rPr lang="en-US" sz="1600" dirty="0"/>
              <a:t> et al. 2009. </a:t>
            </a:r>
            <a:r>
              <a:rPr lang="en-US" sz="1600" i="1" dirty="0"/>
              <a:t>BMC Evolutionary Biology</a:t>
            </a:r>
            <a:r>
              <a:rPr lang="en-US" sz="1600" dirty="0"/>
              <a:t> 2009, </a:t>
            </a:r>
            <a:r>
              <a:rPr lang="en-US" sz="1600" b="1" dirty="0"/>
              <a:t>9</a:t>
            </a:r>
            <a:r>
              <a:rPr lang="en-US" sz="1600" dirty="0"/>
              <a:t>:68 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10513" y="1098118"/>
            <a:ext cx="4592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Assignments based on 5 microsatellite loci</a:t>
            </a:r>
          </a:p>
        </p:txBody>
      </p:sp>
    </p:spTree>
    <p:extLst>
      <p:ext uri="{BB962C8B-B14F-4D97-AF65-F5344CB8AC3E}">
        <p14:creationId xmlns:p14="http://schemas.microsoft.com/office/powerpoint/2010/main" val="380198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937" t="19663" r="7869" b="11875"/>
          <a:stretch/>
        </p:blipFill>
        <p:spPr>
          <a:xfrm>
            <a:off x="5655271" y="253218"/>
            <a:ext cx="6458847" cy="6035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5271" y="6288258"/>
            <a:ext cx="417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Assignment based on 26 microsatellite loci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340" t="35241" r="8302" b="20144"/>
          <a:stretch/>
        </p:blipFill>
        <p:spPr>
          <a:xfrm>
            <a:off x="253218" y="745595"/>
            <a:ext cx="5402053" cy="2011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257" t="83894" r="29169" b="12068"/>
          <a:stretch/>
        </p:blipFill>
        <p:spPr>
          <a:xfrm>
            <a:off x="239154" y="2822366"/>
            <a:ext cx="5394960" cy="237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3" y="3236384"/>
            <a:ext cx="2712407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017" y="5065184"/>
            <a:ext cx="138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Hyla</a:t>
            </a:r>
            <a:r>
              <a:rPr lang="en-US" i="1" dirty="0"/>
              <a:t> </a:t>
            </a:r>
            <a:r>
              <a:rPr lang="en-US" i="1" dirty="0" err="1"/>
              <a:t>arborea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62" y="4520116"/>
            <a:ext cx="2732277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39374" y="6292644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Hyla</a:t>
            </a:r>
            <a:r>
              <a:rPr lang="en-US" i="1" dirty="0"/>
              <a:t> </a:t>
            </a:r>
            <a:r>
              <a:rPr lang="en-US" i="1" dirty="0" err="1"/>
              <a:t>molleri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95889" y="3642554"/>
            <a:ext cx="130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Hybrid zone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104185" y="3827220"/>
            <a:ext cx="6382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39154" y="99719"/>
            <a:ext cx="8276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/>
              <a:t>Studying hybrid zones</a:t>
            </a:r>
          </a:p>
        </p:txBody>
      </p:sp>
    </p:spTree>
    <p:extLst>
      <p:ext uri="{BB962C8B-B14F-4D97-AF65-F5344CB8AC3E}">
        <p14:creationId xmlns:p14="http://schemas.microsoft.com/office/powerpoint/2010/main" val="2205469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33046" y="502073"/>
            <a:ext cx="11254154" cy="6092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600" dirty="0">
                <a:solidFill>
                  <a:srgbClr val="000000"/>
                </a:solidFill>
                <a:latin typeface="Arial"/>
                <a:ea typeface="msgothic" charset="0"/>
                <a:cs typeface="Arial"/>
              </a:rPr>
              <a:t>Assignment Probabilities in Worldwide Human Populations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042" y="1055036"/>
            <a:ext cx="10074161" cy="3840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50977" y="6086729"/>
            <a:ext cx="4909145" cy="372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600" b="1" dirty="0" err="1">
                <a:solidFill>
                  <a:srgbClr val="000000"/>
                </a:solidFill>
                <a:ea typeface="msgothic" charset="0"/>
                <a:cs typeface="Times New Roman" panose="02020603050405020304" pitchFamily="18" charset="0"/>
              </a:rPr>
              <a:t>Henn</a:t>
            </a:r>
            <a:r>
              <a:rPr lang="en-GB" sz="1600" b="1" dirty="0">
                <a:solidFill>
                  <a:srgbClr val="000000"/>
                </a:solidFill>
                <a:ea typeface="msgothic" charset="0"/>
                <a:cs typeface="Times New Roman" panose="02020603050405020304" pitchFamily="18" charset="0"/>
              </a:rPr>
              <a:t> B M et al. Hum. Mol. Genet. 2010;19:R221-R226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5244" y="4956787"/>
            <a:ext cx="84787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Used ADMIXTURE clustering algorithm to infer genomic assignments/ individual</a:t>
            </a:r>
          </a:p>
          <a:p>
            <a:r>
              <a:rPr lang="en-US" sz="2000" i="1" dirty="0">
                <a:cs typeface="Times New Roman" panose="02020603050405020304" pitchFamily="18" charset="0"/>
              </a:rPr>
              <a:t>K</a:t>
            </a:r>
            <a:r>
              <a:rPr lang="en-US" sz="2000" dirty="0">
                <a:cs typeface="Times New Roman" panose="02020603050405020304" pitchFamily="18" charset="0"/>
              </a:rPr>
              <a:t> = number of assumed populations (</a:t>
            </a:r>
            <a:r>
              <a:rPr lang="en-US" sz="2000" i="1" dirty="0">
                <a:cs typeface="Times New Roman" panose="02020603050405020304" pitchFamily="18" charset="0"/>
              </a:rPr>
              <a:t>K</a:t>
            </a:r>
            <a:r>
              <a:rPr lang="en-US" sz="2000" dirty="0">
                <a:cs typeface="Times New Roman" panose="02020603050405020304" pitchFamily="18" charset="0"/>
              </a:rPr>
              <a:t> = 5-9)</a:t>
            </a:r>
          </a:p>
          <a:p>
            <a:r>
              <a:rPr lang="en-GB" sz="2000" dirty="0">
                <a:ea typeface="msgothic" charset="0"/>
                <a:cs typeface="Times New Roman" panose="02020603050405020304" pitchFamily="18" charset="0"/>
              </a:rPr>
              <a:t>73,901 autosomal SNP markers  &amp; 1,112 individuals from 42 global pops</a:t>
            </a: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467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136" y="482977"/>
            <a:ext cx="10515600" cy="1566853"/>
          </a:xfrm>
        </p:spPr>
        <p:txBody>
          <a:bodyPr>
            <a:normAutofit/>
          </a:bodyPr>
          <a:lstStyle/>
          <a:p>
            <a:r>
              <a:rPr lang="en-US" b="1" dirty="0"/>
              <a:t>Population History—</a:t>
            </a:r>
            <a:r>
              <a:rPr lang="en-US" dirty="0"/>
              <a:t>the study of changes in the size and structure of populations in the past</a:t>
            </a:r>
          </a:p>
          <a:p>
            <a:pPr lvl="1"/>
            <a:r>
              <a:rPr lang="en-US" dirty="0"/>
              <a:t>How geography, climate, or other environmental factors contributed to those changes.</a:t>
            </a:r>
          </a:p>
          <a:p>
            <a:pPr lvl="1"/>
            <a:r>
              <a:rPr lang="en-US" dirty="0"/>
              <a:t>Used interchangeably with population demography</a:t>
            </a:r>
          </a:p>
          <a:p>
            <a:endParaRPr lang="en-US" sz="1200" dirty="0"/>
          </a:p>
          <a:p>
            <a:pPr lvl="1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349136" y="2077966"/>
            <a:ext cx="7467600" cy="2133600"/>
            <a:chOff x="2649583" y="3531326"/>
            <a:chExt cx="7467600" cy="2133600"/>
          </a:xfrm>
        </p:grpSpPr>
        <p:grpSp>
          <p:nvGrpSpPr>
            <p:cNvPr id="4" name="Group 79"/>
            <p:cNvGrpSpPr/>
            <p:nvPr/>
          </p:nvGrpSpPr>
          <p:grpSpPr>
            <a:xfrm>
              <a:off x="2649583" y="3531326"/>
              <a:ext cx="7467600" cy="2133600"/>
              <a:chOff x="4648200" y="2887785"/>
              <a:chExt cx="4419600" cy="235243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648200" y="2887785"/>
                <a:ext cx="4419600" cy="2352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6172200" y="4114800"/>
                <a:ext cx="1371600" cy="990600"/>
              </a:xfrm>
              <a:prstGeom prst="roundRect">
                <a:avLst/>
              </a:prstGeom>
              <a:solidFill>
                <a:srgbClr val="2313F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Genetic variation; Allele or genotype frequencies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724400" y="4400060"/>
                <a:ext cx="1066800" cy="484555"/>
              </a:xfrm>
              <a:prstGeom prst="rect">
                <a:avLst/>
              </a:prstGeom>
              <a:solidFill>
                <a:srgbClr val="2313F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Mutation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924800" y="4343400"/>
                <a:ext cx="1066800" cy="533400"/>
              </a:xfrm>
              <a:prstGeom prst="rect">
                <a:avLst/>
              </a:prstGeom>
              <a:solidFill>
                <a:srgbClr val="2313F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Genetic Drift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900057" y="3055816"/>
                <a:ext cx="1905000" cy="441571"/>
              </a:xfrm>
              <a:prstGeom prst="rect">
                <a:avLst/>
              </a:prstGeom>
              <a:solidFill>
                <a:srgbClr val="2313F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Immigration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6851780" y="3475892"/>
                <a:ext cx="6220" cy="63890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5791200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7543800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4554583" y="4750527"/>
              <a:ext cx="6858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600"/>
                </a:spcAft>
              </a:pPr>
              <a:r>
                <a:rPr lang="en-US" dirty="0">
                  <a:latin typeface="Cambria Math" pitchFamily="18" charset="0"/>
                  <a:ea typeface="Cambria Math" pitchFamily="18" charset="0"/>
                </a:rPr>
                <a:t>2</a:t>
              </a:r>
              <a:r>
                <a:rPr lang="en-US" i="1" dirty="0">
                  <a:latin typeface="Cambria Math" pitchFamily="18" charset="0"/>
                  <a:ea typeface="Cambria Math" pitchFamily="18" charset="0"/>
                </a:rPr>
                <a:t>N</a:t>
              </a:r>
              <a:r>
                <a:rPr lang="en-US" i="1" baseline="-25000" dirty="0">
                  <a:latin typeface="Cambria Math" pitchFamily="18" charset="0"/>
                  <a:ea typeface="Cambria Math" pitchFamily="18" charset="0"/>
                </a:rPr>
                <a:t>e</a:t>
              </a:r>
              <a:r>
                <a:rPr lang="el-GR" i="1" dirty="0">
                  <a:latin typeface="Cambria Math" pitchFamily="18" charset="0"/>
                  <a:ea typeface="Cambria Math" pitchFamily="18" charset="0"/>
                </a:rPr>
                <a:t>μ</a:t>
              </a:r>
              <a:endParaRPr lang="en-US" i="1" dirty="0">
                <a:latin typeface="Cambria Math" pitchFamily="18" charset="0"/>
                <a:ea typeface="Cambria Math" pitchFamily="18" charset="0"/>
              </a:endParaRPr>
            </a:p>
            <a:p>
              <a:pPr marL="457200" indent="-457200"/>
              <a:endParaRPr lang="en-US" dirty="0">
                <a:latin typeface="Cambria Math" pitchFamily="18" charset="0"/>
                <a:ea typeface="Cambria Math" pitchFamily="18" charset="0"/>
              </a:endParaRPr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54834" y="4511040"/>
              <a:ext cx="402336" cy="640080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6350725" y="4130043"/>
              <a:ext cx="805168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600"/>
                </a:spcAft>
              </a:pPr>
              <a:r>
                <a:rPr lang="en-US" dirty="0">
                  <a:latin typeface="Cambria Math" pitchFamily="18" charset="0"/>
                  <a:ea typeface="Cambria Math" pitchFamily="18" charset="0"/>
                </a:rPr>
                <a:t>2</a:t>
              </a:r>
              <a:r>
                <a:rPr lang="en-US" i="1" dirty="0">
                  <a:latin typeface="Cambria Math" pitchFamily="18" charset="0"/>
                  <a:ea typeface="Cambria Math" pitchFamily="18" charset="0"/>
                </a:rPr>
                <a:t>N</a:t>
              </a:r>
              <a:r>
                <a:rPr lang="en-US" i="1" baseline="-25000" dirty="0">
                  <a:latin typeface="Cambria Math" pitchFamily="18" charset="0"/>
                  <a:ea typeface="Cambria Math" pitchFamily="18" charset="0"/>
                </a:rPr>
                <a:t>e</a:t>
              </a:r>
              <a:r>
                <a:rPr lang="en-US" i="1" dirty="0">
                  <a:latin typeface="Cambria Math" pitchFamily="18" charset="0"/>
                  <a:ea typeface="Cambria Math" pitchFamily="18" charset="0"/>
                </a:rPr>
                <a:t>m</a:t>
              </a:r>
            </a:p>
            <a:p>
              <a:pPr marL="457200" indent="-457200"/>
              <a:endParaRPr lang="en-US" dirty="0"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49583" y="3577399"/>
              <a:ext cx="21126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Population History</a:t>
              </a:r>
            </a:p>
          </p:txBody>
        </p:sp>
      </p:grpSp>
      <p:sp>
        <p:nvSpPr>
          <p:cNvPr id="28" name="Content Placeholder 2"/>
          <p:cNvSpPr txBox="1">
            <a:spLocks/>
          </p:cNvSpPr>
          <p:nvPr/>
        </p:nvSpPr>
        <p:spPr>
          <a:xfrm>
            <a:off x="825136" y="4357482"/>
            <a:ext cx="10515600" cy="2104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Population parameters of interest</a:t>
            </a:r>
          </a:p>
          <a:p>
            <a:pPr lvl="2"/>
            <a:r>
              <a:rPr lang="en-US" sz="2000" dirty="0"/>
              <a:t>Effective population sizes (</a:t>
            </a:r>
            <a:r>
              <a:rPr lang="el-GR" sz="2000" dirty="0">
                <a:latin typeface="Calibri" panose="020F0502020204030204" pitchFamily="34" charset="0"/>
                <a:ea typeface="Cambria Math" pitchFamily="18" charset="0"/>
              </a:rPr>
              <a:t>Θ</a:t>
            </a:r>
            <a:r>
              <a:rPr lang="en-US" sz="2000" dirty="0">
                <a:latin typeface="Calibri" panose="020F0502020204030204" pitchFamily="34" charset="0"/>
                <a:ea typeface="Cambria Math" pitchFamily="18" charset="0"/>
              </a:rPr>
              <a:t> = </a:t>
            </a:r>
            <a:r>
              <a:rPr lang="en-US" sz="2000" dirty="0">
                <a:latin typeface="Cambria Math" pitchFamily="18" charset="0"/>
                <a:ea typeface="Cambria Math" pitchFamily="18" charset="0"/>
              </a:rPr>
              <a:t>4</a:t>
            </a:r>
            <a:r>
              <a:rPr lang="en-US" sz="2000" i="1" dirty="0">
                <a:latin typeface="Cambria Math" pitchFamily="18" charset="0"/>
                <a:ea typeface="Cambria Math" pitchFamily="18" charset="0"/>
              </a:rPr>
              <a:t>N</a:t>
            </a:r>
            <a:r>
              <a:rPr lang="en-US" sz="2000" i="1" baseline="-25000" dirty="0">
                <a:latin typeface="Cambria Math" pitchFamily="18" charset="0"/>
                <a:ea typeface="Cambria Math" pitchFamily="18" charset="0"/>
              </a:rPr>
              <a:t>e</a:t>
            </a:r>
            <a:r>
              <a:rPr lang="el-GR" sz="2000" i="1" dirty="0">
                <a:latin typeface="Cambria Math" pitchFamily="18" charset="0"/>
                <a:ea typeface="Cambria Math" pitchFamily="18" charset="0"/>
              </a:rPr>
              <a:t>μ</a:t>
            </a:r>
            <a:r>
              <a:rPr lang="en-US" sz="2000" dirty="0"/>
              <a:t>)</a:t>
            </a:r>
          </a:p>
          <a:p>
            <a:pPr lvl="2"/>
            <a:r>
              <a:rPr lang="en-US" sz="2000" dirty="0"/>
              <a:t>Migration rates (</a:t>
            </a:r>
            <a:r>
              <a:rPr lang="en-US" sz="2000" dirty="0">
                <a:ea typeface="Cambria Math" pitchFamily="18" charset="0"/>
              </a:rPr>
              <a:t>2</a:t>
            </a:r>
            <a:r>
              <a:rPr lang="en-US" sz="2000" i="1" dirty="0">
                <a:ea typeface="Cambria Math" pitchFamily="18" charset="0"/>
              </a:rPr>
              <a:t>N</a:t>
            </a:r>
            <a:r>
              <a:rPr lang="en-US" sz="2000" i="1" baseline="-25000" dirty="0">
                <a:ea typeface="Cambria Math" pitchFamily="18" charset="0"/>
              </a:rPr>
              <a:t>e</a:t>
            </a:r>
            <a:r>
              <a:rPr lang="en-US" sz="2000" i="1" dirty="0">
                <a:ea typeface="Cambria Math" pitchFamily="18" charset="0"/>
              </a:rPr>
              <a:t>m </a:t>
            </a:r>
            <a:r>
              <a:rPr lang="en-US" sz="2000" dirty="0">
                <a:ea typeface="Cambria Math" pitchFamily="18" charset="0"/>
              </a:rPr>
              <a:t>migrants per generation)</a:t>
            </a:r>
          </a:p>
          <a:p>
            <a:pPr lvl="2"/>
            <a:r>
              <a:rPr lang="en-US" sz="2000" dirty="0">
                <a:ea typeface="Cambria Math" pitchFamily="18" charset="0"/>
              </a:rPr>
              <a:t>Divergence times</a:t>
            </a:r>
            <a:endParaRPr lang="en-US" sz="2000" dirty="0"/>
          </a:p>
          <a:p>
            <a:pPr lvl="2"/>
            <a:r>
              <a:rPr lang="en-US" sz="2000" dirty="0"/>
              <a:t>Long-term changes in population sizes (population expansions, bottlenecks, etc.)</a:t>
            </a:r>
          </a:p>
          <a:p>
            <a:pPr lvl="2"/>
            <a:r>
              <a:rPr lang="en-US" sz="2000" dirty="0"/>
              <a:t>Ancestral ranges (e.g., The “Out-of-Africa” hypothesis for humans)</a:t>
            </a:r>
            <a:endParaRPr lang="en-US" sz="2000" dirty="0">
              <a:ea typeface="Cambria Math" pitchFamily="18" charset="0"/>
            </a:endParaRPr>
          </a:p>
          <a:p>
            <a:pPr lvl="2"/>
            <a:endParaRPr lang="en-US" sz="2000" dirty="0"/>
          </a:p>
          <a:p>
            <a:endParaRPr lang="en-US" sz="1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145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5841" y="444137"/>
            <a:ext cx="552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Principal Components Analysis (PCA)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7909" y="967357"/>
            <a:ext cx="98232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 exploratory technique used to reduce a large number of variables in a data set to fewer variables that still contain the information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Variables in a data set are often highly correlated.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PCA identifies correlations among variables in a data set and creates new variables that capture that information.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 new variables, called principal components (PCs) or eigenvalues, are uncorrelated.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be used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Find patterns in high-dimensional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Visualize data of high dimensionality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Population genetics applications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Detect population structure using genomic data (large number of loci sequenced from the genome)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Identify admixed individuals</a:t>
            </a:r>
          </a:p>
        </p:txBody>
      </p:sp>
    </p:spTree>
    <p:extLst>
      <p:ext uri="{BB962C8B-B14F-4D97-AF65-F5344CB8AC3E}">
        <p14:creationId xmlns:p14="http://schemas.microsoft.com/office/powerpoint/2010/main" val="27903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" b="59107"/>
          <a:stretch/>
        </p:blipFill>
        <p:spPr>
          <a:xfrm>
            <a:off x="918784" y="855941"/>
            <a:ext cx="10552176" cy="1517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58984"/>
          <a:stretch/>
        </p:blipFill>
        <p:spPr>
          <a:xfrm>
            <a:off x="918784" y="2504689"/>
            <a:ext cx="10552176" cy="1522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" b="58845"/>
          <a:stretch/>
        </p:blipFill>
        <p:spPr>
          <a:xfrm>
            <a:off x="918784" y="4158523"/>
            <a:ext cx="10547852" cy="1527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48967" y="201714"/>
            <a:ext cx="6718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Three strongly correlated SNPs in Green-winged Teal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8929" r="5555" b="9821"/>
          <a:stretch/>
        </p:blipFill>
        <p:spPr>
          <a:xfrm>
            <a:off x="10058400" y="134882"/>
            <a:ext cx="1933304" cy="1188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8784" y="5878285"/>
            <a:ext cx="10547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Over-simplification: PCA creates a single variable that captures the variability in these three SNPs (and other similarly correlated SNPs)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861456" y="1643440"/>
            <a:ext cx="523518" cy="646331"/>
            <a:chOff x="169818" y="2810975"/>
            <a:chExt cx="523518" cy="646331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475721" y="2938712"/>
              <a:ext cx="137160" cy="13716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484957" y="3204060"/>
              <a:ext cx="137160" cy="13716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9818" y="2810975"/>
              <a:ext cx="3080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  <a:p>
              <a:r>
                <a:rPr lang="en-US" dirty="0"/>
                <a:t>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9818" y="2861605"/>
              <a:ext cx="523518" cy="568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861456" y="3309005"/>
            <a:ext cx="523518" cy="646331"/>
            <a:chOff x="169818" y="2810975"/>
            <a:chExt cx="523518" cy="646331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475721" y="2938712"/>
              <a:ext cx="137160" cy="13716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484957" y="3204060"/>
              <a:ext cx="137160" cy="13716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9818" y="2810975"/>
              <a:ext cx="3080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  <a:p>
              <a:r>
                <a:rPr lang="en-US" dirty="0"/>
                <a:t>T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9818" y="2861605"/>
              <a:ext cx="523518" cy="568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861456" y="4994570"/>
            <a:ext cx="523518" cy="646331"/>
            <a:chOff x="169818" y="2810975"/>
            <a:chExt cx="523518" cy="646331"/>
          </a:xfrm>
        </p:grpSpPr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475721" y="2938712"/>
              <a:ext cx="137160" cy="13716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475721" y="3207598"/>
              <a:ext cx="137160" cy="137160"/>
            </a:xfrm>
            <a:prstGeom prst="ellipse">
              <a:avLst/>
            </a:prstGeom>
            <a:solidFill>
              <a:srgbClr val="CC00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9818" y="2810975"/>
              <a:ext cx="3305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  <a:p>
              <a:r>
                <a:rPr lang="en-US" dirty="0"/>
                <a:t>G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818" y="2847957"/>
              <a:ext cx="523518" cy="568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179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ABC3273-6129-4CAF-87D5-2CACDDB8AB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919257"/>
              </p:ext>
            </p:extLst>
          </p:nvPr>
        </p:nvGraphicFramePr>
        <p:xfrm>
          <a:off x="3501170" y="1148054"/>
          <a:ext cx="5600626" cy="4887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A29657D5-FE27-4AA8-BC6B-292C3FAEC1DE}"/>
              </a:ext>
            </a:extLst>
          </p:cNvPr>
          <p:cNvSpPr>
            <a:spLocks noChangeAspect="1"/>
          </p:cNvSpPr>
          <p:nvPr/>
        </p:nvSpPr>
        <p:spPr>
          <a:xfrm>
            <a:off x="6066148" y="3779201"/>
            <a:ext cx="827019" cy="132737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8A22AB-33D6-4637-AB4E-FDCFCA91FEFF}"/>
              </a:ext>
            </a:extLst>
          </p:cNvPr>
          <p:cNvSpPr>
            <a:spLocks noChangeAspect="1"/>
          </p:cNvSpPr>
          <p:nvPr/>
        </p:nvSpPr>
        <p:spPr>
          <a:xfrm rot="1864508">
            <a:off x="7499120" y="1549203"/>
            <a:ext cx="787668" cy="136244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97A32C-50BC-4B4E-9F3E-9856C1E77368}"/>
              </a:ext>
            </a:extLst>
          </p:cNvPr>
          <p:cNvSpPr>
            <a:spLocks noChangeAspect="1"/>
          </p:cNvSpPr>
          <p:nvPr/>
        </p:nvSpPr>
        <p:spPr>
          <a:xfrm>
            <a:off x="4455064" y="1800829"/>
            <a:ext cx="623372" cy="680351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74B216-3AF9-48CD-830D-D449F9B6F568}"/>
              </a:ext>
            </a:extLst>
          </p:cNvPr>
          <p:cNvSpPr/>
          <p:nvPr/>
        </p:nvSpPr>
        <p:spPr>
          <a:xfrm>
            <a:off x="1176995" y="423184"/>
            <a:ext cx="9711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Population genetics applications—Detect population structure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824009-A690-41DF-BFB7-1B8B4C63EC69}"/>
              </a:ext>
            </a:extLst>
          </p:cNvPr>
          <p:cNvSpPr/>
          <p:nvPr/>
        </p:nvSpPr>
        <p:spPr>
          <a:xfrm>
            <a:off x="4455064" y="6052195"/>
            <a:ext cx="3960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Three distinct genetic clusters</a:t>
            </a:r>
          </a:p>
        </p:txBody>
      </p:sp>
    </p:spTree>
    <p:extLst>
      <p:ext uri="{BB962C8B-B14F-4D97-AF65-F5344CB8AC3E}">
        <p14:creationId xmlns:p14="http://schemas.microsoft.com/office/powerpoint/2010/main" val="263970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94938" y="374994"/>
            <a:ext cx="9457592" cy="48736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/>
              <a:t>Applications: detect population structure using genomic data</a:t>
            </a:r>
            <a:endParaRPr lang="en-US" sz="2600" b="1" dirty="0">
              <a:latin typeface="Calibri"/>
              <a:ea typeface="+mj-ea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500" t="21465" r="17500" b="26534"/>
          <a:stretch/>
        </p:blipFill>
        <p:spPr>
          <a:xfrm>
            <a:off x="694938" y="1024616"/>
            <a:ext cx="7040880" cy="5181028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76901" y="6370766"/>
            <a:ext cx="38404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143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28675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44600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589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zh-CN" sz="1600" dirty="0" err="1">
                <a:latin typeface="Calibri"/>
                <a:ea typeface="宋体" panose="02010600030101010101" pitchFamily="2" charset="-122"/>
                <a:cs typeface="Calibri"/>
              </a:rPr>
              <a:t>Novembre</a:t>
            </a:r>
            <a:r>
              <a:rPr lang="en-GB" altLang="zh-CN" sz="1600" dirty="0"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GB" altLang="en-US" sz="1600" dirty="0">
                <a:latin typeface="Calibri"/>
                <a:cs typeface="Calibri"/>
              </a:rPr>
              <a:t>et al. (2008) Nature </a:t>
            </a:r>
            <a:r>
              <a:rPr lang="en-GB" altLang="en-US" sz="1600" b="1" dirty="0">
                <a:latin typeface="Calibri"/>
                <a:cs typeface="Calibri"/>
              </a:rPr>
              <a:t>456</a:t>
            </a:r>
            <a:r>
              <a:rPr lang="en-GB" altLang="en-US" sz="1600" dirty="0">
                <a:latin typeface="Calibri"/>
                <a:cs typeface="Calibri"/>
              </a:rPr>
              <a:t>, 98-101 </a:t>
            </a:r>
          </a:p>
        </p:txBody>
      </p:sp>
      <p:sp>
        <p:nvSpPr>
          <p:cNvPr id="6" name="Rectangle 5"/>
          <p:cNvSpPr/>
          <p:nvPr/>
        </p:nvSpPr>
        <p:spPr>
          <a:xfrm>
            <a:off x="7735818" y="1024616"/>
            <a:ext cx="42858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Population structure within Europe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cs typeface="Calibri"/>
              </a:rPr>
              <a:t>Note the pattern of isolation-by-distance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cs typeface="Calibri"/>
              </a:rPr>
              <a:t>Populations that cluster geographically also cluster genetically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cs typeface="Calibri"/>
              </a:rPr>
              <a:t>PC1 separates populations along a north-south gradient.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cs typeface="Calibri"/>
              </a:rPr>
              <a:t>PC2 separates populations along an east-west gradient.</a:t>
            </a:r>
          </a:p>
        </p:txBody>
      </p:sp>
    </p:spTree>
    <p:extLst>
      <p:ext uri="{BB962C8B-B14F-4D97-AF65-F5344CB8AC3E}">
        <p14:creationId xmlns:p14="http://schemas.microsoft.com/office/powerpoint/2010/main" val="29056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70"/>
          <a:stretch/>
        </p:blipFill>
        <p:spPr bwMode="auto">
          <a:xfrm>
            <a:off x="1744590" y="701810"/>
            <a:ext cx="8843214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15271" y="5627002"/>
            <a:ext cx="8258735" cy="341632"/>
          </a:xfrm>
          <a:noFill/>
          <a:ln/>
        </p:spPr>
        <p:txBody>
          <a:bodyPr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</a:rPr>
              <a:t>Figure 1. Population structure of Caribbean and neighboring populations of humans.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115270" y="6047506"/>
            <a:ext cx="81018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dirty="0"/>
              <a:t>Moreno-Estrada A, Gravel S, </a:t>
            </a:r>
            <a:r>
              <a:rPr lang="en-US" altLang="en-US" sz="1600" dirty="0" err="1"/>
              <a:t>Zakharia</a:t>
            </a:r>
            <a:r>
              <a:rPr lang="en-US" altLang="en-US" sz="1600" dirty="0"/>
              <a:t> F, McCauley JL, et al. (2013) Reconstructing the Population Genetic History of the Caribbean. </a:t>
            </a:r>
            <a:r>
              <a:rPr lang="en-US" altLang="en-US" sz="1600" dirty="0" err="1"/>
              <a:t>PLoS</a:t>
            </a:r>
            <a:r>
              <a:rPr lang="en-US" altLang="en-US" sz="1600" dirty="0"/>
              <a:t> Genet 9(11): e1003925.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6544" y="99718"/>
            <a:ext cx="8276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Identifying migrants and admixed individuals</a:t>
            </a:r>
          </a:p>
        </p:txBody>
      </p:sp>
    </p:spTree>
    <p:extLst>
      <p:ext uri="{BB962C8B-B14F-4D97-AF65-F5344CB8AC3E}">
        <p14:creationId xmlns:p14="http://schemas.microsoft.com/office/powerpoint/2010/main" val="2621154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505" t="21875" r="37517" b="17232"/>
          <a:stretch/>
        </p:blipFill>
        <p:spPr>
          <a:xfrm>
            <a:off x="6145150" y="2194560"/>
            <a:ext cx="5852160" cy="44544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81" y="202120"/>
            <a:ext cx="8276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Identifying unknown individuals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193" t="46256" r="19953" b="16875"/>
          <a:stretch/>
        </p:blipFill>
        <p:spPr>
          <a:xfrm>
            <a:off x="533482" y="783769"/>
            <a:ext cx="5810077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191" t="80804" r="59906" b="15268"/>
          <a:stretch/>
        </p:blipFill>
        <p:spPr>
          <a:xfrm>
            <a:off x="533481" y="2652836"/>
            <a:ext cx="3370218" cy="28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9412" t="19018" r="20952" b="9732"/>
          <a:stretch/>
        </p:blipFill>
        <p:spPr>
          <a:xfrm>
            <a:off x="957062" y="2980487"/>
            <a:ext cx="4764507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6140" y="365760"/>
            <a:ext cx="3254828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7062" y="6279662"/>
            <a:ext cx="440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Examined 16,587 SNPs for 304 canid samples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27817" y="3135086"/>
            <a:ext cx="13585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clusters of wolves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77348" y="5534556"/>
            <a:ext cx="247461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Most “unknowns” clustered with coyotes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94689" y="3605351"/>
            <a:ext cx="101120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Possible hybrids</a:t>
            </a:r>
          </a:p>
        </p:txBody>
      </p:sp>
    </p:spTree>
    <p:extLst>
      <p:ext uri="{BB962C8B-B14F-4D97-AF65-F5344CB8AC3E}">
        <p14:creationId xmlns:p14="http://schemas.microsoft.com/office/powerpoint/2010/main" val="377097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7F0DC-6916-4765-A9EC-5CFE94ABA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16" y="2271846"/>
            <a:ext cx="4953000" cy="4238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56B3D-3802-47C0-9863-0C8793614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376" y="1177165"/>
            <a:ext cx="4953000" cy="4000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4C386C-EF64-4409-AD3E-A56A82A63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24" y="215006"/>
            <a:ext cx="5382376" cy="1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05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67" y="579438"/>
            <a:ext cx="10972800" cy="7804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Part III—Complex Histories</a:t>
            </a:r>
            <a:br>
              <a:rPr lang="en-US" sz="3600" dirty="0"/>
            </a:br>
            <a:r>
              <a:rPr lang="en-US" sz="3600" dirty="0"/>
              <a:t>Learning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503" y="1592503"/>
            <a:ext cx="10233127" cy="3985846"/>
          </a:xfrm>
        </p:spPr>
        <p:txBody>
          <a:bodyPr>
            <a:normAutofit/>
          </a:bodyPr>
          <a:lstStyle/>
          <a:p>
            <a:r>
              <a:rPr lang="en-US" sz="2400" dirty="0"/>
              <a:t>Explain the benefits of using Approximate Bayesian Computation (ABC), rather than genealogy-based methods, for examining complex population histories. </a:t>
            </a:r>
          </a:p>
          <a:p>
            <a:r>
              <a:rPr lang="en-US" dirty="0"/>
              <a:t>Describe the steps involved in ABC.</a:t>
            </a:r>
          </a:p>
          <a:p>
            <a:r>
              <a:rPr lang="en-US" sz="2400" dirty="0"/>
              <a:t>Distinguish between prior and posterior distributions.</a:t>
            </a:r>
          </a:p>
          <a:p>
            <a:r>
              <a:rPr lang="en-US" dirty="0"/>
              <a:t>Explain joint site frequency spectra.</a:t>
            </a:r>
            <a:endParaRPr lang="en-US" sz="2400" dirty="0"/>
          </a:p>
          <a:p>
            <a:pPr lvl="1"/>
            <a:endParaRPr lang="en-US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029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629" y="469000"/>
            <a:ext cx="5776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Complex Models of Population History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629" y="1083211"/>
            <a:ext cx="1071620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Problems: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Different population histories (e.g., recent divergence vs. high migration rates) can generate similar patterns in genealogies.</a:t>
            </a:r>
          </a:p>
        </p:txBody>
      </p:sp>
    </p:spTree>
    <p:extLst>
      <p:ext uri="{BB962C8B-B14F-4D97-AF65-F5344CB8AC3E}">
        <p14:creationId xmlns:p14="http://schemas.microsoft.com/office/powerpoint/2010/main" val="3915658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21577" y="138129"/>
            <a:ext cx="9882446" cy="6583680"/>
            <a:chOff x="225398" y="104502"/>
            <a:chExt cx="9080172" cy="6049204"/>
          </a:xfrm>
        </p:grpSpPr>
        <p:pic>
          <p:nvPicPr>
            <p:cNvPr id="1229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05" b="55717"/>
            <a:stretch/>
          </p:blipFill>
          <p:spPr bwMode="auto">
            <a:xfrm>
              <a:off x="338182" y="104502"/>
              <a:ext cx="8749547" cy="2955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793" r="46471" b="6393"/>
            <a:stretch/>
          </p:blipFill>
          <p:spPr bwMode="auto">
            <a:xfrm>
              <a:off x="3068781" y="3105321"/>
              <a:ext cx="6236789" cy="299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6" t="-562" r="-1331" b="54895"/>
            <a:stretch/>
          </p:blipFill>
          <p:spPr bwMode="auto">
            <a:xfrm>
              <a:off x="225398" y="3105321"/>
              <a:ext cx="2843383" cy="3048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8916975" y="5219114"/>
            <a:ext cx="3139607" cy="1106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ja-JP" sz="2000" dirty="0">
                <a:ea typeface="ＭＳ Ｐゴシック" panose="020B0600070205080204" pitchFamily="34" charset="-128"/>
              </a:rPr>
              <a:t>Figure 5.8</a:t>
            </a:r>
            <a:r>
              <a:rPr lang="ja-JP" altLang="en-US" sz="2000" dirty="0">
                <a:ea typeface="ＭＳ Ｐゴシック" panose="020B0600070205080204" pitchFamily="34" charset="-128"/>
              </a:rPr>
              <a:t>  </a:t>
            </a:r>
            <a:r>
              <a:rPr lang="en-US" altLang="ja-JP" sz="2000" dirty="0">
                <a:ea typeface="ＭＳ Ｐゴシック" panose="020B0600070205080204" pitchFamily="34" charset="-128"/>
              </a:rPr>
              <a:t>Coalescence trees produced by different demographic and historical processes</a:t>
            </a:r>
            <a:endParaRPr lang="ja-JP" altLang="en-US" sz="2000" dirty="0">
              <a:ea typeface="ＭＳ Ｐゴシック" panose="020B0600070205080204" pitchFamily="34" charset="-128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t="93995" r="67820" b="-573"/>
          <a:stretch/>
        </p:blipFill>
        <p:spPr bwMode="auto">
          <a:xfrm>
            <a:off x="8916975" y="6419443"/>
            <a:ext cx="3167754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43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04170" y="616495"/>
            <a:ext cx="5203013" cy="1055552"/>
          </a:xfrm>
        </p:spPr>
        <p:txBody>
          <a:bodyPr>
            <a:noAutofit/>
          </a:bodyPr>
          <a:lstStyle/>
          <a:p>
            <a:r>
              <a:rPr lang="en-US" altLang="ja-JP" sz="2400" dirty="0">
                <a:ea typeface="MS PGothic" panose="020B0600070205080204" pitchFamily="34" charset="-128"/>
              </a:rPr>
              <a:t>Figure 5.3</a:t>
            </a:r>
            <a:r>
              <a:rPr lang="ja-JP" altLang="en-US" sz="2400" dirty="0">
                <a:ea typeface="MS PGothic" panose="020B0600070205080204" pitchFamily="34" charset="-128"/>
              </a:rPr>
              <a:t>  </a:t>
            </a:r>
            <a:r>
              <a:rPr lang="en-US" altLang="ja-JP" sz="2400" dirty="0">
                <a:ea typeface="MS PGothic" panose="020B0600070205080204" pitchFamily="34" charset="-128"/>
              </a:rPr>
              <a:t>Distribution of values of </a:t>
            </a:r>
            <a:r>
              <a:rPr lang="en-US" altLang="ja-JP" sz="2400" i="1" dirty="0">
                <a:latin typeface="Symbol" panose="05050102010706020507" pitchFamily="18" charset="2"/>
                <a:ea typeface="MS PGothic" panose="020B0600070205080204" pitchFamily="34" charset="-128"/>
              </a:rPr>
              <a:t>p</a:t>
            </a:r>
            <a:r>
              <a:rPr lang="ja-JP" altLang="en-US" sz="2400" dirty="0">
                <a:ea typeface="MS PGothic" panose="020B0600070205080204" pitchFamily="34" charset="-128"/>
              </a:rPr>
              <a:t> </a:t>
            </a:r>
            <a:r>
              <a:rPr lang="en-US" altLang="ja-JP" sz="2400" dirty="0">
                <a:ea typeface="MS PGothic" panose="020B0600070205080204" pitchFamily="34" charset="-128"/>
              </a:rPr>
              <a:t>in 100,000 coalescence simulations under the standard coalescence model </a:t>
            </a:r>
            <a:r>
              <a:rPr lang="en-US" altLang="ja-JP" sz="2400" i="1" dirty="0">
                <a:latin typeface="Symbol" panose="05050102010706020507" pitchFamily="18" charset="2"/>
                <a:ea typeface="MS PGothic" panose="020B0600070205080204" pitchFamily="34" charset="-128"/>
              </a:rPr>
              <a:t>q</a:t>
            </a:r>
            <a:r>
              <a:rPr lang="ja-JP" altLang="en-US" sz="2400" dirty="0">
                <a:ea typeface="MS PGothic" panose="020B0600070205080204" pitchFamily="34" charset="-128"/>
              </a:rPr>
              <a:t> </a:t>
            </a:r>
            <a:r>
              <a:rPr lang="en-US" altLang="ja-JP" sz="2400" dirty="0">
                <a:ea typeface="MS PGothic" panose="020B0600070205080204" pitchFamily="34" charset="-128"/>
              </a:rPr>
              <a:t>= 2.6</a:t>
            </a:r>
            <a:endParaRPr lang="ja-JP" altLang="en-US" sz="24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183" y="616494"/>
            <a:ext cx="6403495" cy="576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46390" y="5780809"/>
            <a:ext cx="2854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(average number of differences)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3508" y="1802099"/>
                <a:ext cx="5293675" cy="3906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/>
                  <a:t>Genetic drift and mutation are stochastic</a:t>
                </a:r>
                <a:endParaRPr lang="en-US" sz="2000" dirty="0"/>
              </a:p>
              <a:p>
                <a:pPr marL="64008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Wide variance in expected values of </a:t>
                </a:r>
                <a:r>
                  <a:rPr lang="en-US" altLang="ja-JP" sz="2000" i="1" dirty="0">
                    <a:latin typeface="Symbol" panose="05050102010706020507" pitchFamily="18" charset="2"/>
                    <a:ea typeface="MS PGothic" panose="020B0600070205080204" pitchFamily="34" charset="-128"/>
                  </a:rPr>
                  <a:t>p</a:t>
                </a:r>
                <a:r>
                  <a:rPr lang="ja-JP" altLang="en-US" sz="2000" dirty="0">
                    <a:ea typeface="MS PGothic" panose="020B0600070205080204" pitchFamily="34" charset="-128"/>
                  </a:rPr>
                  <a:t> 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(and other summary statistics) under a single model of population history</a:t>
                </a:r>
              </a:p>
              <a:p>
                <a:pPr marL="1097280" lvl="2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ea typeface="MS PGothic" panose="020B0600070205080204" pitchFamily="34" charset="-128"/>
                  </a:rPr>
                  <a:t>Expected </a:t>
                </a:r>
                <a:r>
                  <a:rPr lang="en-US" altLang="ja-JP" sz="2000" i="1" dirty="0">
                    <a:latin typeface="Symbol" panose="05050102010706020507" pitchFamily="18" charset="2"/>
                    <a:ea typeface="MS PGothic" panose="020B0600070205080204" pitchFamily="34" charset="-128"/>
                  </a:rPr>
                  <a:t>p  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= 2.6 (95% of simulations yielded </a:t>
                </a:r>
                <a:r>
                  <a:rPr lang="en-US" altLang="ja-JP" sz="2000" i="1" dirty="0">
                    <a:latin typeface="Symbol" panose="05050102010706020507" pitchFamily="18" charset="2"/>
                    <a:ea typeface="MS PGothic" panose="020B0600070205080204" pitchFamily="34" charset="-128"/>
                  </a:rPr>
                  <a:t>p  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= 0 – 7.3) </a:t>
                </a:r>
              </a:p>
              <a:p>
                <a:pPr marL="64008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ea typeface="MS PGothic" panose="020B0600070205080204" pitchFamily="34" charset="-128"/>
                  </a:rPr>
                  <a:t>Many values of </a:t>
                </a:r>
                <a:r>
                  <a:rPr lang="en-US" altLang="ja-JP" sz="2000" i="1" dirty="0">
                    <a:latin typeface="Symbol" panose="05050102010706020507" pitchFamily="18" charset="2"/>
                    <a:ea typeface="MS PGothic" panose="020B0600070205080204" pitchFamily="34" charset="-128"/>
                  </a:rPr>
                  <a:t>q</a:t>
                </a:r>
                <a:r>
                  <a:rPr lang="ja-JP" altLang="en-US" sz="2000" dirty="0">
                    <a:ea typeface="MS PGothic" panose="020B0600070205080204" pitchFamily="34" charset="-128"/>
                  </a:rPr>
                  <a:t>  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can generate a given value of </a:t>
                </a:r>
                <a:r>
                  <a:rPr lang="en-US" altLang="ja-JP" sz="2000" i="1" dirty="0">
                    <a:latin typeface="Symbol" panose="05050102010706020507" pitchFamily="18" charset="2"/>
                    <a:ea typeface="MS PGothic" panose="020B0600070205080204" pitchFamily="34" charset="-128"/>
                  </a:rPr>
                  <a:t>p</a:t>
                </a:r>
              </a:p>
              <a:p>
                <a:pPr marL="1097280" lvl="2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ea typeface="MS PGothic" panose="020B0600070205080204" pitchFamily="34" charset="-128"/>
                  </a:rPr>
                  <a:t>Broad confidence intervals around any estimate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ja-JP" sz="2000" i="1" dirty="0">
                    <a:latin typeface="Symbol" panose="05050102010706020507" pitchFamily="18" charset="2"/>
                    <a:ea typeface="MS PGothic" panose="020B0600070205080204" pitchFamily="34" charset="-128"/>
                  </a:rPr>
                  <a:t> 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endParaRPr lang="en-US" altLang="ja-JP" sz="2000" i="1" dirty="0">
                  <a:latin typeface="Symbol" panose="05050102010706020507" pitchFamily="18" charset="2"/>
                  <a:ea typeface="MS PGothic" panose="020B0600070205080204" pitchFamily="34" charset="-128"/>
                </a:endParaRPr>
              </a:p>
              <a:p>
                <a:pPr marL="64008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ea typeface="MS PGothic" panose="020B0600070205080204" pitchFamily="34" charset="-128"/>
                  </a:rPr>
                  <a:t>How do we assess this confidence interval?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08" y="1802099"/>
                <a:ext cx="5293675" cy="3906454"/>
              </a:xfrm>
              <a:prstGeom prst="rect">
                <a:avLst/>
              </a:prstGeom>
              <a:blipFill>
                <a:blip r:embed="rId4"/>
                <a:stretch>
                  <a:fillRect l="-1266" t="-1094" r="-1381" b="-2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313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9409703" y="0"/>
            <a:ext cx="2651793" cy="6656184"/>
            <a:chOff x="9041959" y="126951"/>
            <a:chExt cx="2488315" cy="624584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/>
            <a:srcRect r="24902" b="5132"/>
            <a:stretch/>
          </p:blipFill>
          <p:spPr>
            <a:xfrm>
              <a:off x="9041959" y="126951"/>
              <a:ext cx="2488315" cy="6245842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0604310" y="126951"/>
              <a:ext cx="764275" cy="37080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903978" y="358061"/>
              <a:ext cx="532649" cy="8838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845091" y="1409700"/>
              <a:ext cx="532649" cy="5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987819" y="1972101"/>
              <a:ext cx="389921" cy="5525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987819" y="2577344"/>
              <a:ext cx="311881" cy="756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494623" y="2955547"/>
              <a:ext cx="311881" cy="756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159914" y="3294322"/>
              <a:ext cx="311881" cy="756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286116" y="4109565"/>
              <a:ext cx="311881" cy="3925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280686" y="4649787"/>
              <a:ext cx="311881" cy="3925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886240" y="4799761"/>
              <a:ext cx="311881" cy="3925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338682" y="5277965"/>
              <a:ext cx="311881" cy="265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925050" y="5436297"/>
              <a:ext cx="311881" cy="265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592097" y="5633565"/>
              <a:ext cx="311881" cy="265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265247" y="5801295"/>
              <a:ext cx="311881" cy="5714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820593" y="5808893"/>
            <a:ext cx="96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Gadwall</a:t>
            </a:r>
          </a:p>
        </p:txBody>
      </p:sp>
      <p:pic>
        <p:nvPicPr>
          <p:cNvPr id="41" name="Picture 8" descr="gadwall%200502016s_thumb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9260" y="4254413"/>
            <a:ext cx="2074896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290828" y="311825"/>
            <a:ext cx="7917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cap="small" dirty="0">
                <a:ea typeface="MS PGothic" panose="020B0600070205080204" pitchFamily="34" charset="-128"/>
              </a:rPr>
              <a:t>Review:</a:t>
            </a:r>
            <a:r>
              <a:rPr lang="en-US" altLang="ja-JP" sz="2400" dirty="0">
                <a:ea typeface="MS PGothic" panose="020B0600070205080204" pitchFamily="34" charset="-128"/>
              </a:rPr>
              <a:t> Isolation-with-migration coalescence models (</a:t>
            </a:r>
            <a:r>
              <a:rPr lang="en-US" altLang="ja-JP" sz="2400" cap="small" dirty="0">
                <a:ea typeface="MS PGothic" panose="020B0600070205080204" pitchFamily="34" charset="-128"/>
              </a:rPr>
              <a:t>Review</a:t>
            </a:r>
            <a:r>
              <a:rPr lang="en-US" altLang="ja-JP" sz="2400" dirty="0">
                <a:ea typeface="MS PGothic" panose="020B0600070205080204" pitchFamily="34" charset="-128"/>
              </a:rPr>
              <a:t>)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8217" t="25886" r="33287" b="10307"/>
          <a:stretch/>
        </p:blipFill>
        <p:spPr>
          <a:xfrm>
            <a:off x="568335" y="865260"/>
            <a:ext cx="5887453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0985" y="6445165"/>
            <a:ext cx="6400800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1000"/>
              </a:lnSpc>
              <a:spcBef>
                <a:spcPts val="630"/>
              </a:spcBef>
              <a:spcAft>
                <a:spcPts val="0"/>
              </a:spcAft>
              <a:buSzPts val="1100"/>
              <a:tabLst>
                <a:tab pos="292735" algn="l"/>
              </a:tabLst>
            </a:pPr>
            <a:r>
              <a:rPr lang="en-US" sz="1600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Peters,</a:t>
            </a:r>
            <a:r>
              <a:rPr lang="en-US" sz="1600" spc="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spc="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Winker,</a:t>
            </a:r>
            <a:r>
              <a:rPr lang="en-US" sz="16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&amp; McCracken.</a:t>
            </a:r>
            <a:r>
              <a:rPr lang="en-US" sz="1600" spc="1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2012.</a:t>
            </a:r>
            <a:r>
              <a:rPr lang="en-US" sz="1600" spc="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spc="-5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PLoS</a:t>
            </a:r>
            <a:r>
              <a:rPr lang="en-US" sz="1600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One</a:t>
            </a:r>
            <a:r>
              <a:rPr lang="en-US" sz="16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7:e319722.</a:t>
            </a:r>
          </a:p>
        </p:txBody>
      </p:sp>
      <p:pic>
        <p:nvPicPr>
          <p:cNvPr id="44" name="Picture 2" descr="https://bio.cst.temple.edu/~hey/images/research_related/Isolation_with_migration_fi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r="2381" b="1907"/>
          <a:stretch/>
        </p:blipFill>
        <p:spPr bwMode="auto">
          <a:xfrm>
            <a:off x="6644201" y="943872"/>
            <a:ext cx="2765502" cy="2834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4107" y="1466272"/>
            <a:ext cx="1631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N</a:t>
            </a:r>
            <a:r>
              <a:rPr lang="en-US" sz="1600" i="1" baseline="-25000" dirty="0"/>
              <a:t>e</a:t>
            </a:r>
            <a:r>
              <a:rPr lang="en-US" sz="1600" dirty="0"/>
              <a:t> = 430,000 individuals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56764" y="958765"/>
            <a:ext cx="1631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N</a:t>
            </a:r>
            <a:r>
              <a:rPr lang="en-US" sz="1600" i="1" baseline="-25000" dirty="0"/>
              <a:t>e</a:t>
            </a:r>
            <a:r>
              <a:rPr lang="en-US" sz="1600" dirty="0"/>
              <a:t> = 510,000 individuals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29990" y="2829199"/>
            <a:ext cx="1631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N</a:t>
            </a:r>
            <a:r>
              <a:rPr lang="en-US" sz="1600" i="1" baseline="-25000" dirty="0"/>
              <a:t>A</a:t>
            </a:r>
            <a:r>
              <a:rPr lang="en-US" sz="1600" dirty="0"/>
              <a:t> = 240,000 individuals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32012" y="4669951"/>
            <a:ext cx="1929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</a:t>
            </a:r>
            <a:r>
              <a:rPr lang="en-US" sz="1600" i="1" dirty="0"/>
              <a:t>Nm</a:t>
            </a:r>
            <a:r>
              <a:rPr lang="en-US" sz="1600" dirty="0"/>
              <a:t> = 0 migrants/generation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066331" y="4687418"/>
            <a:ext cx="1929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</a:t>
            </a:r>
            <a:r>
              <a:rPr lang="en-US" sz="1600" i="1" dirty="0"/>
              <a:t>Nm</a:t>
            </a:r>
            <a:r>
              <a:rPr lang="en-US" sz="1600" dirty="0"/>
              <a:t> = 18 migrants/generation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889527" y="2833664"/>
            <a:ext cx="1488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T</a:t>
            </a:r>
            <a:r>
              <a:rPr lang="en-US" sz="1600" dirty="0"/>
              <a:t> = 64,000 years ago</a:t>
            </a:r>
          </a:p>
        </p:txBody>
      </p:sp>
    </p:spTree>
    <p:extLst>
      <p:ext uri="{BB962C8B-B14F-4D97-AF65-F5344CB8AC3E}">
        <p14:creationId xmlns:p14="http://schemas.microsoft.com/office/powerpoint/2010/main" val="305234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5" grpId="0"/>
      <p:bldP spid="46" grpId="0"/>
      <p:bldP spid="47" grpId="0"/>
      <p:bldP spid="48" grpId="0"/>
      <p:bldP spid="4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629" y="469000"/>
            <a:ext cx="5776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Complex Models of Population History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629" y="1083211"/>
            <a:ext cx="1071620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Problems: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Different population histories (e.g., recent divergence vs. high migration rates) can generate similar patterns in genealogies.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Genomic data containing 1000s of loci are not amenable to methods based on coalescence theory.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Coalescence methods estimate parameters from many genealogies consistent with the data.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Each locus has its own independent genealogy.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Examining multiple loci benefits coalescence analyses, because each genealogy is an independent outcome of stochastic drift and mutation.</a:t>
            </a:r>
          </a:p>
          <a:p>
            <a:pPr marL="1714500" lvl="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Improves estimates of parameters when examining population history.</a:t>
            </a:r>
          </a:p>
          <a:p>
            <a:pPr marL="1714500" lvl="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more loci examined, the more computationally intensive the analysis.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 large data sets, the number of genealogies that need to be examined overwhelms computational efficiency.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More complex population histories = more parameters to estimate from each genealogy</a:t>
            </a:r>
          </a:p>
          <a:p>
            <a:pPr marL="1714500" lvl="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Each parameter added increases computational demands exponentially. </a:t>
            </a:r>
          </a:p>
        </p:txBody>
      </p:sp>
    </p:spTree>
    <p:extLst>
      <p:ext uri="{BB962C8B-B14F-4D97-AF65-F5344CB8AC3E}">
        <p14:creationId xmlns:p14="http://schemas.microsoft.com/office/powerpoint/2010/main" val="379763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629" y="469000"/>
            <a:ext cx="5776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Complex Models of Population History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628" y="1083211"/>
            <a:ext cx="1084281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Solution: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Approximate Bayesian Computation (ABC).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Avoids estimating coalescence times from genealogies reconstructed from the data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Computationally, less intensive than genealogy-based methods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Simulates genealogies under various population parameters (e.g., </a:t>
            </a:r>
            <a:r>
              <a:rPr lang="el-GR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sz="2000" dirty="0"/>
              <a:t>, </a:t>
            </a:r>
            <a:r>
              <a:rPr lang="en-US" sz="2000" i="1" dirty="0"/>
              <a:t>m</a:t>
            </a:r>
            <a:r>
              <a:rPr lang="en-US" sz="2000" dirty="0"/>
              <a:t>, </a:t>
            </a:r>
            <a:r>
              <a:rPr lang="en-US" sz="2000" i="1" dirty="0"/>
              <a:t>t</a:t>
            </a:r>
            <a:r>
              <a:rPr lang="en-US" sz="2000" dirty="0"/>
              <a:t>, etc.) using coalescence theory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Calculates summary statistics from simulated genealogies (e.g., </a:t>
            </a:r>
            <a:r>
              <a:rPr lang="el-GR" sz="2000" i="1" dirty="0"/>
              <a:t>π</a:t>
            </a:r>
            <a:r>
              <a:rPr lang="en-US" sz="2000" dirty="0"/>
              <a:t>, </a:t>
            </a:r>
            <a:r>
              <a:rPr lang="en-US" sz="2000" i="1" dirty="0"/>
              <a:t>S</a:t>
            </a:r>
            <a:r>
              <a:rPr lang="en-US" sz="2000" dirty="0"/>
              <a:t>, </a:t>
            </a:r>
            <a:r>
              <a:rPr lang="en-US" sz="2000" i="1" dirty="0"/>
              <a:t>F</a:t>
            </a:r>
            <a:r>
              <a:rPr lang="en-US" sz="2000" i="1" baseline="-25000" dirty="0"/>
              <a:t>ST</a:t>
            </a:r>
            <a:r>
              <a:rPr lang="en-US" sz="2000" dirty="0"/>
              <a:t>, Tajima’s </a:t>
            </a:r>
            <a:r>
              <a:rPr lang="en-US" sz="2000" i="1" dirty="0"/>
              <a:t>D</a:t>
            </a:r>
            <a:r>
              <a:rPr lang="en-US" sz="2000" dirty="0"/>
              <a:t>, etc.) and compares those statistics to the empirical data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6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166" y="552564"/>
            <a:ext cx="6306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Approximate Bayesian Computation (ABC)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789" y="1175529"/>
            <a:ext cx="1049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Requires a user-defined prior distribution (coalescence methods also require a prior)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Informs the algorithm how to sample parameter values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9169545" y="3114521"/>
            <a:ext cx="2954215" cy="1969478"/>
            <a:chOff x="5251265" y="4683025"/>
            <a:chExt cx="2954215" cy="19694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6504" t="60048" r="30791" b="13029"/>
            <a:stretch/>
          </p:blipFill>
          <p:spPr>
            <a:xfrm>
              <a:off x="5251265" y="4683025"/>
              <a:ext cx="2954215" cy="196947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387924" y="4782770"/>
              <a:ext cx="1799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Exponential prior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66822" y="3127003"/>
            <a:ext cx="2954215" cy="1955410"/>
            <a:chOff x="5641145" y="4178105"/>
            <a:chExt cx="2954215" cy="19554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46504" t="60240" r="30791" b="13029"/>
            <a:stretch/>
          </p:blipFill>
          <p:spPr>
            <a:xfrm>
              <a:off x="5641145" y="4178105"/>
              <a:ext cx="2954215" cy="195541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517624" y="4224271"/>
              <a:ext cx="9212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Normal prior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74454" y="3127003"/>
            <a:ext cx="2841674" cy="1969478"/>
            <a:chOff x="5613009" y="3629465"/>
            <a:chExt cx="2841674" cy="196947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46288" t="52741" r="31872" b="20337"/>
            <a:stretch/>
          </p:blipFill>
          <p:spPr>
            <a:xfrm>
              <a:off x="5613009" y="3629465"/>
              <a:ext cx="2841674" cy="196947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756508" y="3711939"/>
              <a:ext cx="1694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Lognormal prior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6859" y="3112935"/>
            <a:ext cx="2954215" cy="1969478"/>
            <a:chOff x="5072399" y="1823788"/>
            <a:chExt cx="2954215" cy="196947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504" t="60048" r="30791" b="13029"/>
            <a:stretch/>
          </p:blipFill>
          <p:spPr>
            <a:xfrm>
              <a:off x="5072399" y="1823788"/>
              <a:ext cx="2954215" cy="1969478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312229" y="2011681"/>
              <a:ext cx="2587297" cy="1593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312229" y="2046517"/>
              <a:ext cx="2587297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950405" y="3168262"/>
              <a:ext cx="10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Flat prior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66859" y="2591826"/>
            <a:ext cx="3375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Examples of prior distributions</a:t>
            </a:r>
          </a:p>
        </p:txBody>
      </p:sp>
    </p:spTree>
    <p:extLst>
      <p:ext uri="{BB962C8B-B14F-4D97-AF65-F5344CB8AC3E}">
        <p14:creationId xmlns:p14="http://schemas.microsoft.com/office/powerpoint/2010/main" val="143828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483243" y="919770"/>
          <a:ext cx="13716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6713" y="21375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π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15424" y="947014"/>
            <a:ext cx="37166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1. Compute summary statistic</a:t>
            </a:r>
            <a:r>
              <a:rPr lang="el-GR" i="1" dirty="0"/>
              <a:t> π</a:t>
            </a:r>
            <a:r>
              <a:rPr lang="en-US" dirty="0"/>
              <a:t> from observational data;  </a:t>
            </a:r>
            <a:r>
              <a:rPr lang="en-US" dirty="0">
                <a:solidFill>
                  <a:srgbClr val="FF0000"/>
                </a:solidFill>
              </a:rPr>
              <a:t>set threshold, </a:t>
            </a:r>
            <a:r>
              <a:rPr lang="el-GR" dirty="0">
                <a:solidFill>
                  <a:srgbClr val="FF0000"/>
                </a:solidFill>
              </a:rPr>
              <a:t>ε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455472" y="410457"/>
            <a:ext cx="3112736" cy="1598831"/>
            <a:chOff x="5999988" y="466939"/>
            <a:chExt cx="3112736" cy="1598831"/>
          </a:xfrm>
        </p:grpSpPr>
        <p:graphicFrame>
          <p:nvGraphicFramePr>
            <p:cNvPr id="12" name="Chart 11"/>
            <p:cNvGraphicFramePr>
              <a:graphicFrameLocks/>
            </p:cNvGraphicFramePr>
            <p:nvPr/>
          </p:nvGraphicFramePr>
          <p:xfrm>
            <a:off x="5999988" y="466939"/>
            <a:ext cx="1371600" cy="1371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6247522" y="543924"/>
              <a:ext cx="286520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2. Define prior distribution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469138" y="169643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θ</a:t>
              </a:r>
              <a:endParaRPr lang="en-US" i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110822" y="1239507"/>
            <a:ext cx="7027515" cy="1284400"/>
            <a:chOff x="5110822" y="1239507"/>
            <a:chExt cx="7027515" cy="1284400"/>
          </a:xfrm>
        </p:grpSpPr>
        <p:sp>
          <p:nvSpPr>
            <p:cNvPr id="15" name="TextBox 14"/>
            <p:cNvSpPr txBox="1"/>
            <p:nvPr/>
          </p:nvSpPr>
          <p:spPr>
            <a:xfrm>
              <a:off x="8942959" y="1239507"/>
              <a:ext cx="3195378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3. Randomly sample parameters from the prior &amp; simulate data using coalescent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24592" y="2000893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θ</a:t>
              </a:r>
              <a:r>
                <a:rPr lang="en-US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50940" y="1984059"/>
              <a:ext cx="459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θ</a:t>
              </a:r>
              <a:r>
                <a:rPr lang="en-US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49435" y="2022554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θ</a:t>
              </a:r>
              <a:r>
                <a:rPr lang="en-US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95873" y="2030744"/>
              <a:ext cx="470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θ</a:t>
              </a:r>
              <a:r>
                <a:rPr lang="en-US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</a:p>
          </p:txBody>
        </p:sp>
        <p:cxnSp>
          <p:nvCxnSpPr>
            <p:cNvPr id="26" name="Straight Arrow Connector 25"/>
            <p:cNvCxnSpPr>
              <a:endCxn id="20" idx="0"/>
            </p:cNvCxnSpPr>
            <p:nvPr/>
          </p:nvCxnSpPr>
          <p:spPr>
            <a:xfrm flipH="1">
              <a:off x="5110822" y="1907575"/>
              <a:ext cx="1793465" cy="5668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867341" y="1973480"/>
              <a:ext cx="191837" cy="3856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236420" y="1981610"/>
              <a:ext cx="321546" cy="3826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7371401" y="1922603"/>
              <a:ext cx="2196807" cy="6013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7490279" y="1969088"/>
              <a:ext cx="337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aphicFrame>
        <p:nvGraphicFramePr>
          <p:cNvPr id="49" name="Chart 48"/>
          <p:cNvGraphicFramePr>
            <a:graphicFrameLocks/>
          </p:cNvGraphicFramePr>
          <p:nvPr/>
        </p:nvGraphicFramePr>
        <p:xfrm>
          <a:off x="6488890" y="4883461"/>
          <a:ext cx="1914524" cy="1690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6780504" y="638955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55" name="Straight Arrow Connector 54"/>
          <p:cNvCxnSpPr>
            <a:stCxn id="43" idx="3"/>
          </p:cNvCxnSpPr>
          <p:nvPr/>
        </p:nvCxnSpPr>
        <p:spPr>
          <a:xfrm>
            <a:off x="4921026" y="4228689"/>
            <a:ext cx="1945164" cy="700818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7169004" y="4419061"/>
            <a:ext cx="131380" cy="46440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/>
          <p:cNvGrpSpPr/>
          <p:nvPr/>
        </p:nvGrpSpPr>
        <p:grpSpPr>
          <a:xfrm>
            <a:off x="6643587" y="4927561"/>
            <a:ext cx="2603122" cy="1521427"/>
            <a:chOff x="6643587" y="4927561"/>
            <a:chExt cx="2603122" cy="1521427"/>
          </a:xfrm>
        </p:grpSpPr>
        <p:sp>
          <p:nvSpPr>
            <p:cNvPr id="69" name="Rectangle 68"/>
            <p:cNvSpPr/>
            <p:nvPr/>
          </p:nvSpPr>
          <p:spPr>
            <a:xfrm>
              <a:off x="6643587" y="6264322"/>
              <a:ext cx="586678" cy="12523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B050"/>
                  </a:solidFill>
                </a:ln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311692" y="4927561"/>
              <a:ext cx="1935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Best estimate of </a:t>
              </a:r>
              <a:r>
                <a:rPr lang="el-G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θ</a:t>
              </a:r>
              <a:r>
                <a:rPr lang="en-US" dirty="0"/>
                <a:t> </a:t>
              </a: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H="1">
              <a:off x="7054250" y="5119644"/>
              <a:ext cx="257442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8163203" y="6079656"/>
              <a:ext cx="1042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95% HPD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7429105" y="6284304"/>
              <a:ext cx="73409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356249" y="129268"/>
            <a:ext cx="58698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Approximate Bayesian Computation (ABC)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1360720" y="2473105"/>
            <a:ext cx="8960863" cy="1566373"/>
            <a:chOff x="807350" y="2446735"/>
            <a:chExt cx="8960863" cy="1566373"/>
          </a:xfrm>
        </p:grpSpPr>
        <p:sp>
          <p:nvSpPr>
            <p:cNvPr id="7" name="TextBox 6"/>
            <p:cNvSpPr txBox="1"/>
            <p:nvPr/>
          </p:nvSpPr>
          <p:spPr>
            <a:xfrm>
              <a:off x="3889584" y="3643776"/>
              <a:ext cx="3914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i="1" dirty="0"/>
                <a:t>π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57625" y="3627221"/>
              <a:ext cx="3914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i="1" dirty="0"/>
                <a:t>π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95583" y="3643776"/>
              <a:ext cx="3914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i="1" dirty="0"/>
                <a:t>π</a:t>
              </a:r>
              <a:r>
                <a:rPr lang="en-US" baseline="-25000" dirty="0"/>
                <a:t>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093116" y="3643776"/>
              <a:ext cx="3930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i="1" dirty="0"/>
                <a:t>π</a:t>
              </a:r>
              <a:r>
                <a:rPr lang="en-US" baseline="-25000" dirty="0"/>
                <a:t>n</a:t>
              </a:r>
            </a:p>
          </p:txBody>
        </p:sp>
        <p:graphicFrame>
          <p:nvGraphicFramePr>
            <p:cNvPr id="20" name="Chart 19"/>
            <p:cNvGraphicFramePr>
              <a:graphicFrameLocks/>
            </p:cNvGraphicFramePr>
            <p:nvPr/>
          </p:nvGraphicFramePr>
          <p:xfrm>
            <a:off x="3871652" y="2448027"/>
            <a:ext cx="1371600" cy="1371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1" name="Chart 20"/>
            <p:cNvGraphicFramePr>
              <a:graphicFrameLocks/>
            </p:cNvGraphicFramePr>
            <p:nvPr/>
          </p:nvGraphicFramePr>
          <p:xfrm>
            <a:off x="5269189" y="2448027"/>
            <a:ext cx="1371600" cy="1371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2" name="Chart 21"/>
            <p:cNvGraphicFramePr>
              <a:graphicFrameLocks/>
            </p:cNvGraphicFramePr>
            <p:nvPr/>
          </p:nvGraphicFramePr>
          <p:xfrm>
            <a:off x="6640038" y="2462013"/>
            <a:ext cx="1371600" cy="1371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23" name="Chart 22"/>
            <p:cNvGraphicFramePr>
              <a:graphicFrameLocks/>
            </p:cNvGraphicFramePr>
            <p:nvPr/>
          </p:nvGraphicFramePr>
          <p:xfrm>
            <a:off x="8396613" y="2446735"/>
            <a:ext cx="1371600" cy="1371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78" name="TextBox 77"/>
            <p:cNvSpPr txBox="1"/>
            <p:nvPr/>
          </p:nvSpPr>
          <p:spPr>
            <a:xfrm>
              <a:off x="807350" y="2809369"/>
              <a:ext cx="2906449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4. Compute summary statistic for each simulation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42625" y="3730906"/>
            <a:ext cx="9957831" cy="1200329"/>
            <a:chOff x="142625" y="3730906"/>
            <a:chExt cx="9957831" cy="1200329"/>
          </a:xfrm>
        </p:grpSpPr>
        <p:sp>
          <p:nvSpPr>
            <p:cNvPr id="43" name="TextBox 42"/>
            <p:cNvSpPr txBox="1"/>
            <p:nvPr/>
          </p:nvSpPr>
          <p:spPr>
            <a:xfrm>
              <a:off x="4374081" y="3905523"/>
              <a:ext cx="5469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92D050"/>
                  </a:solidFill>
                  <a:sym typeface="Wingdings" panose="05000000000000000000" pitchFamily="2" charset="2"/>
                </a:rPr>
                <a:t></a:t>
              </a:r>
              <a:endParaRPr lang="en-US" sz="3600" b="1" dirty="0">
                <a:solidFill>
                  <a:srgbClr val="92D05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117214" y="3905523"/>
              <a:ext cx="5469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92D050"/>
                  </a:solidFill>
                  <a:sym typeface="Wingdings" panose="05000000000000000000" pitchFamily="2" charset="2"/>
                </a:rPr>
                <a:t></a:t>
              </a:r>
              <a:endParaRPr lang="en-US" sz="3600" b="1" dirty="0">
                <a:solidFill>
                  <a:srgbClr val="92D05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63060" y="3832660"/>
              <a:ext cx="5148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×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585571" y="3832660"/>
              <a:ext cx="5148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×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42625" y="3730906"/>
              <a:ext cx="3453394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5. Based on </a:t>
              </a:r>
              <a:r>
                <a:rPr lang="el-GR" dirty="0"/>
                <a:t>ε</a:t>
              </a:r>
              <a:r>
                <a:rPr lang="en-US" dirty="0"/>
                <a:t>, decide whether summary statistic is sufficiently close to empirical data and accept or reject parameter value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3290321" y="5485348"/>
            <a:ext cx="292067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6. Use the accepted values to approximate the posterior distribution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163203" y="311642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1712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9" grpId="0">
        <p:bldAsOne/>
      </p:bldGraphic>
      <p:bldP spid="50" grpId="0"/>
      <p:bldP spid="94" grpId="0" animBg="1"/>
      <p:bldP spid="9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840" y="320336"/>
            <a:ext cx="65909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ABC and Complex Models of Population History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853" y="1064525"/>
            <a:ext cx="1000380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High flexibility for testing models of population history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Estimate as many parameters as desired</a:t>
            </a:r>
          </a:p>
          <a:p>
            <a:pPr marL="16573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Effective population sizes</a:t>
            </a:r>
          </a:p>
          <a:p>
            <a:pPr marL="16573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Population growth rates</a:t>
            </a:r>
          </a:p>
          <a:p>
            <a:pPr marL="16573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Migration rates</a:t>
            </a:r>
          </a:p>
          <a:p>
            <a:pPr marL="16573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Time estimates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Can handle large data sets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Some limitations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Risk of over-fitting models 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There might be insufficient signal in the data to estimate many parameters</a:t>
            </a:r>
          </a:p>
        </p:txBody>
      </p:sp>
    </p:spTree>
    <p:extLst>
      <p:ext uri="{BB962C8B-B14F-4D97-AF65-F5344CB8AC3E}">
        <p14:creationId xmlns:p14="http://schemas.microsoft.com/office/powerpoint/2010/main" val="20452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33" y="3184185"/>
            <a:ext cx="6217920" cy="31826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6591" y="3060512"/>
            <a:ext cx="1241945" cy="3435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3981" y="3089552"/>
            <a:ext cx="3242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Best-supported model: Old expansion ~62,000 years ago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203" t="38200" r="21120" b="27658"/>
          <a:stretch/>
        </p:blipFill>
        <p:spPr>
          <a:xfrm>
            <a:off x="766547" y="270017"/>
            <a:ext cx="5876145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203" t="26446" r="44214" b="70600"/>
          <a:stretch/>
        </p:blipFill>
        <p:spPr>
          <a:xfrm>
            <a:off x="766547" y="2185108"/>
            <a:ext cx="6372905" cy="274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t="21660" r="2525" b="24813"/>
          <a:stretch/>
        </p:blipFill>
        <p:spPr>
          <a:xfrm>
            <a:off x="7139452" y="248814"/>
            <a:ext cx="4811552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840" y="320336"/>
            <a:ext cx="65909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ABC and Complex Models of Population History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68" y="3186639"/>
            <a:ext cx="3974592" cy="2941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211" t="14132" r="16504" b="59749"/>
          <a:stretch/>
        </p:blipFill>
        <p:spPr>
          <a:xfrm>
            <a:off x="709684" y="917813"/>
            <a:ext cx="8884692" cy="1910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16" y="3450292"/>
            <a:ext cx="3108960" cy="24140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30806" y="3084395"/>
            <a:ext cx="1446663" cy="1627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5171" y="2730303"/>
            <a:ext cx="227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Best-supported model</a:t>
            </a:r>
          </a:p>
        </p:txBody>
      </p:sp>
    </p:spTree>
    <p:extLst>
      <p:ext uri="{BB962C8B-B14F-4D97-AF65-F5344CB8AC3E}">
        <p14:creationId xmlns:p14="http://schemas.microsoft.com/office/powerpoint/2010/main" val="320443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840" y="320336"/>
            <a:ext cx="65909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ABC and Complex Models of Population History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273" y="2057851"/>
            <a:ext cx="7860887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007" t="54244" r="30770" b="34189"/>
          <a:stretch/>
        </p:blipFill>
        <p:spPr>
          <a:xfrm>
            <a:off x="410840" y="1073649"/>
            <a:ext cx="7315200" cy="84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899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840" y="320336"/>
            <a:ext cx="52970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ABC and Choice of Summary Statistics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72944" y="1129099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16373203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733671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Population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Summary Statistic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828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Effective population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Segregating</a:t>
                      </a:r>
                      <a:r>
                        <a:rPr lang="en-US" baseline="0" dirty="0"/>
                        <a:t> sites, nucleotide diversity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344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Population subdivision &amp; migration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F</a:t>
                      </a:r>
                      <a:r>
                        <a:rPr lang="en-US" i="1" baseline="-25000" dirty="0"/>
                        <a:t>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957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Changes in effective population</a:t>
                      </a:r>
                      <a:r>
                        <a:rPr lang="en-US" baseline="0" dirty="0"/>
                        <a:t> sizes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Tajima’s </a:t>
                      </a:r>
                      <a:r>
                        <a:rPr lang="en-US" i="1" dirty="0"/>
                        <a:t>D</a:t>
                      </a:r>
                      <a:r>
                        <a:rPr lang="en-US" i="0" dirty="0"/>
                        <a:t>; site frequency spectrum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09039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4742" y="3178856"/>
            <a:ext cx="11057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small" dirty="0"/>
              <a:t>Review: </a:t>
            </a:r>
            <a:r>
              <a:rPr lang="en-US" sz="2000" dirty="0"/>
              <a:t>Site frequency spectrum (SFS)—the</a:t>
            </a:r>
            <a:r>
              <a:rPr lang="en-US" sz="2000" b="1" dirty="0"/>
              <a:t> </a:t>
            </a:r>
            <a:r>
              <a:rPr lang="en-US" sz="2000" dirty="0"/>
              <a:t>distribution of the allele frequencies of a given set of segregating sites from DNA sequences sampled from a population</a:t>
            </a:r>
          </a:p>
          <a:p>
            <a:endParaRPr lang="en-US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0305"/>
          <a:stretch/>
        </p:blipFill>
        <p:spPr bwMode="auto">
          <a:xfrm>
            <a:off x="804742" y="3953010"/>
            <a:ext cx="10664403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804742" y="5764635"/>
            <a:ext cx="4587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Can calculate </a:t>
            </a:r>
            <a:r>
              <a:rPr lang="en-US" sz="2000" i="1" dirty="0"/>
              <a:t>S</a:t>
            </a:r>
            <a:r>
              <a:rPr lang="en-US" sz="2000" dirty="0"/>
              <a:t>, </a:t>
            </a:r>
            <a:r>
              <a:rPr lang="el-GR" sz="2000" i="1" dirty="0"/>
              <a:t>π</a:t>
            </a:r>
            <a:r>
              <a:rPr lang="en-US" sz="2000" dirty="0"/>
              <a:t>, and Tajima’s </a:t>
            </a:r>
            <a:r>
              <a:rPr lang="en-US" sz="2000" i="1" dirty="0"/>
              <a:t>D</a:t>
            </a:r>
            <a:r>
              <a:rPr lang="en-US" sz="2000" dirty="0"/>
              <a:t> from SFS</a:t>
            </a:r>
          </a:p>
        </p:txBody>
      </p:sp>
    </p:spTree>
    <p:extLst>
      <p:ext uri="{BB962C8B-B14F-4D97-AF65-F5344CB8AC3E}">
        <p14:creationId xmlns:p14="http://schemas.microsoft.com/office/powerpoint/2010/main" val="284194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71505" y="322217"/>
            <a:ext cx="7961312" cy="5268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How do we assess confidence intervals?</a:t>
            </a:r>
            <a:endParaRPr lang="en-US" sz="2400" i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506" y="980719"/>
            <a:ext cx="9466722" cy="3495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Simulate new data under Wright-Fisher or coalescence models</a:t>
            </a:r>
          </a:p>
          <a:p>
            <a:pPr marL="971550" lvl="1" indent="-5143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Advantages of coalescence models </a:t>
            </a:r>
          </a:p>
          <a:p>
            <a:pPr marL="1428750" lvl="2" indent="-5143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Only need to simulate the history (i.e., genealogy) of the sample.</a:t>
            </a:r>
          </a:p>
          <a:p>
            <a:pPr marL="1885950" lvl="3" indent="-5143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/>
              <a:t>Wright-Fisher requires simulating data for the entire population.</a:t>
            </a:r>
          </a:p>
          <a:p>
            <a:pPr marL="1428750" lvl="2" indent="-5143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Can be adapted for complex models of population history that include population subdivision, migration, and changes in population sizes.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Determine the probability of obtaining the empirical data given the models of population history that were simulated.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953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701529" y="5012068"/>
            <a:ext cx="4513544" cy="1240580"/>
          </a:xfrm>
        </p:spPr>
        <p:txBody>
          <a:bodyPr>
            <a:noAutofit/>
          </a:bodyPr>
          <a:lstStyle/>
          <a:p>
            <a:pPr indent="-274320"/>
            <a:r>
              <a:rPr lang="en-US" altLang="ja-JP" sz="1800" dirty="0">
                <a:ea typeface="ＭＳ Ｐゴシック" panose="020B0600070205080204" pitchFamily="34" charset="-128"/>
              </a:rPr>
              <a:t>Figure 5.14</a:t>
            </a:r>
            <a:r>
              <a:rPr lang="ja-JP" altLang="en-US" sz="1800" dirty="0">
                <a:ea typeface="ＭＳ Ｐゴシック" panose="020B0600070205080204" pitchFamily="34" charset="-128"/>
              </a:rPr>
              <a:t>  </a:t>
            </a:r>
            <a:r>
              <a:rPr lang="en-US" altLang="ja-JP" sz="1800" dirty="0">
                <a:ea typeface="ＭＳ Ｐゴシック" panose="020B0600070205080204" pitchFamily="34" charset="-128"/>
              </a:rPr>
              <a:t>The joint site frequency spectrum (SFS) for a Tibetan and a Han Chinese population estimated for a genome-wide </a:t>
            </a:r>
            <a:br>
              <a:rPr lang="en-US" altLang="ja-JP" sz="1800" dirty="0">
                <a:ea typeface="ＭＳ Ｐゴシック" panose="020B0600070205080204" pitchFamily="34" charset="-128"/>
              </a:rPr>
            </a:br>
            <a:r>
              <a:rPr lang="en-US" altLang="ja-JP" sz="1800" dirty="0">
                <a:ea typeface="ＭＳ Ｐゴシック" panose="020B0600070205080204" pitchFamily="34" charset="-128"/>
              </a:rPr>
              <a:t>data set of all protein-coding genes</a:t>
            </a:r>
            <a:endParaRPr lang="ja-JP" altLang="en-US" sz="1800" dirty="0">
              <a:ea typeface="ＭＳ Ｐゴシック" panose="020B0600070205080204" pitchFamily="34" charset="-128"/>
            </a:endParaRP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183" y="1132008"/>
            <a:ext cx="6012177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0966" y="183859"/>
            <a:ext cx="9737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Site frequency spectrum and population subdivision: the joint SFS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972" y="1014672"/>
            <a:ext cx="499577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joint SFS compares allele frequencies between populations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The number of SNPs at a frequency of X in population 1 and at a frequency of Y in population 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Powerful summary statistic for inferring many aspects of population history using ABC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 addition to </a:t>
            </a:r>
            <a:r>
              <a:rPr lang="en-US" sz="2000" i="1" dirty="0"/>
              <a:t>S</a:t>
            </a:r>
            <a:r>
              <a:rPr lang="en-US" sz="2000" dirty="0"/>
              <a:t>, </a:t>
            </a:r>
            <a:r>
              <a:rPr lang="el-GR" sz="2000" i="1" dirty="0"/>
              <a:t>π</a:t>
            </a:r>
            <a:r>
              <a:rPr lang="en-US" sz="2000" dirty="0"/>
              <a:t>, and Tajima’s </a:t>
            </a:r>
            <a:r>
              <a:rPr lang="en-US" sz="2000" i="1" dirty="0"/>
              <a:t>D</a:t>
            </a:r>
            <a:r>
              <a:rPr lang="en-US" sz="2000" dirty="0"/>
              <a:t> , </a:t>
            </a:r>
            <a:r>
              <a:rPr lang="en-US" sz="2000" i="1" dirty="0"/>
              <a:t>F</a:t>
            </a:r>
            <a:r>
              <a:rPr lang="en-US" sz="2000" i="1" baseline="-25000" dirty="0"/>
              <a:t>ST</a:t>
            </a:r>
            <a:r>
              <a:rPr lang="en-US" sz="2000" i="1" dirty="0"/>
              <a:t> </a:t>
            </a:r>
            <a:r>
              <a:rPr lang="en-US" sz="2000" dirty="0"/>
              <a:t>can be calculated from the joint SFS.</a:t>
            </a:r>
          </a:p>
        </p:txBody>
      </p:sp>
      <p:sp>
        <p:nvSpPr>
          <p:cNvPr id="3" name="TextBox 2"/>
          <p:cNvSpPr txBox="1"/>
          <p:nvPr/>
        </p:nvSpPr>
        <p:spPr>
          <a:xfrm rot="5400000">
            <a:off x="10885106" y="3034199"/>
            <a:ext cx="1884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Number of SNPs</a:t>
            </a:r>
          </a:p>
        </p:txBody>
      </p:sp>
    </p:spTree>
    <p:extLst>
      <p:ext uri="{BB962C8B-B14F-4D97-AF65-F5344CB8AC3E}">
        <p14:creationId xmlns:p14="http://schemas.microsoft.com/office/powerpoint/2010/main" val="280816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Box 308"/>
          <p:cNvSpPr txBox="1">
            <a:spLocks noChangeArrowheads="1"/>
          </p:cNvSpPr>
          <p:nvPr/>
        </p:nvSpPr>
        <p:spPr bwMode="auto">
          <a:xfrm>
            <a:off x="496390" y="3790494"/>
            <a:ext cx="6196652" cy="306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latin typeface="Calibri"/>
                <a:cs typeface="Calibri"/>
              </a:rPr>
              <a:t>Consider many genealogies consistent with the data.</a:t>
            </a:r>
          </a:p>
          <a:p>
            <a:pPr marL="731520" lvl="1" indent="-342900">
              <a:spcBef>
                <a:spcPct val="0"/>
              </a:spcBef>
            </a:pPr>
            <a:r>
              <a:rPr lang="en-US" altLang="en-US" sz="2000" dirty="0">
                <a:latin typeface="Calibri"/>
                <a:cs typeface="Calibri"/>
              </a:rPr>
              <a:t>Estimate coalescent depths from each genealogy</a:t>
            </a:r>
          </a:p>
          <a:p>
            <a:pPr marL="731520" lvl="1" indent="-342900">
              <a:spcBef>
                <a:spcPct val="0"/>
              </a:spcBef>
            </a:pPr>
            <a:r>
              <a:rPr lang="en-US" altLang="en-US" sz="2000" dirty="0">
                <a:latin typeface="Calibri"/>
                <a:cs typeface="Calibri"/>
              </a:rPr>
              <a:t>Time to coalescence for two copies = 2</a:t>
            </a:r>
            <a:r>
              <a:rPr lang="en-US" altLang="en-US" sz="2000" i="1" dirty="0">
                <a:latin typeface="Calibri"/>
                <a:cs typeface="Calibri"/>
              </a:rPr>
              <a:t>N</a:t>
            </a:r>
            <a:r>
              <a:rPr lang="en-US" altLang="en-US" sz="2000" i="1" baseline="-25000" dirty="0">
                <a:latin typeface="Calibri"/>
                <a:cs typeface="Calibri"/>
              </a:rPr>
              <a:t>e</a:t>
            </a:r>
            <a:endParaRPr lang="en-US" altLang="en-US" sz="2000" dirty="0">
              <a:latin typeface="Calibri"/>
              <a:cs typeface="Calibri"/>
            </a:endParaRPr>
          </a:p>
          <a:p>
            <a:pPr marL="731520" lvl="1" indent="-342900">
              <a:spcBef>
                <a:spcPct val="0"/>
              </a:spcBef>
            </a:pPr>
            <a:r>
              <a:rPr lang="en-US" altLang="en-US" sz="2000" dirty="0">
                <a:latin typeface="Calibri"/>
                <a:cs typeface="Calibri"/>
              </a:rPr>
              <a:t>Time scaled to the mutation rate (</a:t>
            </a:r>
            <a:r>
              <a:rPr lang="en-US" altLang="en-US" sz="2000" i="1" dirty="0"/>
              <a:t>µ</a:t>
            </a:r>
            <a:r>
              <a:rPr lang="en-US" altLang="en-US" sz="2000" dirty="0">
                <a:latin typeface="Calibri"/>
                <a:cs typeface="Calibri"/>
              </a:rPr>
              <a:t>)</a:t>
            </a:r>
          </a:p>
          <a:p>
            <a:pPr>
              <a:spcBef>
                <a:spcPct val="0"/>
              </a:spcBef>
              <a:buNone/>
            </a:pPr>
            <a:endParaRPr lang="en-US" altLang="en-US" sz="2000" dirty="0">
              <a:latin typeface="Calibri"/>
              <a:cs typeface="Calibri"/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latin typeface="Calibri"/>
                <a:cs typeface="Calibri"/>
              </a:rPr>
              <a:t>Provides “best” estimate of </a:t>
            </a:r>
            <a:r>
              <a:rPr lang="en-US" altLang="ja-JP" sz="2000" i="1" dirty="0">
                <a:latin typeface="Symbol" panose="05050102010706020507" pitchFamily="18" charset="2"/>
                <a:ea typeface="MS PGothic" panose="020B0600070205080204" pitchFamily="34" charset="-128"/>
              </a:rPr>
              <a:t>q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i="1" baseline="-25000" dirty="0">
              <a:latin typeface="Calibri"/>
              <a:cs typeface="Calibri"/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latin typeface="Calibri"/>
                <a:cs typeface="Calibri"/>
              </a:rPr>
              <a:t>Variance around estimate provides measure of the influence of stochastic variance and uncertainty.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latin typeface="Calibri"/>
              <a:cs typeface="Calibri"/>
            </a:endParaRPr>
          </a:p>
        </p:txBody>
      </p:sp>
      <p:grpSp>
        <p:nvGrpSpPr>
          <p:cNvPr id="36870" name="Group 309"/>
          <p:cNvGrpSpPr>
            <a:grpSpLocks/>
          </p:cNvGrpSpPr>
          <p:nvPr/>
        </p:nvGrpSpPr>
        <p:grpSpPr bwMode="auto">
          <a:xfrm>
            <a:off x="1827962" y="864713"/>
            <a:ext cx="2743200" cy="2806700"/>
            <a:chOff x="5562600" y="2630269"/>
            <a:chExt cx="2743200" cy="2807363"/>
          </a:xfrm>
        </p:grpSpPr>
        <p:sp>
          <p:nvSpPr>
            <p:cNvPr id="36871" name="TextBox 544"/>
            <p:cNvSpPr txBox="1">
              <a:spLocks noChangeArrowheads="1"/>
            </p:cNvSpPr>
            <p:nvPr/>
          </p:nvSpPr>
          <p:spPr bwMode="auto">
            <a:xfrm>
              <a:off x="5791200" y="2630269"/>
              <a:ext cx="24383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Calibri"/>
                  <a:cs typeface="Calibri"/>
                </a:rPr>
                <a:t>One possible genealogy consistent with the data </a:t>
              </a:r>
            </a:p>
          </p:txBody>
        </p:sp>
        <p:grpSp>
          <p:nvGrpSpPr>
            <p:cNvPr id="36872" name="Group 628"/>
            <p:cNvGrpSpPr>
              <a:grpSpLocks/>
            </p:cNvGrpSpPr>
            <p:nvPr/>
          </p:nvGrpSpPr>
          <p:grpSpPr bwMode="auto">
            <a:xfrm>
              <a:off x="5562600" y="3352800"/>
              <a:ext cx="2743200" cy="2084832"/>
              <a:chOff x="5562600" y="3352800"/>
              <a:chExt cx="2743200" cy="2084832"/>
            </a:xfrm>
          </p:grpSpPr>
          <p:pic>
            <p:nvPicPr>
              <p:cNvPr id="36873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25" t="10938" r="60625" b="29688"/>
              <a:stretch>
                <a:fillRect/>
              </a:stretch>
            </p:blipFill>
            <p:spPr bwMode="auto">
              <a:xfrm>
                <a:off x="5562600" y="3352800"/>
                <a:ext cx="2743200" cy="2084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04" name="Straight Connector 603"/>
              <p:cNvCxnSpPr/>
              <p:nvPr/>
            </p:nvCxnSpPr>
            <p:spPr>
              <a:xfrm rot="5400000">
                <a:off x="6705582" y="4038715"/>
                <a:ext cx="152436" cy="0"/>
              </a:xfrm>
              <a:prstGeom prst="line">
                <a:avLst/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/>
              <p:cNvCxnSpPr/>
              <p:nvPr/>
            </p:nvCxnSpPr>
            <p:spPr>
              <a:xfrm rot="5400000">
                <a:off x="5791182" y="5015257"/>
                <a:ext cx="15243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 rot="5400000">
                <a:off x="7648557" y="4710385"/>
                <a:ext cx="152436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/>
              <p:cNvCxnSpPr/>
              <p:nvPr/>
            </p:nvCxnSpPr>
            <p:spPr>
              <a:xfrm rot="5400000">
                <a:off x="7086582" y="5243911"/>
                <a:ext cx="152436" cy="0"/>
              </a:xfrm>
              <a:prstGeom prst="line">
                <a:avLst/>
              </a:prstGeom>
              <a:ln w="38100">
                <a:solidFill>
                  <a:srgbClr val="CE02B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/>
              <p:cNvCxnSpPr/>
              <p:nvPr/>
            </p:nvCxnSpPr>
            <p:spPr>
              <a:xfrm rot="5400000">
                <a:off x="7619982" y="3733843"/>
                <a:ext cx="152436" cy="0"/>
              </a:xfrm>
              <a:prstGeom prst="line">
                <a:avLst/>
              </a:prstGeom>
              <a:ln w="38100">
                <a:solidFill>
                  <a:srgbClr val="5185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 rot="5400000">
                <a:off x="7467582" y="3487722"/>
                <a:ext cx="152436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54925" y="199764"/>
            <a:ext cx="100880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cap="small" dirty="0">
                <a:latin typeface="Calibri"/>
                <a:cs typeface="Calibri"/>
              </a:rPr>
              <a:t>Review</a:t>
            </a:r>
            <a:r>
              <a:rPr lang="en-US" altLang="en-US" sz="2800" dirty="0">
                <a:latin typeface="Calibri"/>
                <a:cs typeface="Calibri"/>
              </a:rPr>
              <a:t>: Applying Coalescent Theory to Populations (Over-simplified)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04762" y="1268534"/>
            <a:ext cx="5033301" cy="4570808"/>
            <a:chOff x="6770370" y="1453047"/>
            <a:chExt cx="5033301" cy="4570808"/>
          </a:xfrm>
        </p:grpSpPr>
        <p:graphicFrame>
          <p:nvGraphicFramePr>
            <p:cNvPr id="2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1588772"/>
                </p:ext>
              </p:extLst>
            </p:nvPr>
          </p:nvGraphicFramePr>
          <p:xfrm>
            <a:off x="7235943" y="1998058"/>
            <a:ext cx="4524647" cy="36488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9234238" y="5623745"/>
              <a:ext cx="145781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en-US" sz="2000" i="1" dirty="0"/>
                <a:t>Ө</a:t>
              </a:r>
              <a:r>
                <a:rPr lang="en-US" altLang="en-US" sz="2000" i="1" dirty="0"/>
                <a:t> </a:t>
              </a:r>
              <a:r>
                <a:rPr lang="en-US" altLang="en-US" sz="2000" dirty="0"/>
                <a:t>(4</a:t>
              </a:r>
              <a:r>
                <a:rPr lang="en-US" altLang="en-US" sz="2000" i="1" dirty="0"/>
                <a:t>N</a:t>
              </a:r>
              <a:r>
                <a:rPr lang="en-US" altLang="en-US" sz="2000" i="1" baseline="-25000" dirty="0"/>
                <a:t>e</a:t>
              </a:r>
              <a:r>
                <a:rPr lang="en-US" altLang="en-US" sz="2000" i="1" dirty="0"/>
                <a:t>µ</a:t>
              </a:r>
              <a:r>
                <a:rPr lang="en-US" altLang="en-US" sz="2000" dirty="0"/>
                <a:t>)</a:t>
              </a:r>
              <a:endParaRPr lang="el-GR" altLang="en-US" sz="2000" i="1" dirty="0"/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 rot="16200000">
              <a:off x="5812321" y="3432986"/>
              <a:ext cx="23162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+mn-lt"/>
                </a:rPr>
                <a:t>Posterior probability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70370" y="1453047"/>
              <a:ext cx="50333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Posterior distribution of estimates of </a:t>
              </a:r>
              <a:r>
                <a:rPr lang="el-GR" sz="2400" i="1" dirty="0">
                  <a:latin typeface="Calibri" panose="020F0502020204030204" pitchFamily="34" charset="0"/>
                </a:rPr>
                <a:t>Θ</a:t>
              </a:r>
              <a:endParaRPr lang="en-US" sz="2400" i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857866" y="1944886"/>
              <a:ext cx="1484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Best estimate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9599992" y="2263444"/>
              <a:ext cx="0" cy="44288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9039635" y="4486084"/>
              <a:ext cx="1445407" cy="683510"/>
              <a:chOff x="9106486" y="4793511"/>
              <a:chExt cx="1445407" cy="683510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9106486" y="5162843"/>
                <a:ext cx="144540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9106486" y="5162843"/>
                <a:ext cx="0" cy="31417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0540170" y="5162843"/>
                <a:ext cx="0" cy="31417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9301089" y="4793511"/>
                <a:ext cx="10550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95% HPD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8447184" y="5907559"/>
            <a:ext cx="249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Probability of the observed data given </a:t>
            </a:r>
            <a:r>
              <a:rPr lang="en-US" altLang="ja-JP" sz="2000" i="1" dirty="0">
                <a:latin typeface="Symbol" panose="05050102010706020507" pitchFamily="18" charset="2"/>
                <a:ea typeface="MS PGothic" panose="020B0600070205080204" pitchFamily="34" charset="-128"/>
              </a:rPr>
              <a:t>q</a:t>
            </a:r>
            <a:r>
              <a:rPr lang="en-US" sz="20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717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20782" y="2873594"/>
            <a:ext cx="3057322" cy="2377440"/>
            <a:chOff x="8033989" y="5036855"/>
            <a:chExt cx="2052059" cy="15870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3" t="13561" r="59937" b="33247"/>
            <a:stretch/>
          </p:blipFill>
          <p:spPr>
            <a:xfrm>
              <a:off x="8033989" y="5036855"/>
              <a:ext cx="2052059" cy="158709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033989" y="6406413"/>
              <a:ext cx="513956" cy="217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537817" y="284619"/>
            <a:ext cx="5203013" cy="4667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ja-JP" dirty="0">
                <a:ea typeface="MS PGothic" panose="020B0600070205080204" pitchFamily="34" charset="-128"/>
              </a:rPr>
              <a:t>Time since divergence (</a:t>
            </a:r>
            <a:r>
              <a:rPr lang="en-US" altLang="ja-JP" i="1" dirty="0">
                <a:ea typeface="MS PGothic" panose="020B0600070205080204" pitchFamily="34" charset="-128"/>
              </a:rPr>
              <a:t>T</a:t>
            </a:r>
            <a:r>
              <a:rPr lang="en-US" altLang="ja-JP" dirty="0">
                <a:ea typeface="MS PGothic" panose="020B0600070205080204" pitchFamily="34" charset="-128"/>
              </a:rPr>
              <a:t>)</a:t>
            </a:r>
            <a:endParaRPr lang="ja-JP" altLang="en-US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94577" y="2431098"/>
                <a:ext cx="142340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77" y="2431098"/>
                <a:ext cx="1423403" cy="400110"/>
              </a:xfrm>
              <a:prstGeom prst="rect">
                <a:avLst/>
              </a:prstGeom>
              <a:blipFill>
                <a:blip r:embed="rId3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75249" y="799882"/>
            <a:ext cx="108674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Determine when two species split from a common ancestor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Examine the role of geologic and climatic events on speciation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Test models of community assembly (when did different species show up in a biological community)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Test models of co-speciation in symbiotic relationships (parasitism, mutualism, commensalism)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52593" y="2361848"/>
                <a:ext cx="7209523" cy="340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Two problems with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</m:oMath>
                </a14:m>
                <a:r>
                  <a:rPr lang="en-US" sz="2000" dirty="0"/>
                  <a:t> to estimate divergence times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Mutation and genetic drift are stochastic </a:t>
                </a:r>
              </a:p>
              <a:p>
                <a:pPr marL="1200150" lvl="2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Wide variance in coalescence and number of mutations</a:t>
                </a:r>
              </a:p>
              <a:p>
                <a:pPr marL="1200150" lvl="2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Wide variance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</m:oMath>
                </a14:m>
                <a:r>
                  <a:rPr lang="en-US" sz="2000" dirty="0"/>
                  <a:t> under a given model of divergence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</m:oMath>
                </a14:m>
                <a:r>
                  <a:rPr lang="en-US" sz="2000" dirty="0"/>
                  <a:t> is calculated from the </a:t>
                </a:r>
                <a:r>
                  <a:rPr lang="en-US" sz="2000" b="1" dirty="0"/>
                  <a:t>gene tree</a:t>
                </a:r>
                <a:r>
                  <a:rPr lang="en-US" sz="2000" dirty="0"/>
                  <a:t>, which is not necessarily the same as the </a:t>
                </a:r>
                <a:r>
                  <a:rPr lang="en-US" sz="2000" b="1" dirty="0"/>
                  <a:t>species tree</a:t>
                </a:r>
              </a:p>
              <a:p>
                <a:pPr marL="1200150" lvl="2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Ancestral variation can cause:</a:t>
                </a:r>
              </a:p>
              <a:p>
                <a:pPr marL="1657350" lvl="3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Gene tree and species tree to differ in topology</a:t>
                </a:r>
              </a:p>
              <a:p>
                <a:pPr marL="1657350" lvl="3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Deep coalescence in the gene tree: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93" y="2361848"/>
                <a:ext cx="7209523" cy="3400931"/>
              </a:xfrm>
              <a:prstGeom prst="rect">
                <a:avLst/>
              </a:prstGeom>
              <a:blipFill>
                <a:blip r:embed="rId4"/>
                <a:stretch>
                  <a:fillRect l="-761" t="-896" r="-930" b="-2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443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960" t="19471" r="14897" b="47837"/>
          <a:stretch/>
        </p:blipFill>
        <p:spPr>
          <a:xfrm>
            <a:off x="5894363" y="122596"/>
            <a:ext cx="6016751" cy="15544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3072" y="327785"/>
            <a:ext cx="5203013" cy="4667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ja-JP" dirty="0">
                <a:ea typeface="MS PGothic" panose="020B0600070205080204" pitchFamily="34" charset="-128"/>
              </a:rPr>
              <a:t>Species trees versus gene trees</a:t>
            </a:r>
            <a:endParaRPr lang="ja-JP" altLang="en-US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341" y="1040512"/>
            <a:ext cx="5461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Species tree</a:t>
            </a:r>
            <a:r>
              <a:rPr lang="en-US" sz="2000" dirty="0"/>
              <a:t>—a phylogenetic tree depicting the evolutionary relationships of species</a:t>
            </a:r>
          </a:p>
          <a:p>
            <a:endParaRPr lang="en-US" sz="2000" dirty="0"/>
          </a:p>
          <a:p>
            <a:r>
              <a:rPr lang="en-US" sz="2000" b="1" dirty="0"/>
              <a:t>Gene tree</a:t>
            </a:r>
            <a:r>
              <a:rPr lang="en-US" sz="2000" dirty="0"/>
              <a:t>—a phylogenetic tree inferred from DNA sequences sampled from a single gene or locus</a:t>
            </a:r>
          </a:p>
          <a:p>
            <a:r>
              <a:rPr lang="en-US" sz="2000" dirty="0"/>
              <a:t>      *Often used as an estimate of the species tree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545485" y="1928180"/>
            <a:ext cx="5365629" cy="4164652"/>
            <a:chOff x="6545485" y="1928180"/>
            <a:chExt cx="5365629" cy="41646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21350" t="16971" r="48549" b="41970"/>
            <a:stretch/>
          </p:blipFill>
          <p:spPr>
            <a:xfrm>
              <a:off x="6545485" y="1978032"/>
              <a:ext cx="5365629" cy="4114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545485" y="1928180"/>
              <a:ext cx="19042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/>
                <a:t>Species tree</a:t>
              </a:r>
              <a:endParaRPr lang="en-US" sz="2000" u="sng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76413" y="3183310"/>
            <a:ext cx="5853533" cy="2686110"/>
            <a:chOff x="443361" y="3225514"/>
            <a:chExt cx="5853533" cy="2686110"/>
          </a:xfrm>
        </p:grpSpPr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443361" y="3625624"/>
              <a:ext cx="5853533" cy="2286000"/>
              <a:chOff x="434975" y="3225514"/>
              <a:chExt cx="5151110" cy="201168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l="25936" t="60481" r="38143" b="14567"/>
              <a:stretch/>
            </p:blipFill>
            <p:spPr>
              <a:xfrm>
                <a:off x="434975" y="3225514"/>
                <a:ext cx="5151110" cy="201168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l="14262" t="61005" r="74626" b="14043"/>
              <a:stretch/>
            </p:blipFill>
            <p:spPr>
              <a:xfrm>
                <a:off x="572951" y="3225514"/>
                <a:ext cx="1593473" cy="201168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1842868" y="3225514"/>
                <a:ext cx="196947" cy="3195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00152" y="3225514"/>
              <a:ext cx="35277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/>
                <a:t>Gene trees</a:t>
              </a:r>
              <a:endParaRPr lang="en-US" sz="2000" u="sng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9674" y="5857552"/>
            <a:ext cx="6122077" cy="657988"/>
            <a:chOff x="7130" y="5899756"/>
            <a:chExt cx="6122077" cy="6579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843139" y="5915081"/>
                  <a:ext cx="365805" cy="612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139" y="5915081"/>
                  <a:ext cx="365805" cy="6127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736401" y="5899756"/>
                  <a:ext cx="365805" cy="612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401" y="5899756"/>
                  <a:ext cx="365805" cy="6127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763402" y="5915081"/>
                  <a:ext cx="365805" cy="612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3402" y="5915081"/>
                  <a:ext cx="365805" cy="6127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7130" y="5911413"/>
              <a:ext cx="1512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Proportion of gene trees: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947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37924" y="535942"/>
            <a:ext cx="6272295" cy="837859"/>
          </a:xfrm>
        </p:spPr>
        <p:txBody>
          <a:bodyPr>
            <a:noAutofit/>
          </a:bodyPr>
          <a:lstStyle/>
          <a:p>
            <a:r>
              <a:rPr lang="en-US" altLang="ja-JP" sz="2200" dirty="0">
                <a:ea typeface="MS PGothic" panose="020B0600070205080204" pitchFamily="34" charset="-128"/>
              </a:rPr>
              <a:t>Figure 5.6</a:t>
            </a:r>
            <a:r>
              <a:rPr lang="ja-JP" altLang="en-US" sz="2200" dirty="0">
                <a:ea typeface="MS PGothic" panose="020B0600070205080204" pitchFamily="34" charset="-128"/>
              </a:rPr>
              <a:t>  </a:t>
            </a:r>
            <a:r>
              <a:rPr lang="en-US" altLang="ja-JP" sz="2200" dirty="0">
                <a:ea typeface="MS PGothic" panose="020B0600070205080204" pitchFamily="34" charset="-128"/>
              </a:rPr>
              <a:t>The coalescence tree may (red) or may not (blue) match the structure of the species tree (black)</a:t>
            </a:r>
            <a:endParaRPr lang="ja-JP" altLang="en-US" sz="22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4" y="1739561"/>
            <a:ext cx="5249354" cy="356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43" y="1510961"/>
            <a:ext cx="5722575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626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7960</TotalTime>
  <Words>2956</Words>
  <Application>Microsoft Macintosh PowerPoint</Application>
  <PresentationFormat>Widescreen</PresentationFormat>
  <Paragraphs>400</Paragraphs>
  <Slides>50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Cambria Math</vt:lpstr>
      <vt:lpstr>Comic Sans MS</vt:lpstr>
      <vt:lpstr>Symbol</vt:lpstr>
      <vt:lpstr>Times New Roman</vt:lpstr>
      <vt:lpstr>Office Theme</vt:lpstr>
      <vt:lpstr>10: Population History and Demography</vt:lpstr>
      <vt:lpstr>Part I—Population Demography Learning Outcomes</vt:lpstr>
      <vt:lpstr>PowerPoint Presentation</vt:lpstr>
      <vt:lpstr>Figure 5.3  Distribution of values of p in 100,000 coalescence simulations under the standard coalescence model q = 2.6</vt:lpstr>
      <vt:lpstr>PowerPoint Presentation</vt:lpstr>
      <vt:lpstr>PowerPoint Presentation</vt:lpstr>
      <vt:lpstr>PowerPoint Presentation</vt:lpstr>
      <vt:lpstr>PowerPoint Presentation</vt:lpstr>
      <vt:lpstr>Figure 5.6  The coalescence tree may (red) or may not (blue) match the structure of the species tree (black)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II—Population Assignment Learning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Identifying population boundaries &amp; assigning individuals to populations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III—Complex Histories Learning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5.14  The joint site frequency spectrum (SFS) for a Tibetan and a Han Chinese population estimated for a genome-wide  data set of all protein-coding genes</vt:lpstr>
    </vt:vector>
  </TitlesOfParts>
  <Company>Wright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02.4-Mutation Part I</dc:title>
  <dc:creator>Peters, Jeffrey L.</dc:creator>
  <cp:lastModifiedBy>Kevin McCracken</cp:lastModifiedBy>
  <cp:revision>238</cp:revision>
  <dcterms:created xsi:type="dcterms:W3CDTF">2021-01-19T17:08:29Z</dcterms:created>
  <dcterms:modified xsi:type="dcterms:W3CDTF">2023-07-24T12:50:45Z</dcterms:modified>
</cp:coreProperties>
</file>