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324" r:id="rId3"/>
    <p:sldId id="257" r:id="rId4"/>
    <p:sldId id="325" r:id="rId5"/>
    <p:sldId id="326" r:id="rId6"/>
    <p:sldId id="343" r:id="rId7"/>
    <p:sldId id="345" r:id="rId8"/>
    <p:sldId id="342" r:id="rId9"/>
    <p:sldId id="346" r:id="rId10"/>
    <p:sldId id="347" r:id="rId11"/>
    <p:sldId id="329" r:id="rId12"/>
    <p:sldId id="330" r:id="rId13"/>
    <p:sldId id="332" r:id="rId14"/>
    <p:sldId id="333" r:id="rId15"/>
    <p:sldId id="334" r:id="rId16"/>
    <p:sldId id="358" r:id="rId17"/>
    <p:sldId id="348" r:id="rId18"/>
    <p:sldId id="350" r:id="rId19"/>
    <p:sldId id="336" r:id="rId20"/>
    <p:sldId id="337" r:id="rId21"/>
    <p:sldId id="351" r:id="rId22"/>
    <p:sldId id="339" r:id="rId23"/>
    <p:sldId id="352" r:id="rId24"/>
    <p:sldId id="353" r:id="rId25"/>
    <p:sldId id="354" r:id="rId26"/>
    <p:sldId id="355" r:id="rId27"/>
    <p:sldId id="356" r:id="rId28"/>
    <p:sldId id="341" r:id="rId29"/>
    <p:sldId id="357" r:id="rId30"/>
    <p:sldId id="266" r:id="rId31"/>
    <p:sldId id="260" r:id="rId32"/>
    <p:sldId id="268" r:id="rId33"/>
    <p:sldId id="267" r:id="rId34"/>
    <p:sldId id="259" r:id="rId35"/>
    <p:sldId id="261" r:id="rId36"/>
    <p:sldId id="262"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FF6600"/>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343" autoAdjust="0"/>
  </p:normalViewPr>
  <p:slideViewPr>
    <p:cSldViewPr snapToGrid="0">
      <p:cViewPr varScale="1">
        <p:scale>
          <a:sx n="127" d="100"/>
          <a:sy n="127"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noFill/>
                <a:ln>
                  <a:noFill/>
                </a:ln>
              </c:spPr>
            </c:marker>
            <c:bubble3D val="0"/>
            <c:extLst>
              <c:ext xmlns:c16="http://schemas.microsoft.com/office/drawing/2014/chart" uri="{C3380CC4-5D6E-409C-BE32-E72D297353CC}">
                <c16:uniqueId val="{00000001-E85E-4E71-BCD9-4E480F9B6AED}"/>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0-E85E-4E71-BCD9-4E480F9B6AED}"/>
            </c:ext>
          </c:extLst>
        </c:ser>
        <c:dLbls>
          <c:showLegendKey val="0"/>
          <c:showVal val="0"/>
          <c:showCatName val="0"/>
          <c:showSerName val="0"/>
          <c:showPercent val="0"/>
          <c:showBubbleSize val="0"/>
        </c:dLbls>
        <c:axId val="237721856"/>
        <c:axId val="237728128"/>
      </c:scatterChart>
      <c:valAx>
        <c:axId val="237721856"/>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28128"/>
        <c:crosses val="autoZero"/>
        <c:crossBetween val="midCat"/>
        <c:majorUnit val="0.2"/>
      </c:valAx>
      <c:valAx>
        <c:axId val="237728128"/>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721856"/>
        <c:crosses val="autoZero"/>
        <c:crossBetween val="midCat"/>
        <c:majorUnit val="1.0000000000000005E-2"/>
      </c:valAx>
    </c:plotArea>
    <c:plotVisOnly val="1"/>
    <c:dispBlanksAs val="gap"/>
    <c:showDLblsOverMax val="0"/>
  </c:chart>
  <c:txPr>
    <a:bodyPr/>
    <a:lstStyle/>
    <a:p>
      <a:pPr>
        <a:defRPr sz="15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noFill/>
                <a:ln>
                  <a:noFill/>
                </a:ln>
              </c:spPr>
            </c:marker>
            <c:bubble3D val="0"/>
            <c:extLst>
              <c:ext xmlns:c16="http://schemas.microsoft.com/office/drawing/2014/chart" uri="{C3380CC4-5D6E-409C-BE32-E72D297353CC}">
                <c16:uniqueId val="{00000001-E85E-4E71-BCD9-4E480F9B6AED}"/>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0-E85E-4E71-BCD9-4E480F9B6AED}"/>
            </c:ext>
          </c:extLst>
        </c:ser>
        <c:dLbls>
          <c:showLegendKey val="0"/>
          <c:showVal val="0"/>
          <c:showCatName val="0"/>
          <c:showSerName val="0"/>
          <c:showPercent val="0"/>
          <c:showBubbleSize val="0"/>
        </c:dLbls>
        <c:axId val="237721856"/>
        <c:axId val="237728128"/>
      </c:scatterChart>
      <c:valAx>
        <c:axId val="237721856"/>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28128"/>
        <c:crosses val="autoZero"/>
        <c:crossBetween val="midCat"/>
        <c:majorUnit val="0.2"/>
      </c:valAx>
      <c:valAx>
        <c:axId val="237728128"/>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721856"/>
        <c:crosses val="autoZero"/>
        <c:crossBetween val="midCat"/>
        <c:majorUnit val="1.0000000000000005E-2"/>
      </c:valAx>
    </c:plotArea>
    <c:plotVisOnly val="1"/>
    <c:dispBlanksAs val="gap"/>
    <c:showDLblsOverMax val="0"/>
  </c:chart>
  <c:txPr>
    <a:bodyPr/>
    <a:lstStyle/>
    <a:p>
      <a:pPr>
        <a:defRPr sz="15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solidFill>
                  <a:srgbClr val="FF0000"/>
                </a:solidFill>
                <a:ln>
                  <a:solidFill>
                    <a:srgbClr val="FF0000"/>
                  </a:solidFill>
                </a:ln>
              </c:spPr>
            </c:marker>
            <c:bubble3D val="0"/>
            <c:extLst>
              <c:ext xmlns:c16="http://schemas.microsoft.com/office/drawing/2014/chart" uri="{C3380CC4-5D6E-409C-BE32-E72D297353CC}">
                <c16:uniqueId val="{00000001-DEBB-465F-85DB-4B9D4BECDDCF}"/>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0-DEBB-465F-85DB-4B9D4BECDDCF}"/>
            </c:ext>
          </c:extLst>
        </c:ser>
        <c:dLbls>
          <c:showLegendKey val="0"/>
          <c:showVal val="0"/>
          <c:showCatName val="0"/>
          <c:showSerName val="0"/>
          <c:showPercent val="0"/>
          <c:showBubbleSize val="0"/>
        </c:dLbls>
        <c:axId val="237626112"/>
        <c:axId val="237731200"/>
      </c:scatterChart>
      <c:valAx>
        <c:axId val="237626112"/>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31200"/>
        <c:crosses val="autoZero"/>
        <c:crossBetween val="midCat"/>
        <c:majorUnit val="0.2"/>
      </c:valAx>
      <c:valAx>
        <c:axId val="237731200"/>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626112"/>
        <c:crosses val="autoZero"/>
        <c:crossBetween val="midCat"/>
        <c:majorUnit val="1.0000000000000005E-2"/>
      </c:valAx>
    </c:plotArea>
    <c:plotVisOnly val="1"/>
    <c:dispBlanksAs val="gap"/>
    <c:showDLblsOverMax val="0"/>
  </c:chart>
  <c:spPr>
    <a:solidFill>
      <a:schemeClr val="bg1"/>
    </a:solidFill>
  </c:spPr>
  <c:txPr>
    <a:bodyPr/>
    <a:lstStyle/>
    <a:p>
      <a:pPr>
        <a:defRPr sz="15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solidFill>
                  <a:srgbClr val="FF0000"/>
                </a:solidFill>
                <a:ln>
                  <a:solidFill>
                    <a:srgbClr val="FF0000"/>
                  </a:solidFill>
                </a:ln>
              </c:spPr>
            </c:marker>
            <c:bubble3D val="0"/>
            <c:extLst>
              <c:ext xmlns:c16="http://schemas.microsoft.com/office/drawing/2014/chart" uri="{C3380CC4-5D6E-409C-BE32-E72D297353CC}">
                <c16:uniqueId val="{00000000-B474-4C7A-A33F-83C5CFC116D8}"/>
              </c:ext>
            </c:extLst>
          </c:dPt>
          <c:dPt>
            <c:idx val="19"/>
            <c:marker>
              <c:spPr>
                <a:solidFill>
                  <a:srgbClr val="FFC000"/>
                </a:solidFill>
                <a:ln>
                  <a:solidFill>
                    <a:srgbClr val="FFC000"/>
                  </a:solidFill>
                </a:ln>
              </c:spPr>
            </c:marker>
            <c:bubble3D val="0"/>
            <c:extLst>
              <c:ext xmlns:c16="http://schemas.microsoft.com/office/drawing/2014/chart" uri="{C3380CC4-5D6E-409C-BE32-E72D297353CC}">
                <c16:uniqueId val="{00000002-B474-4C7A-A33F-83C5CFC116D8}"/>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1-B474-4C7A-A33F-83C5CFC116D8}"/>
            </c:ext>
          </c:extLst>
        </c:ser>
        <c:dLbls>
          <c:showLegendKey val="0"/>
          <c:showVal val="0"/>
          <c:showCatName val="0"/>
          <c:showSerName val="0"/>
          <c:showPercent val="0"/>
          <c:showBubbleSize val="0"/>
        </c:dLbls>
        <c:axId val="237626112"/>
        <c:axId val="237731200"/>
      </c:scatterChart>
      <c:valAx>
        <c:axId val="237626112"/>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31200"/>
        <c:crosses val="autoZero"/>
        <c:crossBetween val="midCat"/>
        <c:majorUnit val="0.2"/>
      </c:valAx>
      <c:valAx>
        <c:axId val="237731200"/>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626112"/>
        <c:crosses val="autoZero"/>
        <c:crossBetween val="midCat"/>
        <c:majorUnit val="1.0000000000000005E-2"/>
      </c:valAx>
    </c:plotArea>
    <c:plotVisOnly val="1"/>
    <c:dispBlanksAs val="gap"/>
    <c:showDLblsOverMax val="0"/>
  </c:chart>
  <c:spPr>
    <a:solidFill>
      <a:schemeClr val="bg1"/>
    </a:solidFill>
  </c:spPr>
  <c:txPr>
    <a:bodyPr/>
    <a:lstStyle/>
    <a:p>
      <a:pPr>
        <a:defRPr sz="15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solidFill>
                  <a:srgbClr val="FF0000"/>
                </a:solidFill>
                <a:ln>
                  <a:solidFill>
                    <a:srgbClr val="FF0000"/>
                  </a:solidFill>
                </a:ln>
              </c:spPr>
            </c:marker>
            <c:bubble3D val="0"/>
            <c:extLst>
              <c:ext xmlns:c16="http://schemas.microsoft.com/office/drawing/2014/chart" uri="{C3380CC4-5D6E-409C-BE32-E72D297353CC}">
                <c16:uniqueId val="{00000000-CB52-495E-AF50-5FDD86A43B85}"/>
              </c:ext>
            </c:extLst>
          </c:dPt>
          <c:dPt>
            <c:idx val="19"/>
            <c:marker>
              <c:spPr>
                <a:solidFill>
                  <a:srgbClr val="0000FF"/>
                </a:solidFill>
                <a:ln>
                  <a:solidFill>
                    <a:srgbClr val="0000FF"/>
                  </a:solidFill>
                </a:ln>
              </c:spPr>
            </c:marker>
            <c:bubble3D val="0"/>
            <c:extLst>
              <c:ext xmlns:c16="http://schemas.microsoft.com/office/drawing/2014/chart" uri="{C3380CC4-5D6E-409C-BE32-E72D297353CC}">
                <c16:uniqueId val="{00000001-CB52-495E-AF50-5FDD86A43B85}"/>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2-CB52-495E-AF50-5FDD86A43B85}"/>
            </c:ext>
          </c:extLst>
        </c:ser>
        <c:dLbls>
          <c:showLegendKey val="0"/>
          <c:showVal val="0"/>
          <c:showCatName val="0"/>
          <c:showSerName val="0"/>
          <c:showPercent val="0"/>
          <c:showBubbleSize val="0"/>
        </c:dLbls>
        <c:axId val="237626112"/>
        <c:axId val="237731200"/>
      </c:scatterChart>
      <c:valAx>
        <c:axId val="237626112"/>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31200"/>
        <c:crosses val="autoZero"/>
        <c:crossBetween val="midCat"/>
        <c:majorUnit val="0.2"/>
      </c:valAx>
      <c:valAx>
        <c:axId val="237731200"/>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626112"/>
        <c:crosses val="autoZero"/>
        <c:crossBetween val="midCat"/>
        <c:majorUnit val="1.0000000000000005E-2"/>
      </c:valAx>
    </c:plotArea>
    <c:plotVisOnly val="1"/>
    <c:dispBlanksAs val="gap"/>
    <c:showDLblsOverMax val="0"/>
  </c:chart>
  <c:spPr>
    <a:solidFill>
      <a:schemeClr val="bg1"/>
    </a:solidFill>
  </c:spPr>
  <c:txPr>
    <a:bodyPr/>
    <a:lstStyle/>
    <a:p>
      <a:pPr>
        <a:defRPr sz="15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890FD-560B-4CCB-AFA8-D235E893BFB0}" type="datetimeFigureOut">
              <a:rPr lang="en-US" smtClean="0"/>
              <a:t>7/26/23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9015C-2265-44B2-B3E3-1508342A795D}" type="slidenum">
              <a:rPr lang="en-US" smtClean="0"/>
              <a:t>‹#›</a:t>
            </a:fld>
            <a:endParaRPr lang="en-US"/>
          </a:p>
        </p:txBody>
      </p:sp>
    </p:spTree>
    <p:extLst>
      <p:ext uri="{BB962C8B-B14F-4D97-AF65-F5344CB8AC3E}">
        <p14:creationId xmlns:p14="http://schemas.microsoft.com/office/powerpoint/2010/main" val="177741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89C4537-3C22-493B-81A9-0F5454A7B22A}"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1997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72CF7-29E3-4A9D-8D34-AF79BA4EE967}" type="slidenum">
              <a:rPr lang="en-US"/>
              <a:pPr/>
              <a:t>11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88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96204-A623-4160-B62C-0A79B3164468}" type="slidenum">
              <a:rPr lang="en-US"/>
              <a:pPr/>
              <a:t>13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086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AD089-C6FF-4EE9-B332-8A6A757AB8AB}" type="slidenum">
              <a:rPr lang="en-US"/>
              <a:pPr/>
              <a:t>14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378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5E350-C467-4A39-9D67-1EDD54DFC689}"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870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A5C1D21-FC53-48F4-9E5B-24A244B1D5ED}" type="slidenum">
              <a:rPr lang="en-US"/>
              <a:pPr/>
              <a:t>22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580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2490C-B357-48CA-B7D4-1FA447ED448D}" type="slidenum">
              <a:rPr lang="en-US"/>
              <a:pPr/>
              <a:t>31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860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27DD4-3E3C-4808-8316-D06141550E40}" type="slidenum">
              <a:rPr lang="en-US"/>
              <a:pPr/>
              <a:t>35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104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772A4-737C-4A8A-A318-9202BF4122B8}" type="slidenum">
              <a:rPr lang="en-US"/>
              <a:pPr/>
              <a:t>36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101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A8104-BD3D-40C3-A250-39FD07717D26}"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5039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8104-BD3D-40C3-A250-39FD07717D26}"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67095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8104-BD3D-40C3-A250-39FD07717D26}"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49067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8104-BD3D-40C3-A250-39FD07717D26}"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97927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A8104-BD3D-40C3-A250-39FD07717D26}"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89543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A8104-BD3D-40C3-A250-39FD07717D26}"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6865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A8104-BD3D-40C3-A250-39FD07717D26}" type="datetimeFigureOut">
              <a:rPr lang="en-US" smtClean="0"/>
              <a:t>7/26/23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29564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A8104-BD3D-40C3-A250-39FD07717D26}" type="datetimeFigureOut">
              <a:rPr lang="en-US" smtClean="0"/>
              <a:t>7/26/23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85756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8104-BD3D-40C3-A250-39FD07717D26}" type="datetimeFigureOut">
              <a:rPr lang="en-US" smtClean="0"/>
              <a:t>7/26/23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00542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A8104-BD3D-40C3-A250-39FD07717D26}"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44174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A8104-BD3D-40C3-A250-39FD07717D26}"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9924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8104-BD3D-40C3-A250-39FD07717D26}" type="datetimeFigureOut">
              <a:rPr lang="en-US" smtClean="0"/>
              <a:t>7/26/23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96706-A999-4A56-9C84-1A771B824D83}" type="slidenum">
              <a:rPr lang="en-US" smtClean="0"/>
              <a:t>‹#›</a:t>
            </a:fld>
            <a:endParaRPr lang="en-US"/>
          </a:p>
        </p:txBody>
      </p:sp>
    </p:spTree>
    <p:extLst>
      <p:ext uri="{BB962C8B-B14F-4D97-AF65-F5344CB8AC3E}">
        <p14:creationId xmlns:p14="http://schemas.microsoft.com/office/powerpoint/2010/main" val="310757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1.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image" Target="../media/image2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800" y="2199531"/>
            <a:ext cx="8217192" cy="1121893"/>
          </a:xfrm>
        </p:spPr>
        <p:txBody>
          <a:bodyPr>
            <a:normAutofit/>
          </a:bodyPr>
          <a:lstStyle/>
          <a:p>
            <a:r>
              <a:rPr lang="en-US"/>
              <a:t>The </a:t>
            </a:r>
            <a:r>
              <a:rPr lang="en-US" dirty="0"/>
              <a:t>Neutral Theory</a:t>
            </a:r>
          </a:p>
        </p:txBody>
      </p:sp>
      <p:sp>
        <p:nvSpPr>
          <p:cNvPr id="3" name="Subtitle 2"/>
          <p:cNvSpPr>
            <a:spLocks noGrp="1"/>
          </p:cNvSpPr>
          <p:nvPr>
            <p:ph type="subTitle" idx="1"/>
          </p:nvPr>
        </p:nvSpPr>
        <p:spPr>
          <a:xfrm>
            <a:off x="2909248" y="3767059"/>
            <a:ext cx="6400800" cy="1752600"/>
          </a:xfrm>
        </p:spPr>
        <p:txBody>
          <a:bodyPr/>
          <a:lstStyle/>
          <a:p>
            <a:r>
              <a:rPr lang="en-US" dirty="0"/>
              <a:t>Population Genomics</a:t>
            </a:r>
          </a:p>
          <a:p>
            <a:r>
              <a:rPr lang="en-US" dirty="0"/>
              <a:t>Universidad de Antioquia</a:t>
            </a:r>
          </a:p>
          <a:p>
            <a:r>
              <a:rPr lang="en-US" dirty="0"/>
              <a:t>Gen-Pob’23</a:t>
            </a:r>
          </a:p>
        </p:txBody>
      </p:sp>
    </p:spTree>
    <p:extLst>
      <p:ext uri="{BB962C8B-B14F-4D97-AF65-F5344CB8AC3E}">
        <p14:creationId xmlns:p14="http://schemas.microsoft.com/office/powerpoint/2010/main" val="316924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879" y="321483"/>
            <a:ext cx="5183407" cy="523220"/>
          </a:xfrm>
          <a:prstGeom prst="rect">
            <a:avLst/>
          </a:prstGeom>
          <a:noFill/>
        </p:spPr>
        <p:txBody>
          <a:bodyPr wrap="none" rtlCol="0">
            <a:spAutoFit/>
          </a:bodyPr>
          <a:lstStyle/>
          <a:p>
            <a:r>
              <a:rPr lang="en-US" sz="2800" dirty="0" err="1"/>
              <a:t>Selectionist</a:t>
            </a:r>
            <a:r>
              <a:rPr lang="en-US" sz="2800" dirty="0"/>
              <a:t> vs. Neutralist Theories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942" t="2277" r="17030" b="87095"/>
          <a:stretch/>
        </p:blipFill>
        <p:spPr>
          <a:xfrm>
            <a:off x="694879" y="1025139"/>
            <a:ext cx="5107577" cy="36576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942" t="22394" r="17030" b="66978"/>
          <a:stretch/>
        </p:blipFill>
        <p:spPr>
          <a:xfrm>
            <a:off x="6346743" y="992318"/>
            <a:ext cx="5107577" cy="36576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141" t="64147" r="30002" b="10980"/>
          <a:stretch/>
        </p:blipFill>
        <p:spPr>
          <a:xfrm>
            <a:off x="4215318" y="1605708"/>
            <a:ext cx="4027714" cy="855999"/>
          </a:xfrm>
          <a:prstGeom prst="rect">
            <a:avLst/>
          </a:prstGeom>
        </p:spPr>
      </p:pic>
      <p:sp>
        <p:nvSpPr>
          <p:cNvPr id="8" name="TextBox 7"/>
          <p:cNvSpPr txBox="1"/>
          <p:nvPr/>
        </p:nvSpPr>
        <p:spPr>
          <a:xfrm>
            <a:off x="694879" y="3222712"/>
            <a:ext cx="5392412" cy="324704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Most mutations are deleterious &amp; removed by negative selection.</a:t>
            </a:r>
          </a:p>
          <a:p>
            <a:pPr marL="285750" indent="-285750">
              <a:spcAft>
                <a:spcPts val="600"/>
              </a:spcAft>
              <a:buFont typeface="Arial" panose="020B0604020202020204" pitchFamily="34" charset="0"/>
              <a:buChar char="•"/>
            </a:pPr>
            <a:endParaRPr lang="en-US" sz="2000" dirty="0"/>
          </a:p>
          <a:p>
            <a:pPr marL="285750" indent="-285750">
              <a:spcAft>
                <a:spcPts val="1200"/>
              </a:spcAft>
              <a:buFont typeface="Arial" panose="020B0604020202020204" pitchFamily="34" charset="0"/>
              <a:buChar char="•"/>
            </a:pPr>
            <a:r>
              <a:rPr lang="en-US" sz="2000" dirty="0"/>
              <a:t>Evolutionary change results from advantageous mutations that are driven to fixation by positive selection.</a:t>
            </a:r>
          </a:p>
          <a:p>
            <a:pPr marL="285750" indent="-285750">
              <a:spcAft>
                <a:spcPts val="600"/>
              </a:spcAft>
              <a:buFont typeface="Arial" panose="020B0604020202020204" pitchFamily="34" charset="0"/>
              <a:buChar char="•"/>
            </a:pPr>
            <a:r>
              <a:rPr lang="en-US" sz="2000" dirty="0"/>
              <a:t>Genetic variation within and between species results from selection.</a:t>
            </a:r>
          </a:p>
          <a:p>
            <a:pPr marL="742950" lvl="1" indent="-285750">
              <a:spcAft>
                <a:spcPts val="600"/>
              </a:spcAft>
              <a:buFont typeface="Arial" panose="020B0604020202020204" pitchFamily="34" charset="0"/>
              <a:buChar char="•"/>
            </a:pPr>
            <a:r>
              <a:rPr lang="en-US" sz="2000" dirty="0"/>
              <a:t>Mutation-selection balance</a:t>
            </a:r>
          </a:p>
        </p:txBody>
      </p:sp>
      <p:sp>
        <p:nvSpPr>
          <p:cNvPr id="9" name="TextBox 8"/>
          <p:cNvSpPr txBox="1"/>
          <p:nvPr/>
        </p:nvSpPr>
        <p:spPr>
          <a:xfrm>
            <a:off x="6346743" y="3222712"/>
            <a:ext cx="5371545" cy="324704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Many mutations are deleterious &amp; removed by negative selection, but many are neutral (no selection); advantageous mutations are rare.</a:t>
            </a:r>
          </a:p>
          <a:p>
            <a:pPr marL="285750" indent="-285750">
              <a:spcAft>
                <a:spcPts val="600"/>
              </a:spcAft>
              <a:buFont typeface="Arial" panose="020B0604020202020204" pitchFamily="34" charset="0"/>
              <a:buChar char="•"/>
            </a:pPr>
            <a:r>
              <a:rPr lang="en-US" sz="2000" dirty="0"/>
              <a:t>Evolutionary change results from neutral mutations that drift to fixation.</a:t>
            </a:r>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r>
              <a:rPr lang="en-US" sz="2000" dirty="0"/>
              <a:t>Genetic variation within and between species results from genetic drift.</a:t>
            </a:r>
          </a:p>
          <a:p>
            <a:pPr marL="742950" lvl="1" indent="-285750">
              <a:spcAft>
                <a:spcPts val="600"/>
              </a:spcAft>
              <a:buFont typeface="Arial" panose="020B0604020202020204" pitchFamily="34" charset="0"/>
              <a:buChar char="•"/>
            </a:pPr>
            <a:r>
              <a:rPr lang="en-US" sz="2000" dirty="0"/>
              <a:t>Mutation-drift equilibrium</a:t>
            </a:r>
          </a:p>
        </p:txBody>
      </p:sp>
      <p:sp>
        <p:nvSpPr>
          <p:cNvPr id="10" name="Text Box 3"/>
          <p:cNvSpPr txBox="1">
            <a:spLocks noChangeArrowheads="1"/>
          </p:cNvSpPr>
          <p:nvPr/>
        </p:nvSpPr>
        <p:spPr bwMode="auto">
          <a:xfrm>
            <a:off x="3139085" y="2676516"/>
            <a:ext cx="6184892" cy="276999"/>
          </a:xfrm>
          <a:prstGeom prst="rect">
            <a:avLst/>
          </a:prstGeom>
          <a:noFill/>
          <a:ln w="9525">
            <a:noFill/>
            <a:miter lim="800000"/>
            <a:headEnd/>
            <a:tailEnd/>
          </a:ln>
          <a:effectLst/>
        </p:spPr>
        <p:txBody>
          <a:bodyPr wrap="square">
            <a:spAutoFit/>
          </a:bodyPr>
          <a:lstStyle/>
          <a:p>
            <a:pPr eaLnBrk="1" hangingPunct="1"/>
            <a:r>
              <a:rPr lang="en-US" sz="1200" b="1" dirty="0" err="1">
                <a:latin typeface="Arial" charset="0"/>
              </a:rPr>
              <a:t>Bromham</a:t>
            </a:r>
            <a:r>
              <a:rPr lang="en-US" sz="1200" b="1" dirty="0">
                <a:latin typeface="Arial" charset="0"/>
              </a:rPr>
              <a:t> &amp; Penny “The modern molecular clock” </a:t>
            </a:r>
            <a:r>
              <a:rPr lang="en-US" sz="1200" b="1" i="1" dirty="0">
                <a:latin typeface="Arial" charset="0"/>
              </a:rPr>
              <a:t>Nature Rev Genet</a:t>
            </a:r>
            <a:r>
              <a:rPr lang="en-US" sz="1200" b="1" dirty="0">
                <a:latin typeface="Arial" charset="0"/>
              </a:rPr>
              <a:t> 4:216, 2003</a:t>
            </a:r>
          </a:p>
        </p:txBody>
      </p:sp>
    </p:spTree>
    <p:extLst>
      <p:ext uri="{BB962C8B-B14F-4D97-AF65-F5344CB8AC3E}">
        <p14:creationId xmlns:p14="http://schemas.microsoft.com/office/powerpoint/2010/main" val="31165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0451" y="437606"/>
            <a:ext cx="7772400" cy="581297"/>
          </a:xfrm>
        </p:spPr>
        <p:txBody>
          <a:bodyPr/>
          <a:lstStyle/>
          <a:p>
            <a:r>
              <a:rPr lang="en-US" cap="small" dirty="0"/>
              <a:t>Review</a:t>
            </a:r>
            <a:r>
              <a:rPr lang="en-US" dirty="0"/>
              <a:t>: Evolution by Genetic Drift</a:t>
            </a:r>
          </a:p>
        </p:txBody>
      </p:sp>
      <p:sp>
        <p:nvSpPr>
          <p:cNvPr id="3075" name="Rectangle 3"/>
          <p:cNvSpPr>
            <a:spLocks noGrp="1" noChangeArrowheads="1"/>
          </p:cNvSpPr>
          <p:nvPr>
            <p:ph type="body" idx="1"/>
          </p:nvPr>
        </p:nvSpPr>
        <p:spPr>
          <a:xfrm>
            <a:off x="1099458" y="1123406"/>
            <a:ext cx="9416142" cy="4876800"/>
          </a:xfrm>
        </p:spPr>
        <p:txBody>
          <a:bodyPr>
            <a:normAutofit/>
          </a:bodyPr>
          <a:lstStyle/>
          <a:p>
            <a:pPr>
              <a:lnSpc>
                <a:spcPct val="90000"/>
              </a:lnSpc>
            </a:pPr>
            <a:r>
              <a:rPr lang="en-US" sz="2000" dirty="0"/>
              <a:t>Diploid population size </a:t>
            </a:r>
            <a:r>
              <a:rPr lang="en-US" sz="2000" i="1" dirty="0"/>
              <a:t>N</a:t>
            </a:r>
          </a:p>
          <a:p>
            <a:pPr>
              <a:lnSpc>
                <a:spcPct val="90000"/>
              </a:lnSpc>
            </a:pPr>
            <a:r>
              <a:rPr lang="en-US" sz="2000" dirty="0"/>
              <a:t>There are 2</a:t>
            </a:r>
            <a:r>
              <a:rPr lang="en-US" sz="2000" i="1" dirty="0"/>
              <a:t>N</a:t>
            </a:r>
            <a:r>
              <a:rPr lang="en-US" sz="2000" dirty="0"/>
              <a:t> alleles</a:t>
            </a:r>
          </a:p>
          <a:p>
            <a:pPr>
              <a:lnSpc>
                <a:spcPct val="90000"/>
              </a:lnSpc>
            </a:pPr>
            <a:r>
              <a:rPr lang="en-US" sz="2000" dirty="0">
                <a:sym typeface="Symbol"/>
              </a:rPr>
              <a:t></a:t>
            </a:r>
            <a:r>
              <a:rPr lang="en-US" sz="2000" dirty="0"/>
              <a:t> is the mutation rate to neutral alleles</a:t>
            </a:r>
          </a:p>
          <a:p>
            <a:r>
              <a:rPr lang="en-US" sz="2000" dirty="0"/>
              <a:t>Every generation, there are 2</a:t>
            </a:r>
            <a:r>
              <a:rPr lang="en-US" sz="2000" i="1" dirty="0"/>
              <a:t>N</a:t>
            </a:r>
            <a:r>
              <a:rPr lang="en-US" sz="2000" i="1" dirty="0">
                <a:sym typeface="Symbol"/>
              </a:rPr>
              <a:t></a:t>
            </a:r>
            <a:r>
              <a:rPr lang="en-US" sz="2000" dirty="0"/>
              <a:t> new neutral mutations, each with frequency 1/2</a:t>
            </a:r>
            <a:r>
              <a:rPr lang="en-US" sz="2000" i="1" dirty="0"/>
              <a:t>N</a:t>
            </a:r>
          </a:p>
          <a:p>
            <a:r>
              <a:rPr lang="en-US" sz="2000" dirty="0"/>
              <a:t>Chance of drifting to fixation = 1/2</a:t>
            </a:r>
            <a:r>
              <a:rPr lang="en-US" sz="2000" i="1" dirty="0"/>
              <a:t>N</a:t>
            </a:r>
          </a:p>
          <a:p>
            <a:r>
              <a:rPr lang="en-US" sz="2000" dirty="0"/>
              <a:t>So 2</a:t>
            </a:r>
            <a:r>
              <a:rPr lang="en-US" sz="2000" i="1" dirty="0"/>
              <a:t>N</a:t>
            </a:r>
            <a:r>
              <a:rPr lang="en-US" sz="2000" i="1" dirty="0">
                <a:sym typeface="Symbol"/>
              </a:rPr>
              <a:t> </a:t>
            </a:r>
            <a:r>
              <a:rPr lang="en-US" sz="2000" dirty="0"/>
              <a:t>/2</a:t>
            </a:r>
            <a:r>
              <a:rPr lang="en-US" sz="2000" i="1" dirty="0"/>
              <a:t>N</a:t>
            </a:r>
            <a:r>
              <a:rPr lang="en-US" sz="2000" dirty="0"/>
              <a:t> = </a:t>
            </a:r>
            <a:r>
              <a:rPr lang="en-US" sz="2000" i="1" dirty="0">
                <a:sym typeface="Symbol"/>
              </a:rPr>
              <a:t></a:t>
            </a:r>
            <a:r>
              <a:rPr lang="en-US" sz="2000" dirty="0"/>
              <a:t> neutral mutations will go to fixation every generation.</a:t>
            </a:r>
          </a:p>
          <a:p>
            <a:r>
              <a:rPr lang="en-US" sz="2000" b="1" dirty="0"/>
              <a:t>Rate of neutral evolution = </a:t>
            </a:r>
            <a:r>
              <a:rPr lang="en-US" sz="2000" b="1" i="1" dirty="0">
                <a:sym typeface="Symbol"/>
              </a:rPr>
              <a:t></a:t>
            </a:r>
            <a:endParaRPr lang="en-US" sz="2000" b="1" i="1" dirty="0"/>
          </a:p>
        </p:txBody>
      </p:sp>
    </p:spTree>
    <p:extLst>
      <p:ext uri="{BB962C8B-B14F-4D97-AF65-F5344CB8AC3E}">
        <p14:creationId xmlns:p14="http://schemas.microsoft.com/office/powerpoint/2010/main" val="3464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lstStyle/>
          <a:p>
            <a:r>
              <a:rPr lang="en-US" dirty="0"/>
              <a:t>Application of neutral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01483" y="953591"/>
                <a:ext cx="9762309" cy="3142484"/>
              </a:xfrm>
            </p:spPr>
            <p:txBody>
              <a:bodyPr>
                <a:normAutofit/>
              </a:bodyPr>
              <a:lstStyle/>
              <a:p>
                <a:pPr>
                  <a:lnSpc>
                    <a:spcPct val="100000"/>
                  </a:lnSpc>
                  <a:spcAft>
                    <a:spcPts val="600"/>
                  </a:spcAft>
                </a:pPr>
                <a:r>
                  <a:rPr lang="en-US" sz="2000" dirty="0"/>
                  <a:t>Under neutral evolution, what is the expected relationship between divergence (</a:t>
                </a:r>
                <a:r>
                  <a:rPr lang="en-US" sz="2000" i="1" dirty="0"/>
                  <a:t>d</a:t>
                </a:r>
                <a:r>
                  <a:rPr lang="en-US" sz="2000" dirty="0"/>
                  <a:t>) between species &amp; genetic diversity (</a:t>
                </a:r>
                <a14:m>
                  <m:oMath xmlns:m="http://schemas.openxmlformats.org/officeDocument/2006/math">
                    <m:r>
                      <a:rPr lang="en-US" sz="2000" i="1" smtClean="0">
                        <a:latin typeface="Cambria Math" panose="02040503050406030204" pitchFamily="18" charset="0"/>
                        <a:ea typeface="Cambria Math" panose="02040503050406030204" pitchFamily="18" charset="0"/>
                      </a:rPr>
                      <m:t>𝜋</m:t>
                    </m:r>
                  </m:oMath>
                </a14:m>
                <a:r>
                  <a:rPr lang="en-US" sz="2000" dirty="0"/>
                  <a:t>) within species in a sample of DNA sequences from multiple loci collected from a pair of species? </a:t>
                </a:r>
              </a:p>
              <a:p>
                <a:pPr lvl="1">
                  <a:lnSpc>
                    <a:spcPct val="100000"/>
                  </a:lnSpc>
                  <a:spcAft>
                    <a:spcPts val="600"/>
                  </a:spcAft>
                </a:pPr>
                <a:r>
                  <a:rPr lang="en-US" dirty="0"/>
                  <a:t>Divergence (</a:t>
                </a:r>
                <a:r>
                  <a:rPr lang="en-US" i="1" dirty="0"/>
                  <a:t>d </a:t>
                </a:r>
                <a:r>
                  <a:rPr lang="en-US" dirty="0"/>
                  <a:t>or </a:t>
                </a:r>
                <a:r>
                  <a:rPr lang="en-US" i="1" dirty="0" err="1"/>
                  <a:t>d</a:t>
                </a:r>
                <a:r>
                  <a:rPr lang="en-US" i="1" baseline="-25000" dirty="0" err="1"/>
                  <a:t>xy</a:t>
                </a:r>
                <a:r>
                  <a:rPr lang="en-US" dirty="0"/>
                  <a:t>) between species is given by </a:t>
                </a:r>
                <a:r>
                  <a:rPr lang="en-US" i="1" dirty="0"/>
                  <a:t>d</a:t>
                </a:r>
                <a:r>
                  <a:rPr lang="en-US" dirty="0"/>
                  <a:t> = 2</a:t>
                </a:r>
                <a:r>
                  <a:rPr lang="en-US" i="1" dirty="0"/>
                  <a:t>µT</a:t>
                </a:r>
                <a:r>
                  <a:rPr lang="en-US" dirty="0"/>
                  <a:t>, where </a:t>
                </a:r>
                <a:r>
                  <a:rPr lang="en-US" i="1" dirty="0"/>
                  <a:t>T</a:t>
                </a:r>
                <a:r>
                  <a:rPr lang="en-US" dirty="0"/>
                  <a:t> is the time since divergence and </a:t>
                </a:r>
                <a:r>
                  <a:rPr lang="en-US" i="1" dirty="0"/>
                  <a:t>µ </a:t>
                </a:r>
                <a:r>
                  <a:rPr lang="en-US" dirty="0"/>
                  <a:t>is the mutation rate.</a:t>
                </a:r>
              </a:p>
              <a:p>
                <a:pPr lvl="1">
                  <a:lnSpc>
                    <a:spcPct val="100000"/>
                  </a:lnSpc>
                  <a:spcAft>
                    <a:spcPts val="600"/>
                  </a:spcAft>
                </a:pPr>
                <a:r>
                  <a:rPr lang="en-US" dirty="0"/>
                  <a:t>Nucleotide diversity (</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dirty="0">
                    <a:cs typeface="Times New Roman"/>
                  </a:rPr>
                  <a:t>) is given by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 </m:t>
                    </m:r>
                  </m:oMath>
                </a14:m>
                <a:r>
                  <a:rPr lang="en-US" dirty="0"/>
                  <a:t>= </a:t>
                </a:r>
                <a:r>
                  <a:rPr lang="el-GR" dirty="0"/>
                  <a:t>θ</a:t>
                </a:r>
                <a:r>
                  <a:rPr lang="en-US" i="1" baseline="-25000" dirty="0">
                    <a:cs typeface="Times New Roman"/>
                  </a:rPr>
                  <a:t>T</a:t>
                </a:r>
                <a:r>
                  <a:rPr lang="en-US" dirty="0">
                    <a:cs typeface="Times New Roman"/>
                  </a:rPr>
                  <a:t> = 4</a:t>
                </a:r>
                <a:r>
                  <a:rPr lang="en-US" i="1" dirty="0">
                    <a:cs typeface="Times New Roman"/>
                  </a:rPr>
                  <a:t>N</a:t>
                </a:r>
                <a:r>
                  <a:rPr lang="en-US" i="1" baseline="-25000" dirty="0">
                    <a:cs typeface="Times New Roman"/>
                  </a:rPr>
                  <a:t>e</a:t>
                </a:r>
                <a:r>
                  <a:rPr lang="en-US" i="1" dirty="0"/>
                  <a:t>µ.</a:t>
                </a:r>
                <a:endParaRPr lang="en-US" dirty="0"/>
              </a:p>
              <a:p>
                <a:pPr>
                  <a:lnSpc>
                    <a:spcPct val="100000"/>
                  </a:lnSpc>
                  <a:spcAft>
                    <a:spcPts val="600"/>
                  </a:spcAft>
                </a:pPr>
                <a:r>
                  <a:rPr lang="en-US" sz="2000" b="1" i="1" dirty="0"/>
                  <a:t>d</a:t>
                </a:r>
                <a:r>
                  <a:rPr lang="en-US" sz="2000" b="1" dirty="0"/>
                  <a:t> &amp; </a:t>
                </a:r>
                <a:r>
                  <a:rPr lang="el-GR" sz="2000" b="1" dirty="0"/>
                  <a:t>θ</a:t>
                </a:r>
                <a:r>
                  <a:rPr lang="en-US" sz="2000" b="1" i="1" baseline="-25000" dirty="0">
                    <a:latin typeface="Times New Roman"/>
                    <a:cs typeface="Times New Roman"/>
                  </a:rPr>
                  <a:t>T</a:t>
                </a:r>
                <a:r>
                  <a:rPr lang="el-GR" sz="2000" b="1" i="1" baseline="-25000" dirty="0">
                    <a:latin typeface="Times New Roman"/>
                    <a:cs typeface="Times New Roman"/>
                  </a:rPr>
                  <a:t> </a:t>
                </a:r>
                <a:r>
                  <a:rPr lang="en-US" sz="2000" b="1" dirty="0"/>
                  <a:t>should be correlated among loci.</a:t>
                </a:r>
                <a:endParaRPr lang="en-US" sz="2000" dirty="0"/>
              </a:p>
              <a:p>
                <a:pPr>
                  <a:lnSpc>
                    <a:spcPct val="100000"/>
                  </a:lnSpc>
                  <a:spcAft>
                    <a:spcPts val="600"/>
                  </a:spcAft>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01483" y="953591"/>
                <a:ext cx="9762309" cy="3142484"/>
              </a:xfrm>
              <a:blipFill>
                <a:blip r:embed="rId2"/>
                <a:stretch>
                  <a:fillRect l="-562" t="-969" r="-874"/>
                </a:stretch>
              </a:blipFill>
            </p:spPr>
            <p:txBody>
              <a:bodyPr/>
              <a:lstStyle/>
              <a:p>
                <a:r>
                  <a:rPr lang="en-US">
                    <a:noFill/>
                  </a:rPr>
                  <a:t> </a:t>
                </a:r>
              </a:p>
            </p:txBody>
          </p:sp>
        </mc:Fallback>
      </mc:AlternateContent>
      <p:graphicFrame>
        <p:nvGraphicFramePr>
          <p:cNvPr id="5" name="Chart 4"/>
          <p:cNvGraphicFramePr/>
          <p:nvPr>
            <p:extLst>
              <p:ext uri="{D42A27DB-BD31-4B8C-83A1-F6EECF244321}">
                <p14:modId xmlns:p14="http://schemas.microsoft.com/office/powerpoint/2010/main" val="1676681216"/>
              </p:ext>
            </p:extLst>
          </p:nvPr>
        </p:nvGraphicFramePr>
        <p:xfrm>
          <a:off x="4355010" y="3741257"/>
          <a:ext cx="5029200" cy="292608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942" t="22394" r="17030" b="66978"/>
          <a:stretch/>
        </p:blipFill>
        <p:spPr>
          <a:xfrm>
            <a:off x="6594937" y="476478"/>
            <a:ext cx="5107577" cy="365760"/>
          </a:xfrm>
          <a:prstGeom prst="rect">
            <a:avLst/>
          </a:prstGeom>
        </p:spPr>
      </p:pic>
      <p:sp>
        <p:nvSpPr>
          <p:cNvPr id="7" name="TextBox 6"/>
          <p:cNvSpPr txBox="1"/>
          <p:nvPr/>
        </p:nvSpPr>
        <p:spPr>
          <a:xfrm>
            <a:off x="5545908" y="3762103"/>
            <a:ext cx="2169633" cy="369332"/>
          </a:xfrm>
          <a:prstGeom prst="rect">
            <a:avLst/>
          </a:prstGeom>
          <a:noFill/>
          <a:ln>
            <a:solidFill>
              <a:schemeClr val="tx1"/>
            </a:solidFill>
          </a:ln>
        </p:spPr>
        <p:txBody>
          <a:bodyPr wrap="none" rtlCol="0">
            <a:spAutoFit/>
          </a:bodyPr>
          <a:lstStyle/>
          <a:p>
            <a:r>
              <a:rPr lang="en-US" dirty="0"/>
              <a:t>Low substitution rate</a:t>
            </a:r>
          </a:p>
        </p:txBody>
      </p:sp>
      <p:cxnSp>
        <p:nvCxnSpPr>
          <p:cNvPr id="9" name="Straight Arrow Connector 8"/>
          <p:cNvCxnSpPr/>
          <p:nvPr/>
        </p:nvCxnSpPr>
        <p:spPr>
          <a:xfrm flipH="1">
            <a:off x="5754915" y="4149636"/>
            <a:ext cx="170415" cy="127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8844985" y="3293061"/>
            <a:ext cx="2213811" cy="369332"/>
          </a:xfrm>
          <a:prstGeom prst="rect">
            <a:avLst/>
          </a:prstGeom>
          <a:noFill/>
          <a:ln>
            <a:solidFill>
              <a:schemeClr val="tx1"/>
            </a:solidFill>
          </a:ln>
        </p:spPr>
        <p:txBody>
          <a:bodyPr wrap="none" rtlCol="0">
            <a:spAutoFit/>
          </a:bodyPr>
          <a:lstStyle/>
          <a:p>
            <a:r>
              <a:rPr lang="en-US" dirty="0"/>
              <a:t>High substitution rate</a:t>
            </a:r>
          </a:p>
        </p:txBody>
      </p:sp>
      <p:cxnSp>
        <p:nvCxnSpPr>
          <p:cNvPr id="11" name="Straight Arrow Connector 10"/>
          <p:cNvCxnSpPr/>
          <p:nvPr/>
        </p:nvCxnSpPr>
        <p:spPr>
          <a:xfrm flipH="1">
            <a:off x="8906439" y="3662393"/>
            <a:ext cx="397746" cy="6193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55467" y="5204297"/>
            <a:ext cx="3599543" cy="1015663"/>
          </a:xfrm>
          <a:prstGeom prst="rect">
            <a:avLst/>
          </a:prstGeom>
          <a:noFill/>
        </p:spPr>
        <p:txBody>
          <a:bodyPr wrap="square" rtlCol="0">
            <a:spAutoFit/>
          </a:bodyPr>
          <a:lstStyle/>
          <a:p>
            <a:r>
              <a:rPr lang="en-US" sz="2000" dirty="0"/>
              <a:t>Relationship between genetic diversity and divergence at 20 loci in ducks (Peters et al. 2014).</a:t>
            </a:r>
          </a:p>
        </p:txBody>
      </p:sp>
    </p:spTree>
    <p:extLst>
      <p:ext uri="{BB962C8B-B14F-4D97-AF65-F5344CB8AC3E}">
        <p14:creationId xmlns:p14="http://schemas.microsoft.com/office/powerpoint/2010/main" val="374296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P spid="7" grpId="0" animBg="1"/>
      <p:bldP spid="10"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6"/>
            <a:ext cx="10515600" cy="588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Application of neutral theory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942" t="22394" r="17030" b="66978"/>
          <a:stretch/>
        </p:blipFill>
        <p:spPr>
          <a:xfrm>
            <a:off x="6594937" y="476478"/>
            <a:ext cx="5107577" cy="365760"/>
          </a:xfrm>
          <a:prstGeom prst="rect">
            <a:avLst/>
          </a:prstGeom>
        </p:spPr>
      </p:pic>
      <p:sp>
        <p:nvSpPr>
          <p:cNvPr id="2" name="Rectangle 1"/>
          <p:cNvSpPr/>
          <p:nvPr/>
        </p:nvSpPr>
        <p:spPr>
          <a:xfrm>
            <a:off x="979714" y="1187838"/>
            <a:ext cx="9891486" cy="4093428"/>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Under neutral evolution, what is the expected relationship in diversity between synonymous (silent) &amp; nonsynonymous (replacement) sites? </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a:p>
            <a:pPr lvl="1">
              <a:spcAft>
                <a:spcPts val="600"/>
              </a:spcAft>
            </a:pPr>
            <a:endParaRPr lang="en-US" sz="2000" dirty="0"/>
          </a:p>
          <a:p>
            <a:pPr lvl="1">
              <a:spcAft>
                <a:spcPts val="600"/>
              </a:spcAft>
            </a:pPr>
            <a:endParaRPr lang="en-US" sz="2000" dirty="0"/>
          </a:p>
          <a:p>
            <a:pPr marL="800100" lvl="1" indent="-342900">
              <a:spcAft>
                <a:spcPts val="600"/>
              </a:spcAft>
              <a:buFont typeface="Arial" panose="020B0604020202020204" pitchFamily="34" charset="0"/>
              <a:buChar char="•"/>
            </a:pPr>
            <a:r>
              <a:rPr lang="en-US" sz="2000" dirty="0"/>
              <a:t>Most mutations are deleterious or neutral, and nonsynonymous sites will be more prone to deleterious mutations.</a:t>
            </a:r>
          </a:p>
          <a:p>
            <a:pPr marL="800100" lvl="1" indent="-342900">
              <a:spcAft>
                <a:spcPts val="600"/>
              </a:spcAft>
              <a:buFont typeface="Arial" panose="020B0604020202020204" pitchFamily="34" charset="0"/>
              <a:buChar char="•"/>
            </a:pPr>
            <a:r>
              <a:rPr lang="en-US" sz="2000" dirty="0"/>
              <a:t>Synonymous sites should evolve faster than nonsynonymous sites.</a:t>
            </a: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19194"/>
          <a:stretch>
            <a:fillRect/>
          </a:stretch>
        </p:blipFill>
        <p:spPr bwMode="auto">
          <a:xfrm>
            <a:off x="3440992" y="2011329"/>
            <a:ext cx="5310015"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49943" y="242888"/>
            <a:ext cx="5471886" cy="1411514"/>
          </a:xfrm>
        </p:spPr>
        <p:txBody>
          <a:bodyPr>
            <a:noAutofit/>
          </a:bodyPr>
          <a:lstStyle/>
          <a:p>
            <a:pPr algn="l">
              <a:lnSpc>
                <a:spcPct val="100000"/>
              </a:lnSpc>
            </a:pPr>
            <a:r>
              <a:rPr lang="en-US" sz="2200" b="1" dirty="0"/>
              <a:t>Prediction under neutral theory</a:t>
            </a:r>
            <a:r>
              <a:rPr lang="en-US" sz="2200" dirty="0"/>
              <a:t>: Synonymous substitutions accumulate in genomes faster than do non-synonymous ones.</a:t>
            </a:r>
          </a:p>
        </p:txBody>
      </p:sp>
      <p:pic>
        <p:nvPicPr>
          <p:cNvPr id="11267" name="Picture 3"/>
          <p:cNvPicPr>
            <a:picLocks noChangeAspect="1" noChangeArrowheads="1"/>
          </p:cNvPicPr>
          <p:nvPr/>
        </p:nvPicPr>
        <p:blipFill>
          <a:blip r:embed="rId3" cstate="print"/>
          <a:srcRect t="5998" b="4199"/>
          <a:stretch>
            <a:fillRect/>
          </a:stretch>
        </p:blipFill>
        <p:spPr bwMode="auto">
          <a:xfrm>
            <a:off x="6186507" y="562202"/>
            <a:ext cx="5260049" cy="5669280"/>
          </a:xfrm>
          <a:prstGeom prst="rect">
            <a:avLst/>
          </a:prstGeom>
          <a:noFill/>
        </p:spPr>
      </p:pic>
      <p:sp>
        <p:nvSpPr>
          <p:cNvPr id="11268" name="Text Box 4"/>
          <p:cNvSpPr txBox="1">
            <a:spLocks noChangeArrowheads="1"/>
          </p:cNvSpPr>
          <p:nvPr/>
        </p:nvSpPr>
        <p:spPr bwMode="auto">
          <a:xfrm>
            <a:off x="7117670" y="6282282"/>
            <a:ext cx="4546600" cy="369332"/>
          </a:xfrm>
          <a:prstGeom prst="rect">
            <a:avLst/>
          </a:prstGeom>
          <a:noFill/>
          <a:ln w="9525">
            <a:noFill/>
            <a:miter lim="800000"/>
            <a:headEnd/>
            <a:tailEnd/>
          </a:ln>
          <a:effectLst/>
        </p:spPr>
        <p:txBody>
          <a:bodyPr wrap="square">
            <a:spAutoFit/>
          </a:bodyPr>
          <a:lstStyle/>
          <a:p>
            <a:r>
              <a:rPr lang="en-US" dirty="0">
                <a:latin typeface="Arial" charset="0"/>
              </a:rPr>
              <a:t>Influenza virus evolution over 20 years</a:t>
            </a:r>
          </a:p>
        </p:txBody>
      </p:sp>
    </p:spTree>
    <p:extLst>
      <p:ext uri="{BB962C8B-B14F-4D97-AF65-F5344CB8AC3E}">
        <p14:creationId xmlns:p14="http://schemas.microsoft.com/office/powerpoint/2010/main" val="27214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scitable/nated/content/7495/Duret_f1_FULL.jpg"/>
          <p:cNvPicPr>
            <a:picLocks noChangeAspect="1" noChangeArrowheads="1"/>
          </p:cNvPicPr>
          <p:nvPr/>
        </p:nvPicPr>
        <p:blipFill rotWithShape="1">
          <a:blip r:embed="rId2">
            <a:extLst>
              <a:ext uri="{28A0092B-C50C-407E-A947-70E740481C1C}">
                <a14:useLocalDpi xmlns:a14="http://schemas.microsoft.com/office/drawing/2010/main" val="0"/>
              </a:ext>
            </a:extLst>
          </a:blip>
          <a:srcRect t="8337" b="8075"/>
          <a:stretch/>
        </p:blipFill>
        <p:spPr bwMode="auto">
          <a:xfrm>
            <a:off x="3314845" y="1353992"/>
            <a:ext cx="5736479" cy="3931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64092" y="5369904"/>
            <a:ext cx="6355679" cy="646331"/>
          </a:xfrm>
          <a:prstGeom prst="rect">
            <a:avLst/>
          </a:prstGeom>
        </p:spPr>
        <p:txBody>
          <a:bodyPr wrap="square">
            <a:spAutoFit/>
          </a:bodyPr>
          <a:lstStyle/>
          <a:p>
            <a:r>
              <a:rPr lang="en-US" dirty="0"/>
              <a:t>Figure 1 : Average sequence divergence between human and mouse in different regions of genes and in </a:t>
            </a:r>
            <a:r>
              <a:rPr lang="en-US" dirty="0" err="1"/>
              <a:t>retropseudogenes</a:t>
            </a:r>
            <a:r>
              <a:rPr lang="en-US" dirty="0"/>
              <a:t>.</a:t>
            </a:r>
          </a:p>
        </p:txBody>
      </p:sp>
      <p:sp>
        <p:nvSpPr>
          <p:cNvPr id="6" name="Rectangle 5"/>
          <p:cNvSpPr/>
          <p:nvPr/>
        </p:nvSpPr>
        <p:spPr>
          <a:xfrm>
            <a:off x="3621314" y="6443485"/>
            <a:ext cx="8570686" cy="338554"/>
          </a:xfrm>
          <a:prstGeom prst="rect">
            <a:avLst/>
          </a:prstGeom>
        </p:spPr>
        <p:txBody>
          <a:bodyPr wrap="square">
            <a:spAutoFit/>
          </a:bodyPr>
          <a:lstStyle/>
          <a:p>
            <a:r>
              <a:rPr lang="en-US" sz="1600" dirty="0" err="1"/>
              <a:t>Duret</a:t>
            </a:r>
            <a:r>
              <a:rPr lang="en-US" sz="1600" dirty="0"/>
              <a:t>, L. (2008) Neutral theory: The null hypothesis of molecular evolution. Nature Education 1(1)</a:t>
            </a:r>
          </a:p>
        </p:txBody>
      </p:sp>
      <p:sp>
        <p:nvSpPr>
          <p:cNvPr id="8" name="Rectangle 2"/>
          <p:cNvSpPr>
            <a:spLocks noGrp="1" noChangeArrowheads="1"/>
          </p:cNvSpPr>
          <p:nvPr>
            <p:ph type="title"/>
          </p:nvPr>
        </p:nvSpPr>
        <p:spPr>
          <a:xfrm>
            <a:off x="1291771" y="413322"/>
            <a:ext cx="9782628" cy="856678"/>
          </a:xfrm>
        </p:spPr>
        <p:txBody>
          <a:bodyPr>
            <a:normAutofit/>
          </a:bodyPr>
          <a:lstStyle/>
          <a:p>
            <a:pPr>
              <a:lnSpc>
                <a:spcPct val="100000"/>
              </a:lnSpc>
            </a:pPr>
            <a:r>
              <a:rPr lang="en-US" sz="2200" b="1" dirty="0"/>
              <a:t>Prediction under neutral theory</a:t>
            </a:r>
            <a:r>
              <a:rPr lang="en-US" sz="2200" dirty="0"/>
              <a:t>: changes that do not affect the function of the protein will occur more frequently.</a:t>
            </a:r>
          </a:p>
        </p:txBody>
      </p:sp>
    </p:spTree>
    <p:extLst>
      <p:ext uri="{BB962C8B-B14F-4D97-AF65-F5344CB8AC3E}">
        <p14:creationId xmlns:p14="http://schemas.microsoft.com/office/powerpoint/2010/main" val="95470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111421" y="1107410"/>
            <a:ext cx="5678872" cy="589365"/>
          </a:xfrm>
          <a:prstGeom prst="rect">
            <a:avLst/>
          </a:prstGeom>
          <a:noFill/>
          <a:ln w="9525">
            <a:noFill/>
            <a:miter lim="800000"/>
            <a:headEnd/>
            <a:tailEnd/>
          </a:ln>
          <a:effectLst/>
        </p:spPr>
      </p:pic>
      <p:sp>
        <p:nvSpPr>
          <p:cNvPr id="392195" name="Text Box 3"/>
          <p:cNvSpPr txBox="1">
            <a:spLocks noChangeArrowheads="1"/>
          </p:cNvSpPr>
          <p:nvPr/>
        </p:nvSpPr>
        <p:spPr bwMode="auto">
          <a:xfrm>
            <a:off x="355394" y="6260797"/>
            <a:ext cx="6681510" cy="307777"/>
          </a:xfrm>
          <a:prstGeom prst="rect">
            <a:avLst/>
          </a:prstGeom>
          <a:noFill/>
          <a:ln w="9525">
            <a:noFill/>
            <a:miter lim="800000"/>
            <a:headEnd/>
            <a:tailEnd/>
          </a:ln>
          <a:effectLst/>
        </p:spPr>
        <p:txBody>
          <a:bodyPr wrap="square">
            <a:spAutoFit/>
          </a:bodyPr>
          <a:lstStyle/>
          <a:p>
            <a:pPr eaLnBrk="1" hangingPunct="1"/>
            <a:r>
              <a:rPr lang="en-US" sz="1400" dirty="0" err="1">
                <a:latin typeface="Arial" charset="0"/>
              </a:rPr>
              <a:t>Bromham</a:t>
            </a:r>
            <a:r>
              <a:rPr lang="en-US" sz="1400" dirty="0">
                <a:latin typeface="Arial" charset="0"/>
              </a:rPr>
              <a:t> &amp; Penny “The modern molecular clock” </a:t>
            </a:r>
            <a:r>
              <a:rPr lang="en-US" sz="1400" i="1" dirty="0">
                <a:latin typeface="Arial" charset="0"/>
              </a:rPr>
              <a:t>Nature Rev Genet</a:t>
            </a:r>
            <a:r>
              <a:rPr lang="en-US" sz="1400" dirty="0">
                <a:latin typeface="Arial" charset="0"/>
              </a:rPr>
              <a:t> 4:216, 2003</a:t>
            </a:r>
          </a:p>
        </p:txBody>
      </p:sp>
      <p:sp>
        <p:nvSpPr>
          <p:cNvPr id="392196" name="Text Box 4"/>
          <p:cNvSpPr txBox="1">
            <a:spLocks noChangeArrowheads="1"/>
          </p:cNvSpPr>
          <p:nvPr/>
        </p:nvSpPr>
        <p:spPr bwMode="auto">
          <a:xfrm>
            <a:off x="5790293" y="1086811"/>
            <a:ext cx="5678872" cy="707886"/>
          </a:xfrm>
          <a:prstGeom prst="rect">
            <a:avLst/>
          </a:prstGeom>
          <a:noFill/>
          <a:ln w="9525">
            <a:noFill/>
            <a:miter lim="800000"/>
            <a:headEnd/>
            <a:tailEnd/>
          </a:ln>
          <a:effectLst/>
        </p:spPr>
        <p:txBody>
          <a:bodyPr wrap="square">
            <a:spAutoFit/>
          </a:bodyPr>
          <a:lstStyle/>
          <a:p>
            <a:pPr eaLnBrk="1" hangingPunct="1"/>
            <a:r>
              <a:rPr lang="en-US" sz="2000" b="1" dirty="0" err="1">
                <a:solidFill>
                  <a:srgbClr val="FF3300"/>
                </a:solidFill>
              </a:rPr>
              <a:t>Selectionist</a:t>
            </a:r>
            <a:r>
              <a:rPr lang="en-US" sz="2000" b="1" dirty="0">
                <a:solidFill>
                  <a:srgbClr val="FF3300"/>
                </a:solidFill>
              </a:rPr>
              <a:t> theory</a:t>
            </a:r>
            <a:r>
              <a:rPr lang="en-US" sz="2000" dirty="0"/>
              <a:t>: all mutations affect fitness; most mutations are deleterious</a:t>
            </a:r>
          </a:p>
        </p:txBody>
      </p:sp>
      <p:sp>
        <p:nvSpPr>
          <p:cNvPr id="392197" name="Text Box 5"/>
          <p:cNvSpPr txBox="1">
            <a:spLocks noChangeArrowheads="1"/>
          </p:cNvSpPr>
          <p:nvPr/>
        </p:nvSpPr>
        <p:spPr bwMode="auto">
          <a:xfrm>
            <a:off x="5790293" y="2166067"/>
            <a:ext cx="5153478" cy="1323439"/>
          </a:xfrm>
          <a:prstGeom prst="rect">
            <a:avLst/>
          </a:prstGeom>
          <a:noFill/>
          <a:ln w="9525">
            <a:noFill/>
            <a:miter lim="800000"/>
            <a:headEnd/>
            <a:tailEnd/>
          </a:ln>
          <a:effectLst/>
        </p:spPr>
        <p:txBody>
          <a:bodyPr wrap="square">
            <a:spAutoFit/>
          </a:bodyPr>
          <a:lstStyle/>
          <a:p>
            <a:pPr eaLnBrk="1" hangingPunct="1"/>
            <a:r>
              <a:rPr lang="en-US" sz="2000" b="1" dirty="0">
                <a:solidFill>
                  <a:srgbClr val="FF3300"/>
                </a:solidFill>
              </a:rPr>
              <a:t>Neutral theory</a:t>
            </a:r>
            <a:r>
              <a:rPr lang="en-US" sz="2000" dirty="0"/>
              <a:t>: most mutations are either deleterious or neutral; advantageous mutations are rare. More neutral sites would produce a faster overall rate of change.</a:t>
            </a:r>
          </a:p>
        </p:txBody>
      </p:sp>
      <p:sp>
        <p:nvSpPr>
          <p:cNvPr id="392199" name="Rectangle 7"/>
          <p:cNvSpPr>
            <a:spLocks noGrp="1" noChangeArrowheads="1"/>
          </p:cNvSpPr>
          <p:nvPr>
            <p:ph type="title"/>
          </p:nvPr>
        </p:nvSpPr>
        <p:spPr>
          <a:xfrm>
            <a:off x="1936750" y="152400"/>
            <a:ext cx="8229600" cy="882650"/>
          </a:xfrm>
        </p:spPr>
        <p:txBody>
          <a:bodyPr>
            <a:normAutofit/>
          </a:bodyPr>
          <a:lstStyle/>
          <a:p>
            <a:r>
              <a:rPr lang="en-US" sz="4000" dirty="0"/>
              <a:t>Summary</a:t>
            </a:r>
            <a:endParaRPr lang="en-CA" sz="4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111421" y="2533105"/>
            <a:ext cx="5678872" cy="589365"/>
          </a:xfrm>
          <a:prstGeom prst="rect">
            <a:avLst/>
          </a:prstGeom>
          <a:noFill/>
          <a:ln w="9525">
            <a:noFill/>
            <a:miter lim="800000"/>
            <a:headEnd/>
            <a:tailEnd/>
          </a:ln>
          <a:effectLst/>
        </p:spPr>
      </p:pic>
      <p:grpSp>
        <p:nvGrpSpPr>
          <p:cNvPr id="3" name="Group 2">
            <a:extLst>
              <a:ext uri="{FF2B5EF4-FFF2-40B4-BE49-F238E27FC236}">
                <a16:creationId xmlns:a16="http://schemas.microsoft.com/office/drawing/2014/main" id="{83C141E4-B1E1-4322-BB4E-81C4B6212982}"/>
              </a:ext>
            </a:extLst>
          </p:cNvPr>
          <p:cNvGrpSpPr/>
          <p:nvPr/>
        </p:nvGrpSpPr>
        <p:grpSpPr>
          <a:xfrm>
            <a:off x="1167809" y="4213372"/>
            <a:ext cx="4437860" cy="956522"/>
            <a:chOff x="730487" y="3615535"/>
            <a:chExt cx="4437860" cy="956522"/>
          </a:xfrm>
        </p:grpSpPr>
        <p:pic>
          <p:nvPicPr>
            <p:cNvPr id="10" name="Picture 2"/>
            <p:cNvPicPr>
              <a:picLocks noChangeAspect="1" noChangeArrowheads="1"/>
            </p:cNvPicPr>
            <p:nvPr/>
          </p:nvPicPr>
          <p:blipFill rotWithShape="1">
            <a:blip r:embed="rId2" cstate="print"/>
            <a:srcRect l="-255" t="67907" r="22108" b="3822"/>
            <a:stretch/>
          </p:blipFill>
          <p:spPr bwMode="auto">
            <a:xfrm>
              <a:off x="730487" y="3615535"/>
              <a:ext cx="4437860" cy="956522"/>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DF1AE37D-95B2-48A5-B0A1-753366E4A6AF}"/>
                </a:ext>
              </a:extLst>
            </p:cNvPr>
            <p:cNvSpPr/>
            <p:nvPr/>
          </p:nvSpPr>
          <p:spPr>
            <a:xfrm>
              <a:off x="3193773" y="4138755"/>
              <a:ext cx="1853412" cy="27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1032473F-0547-4E2E-B911-824C41A43C44}"/>
              </a:ext>
            </a:extLst>
          </p:cNvPr>
          <p:cNvSpPr/>
          <p:nvPr/>
        </p:nvSpPr>
        <p:spPr>
          <a:xfrm>
            <a:off x="143880" y="2068144"/>
            <a:ext cx="11563744" cy="1847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913E64-7E51-4BB4-966D-D05A24113D43}"/>
              </a:ext>
            </a:extLst>
          </p:cNvPr>
          <p:cNvSpPr txBox="1"/>
          <p:nvPr/>
        </p:nvSpPr>
        <p:spPr>
          <a:xfrm>
            <a:off x="143880" y="3445635"/>
            <a:ext cx="3974550" cy="400110"/>
          </a:xfrm>
          <a:prstGeom prst="rect">
            <a:avLst/>
          </a:prstGeom>
          <a:noFill/>
        </p:spPr>
        <p:txBody>
          <a:bodyPr wrap="none" rtlCol="0">
            <a:spAutoFit/>
          </a:bodyPr>
          <a:lstStyle/>
          <a:p>
            <a:r>
              <a:rPr lang="en-US" sz="2000" b="1" dirty="0">
                <a:solidFill>
                  <a:srgbClr val="FF0000"/>
                </a:solidFill>
              </a:rPr>
              <a:t>Better supported by molecular data</a:t>
            </a:r>
          </a:p>
        </p:txBody>
      </p:sp>
    </p:spTree>
    <p:extLst>
      <p:ext uri="{BB962C8B-B14F-4D97-AF65-F5344CB8AC3E}">
        <p14:creationId xmlns:p14="http://schemas.microsoft.com/office/powerpoint/2010/main" val="19362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67" y="579438"/>
            <a:ext cx="10972800" cy="780439"/>
          </a:xfrm>
        </p:spPr>
        <p:txBody>
          <a:bodyPr>
            <a:normAutofit fontScale="90000"/>
          </a:bodyPr>
          <a:lstStyle/>
          <a:p>
            <a:pPr algn="ctr"/>
            <a:r>
              <a:rPr lang="en-US" sz="3600" dirty="0"/>
              <a:t>Part II—Nearly Neutral Theory</a:t>
            </a:r>
            <a:br>
              <a:rPr lang="en-US" sz="3600" dirty="0"/>
            </a:br>
            <a:r>
              <a:rPr lang="en-US" sz="3600" dirty="0"/>
              <a:t>Learning Outcomes</a:t>
            </a:r>
          </a:p>
        </p:txBody>
      </p:sp>
      <p:sp>
        <p:nvSpPr>
          <p:cNvPr id="3" name="Content Placeholder 2"/>
          <p:cNvSpPr>
            <a:spLocks noGrp="1"/>
          </p:cNvSpPr>
          <p:nvPr>
            <p:ph idx="1"/>
          </p:nvPr>
        </p:nvSpPr>
        <p:spPr>
          <a:xfrm>
            <a:off x="993503" y="1539495"/>
            <a:ext cx="10233127" cy="3985846"/>
          </a:xfrm>
        </p:spPr>
        <p:txBody>
          <a:bodyPr>
            <a:normAutofit/>
          </a:bodyPr>
          <a:lstStyle/>
          <a:p>
            <a:r>
              <a:rPr lang="en-US" dirty="0"/>
              <a:t>Compare the Nearly Neutral Theory, Neutral Theory, and Selectionist Theory. </a:t>
            </a:r>
          </a:p>
          <a:p>
            <a:r>
              <a:rPr lang="en-US" dirty="0"/>
              <a:t>Explain how the Nearly Neutral Theory can account for the lack of a relationship between rates of protein evolution and generation time.</a:t>
            </a:r>
          </a:p>
          <a:p>
            <a:r>
              <a:rPr lang="en-US" dirty="0"/>
              <a:t>Describe </a:t>
            </a:r>
            <a:r>
              <a:rPr lang="en-US" dirty="0" err="1"/>
              <a:t>Lewontin’s</a:t>
            </a:r>
            <a:r>
              <a:rPr lang="en-US" dirty="0"/>
              <a:t> Paradox and how the Nearly Neutral Theory can account for this apparent paradox.</a:t>
            </a:r>
            <a:endParaRPr lang="en-US" sz="2400" dirty="0"/>
          </a:p>
          <a:p>
            <a:pPr lvl="1"/>
            <a:endParaRPr lang="en-US" dirty="0"/>
          </a:p>
          <a:p>
            <a:endParaRPr lang="en-US" sz="2400" dirty="0"/>
          </a:p>
        </p:txBody>
      </p:sp>
    </p:spTree>
    <p:extLst>
      <p:ext uri="{BB962C8B-B14F-4D97-AF65-F5344CB8AC3E}">
        <p14:creationId xmlns:p14="http://schemas.microsoft.com/office/powerpoint/2010/main" val="36798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644" y="770709"/>
            <a:ext cx="5041557" cy="5486400"/>
          </a:xfrm>
          <a:prstGeom prst="rect">
            <a:avLst/>
          </a:prstGeom>
        </p:spPr>
      </p:pic>
      <p:sp>
        <p:nvSpPr>
          <p:cNvPr id="3" name="Rectangle 2"/>
          <p:cNvSpPr/>
          <p:nvPr/>
        </p:nvSpPr>
        <p:spPr>
          <a:xfrm>
            <a:off x="8300904" y="6270172"/>
            <a:ext cx="3514360" cy="338554"/>
          </a:xfrm>
          <a:prstGeom prst="rect">
            <a:avLst/>
          </a:prstGeom>
        </p:spPr>
        <p:txBody>
          <a:bodyPr wrap="none">
            <a:spAutoFit/>
          </a:bodyPr>
          <a:lstStyle/>
          <a:p>
            <a:r>
              <a:rPr lang="en-US" sz="1600" dirty="0"/>
              <a:t>https://www.evolbiol.ru/document/637</a:t>
            </a:r>
          </a:p>
        </p:txBody>
      </p:sp>
      <p:sp>
        <p:nvSpPr>
          <p:cNvPr id="4" name="Rectangle 2"/>
          <p:cNvSpPr txBox="1">
            <a:spLocks noChangeArrowheads="1"/>
          </p:cNvSpPr>
          <p:nvPr/>
        </p:nvSpPr>
        <p:spPr>
          <a:xfrm>
            <a:off x="825137" y="280852"/>
            <a:ext cx="7772400" cy="476794"/>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Problems with the Neutral Theory</a:t>
            </a:r>
          </a:p>
        </p:txBody>
      </p:sp>
      <p:sp>
        <p:nvSpPr>
          <p:cNvPr id="5" name="Rectangle 3"/>
          <p:cNvSpPr txBox="1">
            <a:spLocks noChangeArrowheads="1"/>
          </p:cNvSpPr>
          <p:nvPr/>
        </p:nvSpPr>
        <p:spPr>
          <a:xfrm>
            <a:off x="825138" y="875211"/>
            <a:ext cx="5745478" cy="56039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000" b="1" dirty="0"/>
              <a:t>The neutral mutation rate, </a:t>
            </a:r>
            <a:r>
              <a:rPr lang="en-US" sz="2000" b="1" i="1" dirty="0">
                <a:cs typeface="Calibri"/>
              </a:rPr>
              <a:t>µ</a:t>
            </a:r>
            <a:r>
              <a:rPr lang="en-US" sz="2000" b="1" dirty="0">
                <a:cs typeface="Calibri"/>
              </a:rPr>
              <a:t>,</a:t>
            </a:r>
            <a:r>
              <a:rPr lang="en-US" sz="2000" b="1" dirty="0">
                <a:solidFill>
                  <a:srgbClr val="FF0000"/>
                </a:solidFill>
              </a:rPr>
              <a:t> </a:t>
            </a:r>
            <a:r>
              <a:rPr lang="en-US" sz="2000" b="1" dirty="0"/>
              <a:t>should vary among species as a function of generation time.</a:t>
            </a:r>
          </a:p>
          <a:p>
            <a:pPr>
              <a:lnSpc>
                <a:spcPct val="100000"/>
              </a:lnSpc>
              <a:spcBef>
                <a:spcPts val="0"/>
              </a:spcBef>
              <a:spcAft>
                <a:spcPts val="600"/>
              </a:spcAft>
            </a:pPr>
            <a:r>
              <a:rPr lang="en-US" sz="2000" dirty="0"/>
              <a:t>Larger organisms have longer generation times.</a:t>
            </a:r>
          </a:p>
          <a:p>
            <a:pPr lvl="1">
              <a:lnSpc>
                <a:spcPct val="100000"/>
              </a:lnSpc>
              <a:spcBef>
                <a:spcPts val="0"/>
              </a:spcBef>
              <a:spcAft>
                <a:spcPts val="600"/>
              </a:spcAft>
            </a:pPr>
            <a:r>
              <a:rPr lang="en-US" dirty="0"/>
              <a:t>Neutral theory predicts a slower rate of molecular evolution.</a:t>
            </a:r>
          </a:p>
          <a:p>
            <a:pPr lvl="1">
              <a:lnSpc>
                <a:spcPct val="100000"/>
              </a:lnSpc>
              <a:spcBef>
                <a:spcPts val="0"/>
              </a:spcBef>
              <a:spcAft>
                <a:spcPts val="600"/>
              </a:spcAft>
            </a:pPr>
            <a:r>
              <a:rPr lang="en-US" dirty="0"/>
              <a:t>Fewer meiotic events over a given time period = fewer opportunities for new mutations.  </a:t>
            </a:r>
            <a:endParaRPr lang="en-US" sz="1600" dirty="0"/>
          </a:p>
          <a:p>
            <a:pPr>
              <a:lnSpc>
                <a:spcPct val="100000"/>
              </a:lnSpc>
              <a:spcBef>
                <a:spcPts val="0"/>
              </a:spcBef>
              <a:spcAft>
                <a:spcPts val="600"/>
              </a:spcAft>
            </a:pPr>
            <a:r>
              <a:rPr lang="en-US" sz="2000" dirty="0"/>
              <a:t>Smaller organisms have shorter generation times.</a:t>
            </a:r>
          </a:p>
          <a:p>
            <a:pPr lvl="1">
              <a:lnSpc>
                <a:spcPct val="100000"/>
              </a:lnSpc>
              <a:spcBef>
                <a:spcPts val="0"/>
              </a:spcBef>
              <a:spcAft>
                <a:spcPts val="600"/>
              </a:spcAft>
            </a:pPr>
            <a:r>
              <a:rPr lang="en-US" dirty="0"/>
              <a:t>Neutral theory predicts a faster rate of molecular evolution.</a:t>
            </a:r>
          </a:p>
          <a:p>
            <a:pPr lvl="1">
              <a:lnSpc>
                <a:spcPct val="100000"/>
              </a:lnSpc>
              <a:spcBef>
                <a:spcPts val="0"/>
              </a:spcBef>
              <a:spcAft>
                <a:spcPts val="600"/>
              </a:spcAft>
            </a:pPr>
            <a:r>
              <a:rPr lang="en-US" dirty="0"/>
              <a:t>More meiotic events over a given time period = more opportunities for new mutations.  </a:t>
            </a:r>
            <a:endParaRPr lang="en-US" sz="2000" dirty="0"/>
          </a:p>
          <a:p>
            <a:pPr>
              <a:lnSpc>
                <a:spcPct val="100000"/>
              </a:lnSpc>
              <a:spcBef>
                <a:spcPts val="0"/>
              </a:spcBef>
              <a:spcAft>
                <a:spcPts val="600"/>
              </a:spcAft>
            </a:pPr>
            <a:r>
              <a:rPr lang="en-US" sz="2000" dirty="0"/>
              <a:t>Problem: </a:t>
            </a:r>
            <a:r>
              <a:rPr lang="en-US" sz="2000" b="1" dirty="0"/>
              <a:t>Rates of protein evolution are fairly independent of generation time.</a:t>
            </a:r>
          </a:p>
          <a:p>
            <a:pPr lvl="1">
              <a:lnSpc>
                <a:spcPct val="100000"/>
              </a:lnSpc>
              <a:spcBef>
                <a:spcPts val="0"/>
              </a:spcBef>
              <a:spcAft>
                <a:spcPts val="600"/>
              </a:spcAft>
            </a:pPr>
            <a:r>
              <a:rPr lang="en-US" sz="1800" dirty="0"/>
              <a:t>E.g., some proteins have similar rates of evolution between chimps-humans and mice-rats.</a:t>
            </a:r>
          </a:p>
        </p:txBody>
      </p:sp>
    </p:spTree>
    <p:extLst>
      <p:ext uri="{BB962C8B-B14F-4D97-AF65-F5344CB8AC3E}">
        <p14:creationId xmlns:p14="http://schemas.microsoft.com/office/powerpoint/2010/main" val="33478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247560"/>
            <a:ext cx="10515600" cy="761340"/>
          </a:xfrm>
        </p:spPr>
        <p:txBody>
          <a:bodyPr/>
          <a:lstStyle/>
          <a:p>
            <a:r>
              <a:rPr lang="en-US" dirty="0"/>
              <a:t>Nearly Neutral Theory</a:t>
            </a:r>
          </a:p>
        </p:txBody>
      </p:sp>
      <p:sp>
        <p:nvSpPr>
          <p:cNvPr id="23555" name="Rectangle 3"/>
          <p:cNvSpPr>
            <a:spLocks noGrp="1" noChangeArrowheads="1"/>
          </p:cNvSpPr>
          <p:nvPr>
            <p:ph type="body" idx="1"/>
          </p:nvPr>
        </p:nvSpPr>
        <p:spPr>
          <a:xfrm>
            <a:off x="3550920" y="1210302"/>
            <a:ext cx="7258050" cy="3048000"/>
          </a:xfrm>
        </p:spPr>
        <p:txBody>
          <a:bodyPr>
            <a:normAutofit/>
          </a:bodyPr>
          <a:lstStyle/>
          <a:p>
            <a:pPr>
              <a:lnSpc>
                <a:spcPct val="120000"/>
              </a:lnSpc>
            </a:pPr>
            <a:r>
              <a:rPr lang="en-US" sz="2000" dirty="0"/>
              <a:t>Many mutations are “nearly neutral” (i.e., selection is weak). </a:t>
            </a:r>
          </a:p>
          <a:p>
            <a:pPr>
              <a:lnSpc>
                <a:spcPct val="120000"/>
              </a:lnSpc>
            </a:pPr>
            <a:r>
              <a:rPr lang="en-US" sz="2000" dirty="0"/>
              <a:t>Recall that drift is a more powerful force when </a:t>
            </a:r>
            <a:r>
              <a:rPr lang="en-US" sz="2000" i="1" dirty="0"/>
              <a:t>N</a:t>
            </a:r>
            <a:r>
              <a:rPr lang="en-US" sz="2000" i="1" baseline="-25000" dirty="0"/>
              <a:t>e</a:t>
            </a:r>
            <a:r>
              <a:rPr lang="en-US" sz="2000" dirty="0"/>
              <a:t> is small.</a:t>
            </a:r>
          </a:p>
          <a:p>
            <a:pPr>
              <a:lnSpc>
                <a:spcPct val="120000"/>
              </a:lnSpc>
            </a:pPr>
            <a:r>
              <a:rPr lang="en-US" sz="2000" dirty="0"/>
              <a:t>If s &lt;&lt; 1/(2</a:t>
            </a:r>
            <a:r>
              <a:rPr lang="en-US" sz="2000" i="1" dirty="0"/>
              <a:t>N</a:t>
            </a:r>
            <a:r>
              <a:rPr lang="en-US" sz="2000" i="1" baseline="-25000" dirty="0"/>
              <a:t>e</a:t>
            </a:r>
            <a:r>
              <a:rPr lang="en-US" sz="2000" dirty="0"/>
              <a:t>), where </a:t>
            </a:r>
            <a:r>
              <a:rPr lang="en-US" sz="2000" i="1" dirty="0"/>
              <a:t>s</a:t>
            </a:r>
            <a:r>
              <a:rPr lang="en-US" sz="2000" dirty="0"/>
              <a:t> is the selection coefficient, then mutations are effectively neutral  and drift will dominate.</a:t>
            </a:r>
          </a:p>
          <a:p>
            <a:pPr>
              <a:lnSpc>
                <a:spcPct val="120000"/>
              </a:lnSpc>
            </a:pPr>
            <a:r>
              <a:rPr lang="en-US" sz="2000" dirty="0"/>
              <a:t>If s &gt;&gt; 1/(2</a:t>
            </a:r>
            <a:r>
              <a:rPr lang="en-US" sz="2000" i="1" dirty="0"/>
              <a:t>N</a:t>
            </a:r>
            <a:r>
              <a:rPr lang="en-US" sz="2000" i="1" baseline="-25000" dirty="0"/>
              <a:t>e</a:t>
            </a:r>
            <a:r>
              <a:rPr lang="en-US" sz="2000" dirty="0"/>
              <a:t>), then selection will dominate.</a:t>
            </a:r>
          </a:p>
        </p:txBody>
      </p:sp>
      <p:pic>
        <p:nvPicPr>
          <p:cNvPr id="4" name="Picture 8"/>
          <p:cNvPicPr>
            <a:picLocks noChangeAspect="1" noChangeArrowheads="1"/>
          </p:cNvPicPr>
          <p:nvPr/>
        </p:nvPicPr>
        <p:blipFill>
          <a:blip r:embed="rId2" cstate="print"/>
          <a:srcRect/>
          <a:stretch>
            <a:fillRect/>
          </a:stretch>
        </p:blipFill>
        <p:spPr bwMode="auto">
          <a:xfrm>
            <a:off x="838200" y="1134102"/>
            <a:ext cx="2431073" cy="3200400"/>
          </a:xfrm>
          <a:prstGeom prst="rect">
            <a:avLst/>
          </a:prstGeom>
          <a:noFill/>
          <a:ln w="9525">
            <a:noFill/>
            <a:miter lim="800000"/>
            <a:headEnd/>
            <a:tailEnd/>
          </a:ln>
        </p:spPr>
      </p:pic>
      <p:sp>
        <p:nvSpPr>
          <p:cNvPr id="2" name="Rectangle 1"/>
          <p:cNvSpPr/>
          <p:nvPr/>
        </p:nvSpPr>
        <p:spPr>
          <a:xfrm>
            <a:off x="1006590" y="4334502"/>
            <a:ext cx="2094291" cy="402546"/>
          </a:xfrm>
          <a:prstGeom prst="rect">
            <a:avLst/>
          </a:prstGeom>
        </p:spPr>
        <p:txBody>
          <a:bodyPr wrap="none">
            <a:spAutoFit/>
          </a:bodyPr>
          <a:lstStyle/>
          <a:p>
            <a:pPr>
              <a:lnSpc>
                <a:spcPct val="120000"/>
              </a:lnSpc>
            </a:pPr>
            <a:r>
              <a:rPr lang="en-US" dirty="0"/>
              <a:t>Tomoko </a:t>
            </a:r>
            <a:r>
              <a:rPr lang="en-US" dirty="0" err="1"/>
              <a:t>Ohta</a:t>
            </a:r>
            <a:r>
              <a:rPr lang="en-US" dirty="0"/>
              <a:t> (1973)</a:t>
            </a:r>
          </a:p>
        </p:txBody>
      </p:sp>
    </p:spTree>
    <p:extLst>
      <p:ext uri="{BB962C8B-B14F-4D97-AF65-F5344CB8AC3E}">
        <p14:creationId xmlns:p14="http://schemas.microsoft.com/office/powerpoint/2010/main" val="10563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482737" y="4682062"/>
            <a:ext cx="3218792" cy="57573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Natural selection</a:t>
            </a:r>
          </a:p>
        </p:txBody>
      </p:sp>
      <p:grpSp>
        <p:nvGrpSpPr>
          <p:cNvPr id="24" name="Group 21"/>
          <p:cNvGrpSpPr/>
          <p:nvPr/>
        </p:nvGrpSpPr>
        <p:grpSpPr>
          <a:xfrm>
            <a:off x="2133600" y="838200"/>
            <a:ext cx="7924800" cy="3124200"/>
            <a:chOff x="609600" y="767477"/>
            <a:chExt cx="7924800" cy="2819400"/>
          </a:xfrm>
        </p:grpSpPr>
        <p:sp>
          <p:nvSpPr>
            <p:cNvPr id="25" name="Rounded Rectangle 24"/>
            <p:cNvSpPr/>
            <p:nvPr/>
          </p:nvSpPr>
          <p:spPr>
            <a:xfrm>
              <a:off x="3429000" y="2057400"/>
              <a:ext cx="2377966" cy="1371600"/>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Genetic Variation within Population</a:t>
              </a:r>
            </a:p>
          </p:txBody>
        </p:sp>
        <p:grpSp>
          <p:nvGrpSpPr>
            <p:cNvPr id="26" name="Group 36"/>
            <p:cNvGrpSpPr/>
            <p:nvPr/>
          </p:nvGrpSpPr>
          <p:grpSpPr>
            <a:xfrm>
              <a:off x="990600" y="2679243"/>
              <a:ext cx="2446282" cy="449082"/>
              <a:chOff x="990600" y="3065720"/>
              <a:chExt cx="2446282" cy="449082"/>
            </a:xfrm>
          </p:grpSpPr>
          <p:grpSp>
            <p:nvGrpSpPr>
              <p:cNvPr id="51" name="Group 34"/>
              <p:cNvGrpSpPr/>
              <p:nvPr/>
            </p:nvGrpSpPr>
            <p:grpSpPr>
              <a:xfrm>
                <a:off x="990600" y="3065720"/>
                <a:ext cx="2446282" cy="439480"/>
                <a:chOff x="990600" y="3065720"/>
                <a:chExt cx="2446282" cy="439480"/>
              </a:xfrm>
            </p:grpSpPr>
            <p:sp>
              <p:nvSpPr>
                <p:cNvPr id="53" name="Rectangle 52"/>
                <p:cNvSpPr/>
                <p:nvPr/>
              </p:nvSpPr>
              <p:spPr>
                <a:xfrm>
                  <a:off x="990600" y="3065720"/>
                  <a:ext cx="1802524" cy="43948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Mutation</a:t>
                  </a:r>
                </a:p>
              </p:txBody>
            </p:sp>
            <p:cxnSp>
              <p:nvCxnSpPr>
                <p:cNvPr id="54" name="Straight Arrow Connector 53"/>
                <p:cNvCxnSpPr/>
                <p:nvPr/>
              </p:nvCxnSpPr>
              <p:spPr>
                <a:xfrm>
                  <a:off x="2793124" y="3273055"/>
                  <a:ext cx="643758"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939526" y="3209278"/>
                <a:ext cx="287258" cy="305524"/>
              </a:xfrm>
              <a:prstGeom prst="rect">
                <a:avLst/>
              </a:prstGeom>
              <a:noFill/>
            </p:spPr>
            <p:txBody>
              <a:bodyPr wrap="none" rtlCol="0">
                <a:spAutoFit/>
              </a:bodyPr>
              <a:lstStyle/>
              <a:p>
                <a:r>
                  <a:rPr lang="en-US" sz="1600" dirty="0"/>
                  <a:t>+</a:t>
                </a:r>
              </a:p>
            </p:txBody>
          </p:sp>
        </p:grpSp>
        <p:grpSp>
          <p:nvGrpSpPr>
            <p:cNvPr id="27" name="Group 41"/>
            <p:cNvGrpSpPr/>
            <p:nvPr/>
          </p:nvGrpSpPr>
          <p:grpSpPr>
            <a:xfrm>
              <a:off x="5819755" y="2634942"/>
              <a:ext cx="2437405" cy="483781"/>
              <a:chOff x="5819755" y="3021419"/>
              <a:chExt cx="2437405" cy="483781"/>
            </a:xfrm>
          </p:grpSpPr>
          <p:sp>
            <p:nvSpPr>
              <p:cNvPr id="48" name="Rectangle 47"/>
              <p:cNvSpPr/>
              <p:nvPr/>
            </p:nvSpPr>
            <p:spPr>
              <a:xfrm>
                <a:off x="6454636" y="3021419"/>
                <a:ext cx="1802524" cy="483781"/>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Genetic Drift</a:t>
                </a:r>
              </a:p>
            </p:txBody>
          </p:sp>
          <p:cxnSp>
            <p:nvCxnSpPr>
              <p:cNvPr id="49" name="Straight Arrow Connector 48"/>
              <p:cNvCxnSpPr/>
              <p:nvPr/>
            </p:nvCxnSpPr>
            <p:spPr>
              <a:xfrm>
                <a:off x="5819755" y="3273055"/>
                <a:ext cx="643758"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986790" y="3182885"/>
                <a:ext cx="247184" cy="305524"/>
              </a:xfrm>
              <a:prstGeom prst="rect">
                <a:avLst/>
              </a:prstGeom>
              <a:noFill/>
            </p:spPr>
            <p:txBody>
              <a:bodyPr wrap="none" rtlCol="0">
                <a:spAutoFit/>
              </a:bodyPr>
              <a:lstStyle/>
              <a:p>
                <a:r>
                  <a:rPr lang="en-US" sz="1600" dirty="0"/>
                  <a:t>-</a:t>
                </a:r>
              </a:p>
            </p:txBody>
          </p:sp>
        </p:grpSp>
        <p:grpSp>
          <p:nvGrpSpPr>
            <p:cNvPr id="36" name="Group 46"/>
            <p:cNvGrpSpPr/>
            <p:nvPr/>
          </p:nvGrpSpPr>
          <p:grpSpPr>
            <a:xfrm>
              <a:off x="2971800" y="879947"/>
              <a:ext cx="3218792" cy="1160923"/>
              <a:chOff x="2971800" y="1305336"/>
              <a:chExt cx="3218792" cy="1160923"/>
            </a:xfrm>
          </p:grpSpPr>
          <p:sp>
            <p:nvSpPr>
              <p:cNvPr id="45" name="Rectangle 44"/>
              <p:cNvSpPr/>
              <p:nvPr/>
            </p:nvSpPr>
            <p:spPr>
              <a:xfrm>
                <a:off x="2971800" y="1305336"/>
                <a:ext cx="3218792" cy="482949"/>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Immigration (gene flow)</a:t>
                </a:r>
              </a:p>
            </p:txBody>
          </p:sp>
          <p:cxnSp>
            <p:nvCxnSpPr>
              <p:cNvPr id="46" name="Straight Arrow Connector 45"/>
              <p:cNvCxnSpPr/>
              <p:nvPr/>
            </p:nvCxnSpPr>
            <p:spPr>
              <a:xfrm rot="5400000">
                <a:off x="4338496" y="2133167"/>
                <a:ext cx="655673" cy="10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61079" y="1875102"/>
                <a:ext cx="287258" cy="305524"/>
              </a:xfrm>
              <a:prstGeom prst="rect">
                <a:avLst/>
              </a:prstGeom>
              <a:noFill/>
            </p:spPr>
            <p:txBody>
              <a:bodyPr wrap="none" rtlCol="0">
                <a:spAutoFit/>
              </a:bodyPr>
              <a:lstStyle/>
              <a:p>
                <a:r>
                  <a:rPr lang="en-US" sz="1600" dirty="0"/>
                  <a:t>+</a:t>
                </a:r>
              </a:p>
            </p:txBody>
          </p:sp>
        </p:grpSp>
        <p:grpSp>
          <p:nvGrpSpPr>
            <p:cNvPr id="40" name="Group 35"/>
            <p:cNvGrpSpPr/>
            <p:nvPr/>
          </p:nvGrpSpPr>
          <p:grpSpPr>
            <a:xfrm>
              <a:off x="609600" y="767477"/>
              <a:ext cx="7924800" cy="2819400"/>
              <a:chOff x="609600" y="914400"/>
              <a:chExt cx="7924800" cy="2819400"/>
            </a:xfrm>
          </p:grpSpPr>
          <p:sp>
            <p:nvSpPr>
              <p:cNvPr id="43" name="Rectangle 42"/>
              <p:cNvSpPr/>
              <p:nvPr/>
            </p:nvSpPr>
            <p:spPr>
              <a:xfrm>
                <a:off x="609600" y="914400"/>
                <a:ext cx="7924800" cy="2819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p:cNvSpPr txBox="1"/>
              <p:nvPr/>
            </p:nvSpPr>
            <p:spPr>
              <a:xfrm>
                <a:off x="707287" y="990601"/>
                <a:ext cx="1576265" cy="749924"/>
              </a:xfrm>
              <a:prstGeom prst="rect">
                <a:avLst/>
              </a:prstGeom>
              <a:noFill/>
            </p:spPr>
            <p:txBody>
              <a:bodyPr wrap="none" rtlCol="0">
                <a:spAutoFit/>
              </a:bodyPr>
              <a:lstStyle/>
              <a:p>
                <a:pPr algn="ctr"/>
                <a:r>
                  <a:rPr lang="en-US" sz="2400" b="1" dirty="0">
                    <a:solidFill>
                      <a:srgbClr val="0000FF"/>
                    </a:solidFill>
                  </a:rPr>
                  <a:t>Population</a:t>
                </a:r>
              </a:p>
              <a:p>
                <a:pPr algn="ctr"/>
                <a:r>
                  <a:rPr lang="en-US" sz="2400" b="1" dirty="0">
                    <a:solidFill>
                      <a:srgbClr val="0000FF"/>
                    </a:solidFill>
                  </a:rPr>
                  <a:t>History</a:t>
                </a:r>
              </a:p>
            </p:txBody>
          </p:sp>
        </p:grpSp>
      </p:grpSp>
      <p:cxnSp>
        <p:nvCxnSpPr>
          <p:cNvPr id="9" name="Straight Arrow Connector 8"/>
          <p:cNvCxnSpPr>
            <a:stCxn id="41" idx="0"/>
            <a:endCxn id="43" idx="2"/>
          </p:cNvCxnSpPr>
          <p:nvPr/>
        </p:nvCxnSpPr>
        <p:spPr>
          <a:xfrm flipV="1">
            <a:off x="6092133" y="3962400"/>
            <a:ext cx="3867" cy="71966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473024" y="1670056"/>
            <a:ext cx="712054" cy="369332"/>
          </a:xfrm>
          <a:prstGeom prst="rect">
            <a:avLst/>
          </a:prstGeom>
          <a:noFill/>
        </p:spPr>
        <p:txBody>
          <a:bodyPr wrap="none" rtlCol="0">
            <a:spAutoFit/>
          </a:bodyPr>
          <a:lstStyle/>
          <a:p>
            <a:r>
              <a:rPr lang="en-US" dirty="0"/>
              <a:t>2</a:t>
            </a:r>
            <a:r>
              <a:rPr lang="en-US" i="1" dirty="0"/>
              <a:t>N</a:t>
            </a:r>
            <a:r>
              <a:rPr lang="en-US" i="1" baseline="-25000" dirty="0"/>
              <a:t>e</a:t>
            </a:r>
            <a:r>
              <a:rPr lang="en-US" i="1" dirty="0"/>
              <a:t>m</a:t>
            </a:r>
          </a:p>
        </p:txBody>
      </p:sp>
      <p:sp>
        <p:nvSpPr>
          <p:cNvPr id="34" name="TextBox 33"/>
          <p:cNvSpPr txBox="1"/>
          <p:nvPr/>
        </p:nvSpPr>
        <p:spPr>
          <a:xfrm>
            <a:off x="4305066" y="2771977"/>
            <a:ext cx="647934" cy="369332"/>
          </a:xfrm>
          <a:prstGeom prst="rect">
            <a:avLst/>
          </a:prstGeom>
          <a:noFill/>
        </p:spPr>
        <p:txBody>
          <a:bodyPr wrap="none" rtlCol="0">
            <a:spAutoFit/>
          </a:bodyPr>
          <a:lstStyle/>
          <a:p>
            <a:r>
              <a:rPr lang="en-US" dirty="0"/>
              <a:t>2</a:t>
            </a:r>
            <a:r>
              <a:rPr lang="en-US" i="1" dirty="0"/>
              <a:t>N</a:t>
            </a:r>
            <a:r>
              <a:rPr lang="en-US" i="1" baseline="-25000" dirty="0"/>
              <a:t>e</a:t>
            </a:r>
            <a:r>
              <a:rPr lang="en-US" i="1" dirty="0"/>
              <a:t>µ</a:t>
            </a:r>
          </a:p>
        </p:txBody>
      </p:sp>
      <mc:AlternateContent xmlns:mc="http://schemas.openxmlformats.org/markup-compatibility/2006" xmlns:a14="http://schemas.microsoft.com/office/drawing/2010/main">
        <mc:Choice Requires="a14">
          <p:sp>
            <p:nvSpPr>
              <p:cNvPr id="11" name="TextBox 10"/>
              <p:cNvSpPr txBox="1"/>
              <p:nvPr/>
            </p:nvSpPr>
            <p:spPr>
              <a:xfrm>
                <a:off x="7355164" y="2493401"/>
                <a:ext cx="620939"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𝑒</m:t>
                              </m:r>
                            </m:sub>
                          </m:sSub>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355164" y="2493401"/>
                <a:ext cx="620939" cy="659540"/>
              </a:xfrm>
              <a:prstGeom prst="rect">
                <a:avLst/>
              </a:prstGeom>
              <a:blipFill>
                <a:blip r:embed="rId2"/>
                <a:stretch>
                  <a:fillRect/>
                </a:stretch>
              </a:blipFill>
            </p:spPr>
            <p:txBody>
              <a:bodyPr/>
              <a:lstStyle/>
              <a:p>
                <a:r>
                  <a:rPr lang="en-US">
                    <a:noFill/>
                  </a:rPr>
                  <a:t> </a:t>
                </a:r>
              </a:p>
            </p:txBody>
          </p:sp>
        </mc:Fallback>
      </mc:AlternateContent>
      <p:sp>
        <p:nvSpPr>
          <p:cNvPr id="37" name="TextBox 36"/>
          <p:cNvSpPr txBox="1"/>
          <p:nvPr/>
        </p:nvSpPr>
        <p:spPr>
          <a:xfrm>
            <a:off x="5448671" y="4190586"/>
            <a:ext cx="614271" cy="369332"/>
          </a:xfrm>
          <a:prstGeom prst="rect">
            <a:avLst/>
          </a:prstGeom>
          <a:noFill/>
        </p:spPr>
        <p:txBody>
          <a:bodyPr wrap="none" rtlCol="0">
            <a:spAutoFit/>
          </a:bodyPr>
          <a:lstStyle/>
          <a:p>
            <a:r>
              <a:rPr lang="en-US" dirty="0"/>
              <a:t>2</a:t>
            </a:r>
            <a:r>
              <a:rPr lang="en-US" i="1" dirty="0"/>
              <a:t>N</a:t>
            </a:r>
            <a:r>
              <a:rPr lang="en-US" i="1" baseline="-25000" dirty="0"/>
              <a:t>e</a:t>
            </a:r>
            <a:r>
              <a:rPr lang="en-US" i="1" dirty="0"/>
              <a:t>s</a:t>
            </a:r>
          </a:p>
        </p:txBody>
      </p:sp>
      <p:sp>
        <p:nvSpPr>
          <p:cNvPr id="2" name="TextBox 1"/>
          <p:cNvSpPr txBox="1"/>
          <p:nvPr/>
        </p:nvSpPr>
        <p:spPr>
          <a:xfrm>
            <a:off x="1164634" y="5623516"/>
            <a:ext cx="10379316" cy="784830"/>
          </a:xfrm>
          <a:prstGeom prst="rect">
            <a:avLst/>
          </a:prstGeom>
          <a:noFill/>
        </p:spPr>
        <p:txBody>
          <a:bodyPr wrap="none" rtlCol="0">
            <a:spAutoFit/>
          </a:bodyPr>
          <a:lstStyle/>
          <a:p>
            <a:pPr>
              <a:spcAft>
                <a:spcPts val="600"/>
              </a:spcAft>
            </a:pPr>
            <a:r>
              <a:rPr lang="en-US" sz="2000" dirty="0"/>
              <a:t>If loci are selectively neutral we can infer aspects of </a:t>
            </a:r>
            <a:r>
              <a:rPr lang="en-US" sz="2000" b="1" dirty="0">
                <a:solidFill>
                  <a:srgbClr val="0000FF"/>
                </a:solidFill>
              </a:rPr>
              <a:t>population history </a:t>
            </a:r>
            <a:r>
              <a:rPr lang="en-US" sz="2000" dirty="0"/>
              <a:t>from DNA polymorphisms.</a:t>
            </a:r>
          </a:p>
          <a:p>
            <a:pPr>
              <a:spcAft>
                <a:spcPts val="600"/>
              </a:spcAft>
            </a:pPr>
            <a:r>
              <a:rPr lang="en-US" sz="2000" dirty="0"/>
              <a:t>Different forms of </a:t>
            </a:r>
            <a:r>
              <a:rPr lang="en-US" sz="2000" b="1" dirty="0">
                <a:solidFill>
                  <a:srgbClr val="FF0000"/>
                </a:solidFill>
              </a:rPr>
              <a:t>natural selection </a:t>
            </a:r>
            <a:r>
              <a:rPr lang="en-US" sz="2000" dirty="0"/>
              <a:t>can mimic genetic signatures of population history.</a:t>
            </a:r>
          </a:p>
        </p:txBody>
      </p:sp>
    </p:spTree>
    <p:extLst>
      <p:ext uri="{BB962C8B-B14F-4D97-AF65-F5344CB8AC3E}">
        <p14:creationId xmlns:p14="http://schemas.microsoft.com/office/powerpoint/2010/main" val="12737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4" grpId="0"/>
      <p:bldP spid="11"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346993" y="851264"/>
            <a:ext cx="8382000" cy="818606"/>
          </a:xfrm>
        </p:spPr>
        <p:txBody>
          <a:bodyPr>
            <a:normAutofit/>
          </a:bodyPr>
          <a:lstStyle/>
          <a:p>
            <a:pPr>
              <a:lnSpc>
                <a:spcPct val="90000"/>
              </a:lnSpc>
            </a:pPr>
            <a:r>
              <a:rPr lang="en-US" sz="2000" dirty="0"/>
              <a:t>Population size is negatively correlated with generation time.  Species w/ short generation time will have large N</a:t>
            </a:r>
            <a:r>
              <a:rPr lang="en-US" sz="2000" baseline="-25000" dirty="0"/>
              <a:t>e</a:t>
            </a:r>
            <a:r>
              <a:rPr lang="en-US" sz="2000" dirty="0"/>
              <a:t>.</a:t>
            </a:r>
          </a:p>
          <a:p>
            <a:pPr>
              <a:lnSpc>
                <a:spcPct val="90000"/>
              </a:lnSpc>
            </a:pPr>
            <a:endParaRPr lang="en-US" sz="2000" dirty="0"/>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8998" b="4199"/>
          <a:stretch>
            <a:fillRect/>
          </a:stretch>
        </p:blipFill>
        <p:spPr bwMode="auto">
          <a:xfrm>
            <a:off x="2514601" y="1600201"/>
            <a:ext cx="6046785" cy="4846320"/>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4572001" y="1739538"/>
            <a:ext cx="25472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Selection more effective; fewer </a:t>
            </a:r>
            <a:r>
              <a:rPr lang="en-US" i="1" dirty="0"/>
              <a:t>effectively neutral</a:t>
            </a:r>
            <a:r>
              <a:rPr lang="en-US" dirty="0"/>
              <a:t> mutations</a:t>
            </a:r>
          </a:p>
        </p:txBody>
      </p:sp>
      <p:sp>
        <p:nvSpPr>
          <p:cNvPr id="16392" name="Text Box 8"/>
          <p:cNvSpPr txBox="1">
            <a:spLocks noChangeArrowheads="1"/>
          </p:cNvSpPr>
          <p:nvPr/>
        </p:nvSpPr>
        <p:spPr bwMode="auto">
          <a:xfrm>
            <a:off x="8201297" y="4395380"/>
            <a:ext cx="259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Selection less effective, more </a:t>
            </a:r>
            <a:r>
              <a:rPr lang="en-US" i="1" dirty="0"/>
              <a:t>effectively</a:t>
            </a:r>
          </a:p>
          <a:p>
            <a:r>
              <a:rPr lang="en-US" i="1" dirty="0"/>
              <a:t>neutral</a:t>
            </a:r>
            <a:r>
              <a:rPr lang="en-US" dirty="0"/>
              <a:t> mutations</a:t>
            </a:r>
          </a:p>
        </p:txBody>
      </p:sp>
      <p:sp>
        <p:nvSpPr>
          <p:cNvPr id="6" name="Rectangle 2"/>
          <p:cNvSpPr>
            <a:spLocks noGrp="1" noChangeArrowheads="1"/>
          </p:cNvSpPr>
          <p:nvPr>
            <p:ph type="title"/>
          </p:nvPr>
        </p:nvSpPr>
        <p:spPr>
          <a:xfrm>
            <a:off x="890451" y="231057"/>
            <a:ext cx="10515600" cy="761340"/>
          </a:xfrm>
        </p:spPr>
        <p:txBody>
          <a:bodyPr/>
          <a:lstStyle/>
          <a:p>
            <a:r>
              <a:rPr lang="en-US" dirty="0"/>
              <a:t>Nearly Neutral Theory</a:t>
            </a:r>
          </a:p>
        </p:txBody>
      </p:sp>
    </p:spTree>
    <p:extLst>
      <p:ext uri="{BB962C8B-B14F-4D97-AF65-F5344CB8AC3E}">
        <p14:creationId xmlns:p14="http://schemas.microsoft.com/office/powerpoint/2010/main" val="17735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88862" y="398417"/>
            <a:ext cx="8188389" cy="855617"/>
          </a:xfrm>
        </p:spPr>
        <p:txBody>
          <a:bodyPr>
            <a:noAutofit/>
          </a:bodyPr>
          <a:lstStyle/>
          <a:p>
            <a:pPr algn="l"/>
            <a:r>
              <a:rPr lang="en-US" sz="3200" dirty="0"/>
              <a:t>Generation Time vs. Population Size</a:t>
            </a:r>
          </a:p>
        </p:txBody>
      </p:sp>
      <p:sp>
        <p:nvSpPr>
          <p:cNvPr id="2" name="TextBox 1"/>
          <p:cNvSpPr txBox="1"/>
          <p:nvPr/>
        </p:nvSpPr>
        <p:spPr>
          <a:xfrm>
            <a:off x="2344882" y="1254034"/>
            <a:ext cx="7011153" cy="4093428"/>
          </a:xfrm>
          <a:prstGeom prst="rect">
            <a:avLst/>
          </a:prstGeom>
          <a:noFill/>
        </p:spPr>
        <p:txBody>
          <a:bodyPr wrap="square" rtlCol="0">
            <a:spAutoFit/>
          </a:bodyPr>
          <a:lstStyle/>
          <a:p>
            <a:r>
              <a:rPr lang="en-US" sz="2000" dirty="0"/>
              <a:t>Why can rates of non-synonymous substitutions be constant in species with long and short generation times, for some proteins?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difference between number of mutations and frequency of neutral mutations cancel out. </a:t>
            </a:r>
          </a:p>
        </p:txBody>
      </p:sp>
      <p:graphicFrame>
        <p:nvGraphicFramePr>
          <p:cNvPr id="3" name="Table 2"/>
          <p:cNvGraphicFramePr>
            <a:graphicFrameLocks noGrp="1"/>
          </p:cNvGraphicFramePr>
          <p:nvPr/>
        </p:nvGraphicFramePr>
        <p:xfrm>
          <a:off x="2464521" y="2223815"/>
          <a:ext cx="6717948" cy="2194560"/>
        </p:xfrm>
        <a:graphic>
          <a:graphicData uri="http://schemas.openxmlformats.org/drawingml/2006/table">
            <a:tbl>
              <a:tblPr firstRow="1" bandRow="1">
                <a:tableStyleId>{7E9639D4-E3E2-4D34-9284-5A2195B3D0D7}</a:tableStyleId>
              </a:tblPr>
              <a:tblGrid>
                <a:gridCol w="3358974">
                  <a:extLst>
                    <a:ext uri="{9D8B030D-6E8A-4147-A177-3AD203B41FA5}">
                      <a16:colId xmlns:a16="http://schemas.microsoft.com/office/drawing/2014/main" val="20000"/>
                    </a:ext>
                  </a:extLst>
                </a:gridCol>
                <a:gridCol w="3358974">
                  <a:extLst>
                    <a:ext uri="{9D8B030D-6E8A-4147-A177-3AD203B41FA5}">
                      <a16:colId xmlns:a16="http://schemas.microsoft.com/office/drawing/2014/main" val="20001"/>
                    </a:ext>
                  </a:extLst>
                </a:gridCol>
              </a:tblGrid>
              <a:tr h="370840">
                <a:tc>
                  <a:txBody>
                    <a:bodyPr/>
                    <a:lstStyle/>
                    <a:p>
                      <a:pPr algn="ctr"/>
                      <a:r>
                        <a:rPr lang="en-US" dirty="0"/>
                        <a:t>Short generation time</a:t>
                      </a:r>
                    </a:p>
                    <a:p>
                      <a:pPr algn="ctr"/>
                      <a:endParaRPr lang="en-US" dirty="0"/>
                    </a:p>
                  </a:txBody>
                  <a:tcPr/>
                </a:tc>
                <a:tc>
                  <a:txBody>
                    <a:bodyPr/>
                    <a:lstStyle/>
                    <a:p>
                      <a:pPr algn="ctr"/>
                      <a:r>
                        <a:rPr lang="en-US" dirty="0"/>
                        <a:t>Long generation time</a:t>
                      </a:r>
                    </a:p>
                  </a:txBody>
                  <a:tcPr/>
                </a:tc>
                <a:extLst>
                  <a:ext uri="{0D108BD9-81ED-4DB2-BD59-A6C34878D82A}">
                    <a16:rowId xmlns:a16="http://schemas.microsoft.com/office/drawing/2014/main" val="10000"/>
                  </a:ext>
                </a:extLst>
              </a:tr>
              <a:tr h="370840">
                <a:tc>
                  <a:txBody>
                    <a:bodyPr/>
                    <a:lstStyle/>
                    <a:p>
                      <a:pPr algn="ctr"/>
                      <a:r>
                        <a:rPr lang="en-US" dirty="0"/>
                        <a:t>Many</a:t>
                      </a:r>
                      <a:r>
                        <a:rPr lang="en-US" baseline="0" dirty="0"/>
                        <a:t> mutations per year</a:t>
                      </a:r>
                    </a:p>
                    <a:p>
                      <a:pPr algn="ctr"/>
                      <a:endParaRPr lang="en-US" dirty="0"/>
                    </a:p>
                  </a:txBody>
                  <a:tcPr/>
                </a:tc>
                <a:tc>
                  <a:txBody>
                    <a:bodyPr/>
                    <a:lstStyle/>
                    <a:p>
                      <a:pPr algn="ctr"/>
                      <a:r>
                        <a:rPr lang="en-US" dirty="0"/>
                        <a:t>Few mutations per year</a:t>
                      </a:r>
                    </a:p>
                  </a:txBody>
                  <a:tcPr/>
                </a:tc>
                <a:extLst>
                  <a:ext uri="{0D108BD9-81ED-4DB2-BD59-A6C34878D82A}">
                    <a16:rowId xmlns:a16="http://schemas.microsoft.com/office/drawing/2014/main" val="10001"/>
                  </a:ext>
                </a:extLst>
              </a:tr>
              <a:tr h="370840">
                <a:tc>
                  <a:txBody>
                    <a:bodyPr/>
                    <a:lstStyle/>
                    <a:p>
                      <a:pPr algn="ctr"/>
                      <a:r>
                        <a:rPr lang="en-US" dirty="0"/>
                        <a:t>Few</a:t>
                      </a:r>
                      <a:r>
                        <a:rPr lang="en-US" baseline="0" dirty="0"/>
                        <a:t> mutations are effectively neutral because </a:t>
                      </a:r>
                      <a:r>
                        <a:rPr lang="en-US" i="1" dirty="0"/>
                        <a:t>N</a:t>
                      </a:r>
                      <a:r>
                        <a:rPr lang="en-US" i="1" baseline="-25000" dirty="0"/>
                        <a:t>e</a:t>
                      </a:r>
                      <a:r>
                        <a:rPr lang="en-US" baseline="0" dirty="0"/>
                        <a:t> is large</a:t>
                      </a:r>
                    </a:p>
                    <a:p>
                      <a:pPr algn="ctr"/>
                      <a:endParaRPr lang="en-US" dirty="0"/>
                    </a:p>
                  </a:txBody>
                  <a:tcPr/>
                </a:tc>
                <a:tc>
                  <a:txBody>
                    <a:bodyPr/>
                    <a:lstStyle/>
                    <a:p>
                      <a:pPr algn="ctr"/>
                      <a:r>
                        <a:rPr lang="en-US" dirty="0"/>
                        <a:t>Many mutations are effectively neutral because</a:t>
                      </a:r>
                      <a:r>
                        <a:rPr lang="en-US" baseline="0" dirty="0"/>
                        <a:t> </a:t>
                      </a:r>
                      <a:r>
                        <a:rPr lang="en-US" i="1" dirty="0"/>
                        <a:t>N</a:t>
                      </a:r>
                      <a:r>
                        <a:rPr lang="en-US" i="1" baseline="-25000" dirty="0"/>
                        <a:t>e</a:t>
                      </a:r>
                      <a:r>
                        <a:rPr lang="en-US" dirty="0"/>
                        <a:t> is small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999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p:cNvPicPr>
            <a:picLocks noChangeAspect="1" noChangeArrowheads="1"/>
          </p:cNvPicPr>
          <p:nvPr/>
        </p:nvPicPr>
        <p:blipFill>
          <a:blip r:embed="rId3" cstate="print"/>
          <a:srcRect/>
          <a:stretch>
            <a:fillRect/>
          </a:stretch>
        </p:blipFill>
        <p:spPr bwMode="auto">
          <a:xfrm>
            <a:off x="3328928" y="943135"/>
            <a:ext cx="4926796" cy="373336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6324" name="Text Box 5"/>
              <p:cNvSpPr txBox="1">
                <a:spLocks noChangeArrowheads="1"/>
              </p:cNvSpPr>
              <p:nvPr/>
            </p:nvSpPr>
            <p:spPr bwMode="auto">
              <a:xfrm rot="16200000">
                <a:off x="2499772" y="2585025"/>
                <a:ext cx="2300245" cy="369332"/>
              </a:xfrm>
              <a:prstGeom prst="rect">
                <a:avLst/>
              </a:prstGeom>
              <a:solidFill>
                <a:schemeClr val="bg1"/>
              </a:solidFill>
              <a:ln w="9525">
                <a:noFill/>
                <a:miter lim="800000"/>
                <a:headEnd/>
                <a:tailEnd/>
              </a:ln>
            </p:spPr>
            <p:txBody>
              <a:bodyPr wrap="none">
                <a:spAutoFit/>
              </a:bodyPr>
              <a:lstStyle/>
              <a:p>
                <a:r>
                  <a:rPr lang="en-US" dirty="0"/>
                  <a:t>Fixation probability (</a:t>
                </a:r>
                <a14:m>
                  <m:oMath xmlns:m="http://schemas.openxmlformats.org/officeDocument/2006/math">
                    <m:r>
                      <a:rPr lang="en-US" i="1">
                        <a:latin typeface="Cambria Math" panose="02040503050406030204" pitchFamily="18" charset="0"/>
                      </a:rPr>
                      <m:t>𝑢</m:t>
                    </m:r>
                  </m:oMath>
                </a14:m>
                <a:r>
                  <a:rPr lang="en-US" dirty="0"/>
                  <a:t>)</a:t>
                </a:r>
              </a:p>
            </p:txBody>
          </p:sp>
        </mc:Choice>
        <mc:Fallback xmlns="">
          <p:sp>
            <p:nvSpPr>
              <p:cNvPr id="56324" name="Text Box 5"/>
              <p:cNvSpPr txBox="1">
                <a:spLocks noRot="1" noChangeAspect="1" noMove="1" noResize="1" noEditPoints="1" noAdjustHandles="1" noChangeArrowheads="1" noChangeShapeType="1" noTextEdit="1"/>
              </p:cNvSpPr>
              <p:nvPr/>
            </p:nvSpPr>
            <p:spPr bwMode="auto">
              <a:xfrm rot="16200000">
                <a:off x="2499772" y="2585025"/>
                <a:ext cx="2300245" cy="369332"/>
              </a:xfrm>
              <a:prstGeom prst="rect">
                <a:avLst/>
              </a:prstGeom>
              <a:blipFill>
                <a:blip r:embed="rId4"/>
                <a:stretch>
                  <a:fillRect l="-8197" t="-2387" r="-24590" b="-238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21440" y="4844943"/>
                <a:ext cx="1742676" cy="923330"/>
              </a:xfrm>
              <a:prstGeom prst="rect">
                <a:avLst/>
              </a:prstGeom>
              <a:noFill/>
              <a:ln>
                <a:solidFill>
                  <a:schemeClr val="tx1"/>
                </a:solidFill>
              </a:ln>
            </p:spPr>
            <p:txBody>
              <a:bodyPr wrap="square" rtlCol="0">
                <a:spAutoFit/>
              </a:bodyPr>
              <a:lstStyle/>
              <a:p>
                <a:r>
                  <a:rPr lang="en-US" dirty="0"/>
                  <a:t>When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𝑁𝑠</m:t>
                    </m:r>
                    <m:r>
                      <a:rPr lang="en-US" i="1">
                        <a:latin typeface="Cambria Math" panose="02040503050406030204" pitchFamily="18" charset="0"/>
                      </a:rPr>
                      <m:t>&gt;1,</m:t>
                    </m:r>
                  </m:oMath>
                </a14:m>
                <a:r>
                  <a:rPr lang="en-US" dirty="0"/>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𝑠</m:t>
                    </m:r>
                  </m:oMath>
                </a14:m>
                <a:r>
                  <a:rPr lang="en-US" dirty="0"/>
                  <a:t>; </a:t>
                </a:r>
                <a:r>
                  <a:rPr lang="en-US" i="1" dirty="0"/>
                  <a:t>Strongly advantageous</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1440" y="4844943"/>
                <a:ext cx="1742676" cy="923330"/>
              </a:xfrm>
              <a:prstGeom prst="rect">
                <a:avLst/>
              </a:prstGeom>
              <a:blipFill>
                <a:blip r:embed="rId5"/>
                <a:stretch>
                  <a:fillRect l="-2431" t="-3268" r="-4861" b="-91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33127" y="4867122"/>
                <a:ext cx="1858291" cy="923330"/>
              </a:xfrm>
              <a:prstGeom prst="rect">
                <a:avLst/>
              </a:prstGeom>
              <a:noFill/>
              <a:ln>
                <a:solidFill>
                  <a:schemeClr val="tx1"/>
                </a:solidFill>
              </a:ln>
            </p:spPr>
            <p:txBody>
              <a:bodyPr wrap="square" rtlCol="0">
                <a:spAutoFit/>
              </a:bodyPr>
              <a:lstStyle/>
              <a:p>
                <a:pPr algn="ctr"/>
                <a:r>
                  <a:rPr lang="en-US" dirty="0"/>
                  <a:t>When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𝑁𝑠</m:t>
                    </m:r>
                    <m:r>
                      <a:rPr lang="en-US" b="0" i="1" smtClean="0">
                        <a:latin typeface="Cambria Math" panose="02040503050406030204" pitchFamily="18" charset="0"/>
                      </a:rPr>
                      <m:t>&lt;−1</m:t>
                    </m:r>
                  </m:oMath>
                </a14:m>
                <a:r>
                  <a:rPr lang="en-US" i="1" dirty="0"/>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≈0</m:t>
                    </m:r>
                  </m:oMath>
                </a14:m>
                <a:r>
                  <a:rPr lang="en-US" i="1" dirty="0"/>
                  <a:t>; Strongly deleterious</a:t>
                </a:r>
              </a:p>
            </p:txBody>
          </p:sp>
        </mc:Choice>
        <mc:Fallback xmlns="">
          <p:sp>
            <p:nvSpPr>
              <p:cNvPr id="13" name="TextBox 12"/>
              <p:cNvSpPr txBox="1">
                <a:spLocks noRot="1" noChangeAspect="1" noMove="1" noResize="1" noEditPoints="1" noAdjustHandles="1" noChangeArrowheads="1" noChangeShapeType="1" noTextEdit="1"/>
              </p:cNvSpPr>
              <p:nvPr/>
            </p:nvSpPr>
            <p:spPr>
              <a:xfrm>
                <a:off x="2933127" y="4867122"/>
                <a:ext cx="1858291" cy="923330"/>
              </a:xfrm>
              <a:prstGeom prst="rect">
                <a:avLst/>
              </a:prstGeom>
              <a:blipFill>
                <a:blip r:embed="rId6"/>
                <a:stretch>
                  <a:fillRect l="-1954" t="-2597" r="-5212" b="-8442"/>
                </a:stretch>
              </a:blipFill>
              <a:ln>
                <a:solidFill>
                  <a:schemeClr val="tx1"/>
                </a:solidFill>
              </a:ln>
            </p:spPr>
            <p:txBody>
              <a:bodyPr/>
              <a:lstStyle/>
              <a:p>
                <a:r>
                  <a:rPr lang="en-US">
                    <a:noFill/>
                  </a:rPr>
                  <a:t> </a:t>
                </a:r>
              </a:p>
            </p:txBody>
          </p:sp>
        </mc:Fallback>
      </mc:AlternateContent>
      <p:sp>
        <p:nvSpPr>
          <p:cNvPr id="16" name="Right Brace 15"/>
          <p:cNvSpPr/>
          <p:nvPr/>
        </p:nvSpPr>
        <p:spPr>
          <a:xfrm rot="5400000">
            <a:off x="4685744" y="4023058"/>
            <a:ext cx="94887" cy="131515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5093083" y="4967995"/>
                <a:ext cx="1726691" cy="1314462"/>
              </a:xfrm>
              <a:prstGeom prst="rect">
                <a:avLst/>
              </a:prstGeom>
              <a:noFill/>
              <a:ln>
                <a:solidFill>
                  <a:schemeClr val="tx1"/>
                </a:solidFill>
              </a:ln>
            </p:spPr>
            <p:txBody>
              <a:bodyPr wrap="none" rtlCol="0">
                <a:spAutoFit/>
              </a:bodyPr>
              <a:lstStyle/>
              <a:p>
                <a:pPr algn="ctr"/>
                <a:r>
                  <a:rPr lang="en-US" dirty="0"/>
                  <a:t>When </a:t>
                </a:r>
                <a:endParaRPr lang="en-US" dirty="0">
                  <a:latin typeface="Cambria Math" panose="02040503050406030204" pitchFamily="18" charset="0"/>
                </a:endParaRPr>
              </a:p>
              <a:p>
                <a:pPr algn="ctr"/>
                <a14:m>
                  <m:oMath xmlns:m="http://schemas.openxmlformats.org/officeDocument/2006/math">
                    <m:r>
                      <a:rPr lang="en-US">
                        <a:latin typeface="Cambria Math" panose="02040503050406030204" pitchFamily="18" charset="0"/>
                      </a:rPr>
                      <m:t>−1&lt;</m:t>
                    </m:r>
                    <m:r>
                      <a:rPr lang="en-US" i="1">
                        <a:latin typeface="Cambria Math" panose="02040503050406030204" pitchFamily="18" charset="0"/>
                      </a:rPr>
                      <m:t>2</m:t>
                    </m:r>
                    <m:r>
                      <a:rPr lang="en-US" i="1">
                        <a:latin typeface="Cambria Math" panose="02040503050406030204" pitchFamily="18" charset="0"/>
                      </a:rPr>
                      <m:t>𝑁𝑠</m:t>
                    </m:r>
                    <m:r>
                      <a:rPr lang="en-US" i="1">
                        <a:latin typeface="Cambria Math" panose="02040503050406030204" pitchFamily="18" charset="0"/>
                      </a:rPr>
                      <m:t>&lt;1,</m:t>
                    </m:r>
                  </m:oMath>
                </a14:m>
                <a:r>
                  <a:rPr lang="en-US" dirty="0"/>
                  <a:t> </a:t>
                </a:r>
              </a:p>
              <a:p>
                <a:pPr algn="ct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𝑁</m:t>
                        </m:r>
                      </m:den>
                    </m:f>
                  </m:oMath>
                </a14:m>
                <a:r>
                  <a:rPr lang="en-US" dirty="0"/>
                  <a:t>; </a:t>
                </a:r>
              </a:p>
              <a:p>
                <a:pPr algn="ctr"/>
                <a:r>
                  <a:rPr lang="en-US" i="1" dirty="0"/>
                  <a:t>Nearly neutral</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093083" y="4967995"/>
                <a:ext cx="1726691" cy="1314462"/>
              </a:xfrm>
              <a:prstGeom prst="rect">
                <a:avLst/>
              </a:prstGeom>
              <a:blipFill>
                <a:blip r:embed="rId7"/>
                <a:stretch>
                  <a:fillRect t="-2294" b="-5963"/>
                </a:stretch>
              </a:blipFill>
              <a:ln>
                <a:solidFill>
                  <a:schemeClr val="tx1"/>
                </a:solidFill>
              </a:ln>
            </p:spPr>
            <p:txBody>
              <a:bodyPr/>
              <a:lstStyle/>
              <a:p>
                <a:r>
                  <a:rPr lang="en-US">
                    <a:noFill/>
                  </a:rPr>
                  <a:t> </a:t>
                </a:r>
              </a:p>
            </p:txBody>
          </p:sp>
        </mc:Fallback>
      </mc:AlternateContent>
      <p:sp>
        <p:nvSpPr>
          <p:cNvPr id="18" name="Right Brace 17"/>
          <p:cNvSpPr/>
          <p:nvPr/>
        </p:nvSpPr>
        <p:spPr>
          <a:xfrm rot="5400000">
            <a:off x="7137522" y="4000406"/>
            <a:ext cx="111187" cy="137675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ight Brace 18"/>
          <p:cNvSpPr/>
          <p:nvPr/>
        </p:nvSpPr>
        <p:spPr>
          <a:xfrm rot="5400000">
            <a:off x="5901249" y="4392668"/>
            <a:ext cx="110361" cy="9045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
          <p:cNvSpPr txBox="1">
            <a:spLocks noChangeArrowheads="1"/>
          </p:cNvSpPr>
          <p:nvPr/>
        </p:nvSpPr>
        <p:spPr>
          <a:xfrm>
            <a:off x="838200" y="365126"/>
            <a:ext cx="10515600" cy="6764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Fixation probability of nearly neutral mutations (</a:t>
            </a:r>
            <a:r>
              <a:rPr lang="en-US" i="1" dirty="0"/>
              <a:t>u</a:t>
            </a:r>
            <a:r>
              <a:rPr lang="en-US" dirty="0"/>
              <a:t> = substitution rate)</a:t>
            </a:r>
          </a:p>
        </p:txBody>
      </p:sp>
    </p:spTree>
    <p:extLst>
      <p:ext uri="{BB962C8B-B14F-4D97-AF65-F5344CB8AC3E}">
        <p14:creationId xmlns:p14="http://schemas.microsoft.com/office/powerpoint/2010/main" val="10286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1105" y="709420"/>
            <a:ext cx="10499066"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Given the enormous variation in population sizes in natural populations, a wide range of variation is expected.</a:t>
            </a:r>
          </a:p>
          <a:p>
            <a:pPr marL="342900" indent="-342900">
              <a:buFont typeface="Arial" panose="020B0604020202020204" pitchFamily="34" charset="0"/>
              <a:buChar char="•"/>
            </a:pPr>
            <a:r>
              <a:rPr lang="en-US" sz="2000" dirty="0"/>
              <a:t>However, species with large population sizes tend to have lower heterozygosity than expected.</a:t>
            </a:r>
          </a:p>
          <a:p>
            <a:pPr marL="342900" indent="-342900">
              <a:buFont typeface="Arial" panose="020B0604020202020204" pitchFamily="34" charset="0"/>
              <a:buChar char="•"/>
            </a:pPr>
            <a:r>
              <a:rPr lang="en-US" sz="2000" b="1" dirty="0" err="1"/>
              <a:t>Lewontin’s</a:t>
            </a:r>
            <a:r>
              <a:rPr lang="en-US" sz="2000" b="1" dirty="0"/>
              <a:t> Paradox</a:t>
            </a:r>
            <a:r>
              <a:rPr lang="en-US" sz="2000" dirty="0"/>
              <a:t>—the magnitude of differences in population sizes is much greater than the magnitude of differences in genetic diversity.</a:t>
            </a:r>
          </a:p>
        </p:txBody>
      </p:sp>
      <p:pic>
        <p:nvPicPr>
          <p:cNvPr id="5"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034"/>
          <a:stretch/>
        </p:blipFill>
        <p:spPr bwMode="auto">
          <a:xfrm>
            <a:off x="1199447" y="2543017"/>
            <a:ext cx="5331721" cy="3179117"/>
          </a:xfrm>
          <a:prstGeom prst="rect">
            <a:avLst/>
          </a:prstGeom>
          <a:noFill/>
          <a:ln>
            <a:noFill/>
          </a:ln>
          <a:scene3d>
            <a:camera prst="orthographicFront">
              <a:rot lat="0" lon="0" rev="2155200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1714025" y="6144062"/>
            <a:ext cx="42894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
        <p:nvSpPr>
          <p:cNvPr id="7" name="Rectangle 2"/>
          <p:cNvSpPr txBox="1">
            <a:spLocks noChangeArrowheads="1"/>
          </p:cNvSpPr>
          <p:nvPr/>
        </p:nvSpPr>
        <p:spPr>
          <a:xfrm>
            <a:off x="679994" y="251939"/>
            <a:ext cx="7772400" cy="476794"/>
          </a:xfrm>
          <a:prstGeom prst="rect">
            <a:avLst/>
          </a:prstGeom>
        </p:spPr>
        <p:txBody>
          <a:bodyPr>
            <a:normAutofit fontScale="92500"/>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Problems with the Neutral Theory—</a:t>
            </a:r>
            <a:r>
              <a:rPr lang="en-US" dirty="0" err="1"/>
              <a:t>Lewontin’s</a:t>
            </a:r>
            <a:r>
              <a:rPr lang="en-US" dirty="0"/>
              <a:t> Paradox</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1831" y="2630706"/>
            <a:ext cx="3973477" cy="3108960"/>
          </a:xfrm>
          <a:prstGeom prst="rect">
            <a:avLst/>
          </a:prstGeom>
        </p:spPr>
      </p:pic>
      <p:sp>
        <p:nvSpPr>
          <p:cNvPr id="9" name="Rectangle 8"/>
          <p:cNvSpPr/>
          <p:nvPr/>
        </p:nvSpPr>
        <p:spPr>
          <a:xfrm>
            <a:off x="7204165" y="5739666"/>
            <a:ext cx="3701143" cy="646331"/>
          </a:xfrm>
          <a:prstGeom prst="rect">
            <a:avLst/>
          </a:prstGeom>
        </p:spPr>
        <p:txBody>
          <a:bodyPr wrap="square">
            <a:spAutoFit/>
          </a:bodyPr>
          <a:lstStyle/>
          <a:p>
            <a:r>
              <a:rPr lang="en-US" dirty="0"/>
              <a:t>Relationship between </a:t>
            </a:r>
            <a:r>
              <a:rPr lang="en-US" i="1" dirty="0"/>
              <a:t>N</a:t>
            </a:r>
            <a:r>
              <a:rPr lang="en-US" dirty="0"/>
              <a:t> and </a:t>
            </a:r>
            <a:r>
              <a:rPr lang="en-US" i="1" dirty="0"/>
              <a:t>π</a:t>
            </a:r>
            <a:r>
              <a:rPr lang="en-US" dirty="0"/>
              <a:t> in DNA sequences from 41 species of ducks. </a:t>
            </a:r>
          </a:p>
        </p:txBody>
      </p:sp>
      <p:sp>
        <p:nvSpPr>
          <p:cNvPr id="2" name="TextBox 1"/>
          <p:cNvSpPr txBox="1"/>
          <p:nvPr/>
        </p:nvSpPr>
        <p:spPr>
          <a:xfrm>
            <a:off x="1332957" y="5739666"/>
            <a:ext cx="5421036" cy="369332"/>
          </a:xfrm>
          <a:prstGeom prst="rect">
            <a:avLst/>
          </a:prstGeom>
          <a:noFill/>
        </p:spPr>
        <p:txBody>
          <a:bodyPr wrap="none" rtlCol="0">
            <a:spAutoFit/>
          </a:bodyPr>
          <a:lstStyle/>
          <a:p>
            <a:r>
              <a:rPr lang="en-US" dirty="0"/>
              <a:t>Relationship between heterozygosity and </a:t>
            </a:r>
            <a:r>
              <a:rPr lang="en-US" i="1" dirty="0"/>
              <a:t>N</a:t>
            </a:r>
            <a:r>
              <a:rPr lang="en-US" dirty="0"/>
              <a:t> in proteins.</a:t>
            </a:r>
          </a:p>
        </p:txBody>
      </p:sp>
    </p:spTree>
    <p:extLst>
      <p:ext uri="{BB962C8B-B14F-4D97-AF65-F5344CB8AC3E}">
        <p14:creationId xmlns:p14="http://schemas.microsoft.com/office/powerpoint/2010/main" val="421050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_vs_di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4929" y="2010359"/>
            <a:ext cx="6413500" cy="362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006021" y="808478"/>
            <a:ext cx="997131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2000" dirty="0" err="1">
                <a:latin typeface="+mn-lt"/>
              </a:rPr>
              <a:t>Lewontin’s</a:t>
            </a:r>
            <a:r>
              <a:rPr lang="en-US" sz="2000" dirty="0">
                <a:latin typeface="+mn-lt"/>
              </a:rPr>
              <a:t> Paradox</a:t>
            </a:r>
            <a:r>
              <a:rPr lang="en-US" sz="2000" b="0" dirty="0">
                <a:latin typeface="+mn-lt"/>
              </a:rPr>
              <a:t>—the magnitude of differences in population sizes is much greater than the magnitude of differences in genetic diversity.</a:t>
            </a:r>
          </a:p>
          <a:p>
            <a:pPr marL="342900" indent="-342900">
              <a:buFont typeface="Arial" panose="020B0604020202020204" pitchFamily="34" charset="0"/>
              <a:buChar char="•"/>
            </a:pPr>
            <a:r>
              <a:rPr lang="en-US" sz="2000" b="0" dirty="0">
                <a:latin typeface="+mn-lt"/>
              </a:rPr>
              <a:t>Selection constrains variation in larger populations but not smaller populations</a:t>
            </a:r>
          </a:p>
        </p:txBody>
      </p:sp>
      <p:sp>
        <p:nvSpPr>
          <p:cNvPr id="4" name="Rectangle 3"/>
          <p:cNvSpPr>
            <a:spLocks noChangeArrowheads="1"/>
          </p:cNvSpPr>
          <p:nvPr/>
        </p:nvSpPr>
        <p:spPr bwMode="auto">
          <a:xfrm>
            <a:off x="4178074" y="5714367"/>
            <a:ext cx="4572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a:t>http://www.trevorbedford.com/tree_topology/</a:t>
            </a:r>
          </a:p>
        </p:txBody>
      </p:sp>
      <p:sp>
        <p:nvSpPr>
          <p:cNvPr id="7" name="Rectangle 2"/>
          <p:cNvSpPr txBox="1">
            <a:spLocks noChangeArrowheads="1"/>
          </p:cNvSpPr>
          <p:nvPr/>
        </p:nvSpPr>
        <p:spPr>
          <a:xfrm>
            <a:off x="679994" y="251939"/>
            <a:ext cx="7772400" cy="476794"/>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err="1"/>
              <a:t>Lewontin’s</a:t>
            </a:r>
            <a:r>
              <a:rPr lang="en-US" dirty="0"/>
              <a:t> Paradox &amp; the Nearly Neutral Theory</a:t>
            </a:r>
          </a:p>
        </p:txBody>
      </p:sp>
    </p:spTree>
    <p:extLst>
      <p:ext uri="{BB962C8B-B14F-4D97-AF65-F5344CB8AC3E}">
        <p14:creationId xmlns:p14="http://schemas.microsoft.com/office/powerpoint/2010/main" val="130468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254" y="1838875"/>
            <a:ext cx="5375881" cy="4206240"/>
          </a:xfrm>
          <a:prstGeom prst="rect">
            <a:avLst/>
          </a:prstGeom>
        </p:spPr>
      </p:pic>
      <p:sp>
        <p:nvSpPr>
          <p:cNvPr id="3" name="Rectangle 2"/>
          <p:cNvSpPr/>
          <p:nvPr/>
        </p:nvSpPr>
        <p:spPr>
          <a:xfrm>
            <a:off x="2612573" y="6045115"/>
            <a:ext cx="8045994" cy="400110"/>
          </a:xfrm>
          <a:prstGeom prst="rect">
            <a:avLst/>
          </a:prstGeom>
        </p:spPr>
        <p:txBody>
          <a:bodyPr wrap="square">
            <a:spAutoFit/>
          </a:bodyPr>
          <a:lstStyle/>
          <a:p>
            <a:r>
              <a:rPr lang="en-US" sz="2000" dirty="0"/>
              <a:t>Relationship between </a:t>
            </a:r>
            <a:r>
              <a:rPr lang="en-US" sz="2000" i="1" dirty="0"/>
              <a:t>N</a:t>
            </a:r>
            <a:r>
              <a:rPr lang="en-US" sz="2000" dirty="0"/>
              <a:t> and </a:t>
            </a:r>
            <a:r>
              <a:rPr lang="en-US" sz="2000" i="1" dirty="0"/>
              <a:t>π</a:t>
            </a:r>
            <a:r>
              <a:rPr lang="en-US" sz="2000" dirty="0"/>
              <a:t> in DNA sequences from 41 species of ducks. </a:t>
            </a:r>
          </a:p>
        </p:txBody>
      </p:sp>
      <p:sp>
        <p:nvSpPr>
          <p:cNvPr id="4" name="Rectangle 3"/>
          <p:cNvSpPr/>
          <p:nvPr/>
        </p:nvSpPr>
        <p:spPr>
          <a:xfrm>
            <a:off x="733966" y="341997"/>
            <a:ext cx="11109692" cy="1077218"/>
          </a:xfrm>
          <a:prstGeom prst="rect">
            <a:avLst/>
          </a:prstGeom>
        </p:spPr>
        <p:txBody>
          <a:bodyPr wrap="square">
            <a:spAutoFit/>
          </a:bodyPr>
          <a:lstStyle/>
          <a:p>
            <a:r>
              <a:rPr lang="en-US" sz="2400" dirty="0"/>
              <a:t>Answer to </a:t>
            </a:r>
            <a:r>
              <a:rPr lang="en-US" sz="2400" dirty="0" err="1"/>
              <a:t>Lewontin’s</a:t>
            </a:r>
            <a:r>
              <a:rPr lang="en-US" sz="2400" dirty="0"/>
              <a:t> Paradox:</a:t>
            </a:r>
          </a:p>
          <a:p>
            <a:pPr marL="342900" indent="-342900">
              <a:buFont typeface="Arial" panose="020B0604020202020204" pitchFamily="34" charset="0"/>
              <a:buChar char="•"/>
            </a:pPr>
            <a:r>
              <a:rPr lang="en-US" sz="2000" dirty="0"/>
              <a:t>Selection constrains variation in larger populations but not smaller populations.</a:t>
            </a:r>
          </a:p>
          <a:p>
            <a:pPr marL="342900" indent="-342900">
              <a:buFont typeface="Arial" panose="020B0604020202020204" pitchFamily="34" charset="0"/>
              <a:buChar char="•"/>
            </a:pPr>
            <a:r>
              <a:rPr lang="en-US" sz="2000" dirty="0"/>
              <a:t>Consistent with Nearly Neutral Theory of Molecular Evolution.</a:t>
            </a:r>
          </a:p>
        </p:txBody>
      </p:sp>
      <p:sp>
        <p:nvSpPr>
          <p:cNvPr id="5" name="TextBox 4"/>
          <p:cNvSpPr txBox="1"/>
          <p:nvPr/>
        </p:nvSpPr>
        <p:spPr>
          <a:xfrm>
            <a:off x="8789567" y="1624365"/>
            <a:ext cx="2691233"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a:t>
            </a:r>
            <a:r>
              <a:rPr lang="en-US" sz="2000" i="1" dirty="0" err="1"/>
              <a:t>N</a:t>
            </a:r>
            <a:r>
              <a:rPr lang="en-US" sz="2000" i="1" baseline="-25000" dirty="0" err="1"/>
              <a:t>e</a:t>
            </a:r>
            <a:r>
              <a:rPr lang="en-US" sz="2000" i="1" dirty="0" err="1"/>
              <a:t>s</a:t>
            </a:r>
            <a:r>
              <a:rPr lang="en-US" sz="2000" dirty="0"/>
              <a:t>, </a:t>
            </a:r>
          </a:p>
          <a:p>
            <a:pPr marL="342900" indent="-342900">
              <a:buFont typeface="Arial" panose="020B0604020202020204" pitchFamily="34" charset="0"/>
              <a:buChar char="•"/>
            </a:pPr>
            <a:r>
              <a:rPr lang="en-US" sz="2000" dirty="0"/>
              <a:t>Selection effective at removing weakly deleterious alleles</a:t>
            </a:r>
          </a:p>
          <a:p>
            <a:pPr marL="342900" indent="-342900">
              <a:buFont typeface="Arial" panose="020B0604020202020204" pitchFamily="34" charset="0"/>
              <a:buChar char="•"/>
            </a:pPr>
            <a:r>
              <a:rPr lang="en-US" sz="2000" dirty="0"/>
              <a:t>Selection places an upper limit on genetic variation.</a:t>
            </a:r>
          </a:p>
        </p:txBody>
      </p:sp>
      <p:sp>
        <p:nvSpPr>
          <p:cNvPr id="6" name="TextBox 5"/>
          <p:cNvSpPr txBox="1"/>
          <p:nvPr/>
        </p:nvSpPr>
        <p:spPr>
          <a:xfrm>
            <a:off x="487223" y="3988629"/>
            <a:ext cx="283654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a:t>
            </a:r>
            <a:r>
              <a:rPr lang="en-US" sz="2000" i="1" dirty="0" err="1"/>
              <a:t>N</a:t>
            </a:r>
            <a:r>
              <a:rPr lang="en-US" sz="2000" i="1" baseline="-25000" dirty="0" err="1"/>
              <a:t>e</a:t>
            </a:r>
            <a:r>
              <a:rPr lang="en-US" sz="2000" i="1" dirty="0" err="1"/>
              <a:t>s</a:t>
            </a:r>
            <a:r>
              <a:rPr lang="en-US" sz="2000" dirty="0"/>
              <a:t>, </a:t>
            </a:r>
          </a:p>
          <a:p>
            <a:pPr marL="342900" indent="-342900">
              <a:buFont typeface="Arial" panose="020B0604020202020204" pitchFamily="34" charset="0"/>
              <a:buChar char="•"/>
            </a:pPr>
            <a:r>
              <a:rPr lang="en-US" sz="2000" dirty="0"/>
              <a:t>Weakly deleterious alleles are effectively neutral.</a:t>
            </a:r>
          </a:p>
          <a:p>
            <a:pPr marL="342900" indent="-342900">
              <a:buFont typeface="Arial" panose="020B0604020202020204" pitchFamily="34" charset="0"/>
              <a:buChar char="•"/>
            </a:pPr>
            <a:r>
              <a:rPr lang="en-US" sz="2000" dirty="0"/>
              <a:t>Genetic drift drives genetic variation.</a:t>
            </a:r>
          </a:p>
        </p:txBody>
      </p:sp>
      <p:cxnSp>
        <p:nvCxnSpPr>
          <p:cNvPr id="8" name="Straight Arrow Connector 7"/>
          <p:cNvCxnSpPr/>
          <p:nvPr/>
        </p:nvCxnSpPr>
        <p:spPr>
          <a:xfrm flipV="1">
            <a:off x="3240254" y="3988629"/>
            <a:ext cx="1462375" cy="959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5" idx="1"/>
          </p:cNvCxnSpPr>
          <p:nvPr/>
        </p:nvCxnSpPr>
        <p:spPr>
          <a:xfrm flipH="1">
            <a:off x="8389257" y="2747750"/>
            <a:ext cx="400310" cy="233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90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99746" y="326576"/>
            <a:ext cx="6111570" cy="5943600"/>
          </a:xfrm>
          <a:prstGeom prst="rect">
            <a:avLst/>
          </a:prstGeom>
        </p:spPr>
      </p:pic>
      <p:sp>
        <p:nvSpPr>
          <p:cNvPr id="6" name="Rectangle 5"/>
          <p:cNvSpPr/>
          <p:nvPr/>
        </p:nvSpPr>
        <p:spPr>
          <a:xfrm>
            <a:off x="5213440" y="141910"/>
            <a:ext cx="3436646" cy="369332"/>
          </a:xfrm>
          <a:prstGeom prst="rect">
            <a:avLst/>
          </a:prstGeom>
        </p:spPr>
        <p:txBody>
          <a:bodyPr wrap="none">
            <a:spAutoFit/>
          </a:bodyPr>
          <a:lstStyle/>
          <a:p>
            <a:pPr algn="ctr"/>
            <a:r>
              <a:rPr lang="en-US" i="1" dirty="0"/>
              <a:t>Drosophila melanogaster</a:t>
            </a:r>
            <a:r>
              <a:rPr lang="en-US" dirty="0"/>
              <a:t>; Large</a:t>
            </a:r>
            <a:r>
              <a:rPr lang="en-US" i="1" dirty="0"/>
              <a:t> N</a:t>
            </a:r>
            <a:r>
              <a:rPr lang="en-US" i="1" baseline="-25000" dirty="0"/>
              <a:t>e</a:t>
            </a:r>
            <a:endParaRPr lang="en-US" baseline="-25000" dirty="0"/>
          </a:p>
        </p:txBody>
      </p:sp>
      <p:sp>
        <p:nvSpPr>
          <p:cNvPr id="7" name="Rectangle 6"/>
          <p:cNvSpPr/>
          <p:nvPr/>
        </p:nvSpPr>
        <p:spPr>
          <a:xfrm>
            <a:off x="5213440" y="3206043"/>
            <a:ext cx="3290131" cy="369332"/>
          </a:xfrm>
          <a:prstGeom prst="rect">
            <a:avLst/>
          </a:prstGeom>
        </p:spPr>
        <p:txBody>
          <a:bodyPr wrap="none">
            <a:spAutoFit/>
          </a:bodyPr>
          <a:lstStyle/>
          <a:p>
            <a:pPr algn="ctr"/>
            <a:r>
              <a:rPr lang="en-US" i="1" dirty="0" err="1"/>
              <a:t>Equus</a:t>
            </a:r>
            <a:r>
              <a:rPr lang="en-US" i="1" dirty="0"/>
              <a:t> </a:t>
            </a:r>
            <a:r>
              <a:rPr lang="en-US" i="1" dirty="0" err="1"/>
              <a:t>ferus</a:t>
            </a:r>
            <a:r>
              <a:rPr lang="en-US" i="1" dirty="0"/>
              <a:t> </a:t>
            </a:r>
            <a:r>
              <a:rPr lang="en-US" i="1" dirty="0" err="1"/>
              <a:t>przewalskii</a:t>
            </a:r>
            <a:r>
              <a:rPr lang="en-US" i="1" dirty="0"/>
              <a:t> </a:t>
            </a:r>
            <a:r>
              <a:rPr lang="en-US" dirty="0"/>
              <a:t>; Small</a:t>
            </a:r>
            <a:r>
              <a:rPr lang="en-US" i="1" dirty="0"/>
              <a:t> N</a:t>
            </a:r>
            <a:r>
              <a:rPr lang="en-US" i="1" baseline="-25000" dirty="0"/>
              <a:t>e</a:t>
            </a:r>
            <a:endParaRPr lang="en-US" baseline="-25000" dirty="0"/>
          </a:p>
        </p:txBody>
      </p:sp>
      <p:pic>
        <p:nvPicPr>
          <p:cNvPr id="8" name="Picture 7"/>
          <p:cNvPicPr>
            <a:picLocks noChangeAspect="1"/>
          </p:cNvPicPr>
          <p:nvPr/>
        </p:nvPicPr>
        <p:blipFill rotWithShape="1">
          <a:blip r:embed="rId3"/>
          <a:srcRect r="37809"/>
          <a:stretch/>
        </p:blipFill>
        <p:spPr>
          <a:xfrm>
            <a:off x="10131464" y="1422070"/>
            <a:ext cx="1320127" cy="1188720"/>
          </a:xfrm>
          <a:prstGeom prst="rect">
            <a:avLst/>
          </a:prstGeom>
        </p:spPr>
      </p:pic>
      <p:pic>
        <p:nvPicPr>
          <p:cNvPr id="10" name="Picture 9"/>
          <p:cNvPicPr>
            <a:picLocks noChangeAspect="1"/>
          </p:cNvPicPr>
          <p:nvPr/>
        </p:nvPicPr>
        <p:blipFill rotWithShape="1">
          <a:blip r:embed="rId4"/>
          <a:srcRect t="15609" r="17861"/>
          <a:stretch/>
        </p:blipFill>
        <p:spPr>
          <a:xfrm>
            <a:off x="10131464" y="3206043"/>
            <a:ext cx="1872383" cy="1280160"/>
          </a:xfrm>
          <a:prstGeom prst="rect">
            <a:avLst/>
          </a:prstGeom>
        </p:spPr>
      </p:pic>
      <p:sp>
        <p:nvSpPr>
          <p:cNvPr id="11" name="Rectangle 10"/>
          <p:cNvSpPr/>
          <p:nvPr/>
        </p:nvSpPr>
        <p:spPr>
          <a:xfrm>
            <a:off x="1960089" y="6454842"/>
            <a:ext cx="10231911" cy="307777"/>
          </a:xfrm>
          <a:prstGeom prst="rect">
            <a:avLst/>
          </a:prstGeom>
        </p:spPr>
        <p:txBody>
          <a:bodyPr wrap="square">
            <a:spAutoFit/>
          </a:bodyPr>
          <a:lstStyle/>
          <a:p>
            <a:r>
              <a:rPr lang="en-US" sz="1400" dirty="0"/>
              <a:t>Corbett-</a:t>
            </a:r>
            <a:r>
              <a:rPr lang="en-US" sz="1400" dirty="0" err="1"/>
              <a:t>Detig</a:t>
            </a:r>
            <a:r>
              <a:rPr lang="en-US" sz="1400" dirty="0"/>
              <a:t> RB, </a:t>
            </a:r>
            <a:r>
              <a:rPr lang="en-US" sz="1400" dirty="0" err="1"/>
              <a:t>Hartl</a:t>
            </a:r>
            <a:r>
              <a:rPr lang="en-US" sz="1400" dirty="0"/>
              <a:t> DL, </a:t>
            </a:r>
            <a:r>
              <a:rPr lang="en-US" sz="1400" dirty="0" err="1"/>
              <a:t>Sackton</a:t>
            </a:r>
            <a:r>
              <a:rPr lang="en-US" sz="1400" dirty="0"/>
              <a:t> TB (2015) Natural Selection Constrains Neutral Diversity across A Wide Range of Species. </a:t>
            </a:r>
            <a:r>
              <a:rPr lang="en-US" sz="1400" dirty="0" err="1"/>
              <a:t>PLoS</a:t>
            </a:r>
            <a:r>
              <a:rPr lang="en-US" sz="1400" dirty="0"/>
              <a:t> </a:t>
            </a:r>
            <a:r>
              <a:rPr lang="en-US" sz="1400" dirty="0" err="1"/>
              <a:t>Biol</a:t>
            </a:r>
            <a:r>
              <a:rPr lang="en-US" sz="1400" dirty="0"/>
              <a:t> 13</a:t>
            </a:r>
          </a:p>
        </p:txBody>
      </p:sp>
      <p:sp>
        <p:nvSpPr>
          <p:cNvPr id="12" name="Rectangle 11"/>
          <p:cNvSpPr/>
          <p:nvPr/>
        </p:nvSpPr>
        <p:spPr>
          <a:xfrm>
            <a:off x="341899" y="181329"/>
            <a:ext cx="11109692" cy="461665"/>
          </a:xfrm>
          <a:prstGeom prst="rect">
            <a:avLst/>
          </a:prstGeom>
        </p:spPr>
        <p:txBody>
          <a:bodyPr wrap="square">
            <a:spAutoFit/>
          </a:bodyPr>
          <a:lstStyle/>
          <a:p>
            <a:r>
              <a:rPr lang="en-US" sz="2400" dirty="0"/>
              <a:t>Answer to </a:t>
            </a:r>
            <a:r>
              <a:rPr lang="en-US" sz="2400" dirty="0" err="1"/>
              <a:t>Lewontin’s</a:t>
            </a:r>
            <a:r>
              <a:rPr lang="en-US" sz="2400" dirty="0"/>
              <a:t> Paradox</a:t>
            </a:r>
          </a:p>
        </p:txBody>
      </p:sp>
      <p:sp>
        <p:nvSpPr>
          <p:cNvPr id="13" name="TextBox 12"/>
          <p:cNvSpPr txBox="1"/>
          <p:nvPr/>
        </p:nvSpPr>
        <p:spPr>
          <a:xfrm>
            <a:off x="412727" y="851552"/>
            <a:ext cx="3730172" cy="509370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Selection removes linked variation (background selection, genetic hitchhiking).</a:t>
            </a:r>
          </a:p>
          <a:p>
            <a:pPr marL="342900" indent="-342900">
              <a:spcAft>
                <a:spcPts val="600"/>
              </a:spcAft>
              <a:buFont typeface="Arial" panose="020B0604020202020204" pitchFamily="34" charset="0"/>
              <a:buChar char="•"/>
            </a:pPr>
            <a:r>
              <a:rPr lang="en-US" sz="2000" dirty="0"/>
              <a:t>Genetic variation is reduced in regions of DNA with low recombination rates.</a:t>
            </a:r>
          </a:p>
          <a:p>
            <a:pPr marL="800100" lvl="1" indent="-342900">
              <a:spcAft>
                <a:spcPts val="600"/>
              </a:spcAft>
              <a:buFont typeface="Arial" panose="020B0604020202020204" pitchFamily="34" charset="0"/>
              <a:buChar char="•"/>
            </a:pPr>
            <a:r>
              <a:rPr lang="en-US" sz="2000" dirty="0"/>
              <a:t>The reduction in variation is much more pronounced in species with a large </a:t>
            </a:r>
            <a:r>
              <a:rPr lang="en-US" sz="2000" i="1" dirty="0"/>
              <a:t>N</a:t>
            </a:r>
            <a:r>
              <a:rPr lang="en-US" sz="2000" dirty="0"/>
              <a:t>.</a:t>
            </a:r>
          </a:p>
          <a:p>
            <a:pPr marL="342900" indent="-342900">
              <a:spcAft>
                <a:spcPts val="600"/>
              </a:spcAft>
              <a:buFont typeface="Arial" panose="020B0604020202020204" pitchFamily="34" charset="0"/>
              <a:buChar char="•"/>
            </a:pPr>
            <a:r>
              <a:rPr lang="en-US" sz="2000" dirty="0"/>
              <a:t>Genetic variation at regions with high recombination rates is closer to the predicted neutral diversity based on </a:t>
            </a:r>
            <a:r>
              <a:rPr lang="en-US" sz="2000" i="1" dirty="0"/>
              <a:t>N</a:t>
            </a:r>
            <a:r>
              <a:rPr lang="en-US" sz="2000" dirty="0"/>
              <a:t>.</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5878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descr="nrg2146-f1"/>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b="8386"/>
          <a:stretch/>
        </p:blipFill>
        <p:spPr bwMode="auto">
          <a:xfrm>
            <a:off x="2301193" y="1190788"/>
            <a:ext cx="8134579" cy="4978400"/>
          </a:xfrm>
          <a:prstGeom prst="rect">
            <a:avLst/>
          </a:prstGeom>
          <a:noFill/>
          <a:ln w="9525">
            <a:noFill/>
            <a:miter lim="800000"/>
            <a:headEnd/>
            <a:tailEnd/>
          </a:ln>
        </p:spPr>
      </p:pic>
      <p:pic>
        <p:nvPicPr>
          <p:cNvPr id="3" name="Picture 4"/>
          <p:cNvPicPr>
            <a:picLocks noChangeAspect="1"/>
          </p:cNvPicPr>
          <p:nvPr/>
        </p:nvPicPr>
        <p:blipFill>
          <a:blip r:embed="rId4" cstate="print"/>
          <a:srcRect/>
          <a:stretch>
            <a:fillRect/>
          </a:stretch>
        </p:blipFill>
        <p:spPr bwMode="auto">
          <a:xfrm>
            <a:off x="7937" y="3842136"/>
            <a:ext cx="2590800" cy="1925638"/>
          </a:xfrm>
          <a:prstGeom prst="rect">
            <a:avLst/>
          </a:prstGeom>
          <a:noFill/>
          <a:ln w="9525">
            <a:noFill/>
            <a:miter lim="800000"/>
            <a:headEnd/>
            <a:tailEnd/>
          </a:ln>
        </p:spPr>
      </p:pic>
      <p:sp>
        <p:nvSpPr>
          <p:cNvPr id="4" name="Rectangle 3"/>
          <p:cNvSpPr/>
          <p:nvPr/>
        </p:nvSpPr>
        <p:spPr>
          <a:xfrm>
            <a:off x="628082" y="6392038"/>
            <a:ext cx="10054432" cy="338554"/>
          </a:xfrm>
          <a:prstGeom prst="rect">
            <a:avLst/>
          </a:prstGeom>
        </p:spPr>
        <p:txBody>
          <a:bodyPr wrap="square">
            <a:spAutoFit/>
          </a:bodyPr>
          <a:lstStyle/>
          <a:p>
            <a:r>
              <a:rPr lang="en-US" sz="1600" dirty="0"/>
              <a:t>Eyre-Walker A, </a:t>
            </a:r>
            <a:r>
              <a:rPr lang="en-US" sz="1600" dirty="0" err="1"/>
              <a:t>Keightley</a:t>
            </a:r>
            <a:r>
              <a:rPr lang="en-US" sz="1600" dirty="0"/>
              <a:t> PD. 2007. The distribution of fitness effects of new mutations. Nature Rev. Genet. 8:610-618</a:t>
            </a:r>
          </a:p>
        </p:txBody>
      </p:sp>
      <p:sp>
        <p:nvSpPr>
          <p:cNvPr id="5" name="TextBox 4"/>
          <p:cNvSpPr txBox="1"/>
          <p:nvPr/>
        </p:nvSpPr>
        <p:spPr>
          <a:xfrm>
            <a:off x="3813717" y="1190787"/>
            <a:ext cx="822918" cy="400110"/>
          </a:xfrm>
          <a:prstGeom prst="rect">
            <a:avLst/>
          </a:prstGeom>
          <a:noFill/>
        </p:spPr>
        <p:txBody>
          <a:bodyPr wrap="none" rtlCol="0">
            <a:spAutoFit/>
          </a:bodyPr>
          <a:lstStyle/>
          <a:p>
            <a:r>
              <a:rPr lang="en-US" sz="2000" dirty="0"/>
              <a:t>Lethal</a:t>
            </a:r>
          </a:p>
        </p:txBody>
      </p:sp>
      <p:cxnSp>
        <p:nvCxnSpPr>
          <p:cNvPr id="7" name="Straight Arrow Connector 6"/>
          <p:cNvCxnSpPr/>
          <p:nvPr/>
        </p:nvCxnSpPr>
        <p:spPr>
          <a:xfrm flipH="1">
            <a:off x="3323771" y="1451439"/>
            <a:ext cx="489946" cy="218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099917" y="2879704"/>
            <a:ext cx="966483" cy="400110"/>
          </a:xfrm>
          <a:prstGeom prst="rect">
            <a:avLst/>
          </a:prstGeom>
          <a:noFill/>
        </p:spPr>
        <p:txBody>
          <a:bodyPr wrap="none" rtlCol="0">
            <a:spAutoFit/>
          </a:bodyPr>
          <a:lstStyle/>
          <a:p>
            <a:r>
              <a:rPr lang="en-US" sz="2000" dirty="0"/>
              <a:t>Neutral</a:t>
            </a:r>
          </a:p>
        </p:txBody>
      </p:sp>
      <p:cxnSp>
        <p:nvCxnSpPr>
          <p:cNvPr id="13" name="Straight Arrow Connector 12"/>
          <p:cNvCxnSpPr/>
          <p:nvPr/>
        </p:nvCxnSpPr>
        <p:spPr>
          <a:xfrm>
            <a:off x="8963517" y="3218421"/>
            <a:ext cx="485283" cy="4107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969329" y="4253302"/>
            <a:ext cx="4325257" cy="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438145" y="3822415"/>
            <a:ext cx="1387624" cy="400110"/>
          </a:xfrm>
          <a:prstGeom prst="rect">
            <a:avLst/>
          </a:prstGeom>
          <a:noFill/>
        </p:spPr>
        <p:txBody>
          <a:bodyPr wrap="none" rtlCol="0">
            <a:spAutoFit/>
          </a:bodyPr>
          <a:lstStyle/>
          <a:p>
            <a:r>
              <a:rPr lang="en-US" sz="2000" dirty="0"/>
              <a:t>Deleterious</a:t>
            </a:r>
          </a:p>
        </p:txBody>
      </p:sp>
      <p:sp>
        <p:nvSpPr>
          <p:cNvPr id="18" name="TextBox 17"/>
          <p:cNvSpPr txBox="1"/>
          <p:nvPr/>
        </p:nvSpPr>
        <p:spPr>
          <a:xfrm>
            <a:off x="10232083" y="3853192"/>
            <a:ext cx="1659237" cy="400110"/>
          </a:xfrm>
          <a:prstGeom prst="rect">
            <a:avLst/>
          </a:prstGeom>
          <a:noFill/>
        </p:spPr>
        <p:txBody>
          <a:bodyPr wrap="none" rtlCol="0">
            <a:spAutoFit/>
          </a:bodyPr>
          <a:lstStyle/>
          <a:p>
            <a:r>
              <a:rPr lang="en-US" sz="2000" dirty="0"/>
              <a:t>Advantageous</a:t>
            </a:r>
          </a:p>
        </p:txBody>
      </p:sp>
      <p:cxnSp>
        <p:nvCxnSpPr>
          <p:cNvPr id="20" name="Straight Arrow Connector 19"/>
          <p:cNvCxnSpPr/>
          <p:nvPr/>
        </p:nvCxnSpPr>
        <p:spPr>
          <a:xfrm flipH="1">
            <a:off x="10000343" y="4222525"/>
            <a:ext cx="253511" cy="175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91750" y="2337545"/>
            <a:ext cx="1727200" cy="400110"/>
          </a:xfrm>
          <a:prstGeom prst="rect">
            <a:avLst/>
          </a:prstGeom>
          <a:noFill/>
        </p:spPr>
        <p:txBody>
          <a:bodyPr wrap="square" rtlCol="0">
            <a:spAutoFit/>
          </a:bodyPr>
          <a:lstStyle/>
          <a:p>
            <a:r>
              <a:rPr lang="en-US" sz="2000" dirty="0"/>
              <a:t>Nearly neutral</a:t>
            </a:r>
          </a:p>
        </p:txBody>
      </p:sp>
      <p:cxnSp>
        <p:nvCxnSpPr>
          <p:cNvPr id="23" name="Straight Arrow Connector 22"/>
          <p:cNvCxnSpPr/>
          <p:nvPr/>
        </p:nvCxnSpPr>
        <p:spPr>
          <a:xfrm>
            <a:off x="9568028" y="2762309"/>
            <a:ext cx="391866" cy="1460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p:cNvCxnSpPr>
          <p:nvPr/>
        </p:nvCxnSpPr>
        <p:spPr>
          <a:xfrm flipH="1">
            <a:off x="8632086" y="2737655"/>
            <a:ext cx="923264" cy="1849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1008175" y="260052"/>
            <a:ext cx="10691586" cy="769441"/>
          </a:xfrm>
          <a:prstGeom prst="rect">
            <a:avLst/>
          </a:prstGeom>
        </p:spPr>
        <p:txBody>
          <a:bodyPr wrap="square">
            <a:spAutoFit/>
          </a:bodyPr>
          <a:lstStyle/>
          <a:p>
            <a:r>
              <a:rPr lang="en-US" sz="2400" dirty="0"/>
              <a:t>Distribution of fitness effects of random mutations in vesicular stomatitis virus.</a:t>
            </a:r>
          </a:p>
          <a:p>
            <a:pPr marL="342900" indent="-342900">
              <a:buFont typeface="Arial" panose="020B0604020202020204" pitchFamily="34" charset="0"/>
              <a:buChar char="•"/>
            </a:pPr>
            <a:r>
              <a:rPr lang="en-US" sz="2000" dirty="0"/>
              <a:t>Random mutations introduced into virus; fitness measured relative to wild type. </a:t>
            </a:r>
          </a:p>
        </p:txBody>
      </p:sp>
    </p:spTree>
    <p:extLst>
      <p:ext uri="{BB962C8B-B14F-4D97-AF65-F5344CB8AC3E}">
        <p14:creationId xmlns:p14="http://schemas.microsoft.com/office/powerpoint/2010/main" val="20471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7" grpId="0"/>
      <p:bldP spid="18"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111421" y="1107410"/>
            <a:ext cx="5678872" cy="589365"/>
          </a:xfrm>
          <a:prstGeom prst="rect">
            <a:avLst/>
          </a:prstGeom>
          <a:noFill/>
          <a:ln w="9525">
            <a:noFill/>
            <a:miter lim="800000"/>
            <a:headEnd/>
            <a:tailEnd/>
          </a:ln>
          <a:effectLst/>
        </p:spPr>
      </p:pic>
      <p:sp>
        <p:nvSpPr>
          <p:cNvPr id="392195" name="Text Box 3"/>
          <p:cNvSpPr txBox="1">
            <a:spLocks noChangeArrowheads="1"/>
          </p:cNvSpPr>
          <p:nvPr/>
        </p:nvSpPr>
        <p:spPr bwMode="auto">
          <a:xfrm>
            <a:off x="342142" y="5916240"/>
            <a:ext cx="4055687" cy="523220"/>
          </a:xfrm>
          <a:prstGeom prst="rect">
            <a:avLst/>
          </a:prstGeom>
          <a:noFill/>
          <a:ln w="9525">
            <a:noFill/>
            <a:miter lim="800000"/>
            <a:headEnd/>
            <a:tailEnd/>
          </a:ln>
          <a:effectLst/>
        </p:spPr>
        <p:txBody>
          <a:bodyPr wrap="square">
            <a:spAutoFit/>
          </a:bodyPr>
          <a:lstStyle/>
          <a:p>
            <a:pPr eaLnBrk="1" hangingPunct="1"/>
            <a:r>
              <a:rPr lang="en-US" sz="1400" dirty="0" err="1">
                <a:latin typeface="Arial" charset="0"/>
              </a:rPr>
              <a:t>Bromham</a:t>
            </a:r>
            <a:r>
              <a:rPr lang="en-US" sz="1400" dirty="0">
                <a:latin typeface="Arial" charset="0"/>
              </a:rPr>
              <a:t> &amp; Penny “The modern molecular clock” </a:t>
            </a:r>
            <a:r>
              <a:rPr lang="en-US" sz="1400" i="1" dirty="0">
                <a:latin typeface="Arial" charset="0"/>
              </a:rPr>
              <a:t>Nature Rev Genet</a:t>
            </a:r>
            <a:r>
              <a:rPr lang="en-US" sz="1400" dirty="0">
                <a:latin typeface="Arial" charset="0"/>
              </a:rPr>
              <a:t> 4:216, 2003</a:t>
            </a:r>
          </a:p>
        </p:txBody>
      </p:sp>
      <p:sp>
        <p:nvSpPr>
          <p:cNvPr id="392196" name="Text Box 4"/>
          <p:cNvSpPr txBox="1">
            <a:spLocks noChangeArrowheads="1"/>
          </p:cNvSpPr>
          <p:nvPr/>
        </p:nvSpPr>
        <p:spPr bwMode="auto">
          <a:xfrm>
            <a:off x="5790293" y="1086811"/>
            <a:ext cx="5678872" cy="707886"/>
          </a:xfrm>
          <a:prstGeom prst="rect">
            <a:avLst/>
          </a:prstGeom>
          <a:noFill/>
          <a:ln w="9525">
            <a:noFill/>
            <a:miter lim="800000"/>
            <a:headEnd/>
            <a:tailEnd/>
          </a:ln>
          <a:effectLst/>
        </p:spPr>
        <p:txBody>
          <a:bodyPr wrap="square">
            <a:spAutoFit/>
          </a:bodyPr>
          <a:lstStyle/>
          <a:p>
            <a:pPr eaLnBrk="1" hangingPunct="1"/>
            <a:r>
              <a:rPr lang="en-US" sz="2000" b="1" dirty="0" err="1">
                <a:solidFill>
                  <a:srgbClr val="FF3300"/>
                </a:solidFill>
              </a:rPr>
              <a:t>Selectionist</a:t>
            </a:r>
            <a:r>
              <a:rPr lang="en-US" sz="2000" b="1" dirty="0">
                <a:solidFill>
                  <a:srgbClr val="FF3300"/>
                </a:solidFill>
              </a:rPr>
              <a:t> theory</a:t>
            </a:r>
            <a:r>
              <a:rPr lang="en-US" sz="2000" dirty="0"/>
              <a:t>: all mutations affect fitness; most mutations are deleterious</a:t>
            </a:r>
          </a:p>
        </p:txBody>
      </p:sp>
      <p:sp>
        <p:nvSpPr>
          <p:cNvPr id="392197" name="Text Box 5"/>
          <p:cNvSpPr txBox="1">
            <a:spLocks noChangeArrowheads="1"/>
          </p:cNvSpPr>
          <p:nvPr/>
        </p:nvSpPr>
        <p:spPr bwMode="auto">
          <a:xfrm>
            <a:off x="5790293" y="2166067"/>
            <a:ext cx="5153478" cy="1323439"/>
          </a:xfrm>
          <a:prstGeom prst="rect">
            <a:avLst/>
          </a:prstGeom>
          <a:noFill/>
          <a:ln w="9525">
            <a:noFill/>
            <a:miter lim="800000"/>
            <a:headEnd/>
            <a:tailEnd/>
          </a:ln>
          <a:effectLst/>
        </p:spPr>
        <p:txBody>
          <a:bodyPr wrap="square">
            <a:spAutoFit/>
          </a:bodyPr>
          <a:lstStyle/>
          <a:p>
            <a:pPr eaLnBrk="1" hangingPunct="1"/>
            <a:r>
              <a:rPr lang="en-US" sz="2000" b="1" dirty="0">
                <a:solidFill>
                  <a:srgbClr val="FF3300"/>
                </a:solidFill>
              </a:rPr>
              <a:t>Neutral theory</a:t>
            </a:r>
            <a:r>
              <a:rPr lang="en-US" sz="2000" dirty="0"/>
              <a:t>: most mutations are either deleterious or neutral; advantageous mutations are rare. More neutral sites would produce a faster overall rate of change.</a:t>
            </a:r>
          </a:p>
        </p:txBody>
      </p:sp>
      <p:sp>
        <p:nvSpPr>
          <p:cNvPr id="392198" name="Text Box 6"/>
          <p:cNvSpPr txBox="1">
            <a:spLocks noChangeArrowheads="1"/>
          </p:cNvSpPr>
          <p:nvPr/>
        </p:nvSpPr>
        <p:spPr bwMode="auto">
          <a:xfrm>
            <a:off x="5746751" y="3818004"/>
            <a:ext cx="5966278" cy="1015663"/>
          </a:xfrm>
          <a:prstGeom prst="rect">
            <a:avLst/>
          </a:prstGeom>
          <a:noFill/>
          <a:ln w="9525">
            <a:noFill/>
            <a:miter lim="800000"/>
            <a:headEnd/>
            <a:tailEnd/>
          </a:ln>
          <a:effectLst/>
        </p:spPr>
        <p:txBody>
          <a:bodyPr wrap="square">
            <a:spAutoFit/>
          </a:bodyPr>
          <a:lstStyle/>
          <a:p>
            <a:pPr eaLnBrk="1" hangingPunct="1"/>
            <a:r>
              <a:rPr lang="en-US" sz="2000" b="1" dirty="0">
                <a:solidFill>
                  <a:srgbClr val="FF3300"/>
                </a:solidFill>
              </a:rPr>
              <a:t>Nearly neutral theory</a:t>
            </a:r>
            <a:r>
              <a:rPr lang="en-US" sz="2000" dirty="0"/>
              <a:t>: most mutations are deleterious, neutral, or “nearly” neutral; few are advantageous. Fate of mutations will depend on population size.</a:t>
            </a:r>
          </a:p>
        </p:txBody>
      </p:sp>
      <p:sp>
        <p:nvSpPr>
          <p:cNvPr id="392199" name="Rectangle 7"/>
          <p:cNvSpPr>
            <a:spLocks noGrp="1" noChangeArrowheads="1"/>
          </p:cNvSpPr>
          <p:nvPr>
            <p:ph type="title"/>
          </p:nvPr>
        </p:nvSpPr>
        <p:spPr>
          <a:xfrm>
            <a:off x="1936750" y="152400"/>
            <a:ext cx="8229600" cy="882650"/>
          </a:xfrm>
        </p:spPr>
        <p:txBody>
          <a:bodyPr>
            <a:normAutofit/>
          </a:bodyPr>
          <a:lstStyle/>
          <a:p>
            <a:r>
              <a:rPr lang="en-US" sz="4000" dirty="0"/>
              <a:t>Summary</a:t>
            </a:r>
            <a:endParaRPr lang="en-CA" sz="4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111421" y="2533105"/>
            <a:ext cx="5678872" cy="589365"/>
          </a:xfrm>
          <a:prstGeom prst="rect">
            <a:avLst/>
          </a:prstGeom>
          <a:noFill/>
          <a:ln w="9525">
            <a:noFill/>
            <a:miter lim="800000"/>
            <a:headEnd/>
            <a:tailEnd/>
          </a:ln>
          <a:effectLst/>
        </p:spPr>
      </p:pic>
      <p:pic>
        <p:nvPicPr>
          <p:cNvPr id="10" name="Picture 2"/>
          <p:cNvPicPr>
            <a:picLocks noChangeAspect="1" noChangeArrowheads="1"/>
          </p:cNvPicPr>
          <p:nvPr/>
        </p:nvPicPr>
        <p:blipFill rotWithShape="1">
          <a:blip r:embed="rId2" cstate="print"/>
          <a:srcRect l="-255" t="43329" r="255" b="3822"/>
          <a:stretch/>
        </p:blipFill>
        <p:spPr bwMode="auto">
          <a:xfrm>
            <a:off x="67879" y="4002141"/>
            <a:ext cx="5678872" cy="1788048"/>
          </a:xfrm>
          <a:prstGeom prst="rect">
            <a:avLst/>
          </a:prstGeom>
          <a:noFill/>
          <a:ln w="9525">
            <a:noFill/>
            <a:miter lim="800000"/>
            <a:headEnd/>
            <a:tailEnd/>
          </a:ln>
          <a:effectLst/>
        </p:spPr>
      </p:pic>
    </p:spTree>
    <p:extLst>
      <p:ext uri="{BB962C8B-B14F-4D97-AF65-F5344CB8AC3E}">
        <p14:creationId xmlns:p14="http://schemas.microsoft.com/office/powerpoint/2010/main" val="83350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67" y="579438"/>
            <a:ext cx="10972800" cy="780439"/>
          </a:xfrm>
        </p:spPr>
        <p:txBody>
          <a:bodyPr>
            <a:normAutofit fontScale="90000"/>
          </a:bodyPr>
          <a:lstStyle/>
          <a:p>
            <a:pPr algn="ctr"/>
            <a:r>
              <a:rPr lang="en-US" sz="3600" dirty="0"/>
              <a:t>Part III—Tests of Neutrality</a:t>
            </a:r>
            <a:br>
              <a:rPr lang="en-US" sz="3600" dirty="0"/>
            </a:br>
            <a:r>
              <a:rPr lang="en-US" sz="3600" dirty="0"/>
              <a:t>Learning Outcomes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80867" y="1486486"/>
                <a:ext cx="10233127" cy="3985846"/>
              </a:xfrm>
            </p:spPr>
            <p:txBody>
              <a:bodyPr>
                <a:normAutofit/>
              </a:bodyPr>
              <a:lstStyle/>
              <a:p>
                <a:r>
                  <a:rPr lang="en-US" dirty="0"/>
                  <a:t>Define and interpret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𝑆</m:t>
                            </m:r>
                          </m:sub>
                        </m:sSub>
                      </m:den>
                    </m:f>
                  </m:oMath>
                </a14:m>
                <a:r>
                  <a:rPr lang="en-US" dirty="0"/>
                  <a:t>. </a:t>
                </a:r>
              </a:p>
              <a:p>
                <a:r>
                  <a:rPr lang="en-US" dirty="0"/>
                  <a:t>Describe and interpret results from the HKA test.</a:t>
                </a:r>
              </a:p>
              <a:p>
                <a:r>
                  <a:rPr lang="en-US" dirty="0"/>
                  <a:t>Describe and interpret results from the McDonald-</a:t>
                </a:r>
                <a:r>
                  <a:rPr lang="en-US" dirty="0" err="1"/>
                  <a:t>Kreitman</a:t>
                </a:r>
                <a:r>
                  <a:rPr lang="en-US" dirty="0"/>
                  <a:t> test.</a:t>
                </a:r>
              </a:p>
              <a:p>
                <a:r>
                  <a:rPr lang="en-US" sz="2400" dirty="0"/>
                  <a:t>Review the use of Tajima’s </a:t>
                </a:r>
                <a:r>
                  <a:rPr lang="en-US" sz="2400" i="1" dirty="0"/>
                  <a:t>D</a:t>
                </a:r>
                <a:r>
                  <a:rPr lang="en-US" sz="2400" dirty="0"/>
                  <a:t> and the site frequency spectrum as tests of neutrality.</a:t>
                </a:r>
              </a:p>
              <a:p>
                <a:pPr lvl="1"/>
                <a:endParaRPr lang="en-US"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80867" y="1486486"/>
                <a:ext cx="10233127" cy="3985846"/>
              </a:xfrm>
              <a:blipFill>
                <a:blip r:embed="rId2"/>
                <a:stretch>
                  <a:fillRect l="-774" t="-153"/>
                </a:stretch>
              </a:blipFill>
            </p:spPr>
            <p:txBody>
              <a:bodyPr/>
              <a:lstStyle/>
              <a:p>
                <a:r>
                  <a:rPr lang="en-US">
                    <a:noFill/>
                  </a:rPr>
                  <a:t> </a:t>
                </a:r>
              </a:p>
            </p:txBody>
          </p:sp>
        </mc:Fallback>
      </mc:AlternateContent>
    </p:spTree>
    <p:extLst>
      <p:ext uri="{BB962C8B-B14F-4D97-AF65-F5344CB8AC3E}">
        <p14:creationId xmlns:p14="http://schemas.microsoft.com/office/powerpoint/2010/main" val="1003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67" y="579438"/>
            <a:ext cx="10972800" cy="780439"/>
          </a:xfrm>
        </p:spPr>
        <p:txBody>
          <a:bodyPr>
            <a:normAutofit/>
          </a:bodyPr>
          <a:lstStyle/>
          <a:p>
            <a:pPr algn="ctr"/>
            <a:r>
              <a:rPr lang="en-US" sz="3600" dirty="0"/>
              <a:t>Learning Outcomes</a:t>
            </a:r>
          </a:p>
        </p:txBody>
      </p:sp>
      <p:sp>
        <p:nvSpPr>
          <p:cNvPr id="3" name="Content Placeholder 2"/>
          <p:cNvSpPr>
            <a:spLocks noGrp="1"/>
          </p:cNvSpPr>
          <p:nvPr>
            <p:ph idx="1"/>
          </p:nvPr>
        </p:nvSpPr>
        <p:spPr>
          <a:xfrm>
            <a:off x="1268603" y="1473423"/>
            <a:ext cx="9682927" cy="3985846"/>
          </a:xfrm>
        </p:spPr>
        <p:txBody>
          <a:bodyPr>
            <a:normAutofit/>
          </a:bodyPr>
          <a:lstStyle/>
          <a:p>
            <a:r>
              <a:rPr lang="en-US" dirty="0"/>
              <a:t>Distinguish between the selection theory and the neutral theory of molecular evolution. </a:t>
            </a:r>
          </a:p>
          <a:p>
            <a:r>
              <a:rPr lang="en-US" dirty="0"/>
              <a:t>Define molecular clock and explain how it supports the neutral theory.</a:t>
            </a:r>
          </a:p>
          <a:p>
            <a:r>
              <a:rPr lang="en-US" dirty="0"/>
              <a:t>Explain the expected relationship between genetic variation within species and divergence between species among loci under neutrality.</a:t>
            </a:r>
          </a:p>
          <a:p>
            <a:r>
              <a:rPr lang="en-US" sz="2400" dirty="0"/>
              <a:t>Compare the expected number of substitutions in synonymous and nonsynonymous sites under neutrality. </a:t>
            </a:r>
          </a:p>
          <a:p>
            <a:r>
              <a:rPr lang="en-US" dirty="0"/>
              <a:t>Compare the expected number of substitutions in noncoding and coding DNA under neutrality. </a:t>
            </a:r>
          </a:p>
          <a:p>
            <a:endParaRPr lang="en-US" sz="2400" dirty="0"/>
          </a:p>
          <a:p>
            <a:pPr lvl="1"/>
            <a:endParaRPr lang="en-US" dirty="0"/>
          </a:p>
          <a:p>
            <a:endParaRPr lang="en-US" sz="2400" dirty="0"/>
          </a:p>
        </p:txBody>
      </p:sp>
    </p:spTree>
    <p:extLst>
      <p:ext uri="{BB962C8B-B14F-4D97-AF65-F5344CB8AC3E}">
        <p14:creationId xmlns:p14="http://schemas.microsoft.com/office/powerpoint/2010/main" val="37552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444137"/>
            <a:ext cx="4473725" cy="523220"/>
          </a:xfrm>
          <a:prstGeom prst="rect">
            <a:avLst/>
          </a:prstGeom>
          <a:noFill/>
        </p:spPr>
        <p:txBody>
          <a:bodyPr wrap="none" rtlCol="0">
            <a:spAutoFit/>
          </a:bodyPr>
          <a:lstStyle/>
          <a:p>
            <a:r>
              <a:rPr lang="en-US" sz="2800" dirty="0"/>
              <a:t>Negative (Purifying) Selection</a:t>
            </a:r>
          </a:p>
        </p:txBody>
      </p:sp>
      <mc:AlternateContent xmlns:mc="http://schemas.openxmlformats.org/markup-compatibility/2006" xmlns:a14="http://schemas.microsoft.com/office/drawing/2010/main">
        <mc:Choice Requires="a14">
          <p:sp>
            <p:nvSpPr>
              <p:cNvPr id="3" name="TextBox 2"/>
              <p:cNvSpPr txBox="1"/>
              <p:nvPr/>
            </p:nvSpPr>
            <p:spPr>
              <a:xfrm>
                <a:off x="992778" y="1071153"/>
                <a:ext cx="10293532" cy="301621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Comparing nonsynonymous and synonymous substitution rates provides estimates of the fraction of strongly deleterious mutations (</a:t>
                </a:r>
                <a14:m>
                  <m:oMath xmlns:m="http://schemas.openxmlformats.org/officeDocument/2006/math">
                    <m:r>
                      <a:rPr lang="en-US" sz="2000" i="1" smtClean="0">
                        <a:latin typeface="Cambria Math" panose="02040503050406030204" pitchFamily="18" charset="0"/>
                        <a:ea typeface="Cambria Math" panose="02040503050406030204" pitchFamily="18" charset="0"/>
                      </a:rPr>
                      <m:t>𝛼</m:t>
                    </m:r>
                  </m:oMath>
                </a14:m>
                <a:r>
                  <a:rPr lang="en-US" sz="2000" dirty="0"/>
                  <a:t>).</a:t>
                </a:r>
              </a:p>
              <a:p>
                <a:pPr marL="342900" indent="-342900">
                  <a:spcAft>
                    <a:spcPts val="600"/>
                  </a:spcAft>
                  <a:buFont typeface="Arial" panose="020B0604020202020204" pitchFamily="34" charset="0"/>
                  <a:buChar char="•"/>
                </a:pPr>
                <a:r>
                  <a:rPr lang="en-US" sz="2000" dirty="0"/>
                  <a:t>The rate of fixation of nonsynonymous mutations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𝑁</m:t>
                        </m:r>
                      </m:sub>
                    </m:sSub>
                  </m:oMath>
                </a14:m>
                <a:r>
                  <a:rPr lang="en-US" sz="2000" dirty="0"/>
                  <a:t>) is:</a:t>
                </a:r>
              </a:p>
              <a:p>
                <a:pPr marL="800100" lvl="1" indent="-342900">
                  <a:spcAft>
                    <a:spcPts val="600"/>
                  </a:spcAft>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oMath>
                </a14:m>
                <a:endParaRPr lang="en-US" sz="2000" dirty="0"/>
              </a:p>
              <a:p>
                <a:pPr marL="800100" lvl="1" indent="-342900">
                  <a:spcAft>
                    <a:spcPts val="600"/>
                  </a:spcAft>
                  <a:buFont typeface="Arial" panose="020B0604020202020204" pitchFamily="34" charset="0"/>
                  <a:buChar char="•"/>
                </a:pPr>
                <a14:m>
                  <m:oMath xmlns:m="http://schemas.openxmlformats.org/officeDocument/2006/math">
                    <m:r>
                      <a:rPr lang="en-US" sz="2000" i="1" smtClean="0">
                        <a:latin typeface="Cambria Math" panose="02040503050406030204" pitchFamily="18" charset="0"/>
                        <a:ea typeface="Cambria Math" panose="02040503050406030204" pitchFamily="18" charset="0"/>
                      </a:rPr>
                      <m:t>𝜇</m:t>
                    </m:r>
                  </m:oMath>
                </a14:m>
                <a:r>
                  <a:rPr lang="en-US" sz="2000" dirty="0"/>
                  <a:t> is measured based on the synonymous substitution rate</a:t>
                </a:r>
              </a:p>
              <a:p>
                <a:pPr marL="800100" lvl="1" indent="-342900">
                  <a:spcAft>
                    <a:spcPts val="600"/>
                  </a:spcAft>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𝑁</m:t>
                        </m:r>
                      </m:sub>
                    </m:sSub>
                  </m:oMath>
                </a14:m>
                <a:r>
                  <a:rPr lang="en-US" sz="2000" dirty="0"/>
                  <a:t> is  the nonsynonymous substitution rate</a:t>
                </a:r>
              </a:p>
              <a:p>
                <a:pPr marL="800100" lvl="1" indent="-342900">
                  <a:spcAft>
                    <a:spcPts val="600"/>
                  </a:spcAft>
                  <a:buFont typeface="Arial" panose="020B0604020202020204" pitchFamily="34" charset="0"/>
                  <a:buChar char="•"/>
                </a:pPr>
                <a14:m>
                  <m:oMath xmlns:m="http://schemas.openxmlformats.org/officeDocument/2006/math">
                    <m:r>
                      <a:rPr lang="en-US" sz="2000" b="1" i="1">
                        <a:latin typeface="Cambria Math" panose="02040503050406030204" pitchFamily="18" charset="0"/>
                        <a:ea typeface="Cambria Math" panose="02040503050406030204" pitchFamily="18" charset="0"/>
                      </a:rPr>
                      <m:t>𝜶</m:t>
                    </m:r>
                    <m:r>
                      <a:rPr lang="en-US" sz="2000" b="1" i="1">
                        <a:latin typeface="Cambria Math" panose="02040503050406030204" pitchFamily="18" charset="0"/>
                        <a:ea typeface="Cambria Math" panose="02040503050406030204" pitchFamily="18" charset="0"/>
                      </a:rPr>
                      <m:t> </m:t>
                    </m:r>
                  </m:oMath>
                </a14:m>
                <a:r>
                  <a:rPr lang="en-US" sz="2000" b="1" dirty="0"/>
                  <a:t>is the fraction of strongly deleterious mutations</a:t>
                </a:r>
              </a:p>
              <a:p>
                <a:pPr marL="342900" indent="-342900">
                  <a:spcAft>
                    <a:spcPts val="600"/>
                  </a:spcAft>
                  <a:buFont typeface="Arial" panose="020B0604020202020204" pitchFamily="34" charset="0"/>
                  <a:buChar char="•"/>
                </a:pP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992778" y="1071153"/>
                <a:ext cx="10293532" cy="3016210"/>
              </a:xfrm>
              <a:prstGeom prst="rect">
                <a:avLst/>
              </a:prstGeom>
              <a:blipFill>
                <a:blip r:embed="rId2"/>
                <a:stretch>
                  <a:fillRect l="-533" t="-1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txBox="1">
                <a:spLocks noChangeArrowheads="1"/>
              </p:cNvSpPr>
              <p:nvPr/>
            </p:nvSpPr>
            <p:spPr>
              <a:xfrm>
                <a:off x="992778" y="3876887"/>
                <a:ext cx="10345783" cy="23018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𝑑</m:t>
                        </m:r>
                      </m:e>
                      <m:sub>
                        <m:r>
                          <a:rPr lang="en-US" sz="2000" i="1" smtClean="0">
                            <a:latin typeface="Cambria Math" panose="02040503050406030204" pitchFamily="18" charset="0"/>
                          </a:rPr>
                          <m:t>𝑆</m:t>
                        </m:r>
                      </m:sub>
                    </m:sSub>
                  </m:oMath>
                </a14:m>
                <a:r>
                  <a:rPr lang="en-US" sz="2000" dirty="0"/>
                  <a:t> = # synonymous substitutions per synonymous site in the sequence; also abbreviated K</a:t>
                </a:r>
                <a:r>
                  <a:rPr lang="en-US" sz="2000" baseline="-25000" dirty="0"/>
                  <a:t>S</a:t>
                </a:r>
                <a:endParaRPr lang="en-US" sz="2000"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𝑆</m:t>
                        </m:r>
                      </m:sub>
                    </m:sSub>
                  </m:oMath>
                </a14:m>
                <a:r>
                  <a:rPr lang="en-US" dirty="0"/>
                  <a:t> will be proportional to </a:t>
                </a:r>
                <a14:m>
                  <m:oMath xmlns:m="http://schemas.openxmlformats.org/officeDocument/2006/math">
                    <m:r>
                      <a:rPr lang="en-US" i="1">
                        <a:latin typeface="Cambria Math" panose="02040503050406030204" pitchFamily="18" charset="0"/>
                        <a:ea typeface="Cambria Math" panose="02040503050406030204" pitchFamily="18" charset="0"/>
                      </a:rPr>
                      <m:t>𝜇</m:t>
                    </m:r>
                  </m:oMath>
                </a14:m>
                <a:endParaRPr lang="en-US"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oMath>
                </a14:m>
                <a:r>
                  <a:rPr lang="en-US" sz="2000" dirty="0"/>
                  <a:t> = # nonsynonymous (replacement) substitutions per nonsynonymous site in the sequence; also abbreviated K</a:t>
                </a:r>
                <a:r>
                  <a:rPr lang="en-US" sz="2000" baseline="-25000" dirty="0"/>
                  <a:t>A</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𝑁</m:t>
                        </m:r>
                      </m:sub>
                    </m:sSub>
                  </m:oMath>
                </a14:m>
                <a:r>
                  <a:rPr lang="en-US" dirty="0"/>
                  <a:t> will be proportional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𝑁</m:t>
                        </m:r>
                      </m:sub>
                    </m:sSub>
                  </m:oMath>
                </a14:m>
                <a:endParaRPr lang="en-US" sz="1600" dirty="0"/>
              </a:p>
            </p:txBody>
          </p:sp>
        </mc:Choice>
        <mc:Fallback xmlns="">
          <p:sp>
            <p:nvSpPr>
              <p:cNvPr id="4" name="Rectangle 3"/>
              <p:cNvSpPr txBox="1">
                <a:spLocks noRot="1" noChangeAspect="1" noMove="1" noResize="1" noEditPoints="1" noAdjustHandles="1" noChangeArrowheads="1" noChangeShapeType="1" noTextEdit="1"/>
              </p:cNvSpPr>
              <p:nvPr/>
            </p:nvSpPr>
            <p:spPr>
              <a:xfrm>
                <a:off x="992778" y="3876887"/>
                <a:ext cx="10345783" cy="2301844"/>
              </a:xfrm>
              <a:prstGeom prst="rect">
                <a:avLst/>
              </a:prstGeom>
              <a:blipFill>
                <a:blip r:embed="rId3"/>
                <a:stretch>
                  <a:fillRect l="-530" t="-2910"/>
                </a:stretch>
              </a:blipFill>
            </p:spPr>
            <p:txBody>
              <a:bodyPr/>
              <a:lstStyle/>
              <a:p>
                <a:r>
                  <a:rPr lang="en-US">
                    <a:noFill/>
                  </a:rPr>
                  <a:t> </a:t>
                </a:r>
              </a:p>
            </p:txBody>
          </p:sp>
        </mc:Fallback>
      </mc:AlternateContent>
    </p:spTree>
    <p:extLst>
      <p:ext uri="{BB962C8B-B14F-4D97-AF65-F5344CB8AC3E}">
        <p14:creationId xmlns:p14="http://schemas.microsoft.com/office/powerpoint/2010/main" val="11671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3486" y="202130"/>
            <a:ext cx="8458200" cy="608578"/>
          </a:xfrm>
        </p:spPr>
        <p:txBody>
          <a:bodyPr>
            <a:normAutofit/>
          </a:bodyPr>
          <a:lstStyle/>
          <a:p>
            <a:r>
              <a:rPr lang="en-US" dirty="0"/>
              <a:t>Tests for selection on sequences</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type="body" idx="1"/>
              </p:nvPr>
            </p:nvSpPr>
            <p:spPr>
              <a:xfrm>
                <a:off x="493486" y="794054"/>
                <a:ext cx="10345783" cy="931850"/>
              </a:xfrm>
            </p:spPr>
            <p:txBody>
              <a:bodyPr>
                <a:norm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𝑆</m:t>
                        </m:r>
                      </m:sub>
                    </m:sSub>
                  </m:oMath>
                </a14:m>
                <a:r>
                  <a:rPr lang="en-US" sz="2000" dirty="0"/>
                  <a:t> = # synonymous substitutions per synonymous site in the sequence </a:t>
                </a: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oMath>
                </a14:m>
                <a:r>
                  <a:rPr lang="en-US" sz="2000" dirty="0"/>
                  <a:t> = # nonsynonymous (replacement) substitutions per nonsynonymous site in the sequence</a:t>
                </a:r>
              </a:p>
            </p:txBody>
          </p:sp>
        </mc:Choice>
        <mc:Fallback xmlns="">
          <p:sp>
            <p:nvSpPr>
              <p:cNvPr id="20483" name="Rectangle 3"/>
              <p:cNvSpPr>
                <a:spLocks noGrp="1" noRot="1" noChangeAspect="1" noMove="1" noResize="1" noEditPoints="1" noAdjustHandles="1" noChangeArrowheads="1" noChangeShapeType="1" noTextEdit="1"/>
              </p:cNvSpPr>
              <p:nvPr>
                <p:ph type="body" idx="1"/>
              </p:nvPr>
            </p:nvSpPr>
            <p:spPr>
              <a:xfrm>
                <a:off x="493486" y="794054"/>
                <a:ext cx="10345783" cy="931850"/>
              </a:xfrm>
              <a:blipFill>
                <a:blip r:embed="rId3"/>
                <a:stretch>
                  <a:fillRect l="-530" t="-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93486" y="1725904"/>
                <a:ext cx="5706819" cy="574196"/>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𝑁</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den>
                    </m:f>
                    <m:r>
                      <a:rPr lang="en-US" sz="2000" b="0" i="1" smtClean="0">
                        <a:latin typeface="Cambria Math" panose="02040503050406030204" pitchFamily="18" charset="0"/>
                      </a:rPr>
                      <m:t>=1</m:t>
                    </m:r>
                  </m:oMath>
                </a14:m>
                <a:r>
                  <a:rPr lang="en-US" sz="2000" dirty="0"/>
                  <a:t>, nonsynonymous substitutions are neutral</a:t>
                </a:r>
              </a:p>
            </p:txBody>
          </p:sp>
        </mc:Choice>
        <mc:Fallback xmlns="">
          <p:sp>
            <p:nvSpPr>
              <p:cNvPr id="2" name="TextBox 1"/>
              <p:cNvSpPr txBox="1">
                <a:spLocks noRot="1" noChangeAspect="1" noMove="1" noResize="1" noEditPoints="1" noAdjustHandles="1" noChangeArrowheads="1" noChangeShapeType="1" noTextEdit="1"/>
              </p:cNvSpPr>
              <p:nvPr/>
            </p:nvSpPr>
            <p:spPr>
              <a:xfrm>
                <a:off x="493486" y="1725904"/>
                <a:ext cx="5706819" cy="574196"/>
              </a:xfrm>
              <a:prstGeom prst="rect">
                <a:avLst/>
              </a:prstGeom>
              <a:blipFill>
                <a:blip r:embed="rId4"/>
                <a:stretch>
                  <a:fillRect r="-107"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3486" y="2335848"/>
                <a:ext cx="6135975" cy="574196"/>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𝑁</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den>
                    </m:f>
                    <m:r>
                      <a:rPr lang="en-US" sz="2000" b="0" i="1" smtClean="0">
                        <a:latin typeface="Cambria Math" panose="02040503050406030204" pitchFamily="18" charset="0"/>
                      </a:rPr>
                      <m:t>&lt;1</m:t>
                    </m:r>
                  </m:oMath>
                </a14:m>
                <a:r>
                  <a:rPr lang="en-US" sz="2000" dirty="0"/>
                  <a:t>, nonsynonymous substitutions are deleterious</a:t>
                </a:r>
              </a:p>
            </p:txBody>
          </p:sp>
        </mc:Choice>
        <mc:Fallback xmlns="">
          <p:sp>
            <p:nvSpPr>
              <p:cNvPr id="7" name="TextBox 6"/>
              <p:cNvSpPr txBox="1">
                <a:spLocks noRot="1" noChangeAspect="1" noMove="1" noResize="1" noEditPoints="1" noAdjustHandles="1" noChangeArrowheads="1" noChangeShapeType="1" noTextEdit="1"/>
              </p:cNvSpPr>
              <p:nvPr/>
            </p:nvSpPr>
            <p:spPr>
              <a:xfrm>
                <a:off x="493486" y="2335848"/>
                <a:ext cx="6135975" cy="574196"/>
              </a:xfrm>
              <a:prstGeom prst="rect">
                <a:avLst/>
              </a:prstGeom>
              <a:blipFill>
                <a:blip r:embed="rId5"/>
                <a:stretch>
                  <a:fillRect r="-99"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3486" y="2947707"/>
                <a:ext cx="6404382" cy="574196"/>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𝑁</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den>
                    </m:f>
                    <m:r>
                      <a:rPr lang="en-US" sz="2000" b="0" i="1" smtClean="0">
                        <a:latin typeface="Cambria Math" panose="02040503050406030204" pitchFamily="18" charset="0"/>
                      </a:rPr>
                      <m:t>&gt;1</m:t>
                    </m:r>
                  </m:oMath>
                </a14:m>
                <a:r>
                  <a:rPr lang="en-US" sz="2000" dirty="0"/>
                  <a:t>, nonsynonymous substitutions are advantageous</a:t>
                </a:r>
              </a:p>
            </p:txBody>
          </p:sp>
        </mc:Choice>
        <mc:Fallback xmlns="">
          <p:sp>
            <p:nvSpPr>
              <p:cNvPr id="8" name="TextBox 7"/>
              <p:cNvSpPr txBox="1">
                <a:spLocks noRot="1" noChangeAspect="1" noMove="1" noResize="1" noEditPoints="1" noAdjustHandles="1" noChangeArrowheads="1" noChangeShapeType="1" noTextEdit="1"/>
              </p:cNvSpPr>
              <p:nvPr/>
            </p:nvSpPr>
            <p:spPr>
              <a:xfrm>
                <a:off x="493486" y="2947707"/>
                <a:ext cx="6404382" cy="574196"/>
              </a:xfrm>
              <a:prstGeom prst="rect">
                <a:avLst/>
              </a:prstGeom>
              <a:blipFill>
                <a:blip r:embed="rId6"/>
                <a:stretch>
                  <a:fillRect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93486" y="3559566"/>
                <a:ext cx="6676450" cy="3020058"/>
              </a:xfrm>
              <a:prstGeom prst="rect">
                <a:avLst/>
              </a:prstGeom>
              <a:noFill/>
            </p:spPr>
            <p:txBody>
              <a:bodyPr wrap="square" rtlCol="0">
                <a:spAutoFit/>
              </a:bodyPr>
              <a:lstStyle/>
              <a:p>
                <a:pPr marL="342900" indent="-342900">
                  <a:buFont typeface="Arial" panose="020B0604020202020204" pitchFamily="34" charset="0"/>
                  <a:buChar char="•"/>
                </a:pPr>
                <a:r>
                  <a:rPr lang="en-US" sz="2000" dirty="0"/>
                  <a:t>For most genes,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r>
                      <a:rPr lang="en-US" sz="2000" i="1">
                        <a:latin typeface="Cambria Math" panose="02040503050406030204" pitchFamily="18" charset="0"/>
                      </a:rPr>
                      <m:t>&lt;1</m:t>
                    </m:r>
                  </m:oMath>
                </a14:m>
                <a:r>
                  <a:rPr lang="en-US" sz="2000" dirty="0"/>
                  <a:t>, implying negative selection at nonsynonymous sites. </a:t>
                </a:r>
              </a:p>
              <a:p>
                <a:pPr marL="342900" indent="-342900">
                  <a:buFont typeface="Arial" panose="020B0604020202020204" pitchFamily="34" charset="0"/>
                  <a:buChar char="•"/>
                </a:pPr>
                <a:r>
                  <a:rPr lang="en-US" sz="2000" dirty="0"/>
                  <a:t>Few examples of genes with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r>
                      <a:rPr lang="en-US" sz="2000" b="0" i="1" smtClean="0">
                        <a:latin typeface="Cambria Math" panose="02040503050406030204" pitchFamily="18" charset="0"/>
                      </a:rPr>
                      <m:t>&gt;</m:t>
                    </m:r>
                    <m:r>
                      <a:rPr lang="en-US" sz="2000" i="1">
                        <a:latin typeface="Cambria Math" panose="02040503050406030204" pitchFamily="18" charset="0"/>
                      </a:rPr>
                      <m:t>1</m:t>
                    </m:r>
                  </m:oMath>
                </a14:m>
                <a:r>
                  <a:rPr lang="en-US" sz="2000" dirty="0"/>
                  <a:t> (positive selection)</a:t>
                </a:r>
              </a:p>
              <a:p>
                <a:pPr marL="800100" lvl="1" indent="-342900">
                  <a:spcAft>
                    <a:spcPts val="600"/>
                  </a:spcAft>
                  <a:buFont typeface="Arial" panose="020B0604020202020204" pitchFamily="34" charset="0"/>
                  <a:buChar char="•"/>
                </a:pPr>
                <a:r>
                  <a:rPr lang="en-US" sz="2000" dirty="0"/>
                  <a:t>Generally restricted to subsets of sites</a:t>
                </a:r>
              </a:p>
              <a:p>
                <a:pPr marL="800100" lvl="1" indent="-342900">
                  <a:buFont typeface="Arial" panose="020B0604020202020204" pitchFamily="34" charset="0"/>
                  <a:buChar char="•"/>
                </a:pPr>
                <a:r>
                  <a:rPr lang="en-US" sz="2000" dirty="0"/>
                  <a:t>If positive selection has acted on a single mutation, it will not be detectable using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oMath>
                </a14:m>
                <a:r>
                  <a:rPr lang="en-US" sz="2000" dirty="0"/>
                  <a:t> (multiple advantageous mutations are required to elevate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oMath>
                </a14:m>
                <a:r>
                  <a:rPr lang="en-US" sz="20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493486" y="3559566"/>
                <a:ext cx="6676450" cy="3020058"/>
              </a:xfrm>
              <a:prstGeom prst="rect">
                <a:avLst/>
              </a:prstGeom>
              <a:blipFill>
                <a:blip r:embed="rId7"/>
                <a:stretch>
                  <a:fillRect l="-822"/>
                </a:stretch>
              </a:blipFill>
            </p:spPr>
            <p:txBody>
              <a:bodyPr/>
              <a:lstStyle/>
              <a:p>
                <a:r>
                  <a:rPr lang="en-US">
                    <a:noFill/>
                  </a:rPr>
                  <a:t> </a:t>
                </a:r>
              </a:p>
            </p:txBody>
          </p:sp>
        </mc:Fallback>
      </mc:AlternateContent>
      <p:sp>
        <p:nvSpPr>
          <p:cNvPr id="10" name="Title 1"/>
          <p:cNvSpPr txBox="1">
            <a:spLocks/>
          </p:cNvSpPr>
          <p:nvPr/>
        </p:nvSpPr>
        <p:spPr>
          <a:xfrm>
            <a:off x="7229329" y="2068937"/>
            <a:ext cx="3247109" cy="875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altLang="ja-JP" sz="1800" dirty="0">
                <a:ea typeface="ＭＳ Ｐゴシック" panose="020B0600070205080204" pitchFamily="34" charset="-128"/>
              </a:rPr>
              <a:t>Figure 9.1</a:t>
            </a:r>
            <a:r>
              <a:rPr lang="ja-JP" altLang="en-US" sz="1800" dirty="0">
                <a:ea typeface="ＭＳ Ｐゴシック" panose="020B0600070205080204" pitchFamily="34" charset="-128"/>
              </a:rPr>
              <a:t>  </a:t>
            </a:r>
            <a:r>
              <a:rPr lang="en-US" altLang="ja-JP" sz="1800" dirty="0">
                <a:ea typeface="ＭＳ Ｐゴシック" panose="020B0600070205080204" pitchFamily="34" charset="-128"/>
              </a:rPr>
              <a:t>A cartoon structure of the influenza hemagglutinin molecule</a:t>
            </a:r>
            <a:endParaRPr lang="ja-JP" altLang="en-US" sz="1800" dirty="0">
              <a:ea typeface="ＭＳ Ｐゴシック" panose="020B0600070205080204" pitchFamily="34" charset="-128"/>
            </a:endParaRPr>
          </a:p>
        </p:txBody>
      </p:sp>
      <p:pic>
        <p:nvPicPr>
          <p:cNvPr id="11" name="Picture 1"/>
          <p:cNvPicPr>
            <a:picLocks noChangeAspect="1"/>
          </p:cNvPicPr>
          <p:nvPr/>
        </p:nvPicPr>
        <p:blipFill rotWithShape="1">
          <a:blip r:embed="rId8">
            <a:extLst>
              <a:ext uri="{28A0092B-C50C-407E-A947-70E740481C1C}">
                <a14:useLocalDpi xmlns:a14="http://schemas.microsoft.com/office/drawing/2010/main" val="0"/>
              </a:ext>
            </a:extLst>
          </a:blip>
          <a:srcRect r="32989" b="4354"/>
          <a:stretch/>
        </p:blipFill>
        <p:spPr bwMode="auto">
          <a:xfrm>
            <a:off x="10351326" y="2072240"/>
            <a:ext cx="166229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7224206" y="3163089"/>
                <a:ext cx="3267520" cy="2187843"/>
              </a:xfrm>
              <a:prstGeom prst="rect">
                <a:avLst/>
              </a:prstGeom>
              <a:noFill/>
            </p:spPr>
            <p:txBody>
              <a:bodyPr wrap="square" rtlCol="0">
                <a:spAutoFit/>
              </a:bodyPr>
              <a:lstStyle/>
              <a:p>
                <a:pPr marL="285750" indent="-285750">
                  <a:buFont typeface="Arial" panose="020B0604020202020204" pitchFamily="34" charset="0"/>
                  <a:buChar char="•"/>
                </a:pPr>
                <a:r>
                  <a:rPr lang="en-US" dirty="0"/>
                  <a:t>Regions with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𝑆</m:t>
                            </m:r>
                          </m:sub>
                        </m:sSub>
                      </m:den>
                    </m:f>
                    <m:r>
                      <a:rPr lang="en-US" i="1">
                        <a:latin typeface="Cambria Math" panose="02040503050406030204" pitchFamily="18" charset="0"/>
                      </a:rPr>
                      <m:t>&gt;1</m:t>
                    </m:r>
                  </m:oMath>
                </a14:m>
                <a:endParaRPr lang="en-US" dirty="0"/>
              </a:p>
              <a:p>
                <a:pPr marL="285750" indent="-285750">
                  <a:buFont typeface="Arial" panose="020B0604020202020204" pitchFamily="34" charset="0"/>
                  <a:buChar char="•"/>
                </a:pPr>
                <a:r>
                  <a:rPr lang="en-US" dirty="0"/>
                  <a:t>These regions are targeted by the human immune systems </a:t>
                </a:r>
              </a:p>
              <a:p>
                <a:pPr marL="285750" indent="-285750">
                  <a:buFont typeface="Arial" panose="020B0604020202020204" pitchFamily="34" charset="0"/>
                  <a:buChar char="•"/>
                </a:pPr>
                <a:r>
                  <a:rPr lang="en-US" dirty="0"/>
                  <a:t>Results in strong positive selection for mutations that help the virus evade our immune system.</a:t>
                </a:r>
              </a:p>
            </p:txBody>
          </p:sp>
        </mc:Choice>
        <mc:Fallback xmlns="">
          <p:sp>
            <p:nvSpPr>
              <p:cNvPr id="4" name="TextBox 3"/>
              <p:cNvSpPr txBox="1">
                <a:spLocks noRot="1" noChangeAspect="1" noMove="1" noResize="1" noEditPoints="1" noAdjustHandles="1" noChangeArrowheads="1" noChangeShapeType="1" noTextEdit="1"/>
              </p:cNvSpPr>
              <p:nvPr/>
            </p:nvSpPr>
            <p:spPr>
              <a:xfrm>
                <a:off x="7224206" y="3163089"/>
                <a:ext cx="3267520" cy="2187843"/>
              </a:xfrm>
              <a:prstGeom prst="rect">
                <a:avLst/>
              </a:prstGeom>
              <a:blipFill>
                <a:blip r:embed="rId9"/>
                <a:stretch>
                  <a:fillRect l="-1119" r="-1866" b="-3621"/>
                </a:stretch>
              </a:blipFill>
            </p:spPr>
            <p:txBody>
              <a:bodyPr/>
              <a:lstStyle/>
              <a:p>
                <a:r>
                  <a:rPr lang="en-US">
                    <a:noFill/>
                  </a:rPr>
                  <a:t> </a:t>
                </a:r>
              </a:p>
            </p:txBody>
          </p:sp>
        </mc:Fallback>
      </mc:AlternateContent>
      <p:sp>
        <p:nvSpPr>
          <p:cNvPr id="5" name="Oval 4"/>
          <p:cNvSpPr/>
          <p:nvPr/>
        </p:nvSpPr>
        <p:spPr>
          <a:xfrm>
            <a:off x="7279904" y="3376615"/>
            <a:ext cx="137160" cy="137160"/>
          </a:xfrm>
          <a:prstGeom prst="ellipse">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48657" y="1944114"/>
            <a:ext cx="4864959" cy="4645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4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P spid="8" grpId="0" build="p"/>
      <p:bldP spid="3" grpId="0" uiExpand="1" build="p"/>
      <p:bldP spid="10" grpId="0"/>
      <p:bldP spid="4" grpId="0" uiExpand="1" build="p"/>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lstStyle/>
          <a:p>
            <a:r>
              <a:rPr lang="en-US" dirty="0"/>
              <a:t>Application of neutral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58967" y="1028101"/>
                <a:ext cx="9762309" cy="3142484"/>
              </a:xfrm>
            </p:spPr>
            <p:txBody>
              <a:bodyPr>
                <a:normAutofit/>
              </a:bodyPr>
              <a:lstStyle/>
              <a:p>
                <a:pPr>
                  <a:lnSpc>
                    <a:spcPct val="100000"/>
                  </a:lnSpc>
                  <a:spcAft>
                    <a:spcPts val="600"/>
                  </a:spcAft>
                </a:pPr>
                <a:r>
                  <a:rPr lang="en-US" sz="2000" dirty="0"/>
                  <a:t>Divergence (</a:t>
                </a:r>
                <a:r>
                  <a:rPr lang="en-US" sz="2000" i="1" dirty="0"/>
                  <a:t>d</a:t>
                </a:r>
                <a:r>
                  <a:rPr lang="en-US" sz="2000" dirty="0"/>
                  <a:t>) between species is given by </a:t>
                </a:r>
                <a:r>
                  <a:rPr lang="en-US" sz="2000" i="1" dirty="0"/>
                  <a:t>d</a:t>
                </a:r>
                <a:r>
                  <a:rPr lang="en-US" sz="2000" dirty="0"/>
                  <a:t> = 2</a:t>
                </a:r>
                <a:r>
                  <a:rPr lang="en-US" sz="2000" i="1" dirty="0"/>
                  <a:t>µT</a:t>
                </a:r>
                <a:r>
                  <a:rPr lang="en-US" sz="2000" dirty="0"/>
                  <a:t>, where </a:t>
                </a:r>
                <a:r>
                  <a:rPr lang="en-US" sz="2000" i="1" dirty="0"/>
                  <a:t>T</a:t>
                </a:r>
                <a:r>
                  <a:rPr lang="en-US" sz="2000" dirty="0"/>
                  <a:t> is the time since divergence and </a:t>
                </a:r>
                <a:r>
                  <a:rPr lang="en-US" sz="2000" i="1" dirty="0"/>
                  <a:t>µ </a:t>
                </a:r>
                <a:r>
                  <a:rPr lang="en-US" sz="2000" dirty="0"/>
                  <a:t>is the mutation rate.</a:t>
                </a:r>
              </a:p>
              <a:p>
                <a:pPr>
                  <a:lnSpc>
                    <a:spcPct val="100000"/>
                  </a:lnSpc>
                  <a:spcAft>
                    <a:spcPts val="600"/>
                  </a:spcAft>
                </a:pPr>
                <a:r>
                  <a:rPr lang="en-US" sz="2000" dirty="0"/>
                  <a:t>Nucleotide diversity (</a:t>
                </a:r>
                <a14:m>
                  <m:oMath xmlns:m="http://schemas.openxmlformats.org/officeDocument/2006/math">
                    <m:r>
                      <a:rPr lang="en-US" sz="2000" i="1">
                        <a:latin typeface="Cambria Math" panose="02040503050406030204" pitchFamily="18" charset="0"/>
                        <a:ea typeface="Cambria Math" panose="02040503050406030204" pitchFamily="18" charset="0"/>
                      </a:rPr>
                      <m:t>𝜋</m:t>
                    </m:r>
                  </m:oMath>
                </a14:m>
                <a:r>
                  <a:rPr lang="en-US" sz="2000" dirty="0">
                    <a:cs typeface="Times New Roman"/>
                  </a:rPr>
                  <a:t>) is given by </a:t>
                </a:r>
                <a14:m>
                  <m:oMath xmlns:m="http://schemas.openxmlformats.org/officeDocument/2006/math">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ea typeface="Cambria Math" panose="02040503050406030204" pitchFamily="18" charset="0"/>
                      </a:rPr>
                      <m:t> </m:t>
                    </m:r>
                  </m:oMath>
                </a14:m>
                <a:r>
                  <a:rPr lang="en-US" sz="2000" dirty="0"/>
                  <a:t>= </a:t>
                </a:r>
                <a:r>
                  <a:rPr lang="el-GR" sz="2000" dirty="0"/>
                  <a:t>θ</a:t>
                </a:r>
                <a:r>
                  <a:rPr lang="en-US" sz="2000" i="1" baseline="-25000" dirty="0">
                    <a:cs typeface="Times New Roman"/>
                  </a:rPr>
                  <a:t>T</a:t>
                </a:r>
                <a:r>
                  <a:rPr lang="en-US" sz="2000" dirty="0">
                    <a:cs typeface="Times New Roman"/>
                  </a:rPr>
                  <a:t> = 4</a:t>
                </a:r>
                <a:r>
                  <a:rPr lang="en-US" sz="2000" i="1" dirty="0">
                    <a:cs typeface="Times New Roman"/>
                  </a:rPr>
                  <a:t>N</a:t>
                </a:r>
                <a:r>
                  <a:rPr lang="en-US" sz="2000" i="1" baseline="-25000" dirty="0">
                    <a:cs typeface="Times New Roman"/>
                  </a:rPr>
                  <a:t>e</a:t>
                </a:r>
                <a:r>
                  <a:rPr lang="en-US" sz="2000" i="1" dirty="0"/>
                  <a:t>µ.</a:t>
                </a:r>
                <a:endParaRPr lang="en-US" sz="2000" dirty="0"/>
              </a:p>
              <a:p>
                <a:pPr>
                  <a:lnSpc>
                    <a:spcPct val="100000"/>
                  </a:lnSpc>
                  <a:spcAft>
                    <a:spcPts val="600"/>
                  </a:spcAft>
                </a:pPr>
                <a:r>
                  <a:rPr lang="en-US" sz="2000" dirty="0"/>
                  <a:t>Therefore, </a:t>
                </a:r>
                <a:r>
                  <a:rPr lang="en-US" sz="2000" i="1" dirty="0"/>
                  <a:t>d</a:t>
                </a:r>
                <a:r>
                  <a:rPr lang="en-US" sz="2000" dirty="0"/>
                  <a:t> &amp; </a:t>
                </a:r>
                <a:r>
                  <a:rPr lang="el-GR" sz="2000" dirty="0"/>
                  <a:t>θ</a:t>
                </a:r>
                <a:r>
                  <a:rPr lang="en-US" sz="2000" i="1" baseline="-25000" dirty="0">
                    <a:latin typeface="Times New Roman"/>
                    <a:cs typeface="Times New Roman"/>
                  </a:rPr>
                  <a:t>T</a:t>
                </a:r>
                <a:r>
                  <a:rPr lang="el-GR" sz="2000" i="1" baseline="-25000" dirty="0">
                    <a:latin typeface="Times New Roman"/>
                    <a:cs typeface="Times New Roman"/>
                  </a:rPr>
                  <a:t> </a:t>
                </a:r>
                <a:r>
                  <a:rPr lang="en-US" sz="2000" dirty="0"/>
                  <a:t> should be correlated among loci.</a:t>
                </a:r>
              </a:p>
              <a:p>
                <a:pPr>
                  <a:lnSpc>
                    <a:spcPct val="100000"/>
                  </a:lnSpc>
                  <a:spcAft>
                    <a:spcPts val="600"/>
                  </a:spcAft>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58967" y="1028101"/>
                <a:ext cx="9762309" cy="3142484"/>
              </a:xfrm>
              <a:blipFill>
                <a:blip r:embed="rId2"/>
                <a:stretch>
                  <a:fillRect l="-562" t="-1165"/>
                </a:stretch>
              </a:blipFill>
            </p:spPr>
            <p:txBody>
              <a:bodyPr/>
              <a:lstStyle/>
              <a:p>
                <a:r>
                  <a:rPr lang="en-US">
                    <a:noFill/>
                  </a:rPr>
                  <a:t> </a:t>
                </a:r>
              </a:p>
            </p:txBody>
          </p:sp>
        </mc:Fallback>
      </mc:AlternateContent>
      <p:graphicFrame>
        <p:nvGraphicFramePr>
          <p:cNvPr id="5" name="Chart 4"/>
          <p:cNvGraphicFramePr/>
          <p:nvPr/>
        </p:nvGraphicFramePr>
        <p:xfrm>
          <a:off x="3121296" y="2923644"/>
          <a:ext cx="50292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396448" y="5849724"/>
            <a:ext cx="5321728" cy="707886"/>
          </a:xfrm>
          <a:prstGeom prst="rect">
            <a:avLst/>
          </a:prstGeom>
          <a:noFill/>
        </p:spPr>
        <p:txBody>
          <a:bodyPr wrap="square" rtlCol="0">
            <a:spAutoFit/>
          </a:bodyPr>
          <a:lstStyle/>
          <a:p>
            <a:pPr algn="ctr"/>
            <a:r>
              <a:rPr lang="en-US" sz="2000" dirty="0"/>
              <a:t>Relationship between genetic diversity and divergence at 20 loci in ducks (Peters et al. 2014).</a:t>
            </a:r>
          </a:p>
        </p:txBody>
      </p:sp>
      <p:graphicFrame>
        <p:nvGraphicFramePr>
          <p:cNvPr id="12" name="Chart 11"/>
          <p:cNvGraphicFramePr/>
          <p:nvPr/>
        </p:nvGraphicFramePr>
        <p:xfrm>
          <a:off x="3121296" y="2967661"/>
          <a:ext cx="5029200" cy="29029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312194" y="2944490"/>
            <a:ext cx="2169633" cy="369332"/>
          </a:xfrm>
          <a:prstGeom prst="rect">
            <a:avLst/>
          </a:prstGeom>
          <a:noFill/>
          <a:ln>
            <a:solidFill>
              <a:schemeClr val="tx1"/>
            </a:solidFill>
          </a:ln>
        </p:spPr>
        <p:txBody>
          <a:bodyPr wrap="none" rtlCol="0">
            <a:spAutoFit/>
          </a:bodyPr>
          <a:lstStyle/>
          <a:p>
            <a:r>
              <a:rPr lang="en-US" dirty="0"/>
              <a:t>Low substitution rate</a:t>
            </a:r>
          </a:p>
        </p:txBody>
      </p:sp>
      <p:cxnSp>
        <p:nvCxnSpPr>
          <p:cNvPr id="14" name="Straight Arrow Connector 13"/>
          <p:cNvCxnSpPr/>
          <p:nvPr/>
        </p:nvCxnSpPr>
        <p:spPr>
          <a:xfrm flipH="1">
            <a:off x="4521201" y="3332023"/>
            <a:ext cx="170415" cy="127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611271" y="2475448"/>
            <a:ext cx="2213811" cy="369332"/>
          </a:xfrm>
          <a:prstGeom prst="rect">
            <a:avLst/>
          </a:prstGeom>
          <a:noFill/>
          <a:ln>
            <a:solidFill>
              <a:schemeClr val="tx1"/>
            </a:solidFill>
          </a:ln>
        </p:spPr>
        <p:txBody>
          <a:bodyPr wrap="none" rtlCol="0">
            <a:spAutoFit/>
          </a:bodyPr>
          <a:lstStyle/>
          <a:p>
            <a:r>
              <a:rPr lang="en-US" dirty="0"/>
              <a:t>High substitution rate</a:t>
            </a:r>
          </a:p>
        </p:txBody>
      </p:sp>
      <p:cxnSp>
        <p:nvCxnSpPr>
          <p:cNvPr id="16" name="Straight Arrow Connector 15"/>
          <p:cNvCxnSpPr/>
          <p:nvPr/>
        </p:nvCxnSpPr>
        <p:spPr>
          <a:xfrm flipH="1">
            <a:off x="7672725" y="2844780"/>
            <a:ext cx="397746" cy="6193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8" name="Group 17"/>
          <p:cNvGrpSpPr/>
          <p:nvPr/>
        </p:nvGrpSpPr>
        <p:grpSpPr>
          <a:xfrm>
            <a:off x="6692686" y="4435802"/>
            <a:ext cx="2743200" cy="584775"/>
            <a:chOff x="5029200" y="2996625"/>
            <a:chExt cx="2743200" cy="584775"/>
          </a:xfrm>
        </p:grpSpPr>
        <p:cxnSp>
          <p:nvCxnSpPr>
            <p:cNvPr id="19" name="Straight Arrow Connector 18"/>
            <p:cNvCxnSpPr/>
            <p:nvPr/>
          </p:nvCxnSpPr>
          <p:spPr>
            <a:xfrm flipH="1">
              <a:off x="5029200" y="3352800"/>
              <a:ext cx="5334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562600" y="2996625"/>
              <a:ext cx="2209800" cy="584775"/>
            </a:xfrm>
            <a:prstGeom prst="rect">
              <a:avLst/>
            </a:prstGeom>
            <a:noFill/>
          </p:spPr>
          <p:txBody>
            <a:bodyPr wrap="square" rtlCol="0">
              <a:spAutoFit/>
            </a:bodyPr>
            <a:lstStyle/>
            <a:p>
              <a:r>
                <a:rPr lang="en-US" sz="1600" dirty="0"/>
                <a:t>Low polymorphism relative to divergence</a:t>
              </a:r>
            </a:p>
          </p:txBody>
        </p:sp>
      </p:grpSp>
    </p:spTree>
    <p:extLst>
      <p:ext uri="{BB962C8B-B14F-4D97-AF65-F5344CB8AC3E}">
        <p14:creationId xmlns:p14="http://schemas.microsoft.com/office/powerpoint/2010/main" val="181739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P spid="17" grpId="0"/>
      <p:bldGraphic spid="12" grpId="0">
        <p:bldAsOne/>
      </p:bldGraphic>
      <p:bldP spid="13"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650875"/>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The HKA test (the Hudson-</a:t>
            </a:r>
            <a:r>
              <a:rPr lang="en-US" dirty="0" err="1"/>
              <a:t>Kreitman</a:t>
            </a:r>
            <a:r>
              <a:rPr lang="en-US" dirty="0"/>
              <a:t>-</a:t>
            </a:r>
            <a:r>
              <a:rPr lang="en-US" dirty="0" err="1"/>
              <a:t>Aguadé</a:t>
            </a:r>
            <a:r>
              <a:rPr lang="en-US" dirty="0"/>
              <a:t> test)</a:t>
            </a:r>
          </a:p>
        </p:txBody>
      </p:sp>
      <mc:AlternateContent xmlns:mc="http://schemas.openxmlformats.org/markup-compatibility/2006" xmlns:a14="http://schemas.microsoft.com/office/drawing/2010/main">
        <mc:Choice Requires="a14">
          <p:sp>
            <p:nvSpPr>
              <p:cNvPr id="3" name="Rectangle 2"/>
              <p:cNvSpPr/>
              <p:nvPr/>
            </p:nvSpPr>
            <p:spPr>
              <a:xfrm>
                <a:off x="1008558" y="1016000"/>
                <a:ext cx="10559328" cy="3224985"/>
              </a:xfrm>
              <a:prstGeom prst="rect">
                <a:avLst/>
              </a:prstGeom>
            </p:spPr>
            <p:txBody>
              <a:bodyPr wrap="square">
                <a:spAutoFit/>
              </a:bodyPr>
              <a:lstStyle/>
              <a:p>
                <a:pPr marL="285750" indent="-285750">
                  <a:lnSpc>
                    <a:spcPct val="100000"/>
                  </a:lnSpc>
                  <a:spcAft>
                    <a:spcPts val="600"/>
                  </a:spcAft>
                  <a:buFont typeface="Arial" panose="020B0604020202020204" pitchFamily="34" charset="0"/>
                  <a:buChar char="•"/>
                </a:pPr>
                <a:r>
                  <a:rPr lang="en-US" sz="2000" i="1" dirty="0"/>
                  <a:t>d</a:t>
                </a:r>
                <a:r>
                  <a:rPr lang="en-US" sz="2000" dirty="0"/>
                  <a:t> &amp; </a:t>
                </a:r>
                <a:r>
                  <a:rPr lang="el-GR" sz="2000" dirty="0"/>
                  <a:t>θ</a:t>
                </a:r>
                <a:r>
                  <a:rPr lang="en-US" sz="2000" i="1" baseline="-25000" dirty="0">
                    <a:latin typeface="Times New Roman"/>
                    <a:cs typeface="Times New Roman"/>
                  </a:rPr>
                  <a:t>T</a:t>
                </a:r>
                <a:r>
                  <a:rPr lang="el-GR" sz="2000" i="1" baseline="-25000" dirty="0">
                    <a:latin typeface="Times New Roman"/>
                    <a:cs typeface="Times New Roman"/>
                  </a:rPr>
                  <a:t> </a:t>
                </a:r>
                <a:r>
                  <a:rPr lang="en-US" sz="2000" dirty="0"/>
                  <a:t> should be correlated among loci under neutral evolution.</a:t>
                </a:r>
              </a:p>
              <a:p>
                <a:pPr marL="285750" indent="-285750">
                  <a:lnSpc>
                    <a:spcPct val="100000"/>
                  </a:lnSpc>
                  <a:spcAft>
                    <a:spcPts val="600"/>
                  </a:spcAft>
                  <a:buFont typeface="Arial" panose="020B0604020202020204" pitchFamily="34" charset="0"/>
                  <a:buChar char="•"/>
                </a:pPr>
                <a:r>
                  <a:rPr lang="en-US" sz="2000" dirty="0"/>
                  <a:t>Furthermore, the expected ratio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𝑆</m:t>
                    </m:r>
                    <m:r>
                      <a:rPr lang="en-US" sz="2000" i="1">
                        <a:latin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oMath>
                </a14:m>
                <a:r>
                  <a:rPr lang="en-US" sz="2000" dirty="0"/>
                  <a:t> should be the same across loci.</a:t>
                </a:r>
              </a:p>
              <a:p>
                <a:pPr marL="742950" lvl="1" indent="-285750">
                  <a:spcAft>
                    <a:spcPts val="600"/>
                  </a:spcAft>
                  <a:buFont typeface="Arial" panose="020B0604020202020204" pitchFamily="34" charset="0"/>
                  <a:buChar char="•"/>
                </a:pP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𝑆</m:t>
                    </m:r>
                    <m:r>
                      <a:rPr lang="en-US" sz="2000" i="1">
                        <a:latin typeface="Cambria Math" panose="02040503050406030204" pitchFamily="18" charset="0"/>
                      </a:rPr>
                      <m:t>]</m:t>
                    </m:r>
                  </m:oMath>
                </a14:m>
                <a:r>
                  <a:rPr lang="en-US" sz="2000" dirty="0"/>
                  <a:t> = polymorphic sites within species;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oMath>
                </a14:m>
                <a:r>
                  <a:rPr lang="en-US" sz="2000" dirty="0"/>
                  <a:t> = fixed differences between species</a:t>
                </a:r>
              </a:p>
              <a:p>
                <a:pPr marL="742950" lvl="1" indent="-285750">
                  <a:spcAft>
                    <a:spcPts val="600"/>
                  </a:spcAft>
                  <a:buFont typeface="Arial" panose="020B0604020202020204" pitchFamily="34" charset="0"/>
                  <a:buChar char="•"/>
                </a:pPr>
                <a:r>
                  <a:rPr lang="en-US" sz="2000" dirty="0"/>
                  <a:t>Recall that </a:t>
                </a:r>
                <a:r>
                  <a:rPr lang="en-US" sz="2000" i="1" dirty="0"/>
                  <a:t>S</a:t>
                </a:r>
                <a:r>
                  <a:rPr lang="en-US" sz="2000" dirty="0"/>
                  <a:t> (the number of segregating sites) is another measure of </a:t>
                </a:r>
                <a:r>
                  <a:rPr lang="el-GR" sz="2000" dirty="0"/>
                  <a:t>θ</a:t>
                </a:r>
                <a:r>
                  <a:rPr lang="en-US" sz="2000" dirty="0"/>
                  <a:t>.</a:t>
                </a:r>
              </a:p>
              <a:p>
                <a:pPr marL="742950" lvl="1" indent="-285750">
                  <a:spcAft>
                    <a:spcPts val="600"/>
                  </a:spcAft>
                  <a:buFont typeface="Arial" panose="020B0604020202020204" pitchFamily="34" charset="0"/>
                  <a:buChar char="•"/>
                </a:pP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m:rPr>
                            <m:nor/>
                          </m:rPr>
                          <a:rPr lang="el-GR" sz="2000" dirty="0">
                            <a:latin typeface="Cambria Math" panose="02040503050406030204" pitchFamily="18" charset="0"/>
                            <a:ea typeface="Cambria Math" panose="02040503050406030204" pitchFamily="18" charset="0"/>
                          </a:rPr>
                          <m:t>θ</m:t>
                        </m:r>
                      </m:num>
                      <m:den>
                        <m:r>
                          <m:rPr>
                            <m:nor/>
                          </m:rPr>
                          <a:rPr lang="en-US" sz="2000" i="1" dirty="0">
                            <a:latin typeface="Cambria Math" panose="02040503050406030204" pitchFamily="18" charset="0"/>
                            <a:ea typeface="Cambria Math" panose="02040503050406030204" pitchFamily="18" charset="0"/>
                          </a:rPr>
                          <m:t>d</m:t>
                        </m:r>
                      </m:den>
                    </m:f>
                    <m:r>
                      <a:rPr lang="en-US" sz="2000">
                        <a:latin typeface="Cambria Math" panose="02040503050406030204" pitchFamily="18" charset="0"/>
                      </a:rPr>
                      <m:t>=</m:t>
                    </m:r>
                    <m:f>
                      <m:fPr>
                        <m:ctrlPr>
                          <a:rPr lang="en-US" sz="2000" i="1">
                            <a:latin typeface="Cambria Math" panose="02040503050406030204" pitchFamily="18" charset="0"/>
                          </a:rPr>
                        </m:ctrlPr>
                      </m:fPr>
                      <m:num>
                        <m:r>
                          <m:rPr>
                            <m:nor/>
                          </m:rPr>
                          <a:rPr lang="en-US" sz="2000" dirty="0">
                            <a:latin typeface="Cambria Math" panose="02040503050406030204" pitchFamily="18" charset="0"/>
                            <a:ea typeface="Cambria Math" panose="02040503050406030204" pitchFamily="18" charset="0"/>
                            <a:cs typeface="Times New Roman"/>
                          </a:rPr>
                          <m:t>4</m:t>
                        </m:r>
                        <m:r>
                          <m:rPr>
                            <m:nor/>
                          </m:rPr>
                          <a:rPr lang="en-US" sz="2000" i="1" dirty="0">
                            <a:latin typeface="Cambria Math" panose="02040503050406030204" pitchFamily="18" charset="0"/>
                            <a:ea typeface="Cambria Math" panose="02040503050406030204" pitchFamily="18" charset="0"/>
                            <a:cs typeface="Times New Roman"/>
                          </a:rPr>
                          <m:t>N</m:t>
                        </m:r>
                        <m:r>
                          <m:rPr>
                            <m:nor/>
                          </m:rPr>
                          <a:rPr lang="en-US" sz="2000" i="1" baseline="-25000" dirty="0">
                            <a:latin typeface="Cambria Math" panose="02040503050406030204" pitchFamily="18" charset="0"/>
                            <a:ea typeface="Cambria Math" panose="02040503050406030204" pitchFamily="18" charset="0"/>
                            <a:cs typeface="Times New Roman"/>
                          </a:rPr>
                          <m:t>e</m:t>
                        </m:r>
                        <m:r>
                          <m:rPr>
                            <m:nor/>
                          </m:rPr>
                          <a:rPr lang="en-US" sz="2000" i="1" dirty="0">
                            <a:latin typeface="Cambria Math" panose="02040503050406030204" pitchFamily="18" charset="0"/>
                            <a:ea typeface="Cambria Math" panose="02040503050406030204" pitchFamily="18" charset="0"/>
                          </a:rPr>
                          <m:t>µ</m:t>
                        </m:r>
                      </m:num>
                      <m:den>
                        <m:r>
                          <m:rPr>
                            <m:nor/>
                          </m:rPr>
                          <a:rPr lang="en-US" sz="2000" dirty="0">
                            <a:latin typeface="Cambria Math" panose="02040503050406030204" pitchFamily="18" charset="0"/>
                            <a:ea typeface="Cambria Math" panose="02040503050406030204" pitchFamily="18" charset="0"/>
                          </a:rPr>
                          <m:t>2</m:t>
                        </m:r>
                        <m:r>
                          <m:rPr>
                            <m:nor/>
                          </m:rPr>
                          <a:rPr lang="en-US" sz="2000" i="1" dirty="0">
                            <a:latin typeface="Cambria Math" panose="02040503050406030204" pitchFamily="18" charset="0"/>
                            <a:ea typeface="Cambria Math" panose="02040503050406030204" pitchFamily="18" charset="0"/>
                          </a:rPr>
                          <m:t>µ</m:t>
                        </m:r>
                        <m:r>
                          <m:rPr>
                            <m:nor/>
                          </m:rPr>
                          <a:rPr lang="en-US" sz="2000" i="1" dirty="0">
                            <a:latin typeface="Cambria Math" panose="02040503050406030204" pitchFamily="18" charset="0"/>
                            <a:ea typeface="Cambria Math" panose="02040503050406030204" pitchFamily="18" charset="0"/>
                          </a:rPr>
                          <m:t>T</m:t>
                        </m:r>
                      </m:den>
                    </m:f>
                    <m:r>
                      <a:rPr lang="en-US" sz="2000" i="1">
                        <a:latin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m:rPr>
                            <m:nor/>
                          </m:rPr>
                          <a:rPr lang="en-US" sz="2000" dirty="0">
                            <a:latin typeface="Cambria Math" panose="02040503050406030204" pitchFamily="18" charset="0"/>
                            <a:ea typeface="Cambria Math" panose="02040503050406030204" pitchFamily="18" charset="0"/>
                            <a:cs typeface="Times New Roman"/>
                          </a:rPr>
                          <m:t>2</m:t>
                        </m:r>
                        <m:r>
                          <m:rPr>
                            <m:nor/>
                          </m:rPr>
                          <a:rPr lang="en-US" sz="2000" i="1" dirty="0">
                            <a:latin typeface="Cambria Math" panose="02040503050406030204" pitchFamily="18" charset="0"/>
                            <a:ea typeface="Cambria Math" panose="02040503050406030204" pitchFamily="18" charset="0"/>
                            <a:cs typeface="Times New Roman"/>
                          </a:rPr>
                          <m:t>N</m:t>
                        </m:r>
                        <m:r>
                          <m:rPr>
                            <m:nor/>
                          </m:rPr>
                          <a:rPr lang="en-US" sz="2000" i="1" baseline="-25000" dirty="0">
                            <a:latin typeface="Cambria Math" panose="02040503050406030204" pitchFamily="18" charset="0"/>
                            <a:ea typeface="Cambria Math" panose="02040503050406030204" pitchFamily="18" charset="0"/>
                            <a:cs typeface="Times New Roman"/>
                          </a:rPr>
                          <m:t>e</m:t>
                        </m:r>
                      </m:num>
                      <m:den>
                        <m:r>
                          <m:rPr>
                            <m:nor/>
                          </m:rPr>
                          <a:rPr lang="en-US" sz="2000" i="1" dirty="0" smtClean="0">
                            <a:latin typeface="Cambria Math" panose="02040503050406030204" pitchFamily="18" charset="0"/>
                            <a:ea typeface="Cambria Math" panose="02040503050406030204" pitchFamily="18" charset="0"/>
                          </a:rPr>
                          <m:t>T</m:t>
                        </m:r>
                      </m:den>
                    </m:f>
                  </m:oMath>
                </a14:m>
                <a:r>
                  <a:rPr lang="en-US" sz="2000" dirty="0">
                    <a:latin typeface="Cambria Math" panose="02040503050406030204" pitchFamily="18" charset="0"/>
                    <a:ea typeface="Cambria Math" panose="02040503050406030204" pitchFamily="18" charset="0"/>
                  </a:rPr>
                  <a:t> </a:t>
                </a:r>
                <a:r>
                  <a:rPr lang="en-US" sz="2000" dirty="0">
                    <a:ea typeface="Cambria Math" panose="02040503050406030204" pitchFamily="18" charset="0"/>
                  </a:rPr>
                  <a:t>; the mutation rate cancels out and </a:t>
                </a:r>
                <a14:m>
                  <m:oMath xmlns:m="http://schemas.openxmlformats.org/officeDocument/2006/math">
                    <m:r>
                      <m:rPr>
                        <m:nor/>
                      </m:rPr>
                      <a:rPr lang="en-US" sz="2000" i="1" dirty="0">
                        <a:latin typeface="Cambria Math" panose="02040503050406030204" pitchFamily="18" charset="0"/>
                        <a:ea typeface="Cambria Math" panose="02040503050406030204" pitchFamily="18" charset="0"/>
                        <a:cs typeface="Times New Roman"/>
                      </a:rPr>
                      <m:t>N</m:t>
                    </m:r>
                    <m:r>
                      <m:rPr>
                        <m:nor/>
                      </m:rPr>
                      <a:rPr lang="en-US" sz="2000" i="1" baseline="-25000" dirty="0">
                        <a:latin typeface="Cambria Math" panose="02040503050406030204" pitchFamily="18" charset="0"/>
                        <a:ea typeface="Cambria Math" panose="02040503050406030204" pitchFamily="18" charset="0"/>
                        <a:cs typeface="Times New Roman"/>
                      </a:rPr>
                      <m:t>e</m:t>
                    </m:r>
                  </m:oMath>
                </a14:m>
                <a:r>
                  <a:rPr lang="en-US" sz="2000" dirty="0">
                    <a:ea typeface="Cambria Math" panose="02040503050406030204" pitchFamily="18" charset="0"/>
                  </a:rPr>
                  <a:t> and </a:t>
                </a:r>
                <a14:m>
                  <m:oMath xmlns:m="http://schemas.openxmlformats.org/officeDocument/2006/math">
                    <m:r>
                      <m:rPr>
                        <m:nor/>
                      </m:rPr>
                      <a:rPr lang="en-US" sz="2000" i="1" dirty="0">
                        <a:latin typeface="Cambria Math" panose="02040503050406030204" pitchFamily="18" charset="0"/>
                        <a:ea typeface="Cambria Math" panose="02040503050406030204" pitchFamily="18" charset="0"/>
                      </a:rPr>
                      <m:t>T</m:t>
                    </m:r>
                  </m:oMath>
                </a14:m>
                <a:r>
                  <a:rPr lang="en-US" sz="2000" dirty="0">
                    <a:ea typeface="Cambria Math" panose="02040503050406030204" pitchFamily="18" charset="0"/>
                  </a:rPr>
                  <a:t> should be the same for all loci.</a:t>
                </a:r>
              </a:p>
              <a:p>
                <a:pPr marL="742950" lvl="1" indent="-285750">
                  <a:spcAft>
                    <a:spcPts val="600"/>
                  </a:spcAft>
                  <a:buFont typeface="Arial" panose="020B0604020202020204" pitchFamily="34" charset="0"/>
                  <a:buChar char="•"/>
                </a:pPr>
                <a:r>
                  <a:rPr lang="en-US" sz="2000" dirty="0">
                    <a:ea typeface="Cambria Math" panose="02040503050406030204" pitchFamily="18" charset="0"/>
                  </a:rPr>
                  <a:t>Therefore, </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den>
                    </m:f>
                  </m:oMath>
                </a14:m>
                <a:r>
                  <a:rPr lang="en-US" sz="2000" dirty="0">
                    <a:ea typeface="Cambria Math" panose="02040503050406030204" pitchFamily="18" charset="0"/>
                  </a:rPr>
                  <a:t> , for locus 1, locus 2, &amp; locus 3.</a:t>
                </a:r>
                <a:endParaRPr lang="en-US" sz="2000" dirty="0"/>
              </a:p>
              <a:p>
                <a:pPr marL="285750" indent="-285750">
                  <a:lnSpc>
                    <a:spcPct val="100000"/>
                  </a:lnSpc>
                  <a:spcAft>
                    <a:spcPts val="600"/>
                  </a:spcAft>
                  <a:buFont typeface="Arial" panose="020B0604020202020204" pitchFamily="34" charset="0"/>
                  <a:buChar char="•"/>
                </a:pPr>
                <a:r>
                  <a:rPr lang="en-US" sz="2000" dirty="0"/>
                  <a:t>Deviations from the expected pattern suggest that selection has influenced a locus.</a:t>
                </a:r>
                <a:endParaRPr lang="en-US" sz="2000" dirty="0">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08558" y="1016000"/>
                <a:ext cx="10559328" cy="3224985"/>
              </a:xfrm>
              <a:prstGeom prst="rect">
                <a:avLst/>
              </a:prstGeom>
              <a:blipFill>
                <a:blip r:embed="rId2"/>
                <a:stretch>
                  <a:fillRect l="-519" t="-1134" r="-231" b="-2457"/>
                </a:stretch>
              </a:blipFill>
            </p:spPr>
            <p:txBody>
              <a:bodyPr/>
              <a:lstStyle/>
              <a:p>
                <a:r>
                  <a:rPr lang="en-US">
                    <a:noFill/>
                  </a:rPr>
                  <a:t> </a:t>
                </a:r>
              </a:p>
            </p:txBody>
          </p:sp>
        </mc:Fallback>
      </mc:AlternateContent>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161" y="4280155"/>
            <a:ext cx="6393677"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33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lstStyle/>
          <a:p>
            <a:r>
              <a:rPr lang="en-US" dirty="0"/>
              <a:t>The HKA test</a:t>
            </a:r>
          </a:p>
        </p:txBody>
      </p:sp>
      <p:graphicFrame>
        <p:nvGraphicFramePr>
          <p:cNvPr id="9" name="Table 8"/>
          <p:cNvGraphicFramePr>
            <a:graphicFrameLocks noGrp="1"/>
          </p:cNvGraphicFramePr>
          <p:nvPr/>
        </p:nvGraphicFramePr>
        <p:xfrm>
          <a:off x="7387481" y="2010000"/>
          <a:ext cx="3918856" cy="1885950"/>
        </p:xfrm>
        <a:graphic>
          <a:graphicData uri="http://schemas.openxmlformats.org/drawingml/2006/table">
            <a:tbl>
              <a:tblPr>
                <a:tableStyleId>{5C22544A-7EE6-4342-B048-85BDC9FD1C3A}</a:tableStyleId>
              </a:tblPr>
              <a:tblGrid>
                <a:gridCol w="979714">
                  <a:extLst>
                    <a:ext uri="{9D8B030D-6E8A-4147-A177-3AD203B41FA5}">
                      <a16:colId xmlns:a16="http://schemas.microsoft.com/office/drawing/2014/main" val="768299146"/>
                    </a:ext>
                  </a:extLst>
                </a:gridCol>
                <a:gridCol w="979714">
                  <a:extLst>
                    <a:ext uri="{9D8B030D-6E8A-4147-A177-3AD203B41FA5}">
                      <a16:colId xmlns:a16="http://schemas.microsoft.com/office/drawing/2014/main" val="3418973261"/>
                    </a:ext>
                  </a:extLst>
                </a:gridCol>
                <a:gridCol w="979714">
                  <a:extLst>
                    <a:ext uri="{9D8B030D-6E8A-4147-A177-3AD203B41FA5}">
                      <a16:colId xmlns:a16="http://schemas.microsoft.com/office/drawing/2014/main" val="4206122580"/>
                    </a:ext>
                  </a:extLst>
                </a:gridCol>
                <a:gridCol w="979714">
                  <a:extLst>
                    <a:ext uri="{9D8B030D-6E8A-4147-A177-3AD203B41FA5}">
                      <a16:colId xmlns:a16="http://schemas.microsoft.com/office/drawing/2014/main" val="1084836971"/>
                    </a:ext>
                  </a:extLst>
                </a:gridCol>
              </a:tblGrid>
              <a:tr h="161925">
                <a:tc>
                  <a:txBody>
                    <a:bodyPr/>
                    <a:lstStyle/>
                    <a:p>
                      <a:pPr algn="l" fontAlgn="b"/>
                      <a:r>
                        <a:rPr lang="en-US" sz="2000" u="none" strike="noStrike" dirty="0">
                          <a:effectLst/>
                        </a:rPr>
                        <a:t>Locus</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S</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F</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S/F</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654970"/>
                  </a:ext>
                </a:extLst>
              </a:tr>
              <a:tr h="161925">
                <a:tc>
                  <a:txBody>
                    <a:bodyPr/>
                    <a:lstStyle/>
                    <a:p>
                      <a:pPr algn="l" fontAlgn="b"/>
                      <a:r>
                        <a:rPr lang="en-US" sz="2000" u="none" strike="noStrike">
                          <a:effectLst/>
                        </a:rPr>
                        <a:t>CHD</a:t>
                      </a:r>
                      <a:endParaRPr lang="en-US" sz="2000" b="0" i="0" u="none" strike="noStrike">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12</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23</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0.522</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42777874"/>
                  </a:ext>
                </a:extLst>
              </a:tr>
              <a:tr h="161925">
                <a:tc>
                  <a:txBody>
                    <a:bodyPr/>
                    <a:lstStyle/>
                    <a:p>
                      <a:pPr algn="l" fontAlgn="b"/>
                      <a:r>
                        <a:rPr lang="en-US" sz="2000" u="none" strike="noStrike" dirty="0">
                          <a:solidFill>
                            <a:srgbClr val="FF0000"/>
                          </a:solidFill>
                          <a:effectLst/>
                        </a:rPr>
                        <a:t>LDH</a:t>
                      </a:r>
                      <a:endParaRPr lang="en-US" sz="20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9</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44</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a:effectLst/>
                        </a:rPr>
                        <a:t>0.205</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816317274"/>
                  </a:ext>
                </a:extLst>
              </a:tr>
              <a:tr h="161925">
                <a:tc>
                  <a:txBody>
                    <a:bodyPr/>
                    <a:lstStyle/>
                    <a:p>
                      <a:pPr algn="l" fontAlgn="b"/>
                      <a:r>
                        <a:rPr lang="en-US" sz="2000" u="none" strike="noStrike" dirty="0">
                          <a:solidFill>
                            <a:srgbClr val="0000FF"/>
                          </a:solidFill>
                          <a:effectLst/>
                        </a:rPr>
                        <a:t>ODC</a:t>
                      </a:r>
                      <a:endParaRPr lang="en-US" sz="20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33</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20</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a:effectLst/>
                        </a:rPr>
                        <a:t>1.650</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129410266"/>
                  </a:ext>
                </a:extLst>
              </a:tr>
              <a:tr h="161925">
                <a:tc>
                  <a:txBody>
                    <a:bodyPr/>
                    <a:lstStyle/>
                    <a:p>
                      <a:pPr algn="l" fontAlgn="b"/>
                      <a:r>
                        <a:rPr lang="en-US" sz="2000" u="none" strike="noStrike">
                          <a:effectLst/>
                        </a:rPr>
                        <a:t>A27E1</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a:effectLst/>
                        </a:rPr>
                        <a:t>6</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10</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0.600</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069439678"/>
                  </a:ext>
                </a:extLst>
              </a:tr>
              <a:tr h="161925">
                <a:tc>
                  <a:txBody>
                    <a:bodyPr/>
                    <a:lstStyle/>
                    <a:p>
                      <a:pPr algn="l" fontAlgn="b"/>
                      <a:r>
                        <a:rPr lang="en-US" sz="2000" u="none" strike="noStrike" dirty="0">
                          <a:effectLst/>
                        </a:rPr>
                        <a:t>ENO</a:t>
                      </a:r>
                      <a:endParaRPr lang="en-US" sz="2000" b="0" i="0" u="none" strike="noStrike" dirty="0">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15</a:t>
                      </a:r>
                      <a:endParaRPr lang="en-US" sz="2000" b="0" i="0" u="none" strike="noStrike">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22</a:t>
                      </a:r>
                      <a:endParaRPr lang="en-US" sz="2000" b="0" i="0" u="none" strike="noStrike">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0.682</a:t>
                      </a:r>
                      <a:endParaRPr lang="en-US" sz="2000" b="0" i="0" u="none" strike="noStrike" dirty="0">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943079"/>
                  </a:ext>
                </a:extLst>
              </a:tr>
            </a:tbl>
          </a:graphicData>
        </a:graphic>
      </p:graphicFrame>
      <p:graphicFrame>
        <p:nvGraphicFramePr>
          <p:cNvPr id="13" name="Chart 12"/>
          <p:cNvGraphicFramePr/>
          <p:nvPr/>
        </p:nvGraphicFramePr>
        <p:xfrm>
          <a:off x="450667" y="1472690"/>
          <a:ext cx="5029200" cy="2902909"/>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7116802" y="1526407"/>
            <a:ext cx="4709559" cy="400110"/>
          </a:xfrm>
          <a:prstGeom prst="rect">
            <a:avLst/>
          </a:prstGeom>
          <a:noFill/>
        </p:spPr>
        <p:txBody>
          <a:bodyPr wrap="none" rtlCol="0">
            <a:spAutoFit/>
          </a:bodyPr>
          <a:lstStyle/>
          <a:p>
            <a:r>
              <a:rPr lang="en-US" sz="2000" dirty="0"/>
              <a:t>HKA table for Gadwall ducks (subset of loci)</a:t>
            </a:r>
          </a:p>
        </p:txBody>
      </p:sp>
      <p:sp>
        <p:nvSpPr>
          <p:cNvPr id="21" name="TextBox 20"/>
          <p:cNvSpPr txBox="1"/>
          <p:nvPr/>
        </p:nvSpPr>
        <p:spPr>
          <a:xfrm>
            <a:off x="2894295" y="4886006"/>
            <a:ext cx="6318909" cy="78483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b="1" dirty="0">
                <a:solidFill>
                  <a:srgbClr val="FF0000"/>
                </a:solidFill>
              </a:rPr>
              <a:t>LDH</a:t>
            </a:r>
            <a:r>
              <a:rPr lang="en-US" sz="2000" dirty="0"/>
              <a:t> has a low S/F ratio, suggesting a selective sweep.</a:t>
            </a:r>
          </a:p>
          <a:p>
            <a:pPr marL="285750" indent="-285750">
              <a:spcAft>
                <a:spcPts val="600"/>
              </a:spcAft>
              <a:buFont typeface="Arial" panose="020B0604020202020204" pitchFamily="34" charset="0"/>
              <a:buChar char="•"/>
            </a:pPr>
            <a:r>
              <a:rPr lang="en-US" sz="2000" b="1" dirty="0">
                <a:solidFill>
                  <a:srgbClr val="0000FF"/>
                </a:solidFill>
              </a:rPr>
              <a:t>ODC</a:t>
            </a:r>
            <a:r>
              <a:rPr lang="en-US" sz="2000" dirty="0"/>
              <a:t> has a high S/F ratio, suggesting balancing selection.</a:t>
            </a:r>
          </a:p>
        </p:txBody>
      </p:sp>
      <p:graphicFrame>
        <p:nvGraphicFramePr>
          <p:cNvPr id="23" name="Chart 22"/>
          <p:cNvGraphicFramePr/>
          <p:nvPr/>
        </p:nvGraphicFramePr>
        <p:xfrm>
          <a:off x="379695" y="1443389"/>
          <a:ext cx="5029200" cy="2902909"/>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p:cNvGrpSpPr/>
          <p:nvPr/>
        </p:nvGrpSpPr>
        <p:grpSpPr>
          <a:xfrm>
            <a:off x="4022057" y="2940831"/>
            <a:ext cx="2743200" cy="584775"/>
            <a:chOff x="5029200" y="2996625"/>
            <a:chExt cx="2743200" cy="584775"/>
          </a:xfrm>
        </p:grpSpPr>
        <p:cxnSp>
          <p:nvCxnSpPr>
            <p:cNvPr id="25" name="Straight Arrow Connector 24"/>
            <p:cNvCxnSpPr/>
            <p:nvPr/>
          </p:nvCxnSpPr>
          <p:spPr>
            <a:xfrm flipH="1">
              <a:off x="5029200" y="3352800"/>
              <a:ext cx="5334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562600" y="2996625"/>
              <a:ext cx="2209800" cy="584775"/>
            </a:xfrm>
            <a:prstGeom prst="rect">
              <a:avLst/>
            </a:prstGeom>
            <a:noFill/>
          </p:spPr>
          <p:txBody>
            <a:bodyPr wrap="square" rtlCol="0">
              <a:spAutoFit/>
            </a:bodyPr>
            <a:lstStyle/>
            <a:p>
              <a:r>
                <a:rPr lang="en-US" sz="1600" dirty="0"/>
                <a:t>Low polymorphism relative to divergence</a:t>
              </a:r>
            </a:p>
          </p:txBody>
        </p:sp>
      </p:grpSp>
      <p:grpSp>
        <p:nvGrpSpPr>
          <p:cNvPr id="27" name="Group 26"/>
          <p:cNvGrpSpPr/>
          <p:nvPr/>
        </p:nvGrpSpPr>
        <p:grpSpPr>
          <a:xfrm>
            <a:off x="1816465" y="1372175"/>
            <a:ext cx="2472292" cy="584775"/>
            <a:chOff x="2174290" y="3067240"/>
            <a:chExt cx="2472292" cy="584775"/>
          </a:xfrm>
        </p:grpSpPr>
        <p:cxnSp>
          <p:nvCxnSpPr>
            <p:cNvPr id="28" name="Straight Arrow Connector 27"/>
            <p:cNvCxnSpPr/>
            <p:nvPr/>
          </p:nvCxnSpPr>
          <p:spPr>
            <a:xfrm>
              <a:off x="4152876" y="3359627"/>
              <a:ext cx="493706" cy="1912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174290" y="3067240"/>
              <a:ext cx="2209800" cy="584775"/>
            </a:xfrm>
            <a:prstGeom prst="rect">
              <a:avLst/>
            </a:prstGeom>
            <a:noFill/>
          </p:spPr>
          <p:txBody>
            <a:bodyPr wrap="square" rtlCol="0">
              <a:spAutoFit/>
            </a:bodyPr>
            <a:lstStyle/>
            <a:p>
              <a:r>
                <a:rPr lang="en-US" sz="1600" dirty="0"/>
                <a:t>High polymorphism relative to divergence</a:t>
              </a:r>
            </a:p>
          </p:txBody>
        </p:sp>
      </p:grpSp>
      <mc:AlternateContent xmlns:mc="http://schemas.openxmlformats.org/markup-compatibility/2006" xmlns:a14="http://schemas.microsoft.com/office/drawing/2010/main">
        <mc:Choice Requires="a14">
          <p:sp>
            <p:nvSpPr>
              <p:cNvPr id="30" name="Rectangle 29"/>
              <p:cNvSpPr/>
              <p:nvPr/>
            </p:nvSpPr>
            <p:spPr>
              <a:xfrm>
                <a:off x="3949271" y="767500"/>
                <a:ext cx="3958456" cy="681790"/>
              </a:xfrm>
              <a:prstGeom prst="rect">
                <a:avLst/>
              </a:prstGeom>
            </p:spPr>
            <p:txBody>
              <a:bodyPr wrap="none">
                <a:spAutoFit/>
              </a:bodyPr>
              <a:lstStyle/>
              <a:p>
                <a:r>
                  <a:rPr lang="en-US" sz="2000" dirty="0">
                    <a:ea typeface="Cambria Math" panose="02040503050406030204" pitchFamily="18" charset="0"/>
                  </a:rPr>
                  <a:t>Expectation:</a:t>
                </a:r>
                <a:r>
                  <a:rPr lang="en-US" sz="1600" dirty="0">
                    <a:ea typeface="Cambria Math" panose="02040503050406030204" pitchFamily="18" charset="0"/>
                  </a:rPr>
                  <a:t> </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den>
                    </m:f>
                  </m:oMath>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3949271" y="767500"/>
                <a:ext cx="3958456" cy="681790"/>
              </a:xfrm>
              <a:prstGeom prst="rect">
                <a:avLst/>
              </a:prstGeom>
              <a:blipFill>
                <a:blip r:embed="rId4"/>
                <a:stretch>
                  <a:fillRect l="-1695"/>
                </a:stretch>
              </a:blipFill>
            </p:spPr>
            <p:txBody>
              <a:bodyPr/>
              <a:lstStyle/>
              <a:p>
                <a:r>
                  <a:rPr lang="en-US">
                    <a:noFill/>
                  </a:rPr>
                  <a:t> </a:t>
                </a:r>
              </a:p>
            </p:txBody>
          </p:sp>
        </mc:Fallback>
      </mc:AlternateContent>
      <p:sp>
        <p:nvSpPr>
          <p:cNvPr id="32" name="TextBox 31"/>
          <p:cNvSpPr txBox="1"/>
          <p:nvPr/>
        </p:nvSpPr>
        <p:spPr>
          <a:xfrm>
            <a:off x="7387481" y="3913934"/>
            <a:ext cx="4804519" cy="923330"/>
          </a:xfrm>
          <a:prstGeom prst="rect">
            <a:avLst/>
          </a:prstGeom>
          <a:noFill/>
        </p:spPr>
        <p:txBody>
          <a:bodyPr wrap="square" rtlCol="0">
            <a:spAutoFit/>
          </a:bodyPr>
          <a:lstStyle/>
          <a:p>
            <a:r>
              <a:rPr lang="en-US" dirty="0"/>
              <a:t>S = number of segregating sites within Gadwalls</a:t>
            </a:r>
          </a:p>
          <a:p>
            <a:r>
              <a:rPr lang="en-US" dirty="0"/>
              <a:t>F = number of fixed differences between Gadwalls and Snow Geese</a:t>
            </a:r>
          </a:p>
        </p:txBody>
      </p:sp>
    </p:spTree>
    <p:extLst>
      <p:ext uri="{BB962C8B-B14F-4D97-AF65-F5344CB8AC3E}">
        <p14:creationId xmlns:p14="http://schemas.microsoft.com/office/powerpoint/2010/main" val="26577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Graphic spid="23" grpId="0">
        <p:bldAsOne/>
      </p:bldGraphic>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65125"/>
            <a:ext cx="10515600" cy="666841"/>
          </a:xfrm>
        </p:spPr>
        <p:txBody>
          <a:bodyPr/>
          <a:lstStyle/>
          <a:p>
            <a:r>
              <a:rPr lang="en-US" dirty="0"/>
              <a:t>McDonald-</a:t>
            </a:r>
            <a:r>
              <a:rPr lang="en-US" dirty="0" err="1"/>
              <a:t>Kreitman</a:t>
            </a:r>
            <a:r>
              <a:rPr lang="en-US" dirty="0"/>
              <a:t> Test</a:t>
            </a:r>
          </a:p>
        </p:txBody>
      </p:sp>
      <mc:AlternateContent xmlns:mc="http://schemas.openxmlformats.org/markup-compatibility/2006" xmlns:a14="http://schemas.microsoft.com/office/drawing/2010/main">
        <mc:Choice Requires="a14">
          <p:sp>
            <p:nvSpPr>
              <p:cNvPr id="23555" name="Rectangle 3"/>
              <p:cNvSpPr>
                <a:spLocks noGrp="1" noChangeArrowheads="1"/>
              </p:cNvSpPr>
              <p:nvPr>
                <p:ph type="body" idx="1"/>
              </p:nvPr>
            </p:nvSpPr>
            <p:spPr>
              <a:xfrm>
                <a:off x="838200" y="1153612"/>
                <a:ext cx="10515600" cy="2736217"/>
              </a:xfrm>
            </p:spPr>
            <p:txBody>
              <a:bodyPr>
                <a:normAutofit/>
              </a:bodyPr>
              <a:lstStyle/>
              <a:p>
                <a:pPr>
                  <a:spcAft>
                    <a:spcPts val="600"/>
                  </a:spcAft>
                </a:pPr>
                <a:r>
                  <a:rPr lang="en-US" sz="2000" dirty="0"/>
                  <a:t>Similar to the HKA test, but compares </a:t>
                </a:r>
                <a:r>
                  <a:rPr lang="en-US" sz="2000" dirty="0" err="1"/>
                  <a:t>d</a:t>
                </a:r>
                <a:r>
                  <a:rPr lang="en-US" sz="2000" baseline="-25000" dirty="0" err="1"/>
                  <a:t>N</a:t>
                </a:r>
                <a:r>
                  <a:rPr lang="en-US" sz="2000" dirty="0"/>
                  <a:t>/</a:t>
                </a:r>
                <a:r>
                  <a:rPr lang="en-US" sz="2000" dirty="0" err="1"/>
                  <a:t>d</a:t>
                </a:r>
                <a:r>
                  <a:rPr lang="en-US" sz="2000" baseline="-25000" dirty="0" err="1"/>
                  <a:t>S</a:t>
                </a:r>
                <a:r>
                  <a:rPr lang="en-US" sz="2000" dirty="0"/>
                  <a:t> ratios.</a:t>
                </a:r>
              </a:p>
              <a:p>
                <a:pPr>
                  <a:spcAft>
                    <a:spcPts val="600"/>
                  </a:spcAft>
                </a:pPr>
                <a:r>
                  <a:rPr lang="en-US" sz="2000" dirty="0"/>
                  <a:t>If segregating sites and fixation results from neutral genetic drift, the </a:t>
                </a:r>
                <a:r>
                  <a:rPr lang="en-US" sz="2000" dirty="0" err="1"/>
                  <a:t>d</a:t>
                </a:r>
                <a:r>
                  <a:rPr lang="en-US" sz="2000" baseline="-25000" dirty="0" err="1"/>
                  <a:t>N</a:t>
                </a:r>
                <a:r>
                  <a:rPr lang="en-US" sz="2000" dirty="0"/>
                  <a:t>/</a:t>
                </a:r>
                <a:r>
                  <a:rPr lang="en-US" sz="2000" dirty="0" err="1"/>
                  <a:t>d</a:t>
                </a:r>
                <a:r>
                  <a:rPr lang="en-US" sz="2000" baseline="-25000" dirty="0" err="1"/>
                  <a:t>S</a:t>
                </a:r>
                <a:r>
                  <a:rPr lang="en-US" sz="2000" dirty="0"/>
                  <a:t> ratio within species should be the same as the ratio between species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𝐸</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m:t>
                        </m:r>
                      </m:num>
                      <m:den>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𝑆</m:t>
                            </m:r>
                          </m:sub>
                        </m:sSub>
                        <m:r>
                          <a:rPr lang="en-US" sz="2000" i="1">
                            <a:latin typeface="Cambria Math" panose="02040503050406030204" pitchFamily="18" charset="0"/>
                          </a:rPr>
                          <m:t>]</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𝐹</m:t>
                            </m:r>
                          </m:e>
                          <m:sub>
                            <m:r>
                              <a:rPr lang="en-US" sz="2000" i="1">
                                <a:latin typeface="Cambria Math" panose="02040503050406030204" pitchFamily="18" charset="0"/>
                              </a:rPr>
                              <m:t>𝑁</m:t>
                            </m:r>
                          </m:sub>
                        </m:sSub>
                        <m:r>
                          <a:rPr lang="en-US" sz="2000" i="1">
                            <a:latin typeface="Cambria Math" panose="02040503050406030204" pitchFamily="18" charset="0"/>
                          </a:rPr>
                          <m:t>]</m:t>
                        </m:r>
                      </m:num>
                      <m:den>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𝐹</m:t>
                            </m:r>
                          </m:e>
                          <m:sub>
                            <m:r>
                              <a:rPr lang="en-US" sz="2000" i="1">
                                <a:latin typeface="Cambria Math" panose="02040503050406030204" pitchFamily="18" charset="0"/>
                              </a:rPr>
                              <m:t>𝑆</m:t>
                            </m:r>
                          </m:sub>
                        </m:sSub>
                        <m:r>
                          <a:rPr lang="en-US" sz="2000" i="1">
                            <a:latin typeface="Cambria Math" panose="02040503050406030204" pitchFamily="18" charset="0"/>
                          </a:rPr>
                          <m:t>]</m:t>
                        </m:r>
                      </m:den>
                    </m:f>
                  </m:oMath>
                </a14:m>
                <a:r>
                  <a:rPr lang="en-US" sz="2000" dirty="0"/>
                  <a:t>).</a:t>
                </a:r>
              </a:p>
              <a:p>
                <a:pPr lvl="1">
                  <a:spcAft>
                    <a:spcPts val="600"/>
                  </a:spcAft>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𝑆</m:t>
                            </m:r>
                          </m:sub>
                        </m:sSub>
                        <m:r>
                          <a:rPr lang="en-US" i="1">
                            <a:latin typeface="Cambria Math" panose="02040503050406030204" pitchFamily="18" charset="0"/>
                          </a:rPr>
                          <m:t>]</m:t>
                        </m:r>
                      </m:den>
                    </m:f>
                  </m:oMath>
                </a14:m>
                <a:r>
                  <a:rPr lang="en-US" dirty="0"/>
                  <a:t> is evidence of positive selection driving nonsynonymous sites to fixation.</a:t>
                </a:r>
              </a:p>
              <a:p>
                <a:pPr lvl="1">
                  <a:spcAft>
                    <a:spcPts val="600"/>
                  </a:spcAft>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&gt;</m:t>
                    </m:r>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𝑆</m:t>
                            </m:r>
                          </m:sub>
                        </m:sSub>
                        <m:r>
                          <a:rPr lang="en-US" i="1">
                            <a:latin typeface="Cambria Math" panose="02040503050406030204" pitchFamily="18" charset="0"/>
                          </a:rPr>
                          <m:t>]</m:t>
                        </m:r>
                      </m:den>
                    </m:f>
                  </m:oMath>
                </a14:m>
                <a:r>
                  <a:rPr lang="en-US" dirty="0"/>
                  <a:t> is evidence of negative or balancing selection.</a:t>
                </a:r>
              </a:p>
              <a:p>
                <a:pPr lvl="1">
                  <a:spcAft>
                    <a:spcPts val="600"/>
                  </a:spcAft>
                </a:pPr>
                <a:endParaRPr lang="en-US" dirty="0"/>
              </a:p>
            </p:txBody>
          </p:sp>
        </mc:Choice>
        <mc:Fallback xmlns="">
          <p:sp>
            <p:nvSpPr>
              <p:cNvPr id="23555" name="Rectangle 3"/>
              <p:cNvSpPr>
                <a:spLocks noGrp="1" noRot="1" noChangeAspect="1" noMove="1" noResize="1" noEditPoints="1" noAdjustHandles="1" noChangeArrowheads="1" noChangeShapeType="1" noTextEdit="1"/>
              </p:cNvSpPr>
              <p:nvPr>
                <p:ph type="body" idx="1"/>
              </p:nvPr>
            </p:nvSpPr>
            <p:spPr>
              <a:xfrm>
                <a:off x="838200" y="1153612"/>
                <a:ext cx="10515600" cy="2736217"/>
              </a:xfrm>
              <a:blipFill>
                <a:blip r:embed="rId3"/>
                <a:stretch>
                  <a:fillRect l="-522" t="-2227"/>
                </a:stretch>
              </a:blipFill>
            </p:spPr>
            <p:txBody>
              <a:bodyPr/>
              <a:lstStyle/>
              <a:p>
                <a:r>
                  <a:rPr lang="en-US">
                    <a:noFill/>
                  </a:rPr>
                  <a:t> </a:t>
                </a:r>
              </a:p>
            </p:txBody>
          </p:sp>
        </mc:Fallback>
      </mc:AlternateContent>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7944" y="3889829"/>
            <a:ext cx="708559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8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9949" y="269748"/>
            <a:ext cx="7772400" cy="807043"/>
          </a:xfrm>
        </p:spPr>
        <p:txBody>
          <a:bodyPr>
            <a:normAutofit/>
          </a:bodyPr>
          <a:lstStyle/>
          <a:p>
            <a:r>
              <a:rPr lang="en-US" dirty="0"/>
              <a:t>McDonald &amp; </a:t>
            </a:r>
            <a:r>
              <a:rPr lang="en-US" dirty="0" err="1"/>
              <a:t>Kreitman</a:t>
            </a:r>
            <a:r>
              <a:rPr lang="en-US" dirty="0"/>
              <a:t> (1991) test</a:t>
            </a:r>
            <a:endParaRPr lang="en-US" sz="1800" dirty="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315" y="1217437"/>
            <a:ext cx="84582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5"/>
          <p:cNvSpPr txBox="1">
            <a:spLocks noChangeArrowheads="1"/>
          </p:cNvSpPr>
          <p:nvPr/>
        </p:nvSpPr>
        <p:spPr bwMode="auto">
          <a:xfrm>
            <a:off x="8914040" y="2266775"/>
            <a:ext cx="18020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&lt;- </a:t>
            </a:r>
            <a:r>
              <a:rPr lang="en-US" sz="2000" b="1" i="1" u="sng" dirty="0"/>
              <a:t>S</a:t>
            </a:r>
            <a:r>
              <a:rPr lang="en-US" sz="2000" b="1" u="sng" dirty="0"/>
              <a:t> within spp</a:t>
            </a:r>
            <a:r>
              <a:rPr lang="en-US" u="sng" dirty="0"/>
              <a:t>.</a:t>
            </a:r>
          </a:p>
        </p:txBody>
      </p:sp>
      <p:sp>
        <p:nvSpPr>
          <p:cNvPr id="25606" name="Text Box 6"/>
          <p:cNvSpPr txBox="1">
            <a:spLocks noChangeArrowheads="1"/>
          </p:cNvSpPr>
          <p:nvPr/>
        </p:nvSpPr>
        <p:spPr bwMode="auto">
          <a:xfrm>
            <a:off x="4349646" y="2266775"/>
            <a:ext cx="20580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1" u="sng" dirty="0"/>
              <a:t>F</a:t>
            </a:r>
            <a:r>
              <a:rPr lang="en-US" sz="2000" b="1" u="sng" dirty="0"/>
              <a:t> between </a:t>
            </a:r>
            <a:r>
              <a:rPr lang="en-US" sz="2000" b="1" u="sng" dirty="0" err="1"/>
              <a:t>spp</a:t>
            </a:r>
            <a:r>
              <a:rPr lang="en-US" sz="2000" b="1" u="sng" dirty="0"/>
              <a:t> </a:t>
            </a:r>
            <a:r>
              <a:rPr lang="en-US" sz="2000" b="1" dirty="0"/>
              <a:t>-&gt;</a:t>
            </a:r>
            <a:r>
              <a:rPr lang="en-US" dirty="0"/>
              <a:t>.</a:t>
            </a:r>
          </a:p>
        </p:txBody>
      </p:sp>
      <p:sp>
        <p:nvSpPr>
          <p:cNvPr id="2" name="TextBox 1"/>
          <p:cNvSpPr txBox="1"/>
          <p:nvPr/>
        </p:nvSpPr>
        <p:spPr>
          <a:xfrm>
            <a:off x="2148115" y="5024262"/>
            <a:ext cx="3662990" cy="400110"/>
          </a:xfrm>
          <a:prstGeom prst="rect">
            <a:avLst/>
          </a:prstGeom>
          <a:noFill/>
        </p:spPr>
        <p:txBody>
          <a:bodyPr wrap="none" rtlCol="0">
            <a:spAutoFit/>
          </a:bodyPr>
          <a:lstStyle/>
          <a:p>
            <a:r>
              <a:rPr lang="en-US" sz="2000" dirty="0"/>
              <a:t>*Replacement = Nonsynonymous</a:t>
            </a:r>
          </a:p>
        </p:txBody>
      </p:sp>
      <p:grpSp>
        <p:nvGrpSpPr>
          <p:cNvPr id="6" name="Group 5"/>
          <p:cNvGrpSpPr/>
          <p:nvPr/>
        </p:nvGrpSpPr>
        <p:grpSpPr>
          <a:xfrm>
            <a:off x="6960849" y="4818743"/>
            <a:ext cx="3755287" cy="1582057"/>
            <a:chOff x="6618515" y="4992914"/>
            <a:chExt cx="3755287" cy="1582057"/>
          </a:xfrm>
        </p:grpSpPr>
        <mc:AlternateContent xmlns:mc="http://schemas.openxmlformats.org/markup-compatibility/2006" xmlns:a14="http://schemas.microsoft.com/office/drawing/2010/main">
          <mc:Choice Requires="a14">
            <p:sp>
              <p:nvSpPr>
                <p:cNvPr id="3" name="TextBox 2"/>
                <p:cNvSpPr txBox="1"/>
                <p:nvPr/>
              </p:nvSpPr>
              <p:spPr>
                <a:xfrm>
                  <a:off x="6690802" y="5072417"/>
                  <a:ext cx="2223236" cy="6701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42</m:t>
                            </m:r>
                          </m:den>
                        </m:f>
                        <m:r>
                          <a:rPr lang="en-US" b="0" i="1" smtClean="0">
                            <a:latin typeface="Cambria Math" panose="02040503050406030204" pitchFamily="18" charset="0"/>
                          </a:rPr>
                          <m:t>=0.048</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690802" y="5072417"/>
                  <a:ext cx="2223236" cy="6701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77557" y="5856633"/>
                  <a:ext cx="2282291" cy="6701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17</m:t>
                            </m:r>
                          </m:den>
                        </m:f>
                        <m:r>
                          <a:rPr lang="en-US" b="0" i="1" smtClean="0">
                            <a:latin typeface="Cambria Math" panose="02040503050406030204" pitchFamily="18" charset="0"/>
                          </a:rPr>
                          <m:t>=0.412</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677557" y="5856633"/>
                  <a:ext cx="2282291" cy="670183"/>
                </a:xfrm>
                <a:prstGeom prst="rect">
                  <a:avLst/>
                </a:prstGeom>
                <a:blipFill>
                  <a:blip r:embed="rId5"/>
                  <a:stretch>
                    <a:fillRect/>
                  </a:stretch>
                </a:blipFill>
              </p:spPr>
              <p:txBody>
                <a:bodyPr/>
                <a:lstStyle/>
                <a:p>
                  <a:r>
                    <a:rPr lang="en-US">
                      <a:noFill/>
                    </a:rPr>
                    <a:t> </a:t>
                  </a:r>
                </a:p>
              </p:txBody>
            </p:sp>
          </mc:Fallback>
        </mc:AlternateContent>
        <p:sp>
          <p:nvSpPr>
            <p:cNvPr id="4" name="Rectangle 3"/>
            <p:cNvSpPr/>
            <p:nvPr/>
          </p:nvSpPr>
          <p:spPr>
            <a:xfrm>
              <a:off x="6618515" y="4992914"/>
              <a:ext cx="3683000" cy="1582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32136" y="5234768"/>
              <a:ext cx="1341666" cy="1015663"/>
            </a:xfrm>
            <a:prstGeom prst="rect">
              <a:avLst/>
            </a:prstGeom>
            <a:noFill/>
          </p:spPr>
          <p:txBody>
            <a:bodyPr wrap="square" rtlCol="0">
              <a:spAutoFit/>
            </a:bodyPr>
            <a:lstStyle/>
            <a:p>
              <a:r>
                <a:rPr lang="en-US" sz="2000" dirty="0"/>
                <a:t>Suggests positive selection</a:t>
              </a:r>
            </a:p>
          </p:txBody>
        </p:sp>
      </p:grpSp>
    </p:spTree>
    <p:extLst>
      <p:ext uri="{BB962C8B-B14F-4D97-AF65-F5344CB8AC3E}">
        <p14:creationId xmlns:p14="http://schemas.microsoft.com/office/powerpoint/2010/main" val="2395808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8485" y="261636"/>
            <a:ext cx="9014533" cy="452428"/>
          </a:xfrm>
          <a:prstGeom prst="rect">
            <a:avLst/>
          </a:prstGeom>
        </p:spPr>
        <p:txBody>
          <a:bodyPr anchor="t" anchorCtr="0">
            <a:no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Other methods for testing neutrality (</a:t>
            </a:r>
            <a:r>
              <a:rPr lang="en-US" cap="small" dirty="0"/>
              <a:t>Review</a:t>
            </a:r>
            <a:r>
              <a:rPr lang="en-US" dirty="0"/>
              <a:t>)</a:t>
            </a:r>
          </a:p>
        </p:txBody>
      </p:sp>
      <p:pic>
        <p:nvPicPr>
          <p:cNvPr id="3" name="Picture 2"/>
          <p:cNvPicPr>
            <a:picLocks noChangeAspect="1"/>
          </p:cNvPicPr>
          <p:nvPr/>
        </p:nvPicPr>
        <p:blipFill rotWithShape="1">
          <a:blip r:embed="rId2"/>
          <a:srcRect l="68228" t="17590" r="18077" b="61742"/>
          <a:stretch/>
        </p:blipFill>
        <p:spPr>
          <a:xfrm>
            <a:off x="5433182" y="1312006"/>
            <a:ext cx="2086830" cy="1770744"/>
          </a:xfrm>
          <a:prstGeom prst="rect">
            <a:avLst/>
          </a:prstGeom>
        </p:spPr>
      </p:pic>
      <p:pic>
        <p:nvPicPr>
          <p:cNvPr id="4" name="Picture 3"/>
          <p:cNvPicPr>
            <a:picLocks noChangeAspect="1"/>
          </p:cNvPicPr>
          <p:nvPr/>
        </p:nvPicPr>
        <p:blipFill rotWithShape="1">
          <a:blip r:embed="rId2"/>
          <a:srcRect l="68228" t="42155" r="18077" b="37177"/>
          <a:stretch/>
        </p:blipFill>
        <p:spPr>
          <a:xfrm>
            <a:off x="8572255" y="1312006"/>
            <a:ext cx="2086830" cy="1770744"/>
          </a:xfrm>
          <a:prstGeom prst="rect">
            <a:avLst/>
          </a:prstGeom>
        </p:spPr>
      </p:pic>
      <p:pic>
        <p:nvPicPr>
          <p:cNvPr id="5" name="Picture 4"/>
          <p:cNvPicPr>
            <a:picLocks noChangeAspect="1"/>
          </p:cNvPicPr>
          <p:nvPr/>
        </p:nvPicPr>
        <p:blipFill rotWithShape="1">
          <a:blip r:embed="rId2"/>
          <a:srcRect l="68419" t="66381" r="17886" b="12951"/>
          <a:stretch/>
        </p:blipFill>
        <p:spPr>
          <a:xfrm>
            <a:off x="2431953" y="1312006"/>
            <a:ext cx="2086830" cy="1770744"/>
          </a:xfrm>
          <a:prstGeom prst="rect">
            <a:avLst/>
          </a:prstGeom>
        </p:spPr>
      </p:pic>
      <p:sp>
        <p:nvSpPr>
          <p:cNvPr id="6" name="TextBox 5"/>
          <p:cNvSpPr txBox="1"/>
          <p:nvPr/>
        </p:nvSpPr>
        <p:spPr>
          <a:xfrm>
            <a:off x="470908" y="1843435"/>
            <a:ext cx="1772360" cy="707886"/>
          </a:xfrm>
          <a:prstGeom prst="rect">
            <a:avLst/>
          </a:prstGeom>
          <a:noFill/>
        </p:spPr>
        <p:txBody>
          <a:bodyPr wrap="square" rtlCol="0">
            <a:spAutoFit/>
          </a:bodyPr>
          <a:lstStyle/>
          <a:p>
            <a:r>
              <a:rPr lang="en-US" sz="2000" dirty="0"/>
              <a:t>Site-frequency spectrum:</a:t>
            </a:r>
          </a:p>
        </p:txBody>
      </p:sp>
      <p:sp>
        <p:nvSpPr>
          <p:cNvPr id="7" name="TextBox 6"/>
          <p:cNvSpPr txBox="1"/>
          <p:nvPr/>
        </p:nvSpPr>
        <p:spPr>
          <a:xfrm>
            <a:off x="2942133" y="869083"/>
            <a:ext cx="966483" cy="400110"/>
          </a:xfrm>
          <a:prstGeom prst="rect">
            <a:avLst/>
          </a:prstGeom>
          <a:noFill/>
        </p:spPr>
        <p:txBody>
          <a:bodyPr wrap="none" rtlCol="0">
            <a:spAutoFit/>
          </a:bodyPr>
          <a:lstStyle/>
          <a:p>
            <a:r>
              <a:rPr lang="en-US" sz="2000" dirty="0"/>
              <a:t>Neutral</a:t>
            </a:r>
          </a:p>
        </p:txBody>
      </p:sp>
      <p:sp>
        <p:nvSpPr>
          <p:cNvPr id="8" name="TextBox 7"/>
          <p:cNvSpPr txBox="1"/>
          <p:nvPr/>
        </p:nvSpPr>
        <p:spPr>
          <a:xfrm>
            <a:off x="5486787" y="869083"/>
            <a:ext cx="1993238" cy="400110"/>
          </a:xfrm>
          <a:prstGeom prst="rect">
            <a:avLst/>
          </a:prstGeom>
          <a:noFill/>
        </p:spPr>
        <p:txBody>
          <a:bodyPr wrap="none" rtlCol="0">
            <a:spAutoFit/>
          </a:bodyPr>
          <a:lstStyle/>
          <a:p>
            <a:r>
              <a:rPr lang="en-US" sz="2000" dirty="0"/>
              <a:t>Positive selection</a:t>
            </a:r>
          </a:p>
        </p:txBody>
      </p:sp>
      <p:sp>
        <p:nvSpPr>
          <p:cNvPr id="9" name="TextBox 8"/>
          <p:cNvSpPr txBox="1"/>
          <p:nvPr/>
        </p:nvSpPr>
        <p:spPr>
          <a:xfrm>
            <a:off x="8472268" y="875530"/>
            <a:ext cx="2186817" cy="400110"/>
          </a:xfrm>
          <a:prstGeom prst="rect">
            <a:avLst/>
          </a:prstGeom>
          <a:noFill/>
        </p:spPr>
        <p:txBody>
          <a:bodyPr wrap="none" rtlCol="0">
            <a:spAutoFit/>
          </a:bodyPr>
          <a:lstStyle/>
          <a:p>
            <a:r>
              <a:rPr lang="en-US" sz="2000" dirty="0"/>
              <a:t>Balancing selection</a:t>
            </a:r>
          </a:p>
        </p:txBody>
      </p:sp>
      <p:sp>
        <p:nvSpPr>
          <p:cNvPr id="10" name="TextBox 9"/>
          <p:cNvSpPr txBox="1"/>
          <p:nvPr/>
        </p:nvSpPr>
        <p:spPr>
          <a:xfrm>
            <a:off x="470908" y="3843812"/>
            <a:ext cx="1772360" cy="400110"/>
          </a:xfrm>
          <a:prstGeom prst="rect">
            <a:avLst/>
          </a:prstGeom>
          <a:noFill/>
        </p:spPr>
        <p:txBody>
          <a:bodyPr wrap="square" rtlCol="0">
            <a:spAutoFit/>
          </a:bodyPr>
          <a:lstStyle/>
          <a:p>
            <a:r>
              <a:rPr lang="en-US" sz="2000" dirty="0"/>
              <a:t>Tajima’s </a:t>
            </a:r>
            <a:r>
              <a:rPr lang="en-US" sz="2000" i="1" dirty="0"/>
              <a:t>D</a:t>
            </a:r>
            <a:r>
              <a:rPr lang="en-US" sz="2000" dirty="0"/>
              <a:t>:</a:t>
            </a:r>
          </a:p>
        </p:txBody>
      </p:sp>
      <mc:AlternateContent xmlns:mc="http://schemas.openxmlformats.org/markup-compatibility/2006" xmlns:a14="http://schemas.microsoft.com/office/drawing/2010/main">
        <mc:Choice Requires="a14">
          <p:sp>
            <p:nvSpPr>
              <p:cNvPr id="12" name="Text Box 7"/>
              <p:cNvSpPr txBox="1">
                <a:spLocks noChangeArrowheads="1"/>
              </p:cNvSpPr>
              <p:nvPr/>
            </p:nvSpPr>
            <p:spPr bwMode="auto">
              <a:xfrm>
                <a:off x="2103768" y="3720702"/>
                <a:ext cx="27432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𝑇</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𝑊</m:t>
                        </m:r>
                      </m:sub>
                    </m:sSub>
                  </m:oMath>
                </a14:m>
                <a:r>
                  <a:rPr lang="en-US" sz="1800" dirty="0"/>
                  <a:t>, </a:t>
                </a:r>
              </a:p>
              <a:p>
                <a:pPr algn="ctr" eaLnBrk="1" hangingPunct="1"/>
                <a:r>
                  <a:rPr lang="en-US" sz="1800" i="1" dirty="0"/>
                  <a:t>D</a:t>
                </a:r>
                <a:r>
                  <a:rPr lang="en-US" sz="1800" dirty="0"/>
                  <a:t> = 0</a:t>
                </a:r>
                <a:endParaRPr lang="en-US" sz="1800" b="1" i="1" baseline="-25000" dirty="0"/>
              </a:p>
            </p:txBody>
          </p:sp>
        </mc:Choice>
        <mc:Fallback xmlns="">
          <p:sp>
            <p:nvSpPr>
              <p:cNvPr id="12" name="Text Box 7"/>
              <p:cNvSpPr txBox="1">
                <a:spLocks noRot="1" noChangeAspect="1" noMove="1" noResize="1" noEditPoints="1" noAdjustHandles="1" noChangeArrowheads="1" noChangeShapeType="1" noTextEdit="1"/>
              </p:cNvSpPr>
              <p:nvPr/>
            </p:nvSpPr>
            <p:spPr bwMode="auto">
              <a:xfrm>
                <a:off x="2103768" y="3720702"/>
                <a:ext cx="2743200" cy="646331"/>
              </a:xfrm>
              <a:prstGeom prst="rect">
                <a:avLst/>
              </a:prstGeom>
              <a:blipFill>
                <a:blip r:embed="rId3"/>
                <a:stretch>
                  <a:fillRect t="-4717"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8"/>
              <p:cNvSpPr txBox="1">
                <a:spLocks noChangeArrowheads="1"/>
              </p:cNvSpPr>
              <p:nvPr/>
            </p:nvSpPr>
            <p:spPr bwMode="auto">
              <a:xfrm>
                <a:off x="4923851" y="3720703"/>
                <a:ext cx="30480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𝑇</m:t>
                        </m:r>
                      </m:sub>
                    </m:sSub>
                    <m:r>
                      <a:rPr lang="en-US" sz="1800" b="0" i="1" smtClean="0">
                        <a:latin typeface="Cambria Math" panose="02040503050406030204" pitchFamily="18" charset="0"/>
                      </a:rPr>
                      <m:t>&lt;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ea typeface="Cambria Math" panose="02040503050406030204" pitchFamily="18" charset="0"/>
                          </a:rPr>
                          <m:t>𝑊</m:t>
                        </m:r>
                      </m:sub>
                    </m:sSub>
                  </m:oMath>
                </a14:m>
                <a:r>
                  <a:rPr lang="en-US" sz="1800" i="1" dirty="0"/>
                  <a:t>, </a:t>
                </a:r>
              </a:p>
              <a:p>
                <a:pPr algn="ctr" eaLnBrk="1" hangingPunct="1"/>
                <a:r>
                  <a:rPr lang="en-US" sz="1800" i="1" dirty="0"/>
                  <a:t>D</a:t>
                </a:r>
                <a:r>
                  <a:rPr lang="en-US" sz="1800" dirty="0"/>
                  <a:t> &lt; 0</a:t>
                </a:r>
              </a:p>
            </p:txBody>
          </p:sp>
        </mc:Choice>
        <mc:Fallback xmlns="">
          <p:sp>
            <p:nvSpPr>
              <p:cNvPr id="14" name="Text Box 8"/>
              <p:cNvSpPr txBox="1">
                <a:spLocks noRot="1" noChangeAspect="1" noMove="1" noResize="1" noEditPoints="1" noAdjustHandles="1" noChangeArrowheads="1" noChangeShapeType="1" noTextEdit="1"/>
              </p:cNvSpPr>
              <p:nvPr/>
            </p:nvSpPr>
            <p:spPr bwMode="auto">
              <a:xfrm>
                <a:off x="4923851" y="3720703"/>
                <a:ext cx="3048000" cy="646331"/>
              </a:xfrm>
              <a:prstGeom prst="rect">
                <a:avLst/>
              </a:prstGeom>
              <a:blipFill>
                <a:blip r:embed="rId4"/>
                <a:stretch>
                  <a:fillRect t="-4717"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
              <p:cNvSpPr txBox="1">
                <a:spLocks noChangeArrowheads="1"/>
              </p:cNvSpPr>
              <p:nvPr/>
            </p:nvSpPr>
            <p:spPr bwMode="auto">
              <a:xfrm>
                <a:off x="8472268" y="3720704"/>
                <a:ext cx="26670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𝑇</m:t>
                        </m:r>
                      </m:sub>
                    </m:sSub>
                    <m:r>
                      <a:rPr lang="en-US" sz="1800" b="0" i="1" smtClean="0">
                        <a:latin typeface="Cambria Math" panose="02040503050406030204" pitchFamily="18" charset="0"/>
                      </a:rPr>
                      <m:t>&gt;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𝑊</m:t>
                        </m:r>
                      </m:sub>
                    </m:sSub>
                  </m:oMath>
                </a14:m>
                <a:r>
                  <a:rPr lang="en-US" sz="1800" i="1" dirty="0"/>
                  <a:t>, </a:t>
                </a:r>
              </a:p>
              <a:p>
                <a:pPr algn="ctr" eaLnBrk="1" hangingPunct="1"/>
                <a:r>
                  <a:rPr lang="en-US" sz="1800" i="1" dirty="0"/>
                  <a:t>D</a:t>
                </a:r>
                <a:r>
                  <a:rPr lang="en-US" sz="1800" dirty="0"/>
                  <a:t> &gt; 0</a:t>
                </a:r>
              </a:p>
            </p:txBody>
          </p:sp>
        </mc:Choice>
        <mc:Fallback xmlns="">
          <p:sp>
            <p:nvSpPr>
              <p:cNvPr id="15" name="Text Box 4"/>
              <p:cNvSpPr txBox="1">
                <a:spLocks noRot="1" noChangeAspect="1" noMove="1" noResize="1" noEditPoints="1" noAdjustHandles="1" noChangeArrowheads="1" noChangeShapeType="1" noTextEdit="1"/>
              </p:cNvSpPr>
              <p:nvPr/>
            </p:nvSpPr>
            <p:spPr bwMode="auto">
              <a:xfrm>
                <a:off x="8472268" y="3720704"/>
                <a:ext cx="2667000" cy="646331"/>
              </a:xfrm>
              <a:prstGeom prst="rect">
                <a:avLst/>
              </a:prstGeom>
              <a:blipFill>
                <a:blip r:embed="rId5"/>
                <a:stretch>
                  <a:fillRect t="-4717"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Rectangle 17"/>
          <p:cNvSpPr/>
          <p:nvPr/>
        </p:nvSpPr>
        <p:spPr>
          <a:xfrm>
            <a:off x="5045752" y="3082750"/>
            <a:ext cx="3272050" cy="400110"/>
          </a:xfrm>
          <a:prstGeom prst="rect">
            <a:avLst/>
          </a:prstGeom>
        </p:spPr>
        <p:txBody>
          <a:bodyPr wrap="none">
            <a:spAutoFit/>
          </a:bodyPr>
          <a:lstStyle/>
          <a:p>
            <a:pPr algn="ctr"/>
            <a:r>
              <a:rPr lang="en-US" sz="2000" dirty="0"/>
              <a:t>Excess of rare polymorphisms</a:t>
            </a:r>
          </a:p>
        </p:txBody>
      </p:sp>
      <p:sp>
        <p:nvSpPr>
          <p:cNvPr id="19" name="Rectangle 18"/>
          <p:cNvSpPr/>
          <p:nvPr/>
        </p:nvSpPr>
        <p:spPr>
          <a:xfrm>
            <a:off x="8844770" y="3022848"/>
            <a:ext cx="1794081" cy="707886"/>
          </a:xfrm>
          <a:prstGeom prst="rect">
            <a:avLst/>
          </a:prstGeom>
        </p:spPr>
        <p:txBody>
          <a:bodyPr wrap="none">
            <a:spAutoFit/>
          </a:bodyPr>
          <a:lstStyle/>
          <a:p>
            <a:pPr lvl="0" algn="ctr">
              <a:defRPr/>
            </a:pPr>
            <a:r>
              <a:rPr lang="en-US" sz="2000" dirty="0"/>
              <a:t>Paucity of rare </a:t>
            </a:r>
          </a:p>
          <a:p>
            <a:pPr lvl="0" algn="ctr">
              <a:defRPr/>
            </a:pPr>
            <a:r>
              <a:rPr lang="en-US" sz="2000" dirty="0"/>
              <a:t>polymorphisms</a:t>
            </a:r>
          </a:p>
        </p:txBody>
      </p:sp>
      <p:sp>
        <p:nvSpPr>
          <p:cNvPr id="20" name="TextBox 19"/>
          <p:cNvSpPr txBox="1"/>
          <p:nvPr/>
        </p:nvSpPr>
        <p:spPr>
          <a:xfrm>
            <a:off x="470908" y="4405665"/>
            <a:ext cx="1961045" cy="707886"/>
          </a:xfrm>
          <a:prstGeom prst="rect">
            <a:avLst/>
          </a:prstGeom>
          <a:noFill/>
        </p:spPr>
        <p:txBody>
          <a:bodyPr wrap="square" rtlCol="0">
            <a:spAutoFit/>
          </a:bodyPr>
          <a:lstStyle/>
          <a:p>
            <a:r>
              <a:rPr lang="en-US" sz="2000" dirty="0"/>
              <a:t>Mimics genetic signatures of:</a:t>
            </a:r>
          </a:p>
        </p:txBody>
      </p:sp>
      <p:sp>
        <p:nvSpPr>
          <p:cNvPr id="21" name="TextBox 20"/>
          <p:cNvSpPr txBox="1"/>
          <p:nvPr/>
        </p:nvSpPr>
        <p:spPr>
          <a:xfrm>
            <a:off x="2885923" y="4572706"/>
            <a:ext cx="1497391" cy="400110"/>
          </a:xfrm>
          <a:prstGeom prst="rect">
            <a:avLst/>
          </a:prstGeom>
          <a:noFill/>
        </p:spPr>
        <p:txBody>
          <a:bodyPr wrap="square" rtlCol="0">
            <a:spAutoFit/>
          </a:bodyPr>
          <a:lstStyle/>
          <a:p>
            <a:r>
              <a:rPr lang="en-US" sz="2000" dirty="0"/>
              <a:t>Constant </a:t>
            </a:r>
            <a:r>
              <a:rPr lang="en-US" sz="2000" i="1" dirty="0"/>
              <a:t>N</a:t>
            </a:r>
          </a:p>
        </p:txBody>
      </p:sp>
      <p:sp>
        <p:nvSpPr>
          <p:cNvPr id="22" name="TextBox 21"/>
          <p:cNvSpPr txBox="1"/>
          <p:nvPr/>
        </p:nvSpPr>
        <p:spPr>
          <a:xfrm>
            <a:off x="5381950" y="4516186"/>
            <a:ext cx="2589901" cy="400110"/>
          </a:xfrm>
          <a:prstGeom prst="rect">
            <a:avLst/>
          </a:prstGeom>
          <a:noFill/>
        </p:spPr>
        <p:txBody>
          <a:bodyPr wrap="square" rtlCol="0">
            <a:spAutoFit/>
          </a:bodyPr>
          <a:lstStyle/>
          <a:p>
            <a:r>
              <a:rPr lang="en-US" sz="2000" dirty="0"/>
              <a:t>Population expansion</a:t>
            </a:r>
            <a:endParaRPr lang="en-US" sz="2000" i="1" dirty="0"/>
          </a:p>
        </p:txBody>
      </p:sp>
      <p:sp>
        <p:nvSpPr>
          <p:cNvPr id="23" name="TextBox 22"/>
          <p:cNvSpPr txBox="1"/>
          <p:nvPr/>
        </p:nvSpPr>
        <p:spPr>
          <a:xfrm>
            <a:off x="8572255" y="4492749"/>
            <a:ext cx="2589901" cy="400110"/>
          </a:xfrm>
          <a:prstGeom prst="rect">
            <a:avLst/>
          </a:prstGeom>
          <a:noFill/>
        </p:spPr>
        <p:txBody>
          <a:bodyPr wrap="square" rtlCol="0">
            <a:spAutoFit/>
          </a:bodyPr>
          <a:lstStyle/>
          <a:p>
            <a:r>
              <a:rPr lang="en-US" sz="2000" dirty="0"/>
              <a:t>Population decline</a:t>
            </a:r>
            <a:endParaRPr lang="en-US" sz="2000" i="1" dirty="0"/>
          </a:p>
        </p:txBody>
      </p:sp>
      <p:sp>
        <p:nvSpPr>
          <p:cNvPr id="24" name="TextBox 23"/>
          <p:cNvSpPr txBox="1"/>
          <p:nvPr/>
        </p:nvSpPr>
        <p:spPr>
          <a:xfrm>
            <a:off x="515062" y="5282677"/>
            <a:ext cx="9943450" cy="1169551"/>
          </a:xfrm>
          <a:prstGeom prst="rect">
            <a:avLst/>
          </a:prstGeom>
          <a:noFill/>
        </p:spPr>
        <p:txBody>
          <a:bodyPr wrap="square" rtlCol="0">
            <a:spAutoFit/>
          </a:bodyPr>
          <a:lstStyle/>
          <a:p>
            <a:pPr>
              <a:spcAft>
                <a:spcPts val="600"/>
              </a:spcAft>
            </a:pPr>
            <a:r>
              <a:rPr lang="en-US" sz="2000" u="sng" dirty="0"/>
              <a:t>Recall that distinguishing between demography and selection requires examining multiple loci</a:t>
            </a:r>
          </a:p>
          <a:p>
            <a:pPr marL="342900" indent="-342900">
              <a:spcAft>
                <a:spcPts val="600"/>
              </a:spcAft>
              <a:buFont typeface="Arial" panose="020B0604020202020204" pitchFamily="34" charset="0"/>
              <a:buChar char="•"/>
            </a:pPr>
            <a:r>
              <a:rPr lang="en-US" sz="2000" dirty="0"/>
              <a:t>Demography affects the entire genome</a:t>
            </a:r>
          </a:p>
          <a:p>
            <a:pPr marL="342900" indent="-342900">
              <a:spcAft>
                <a:spcPts val="600"/>
              </a:spcAft>
              <a:buFont typeface="Arial" panose="020B0604020202020204" pitchFamily="34" charset="0"/>
              <a:buChar char="•"/>
            </a:pPr>
            <a:r>
              <a:rPr lang="en-US" sz="2000" dirty="0"/>
              <a:t>Selection acts locally within the genome (loci under selection and closely linked loci)</a:t>
            </a:r>
          </a:p>
        </p:txBody>
      </p:sp>
    </p:spTree>
    <p:extLst>
      <p:ext uri="{BB962C8B-B14F-4D97-AF65-F5344CB8AC3E}">
        <p14:creationId xmlns:p14="http://schemas.microsoft.com/office/powerpoint/2010/main" val="506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5" grpId="0"/>
      <p:bldP spid="18" grpId="0"/>
      <p:bldP spid="19" grpId="0"/>
      <p:bldP spid="20" grpId="0"/>
      <p:bldP spid="21" grpId="0"/>
      <p:bldP spid="22" grpId="0"/>
      <p:bldP spid="23" grpId="0"/>
      <p:bldP spid="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Text Box 3"/>
          <p:cNvSpPr txBox="1">
            <a:spLocks noChangeArrowheads="1"/>
          </p:cNvSpPr>
          <p:nvPr/>
        </p:nvSpPr>
        <p:spPr bwMode="auto">
          <a:xfrm>
            <a:off x="1188721" y="1154114"/>
            <a:ext cx="8856616" cy="701675"/>
          </a:xfrm>
          <a:prstGeom prst="rect">
            <a:avLst/>
          </a:prstGeom>
          <a:noFill/>
          <a:ln w="9525">
            <a:noFill/>
            <a:miter lim="800000"/>
            <a:headEnd/>
            <a:tailEnd/>
          </a:ln>
          <a:effectLst/>
        </p:spPr>
        <p:txBody>
          <a:bodyPr wrap="square">
            <a:spAutoFit/>
          </a:bodyPr>
          <a:lstStyle/>
          <a:p>
            <a:r>
              <a:rPr lang="en-US" sz="2000" b="1" dirty="0" err="1"/>
              <a:t>Selectionist</a:t>
            </a:r>
            <a:r>
              <a:rPr lang="en-US" sz="2000" b="1" dirty="0"/>
              <a:t> theory</a:t>
            </a:r>
            <a:r>
              <a:rPr lang="en-US" sz="2000" dirty="0"/>
              <a:t>—Natural selection for advantageous mutations which improve fitness is the primary source of genetic variation (Neo-</a:t>
            </a:r>
            <a:r>
              <a:rPr lang="en-US" sz="2000" dirty="0" err="1"/>
              <a:t>Darwinisim</a:t>
            </a:r>
            <a:r>
              <a:rPr lang="en-US" sz="2000" dirty="0"/>
              <a:t>)</a:t>
            </a:r>
          </a:p>
        </p:txBody>
      </p:sp>
      <p:sp>
        <p:nvSpPr>
          <p:cNvPr id="389124" name="Text Box 4"/>
          <p:cNvSpPr txBox="1">
            <a:spLocks noChangeArrowheads="1"/>
          </p:cNvSpPr>
          <p:nvPr/>
        </p:nvSpPr>
        <p:spPr bwMode="auto">
          <a:xfrm>
            <a:off x="4144621" y="1970882"/>
            <a:ext cx="2944813" cy="396875"/>
          </a:xfrm>
          <a:prstGeom prst="rect">
            <a:avLst/>
          </a:prstGeom>
          <a:noFill/>
          <a:ln w="9525">
            <a:noFill/>
            <a:miter lim="800000"/>
            <a:headEnd/>
            <a:tailEnd/>
          </a:ln>
          <a:effectLst/>
        </p:spPr>
        <p:txBody>
          <a:bodyPr wrap="none">
            <a:spAutoFit/>
          </a:bodyPr>
          <a:lstStyle/>
          <a:p>
            <a:pPr eaLnBrk="1" hangingPunct="1"/>
            <a:r>
              <a:rPr lang="en-US" sz="2000" b="1" dirty="0">
                <a:solidFill>
                  <a:srgbClr val="FF3300"/>
                </a:solidFill>
                <a:latin typeface="Arial" charset="0"/>
              </a:rPr>
              <a:t>“</a:t>
            </a:r>
            <a:r>
              <a:rPr lang="en-US" sz="2000" b="1" i="1" dirty="0">
                <a:solidFill>
                  <a:srgbClr val="FF3300"/>
                </a:solidFill>
                <a:latin typeface="Arial" charset="0"/>
              </a:rPr>
              <a:t>Survival of the fittest”</a:t>
            </a:r>
            <a:endParaRPr lang="en-US" sz="2000" b="1" dirty="0">
              <a:solidFill>
                <a:srgbClr val="FF3300"/>
              </a:solidFill>
              <a:latin typeface="Arial" charset="0"/>
            </a:endParaRPr>
          </a:p>
        </p:txBody>
      </p:sp>
      <p:sp>
        <p:nvSpPr>
          <p:cNvPr id="389125" name="Text Box 5"/>
          <p:cNvSpPr txBox="1">
            <a:spLocks noChangeArrowheads="1"/>
          </p:cNvSpPr>
          <p:nvPr/>
        </p:nvSpPr>
        <p:spPr bwMode="auto">
          <a:xfrm>
            <a:off x="1188721" y="3036315"/>
            <a:ext cx="9627325" cy="707886"/>
          </a:xfrm>
          <a:prstGeom prst="rect">
            <a:avLst/>
          </a:prstGeom>
          <a:noFill/>
          <a:ln w="9525">
            <a:noFill/>
            <a:miter lim="800000"/>
            <a:headEnd/>
            <a:tailEnd/>
          </a:ln>
          <a:effectLst/>
        </p:spPr>
        <p:txBody>
          <a:bodyPr wrap="square">
            <a:spAutoFit/>
          </a:bodyPr>
          <a:lstStyle/>
          <a:p>
            <a:r>
              <a:rPr lang="en-US" sz="2000" b="1" dirty="0"/>
              <a:t>Neutral theory of molecular evolution</a:t>
            </a:r>
            <a:r>
              <a:rPr lang="en-US" sz="2000" dirty="0"/>
              <a:t>—At the molecular level, most evolutionary changes occur by random genetic drift of alleles which are selectively neutral (Kimura)</a:t>
            </a:r>
          </a:p>
        </p:txBody>
      </p:sp>
      <p:sp>
        <p:nvSpPr>
          <p:cNvPr id="389127" name="Text Box 7"/>
          <p:cNvSpPr txBox="1">
            <a:spLocks noChangeArrowheads="1"/>
          </p:cNvSpPr>
          <p:nvPr/>
        </p:nvSpPr>
        <p:spPr bwMode="auto">
          <a:xfrm>
            <a:off x="4016828" y="3833704"/>
            <a:ext cx="3200400" cy="396875"/>
          </a:xfrm>
          <a:prstGeom prst="rect">
            <a:avLst/>
          </a:prstGeom>
          <a:noFill/>
          <a:ln w="9525">
            <a:noFill/>
            <a:miter lim="800000"/>
            <a:headEnd/>
            <a:tailEnd/>
          </a:ln>
          <a:effectLst/>
        </p:spPr>
        <p:txBody>
          <a:bodyPr wrap="none">
            <a:spAutoFit/>
          </a:bodyPr>
          <a:lstStyle/>
          <a:p>
            <a:pPr eaLnBrk="1" hangingPunct="1"/>
            <a:r>
              <a:rPr lang="en-US" sz="2000" b="1" dirty="0">
                <a:solidFill>
                  <a:srgbClr val="FF3300"/>
                </a:solidFill>
                <a:latin typeface="Arial" charset="0"/>
              </a:rPr>
              <a:t>“</a:t>
            </a:r>
            <a:r>
              <a:rPr lang="en-US" sz="2000" b="1" i="1" dirty="0">
                <a:solidFill>
                  <a:srgbClr val="FF3300"/>
                </a:solidFill>
                <a:latin typeface="Arial" charset="0"/>
              </a:rPr>
              <a:t>Survival of the luckiest”</a:t>
            </a:r>
            <a:endParaRPr lang="en-US" sz="2000" b="1" dirty="0">
              <a:solidFill>
                <a:srgbClr val="FF3300"/>
              </a:solidFill>
              <a:latin typeface="Arial" charset="0"/>
            </a:endParaRPr>
          </a:p>
        </p:txBody>
      </p:sp>
      <p:sp>
        <p:nvSpPr>
          <p:cNvPr id="389130" name="Rectangle 10"/>
          <p:cNvSpPr>
            <a:spLocks noGrp="1" noChangeArrowheads="1"/>
          </p:cNvSpPr>
          <p:nvPr>
            <p:ph type="title"/>
          </p:nvPr>
        </p:nvSpPr>
        <p:spPr>
          <a:xfrm>
            <a:off x="746760" y="386557"/>
            <a:ext cx="4778829" cy="652464"/>
          </a:xfrm>
        </p:spPr>
        <p:txBody>
          <a:bodyPr/>
          <a:lstStyle/>
          <a:p>
            <a:r>
              <a:rPr lang="en-US" dirty="0"/>
              <a:t>Neo-Darwinism and Neutralism</a:t>
            </a:r>
            <a:endParaRPr lang="en-CA" dirty="0"/>
          </a:p>
        </p:txBody>
      </p:sp>
    </p:spTree>
    <p:extLst>
      <p:ext uri="{BB962C8B-B14F-4D97-AF65-F5344CB8AC3E}">
        <p14:creationId xmlns:p14="http://schemas.microsoft.com/office/powerpoint/2010/main" val="212876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4" grpId="0"/>
      <p:bldP spid="389125" grpId="0"/>
      <p:bldP spid="389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36023" y="322217"/>
            <a:ext cx="7772400" cy="571500"/>
          </a:xfrm>
        </p:spPr>
        <p:txBody>
          <a:bodyPr>
            <a:normAutofit/>
          </a:bodyPr>
          <a:lstStyle/>
          <a:p>
            <a:pPr algn="l" eaLnBrk="1" hangingPunct="1"/>
            <a:r>
              <a:rPr lang="en-US" sz="2800" dirty="0"/>
              <a:t>Neutral Theory of Molecular Evolution</a:t>
            </a:r>
          </a:p>
        </p:txBody>
      </p:sp>
      <p:sp>
        <p:nvSpPr>
          <p:cNvPr id="18435" name="Rectangle 3"/>
          <p:cNvSpPr>
            <a:spLocks noGrp="1" noChangeArrowheads="1"/>
          </p:cNvSpPr>
          <p:nvPr>
            <p:ph type="subTitle" idx="1"/>
          </p:nvPr>
        </p:nvSpPr>
        <p:spPr>
          <a:xfrm>
            <a:off x="3193868" y="1003663"/>
            <a:ext cx="7204166" cy="1752600"/>
          </a:xfrm>
        </p:spPr>
        <p:txBody>
          <a:bodyPr>
            <a:noAutofit/>
          </a:bodyPr>
          <a:lstStyle/>
          <a:p>
            <a:pPr eaLnBrk="1" hangingPunct="1"/>
            <a:r>
              <a:rPr lang="en-US" i="1" dirty="0">
                <a:solidFill>
                  <a:schemeClr val="tx1"/>
                </a:solidFill>
              </a:rPr>
              <a:t>“The vast majority of substitutions in DNA and proteins, and polymorphism within species, are caused not by positive Darwinian selection, but by random drift of alleles that are selectively neutral or nearly so.”</a:t>
            </a:r>
          </a:p>
        </p:txBody>
      </p:sp>
      <p:pic>
        <p:nvPicPr>
          <p:cNvPr id="18436" name="Picture 4"/>
          <p:cNvPicPr>
            <a:picLocks noChangeAspect="1" noChangeArrowheads="1"/>
          </p:cNvPicPr>
          <p:nvPr/>
        </p:nvPicPr>
        <p:blipFill>
          <a:blip r:embed="rId3" cstate="print"/>
          <a:srcRect/>
          <a:stretch>
            <a:fillRect/>
          </a:stretch>
        </p:blipFill>
        <p:spPr bwMode="auto">
          <a:xfrm>
            <a:off x="836023" y="1006385"/>
            <a:ext cx="1995488" cy="2819400"/>
          </a:xfrm>
          <a:prstGeom prst="rect">
            <a:avLst/>
          </a:prstGeom>
          <a:noFill/>
          <a:ln w="9525">
            <a:noFill/>
            <a:miter lim="800000"/>
            <a:headEnd/>
            <a:tailEnd/>
          </a:ln>
        </p:spPr>
      </p:pic>
      <p:sp>
        <p:nvSpPr>
          <p:cNvPr id="5" name="Rectangle 3"/>
          <p:cNvSpPr txBox="1">
            <a:spLocks noChangeArrowheads="1"/>
          </p:cNvSpPr>
          <p:nvPr/>
        </p:nvSpPr>
        <p:spPr>
          <a:xfrm>
            <a:off x="3193868" y="2651760"/>
            <a:ext cx="7870372" cy="3461655"/>
          </a:xfrm>
          <a:prstGeom prst="rect">
            <a:avLst/>
          </a:prstGeom>
        </p:spPr>
        <p:txBody>
          <a:bodyPr vert="horz" lIns="91440" tIns="45720" rIns="91440" bIns="45720" rtlCol="0">
            <a:normAutofit/>
          </a:bodyPr>
          <a:lstStyle/>
          <a:p>
            <a:pPr marL="342900" indent="-342900">
              <a:spcAft>
                <a:spcPts val="600"/>
              </a:spcAft>
              <a:buFont typeface="Arial" panose="020B0604020202020204" pitchFamily="34" charset="0"/>
              <a:buChar char="•"/>
              <a:defRPr/>
            </a:pPr>
            <a:r>
              <a:rPr lang="en-US" sz="2000" dirty="0">
                <a:cs typeface="Times New Roman" charset="0"/>
              </a:rPr>
              <a:t>High levels of polymorphism (variation) in amino acid sequences among individuals and species </a:t>
            </a:r>
          </a:p>
          <a:p>
            <a:pPr marL="342900" indent="-342900">
              <a:spcAft>
                <a:spcPts val="600"/>
              </a:spcAft>
              <a:buFont typeface="Arial" panose="020B0604020202020204" pitchFamily="34" charset="0"/>
              <a:buChar char="•"/>
              <a:defRPr/>
            </a:pPr>
            <a:r>
              <a:rPr lang="en-US" sz="2000" dirty="0">
                <a:cs typeface="Times New Roman" charset="0"/>
              </a:rPr>
              <a:t>Discovery of the </a:t>
            </a:r>
            <a:r>
              <a:rPr lang="en-US" sz="2000" b="1" dirty="0">
                <a:cs typeface="Times New Roman" charset="0"/>
              </a:rPr>
              <a:t>molecular clock</a:t>
            </a:r>
            <a:r>
              <a:rPr lang="en-US" sz="2000" dirty="0">
                <a:cs typeface="Times New Roman" charset="0"/>
              </a:rPr>
              <a:t>—substitutions occur at a constant rate over time (Jukes and King 1969).</a:t>
            </a:r>
          </a:p>
          <a:p>
            <a:pPr marL="342900" indent="-342900">
              <a:spcAft>
                <a:spcPts val="600"/>
              </a:spcAft>
              <a:buFont typeface="Arial" panose="020B0604020202020204" pitchFamily="34" charset="0"/>
              <a:buChar char="•"/>
              <a:defRPr/>
            </a:pPr>
            <a:r>
              <a:rPr lang="en-US" sz="2000" dirty="0">
                <a:cs typeface="Times New Roman" charset="0"/>
              </a:rPr>
              <a:t>Both patterns can be explained by mutation &amp; drift alone.</a:t>
            </a:r>
          </a:p>
          <a:p>
            <a:pPr marL="342900" indent="-342900">
              <a:spcAft>
                <a:spcPts val="600"/>
              </a:spcAft>
              <a:buFont typeface="Arial" panose="020B0604020202020204" pitchFamily="34" charset="0"/>
              <a:buChar char="•"/>
              <a:defRPr/>
            </a:pPr>
            <a:r>
              <a:rPr lang="en-US" sz="2000" i="1" dirty="0">
                <a:cs typeface="Times New Roman" charset="0"/>
              </a:rPr>
              <a:t>Ergo:</a:t>
            </a:r>
            <a:r>
              <a:rPr lang="en-US" sz="2000" dirty="0">
                <a:cs typeface="Times New Roman" charset="0"/>
              </a:rPr>
              <a:t> Essentially all new mutations eventually fixed are neutral, and evolve only by genetic drift</a:t>
            </a:r>
          </a:p>
        </p:txBody>
      </p:sp>
    </p:spTree>
    <p:extLst>
      <p:ext uri="{BB962C8B-B14F-4D97-AF65-F5344CB8AC3E}">
        <p14:creationId xmlns:p14="http://schemas.microsoft.com/office/powerpoint/2010/main" val="328105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05354" y="1030258"/>
            <a:ext cx="6527759" cy="4142232"/>
          </a:xfrm>
          <a:prstGeom prst="rect">
            <a:avLst/>
          </a:prstGeom>
          <a:noFill/>
          <a:ln>
            <a:noFill/>
          </a:ln>
          <a:scene3d>
            <a:camera prst="orthographicFront">
              <a:rot lat="0" lon="0" rev="2155200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3205354" y="5322713"/>
            <a:ext cx="42894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
        <p:nvSpPr>
          <p:cNvPr id="2" name="Rectangle 1"/>
          <p:cNvSpPr/>
          <p:nvPr/>
        </p:nvSpPr>
        <p:spPr>
          <a:xfrm>
            <a:off x="1207421" y="418370"/>
            <a:ext cx="8525692" cy="461665"/>
          </a:xfrm>
          <a:prstGeom prst="rect">
            <a:avLst/>
          </a:prstGeom>
        </p:spPr>
        <p:txBody>
          <a:bodyPr wrap="square">
            <a:spAutoFit/>
          </a:bodyPr>
          <a:lstStyle/>
          <a:p>
            <a:r>
              <a:rPr lang="en-US" sz="2400" dirty="0">
                <a:cs typeface="Times New Roman" charset="0"/>
              </a:rPr>
              <a:t>High levels of polymorphism (variation) in amino acid sequences</a:t>
            </a:r>
            <a:endParaRPr lang="en-US" sz="2400" dirty="0"/>
          </a:p>
        </p:txBody>
      </p:sp>
      <p:sp>
        <p:nvSpPr>
          <p:cNvPr id="3" name="Rectangle 2"/>
          <p:cNvSpPr/>
          <p:nvPr/>
        </p:nvSpPr>
        <p:spPr>
          <a:xfrm>
            <a:off x="892628" y="5784378"/>
            <a:ext cx="9387841" cy="707886"/>
          </a:xfrm>
          <a:prstGeom prst="rect">
            <a:avLst/>
          </a:prstGeom>
        </p:spPr>
        <p:txBody>
          <a:bodyPr wrap="square">
            <a:spAutoFit/>
          </a:bodyPr>
          <a:lstStyle/>
          <a:p>
            <a:pPr marL="800100" lvl="1" indent="-342900">
              <a:spcAft>
                <a:spcPts val="600"/>
              </a:spcAft>
              <a:buFont typeface="Arial" panose="020B0604020202020204" pitchFamily="34" charset="0"/>
              <a:buChar char="•"/>
              <a:defRPr/>
            </a:pPr>
            <a:r>
              <a:rPr lang="en-US" sz="2000" dirty="0">
                <a:cs typeface="Times New Roman" charset="0"/>
              </a:rPr>
              <a:t>Kimura reasoned that there were too many substitutions to be tolerable within the </a:t>
            </a:r>
            <a:r>
              <a:rPr lang="en-US" sz="2000" dirty="0" err="1">
                <a:cs typeface="Times New Roman" charset="0"/>
              </a:rPr>
              <a:t>selectionist</a:t>
            </a:r>
            <a:r>
              <a:rPr lang="en-US" sz="2000" dirty="0">
                <a:cs typeface="Times New Roman" charset="0"/>
              </a:rPr>
              <a:t> theory of natural selection.</a:t>
            </a:r>
          </a:p>
        </p:txBody>
      </p:sp>
      <p:sp>
        <p:nvSpPr>
          <p:cNvPr id="8" name="TextBox 7"/>
          <p:cNvSpPr txBox="1"/>
          <p:nvPr/>
        </p:nvSpPr>
        <p:spPr>
          <a:xfrm>
            <a:off x="344589" y="1377921"/>
            <a:ext cx="2952206" cy="923330"/>
          </a:xfrm>
          <a:prstGeom prst="rect">
            <a:avLst/>
          </a:prstGeom>
          <a:noFill/>
          <a:ln>
            <a:solidFill>
              <a:schemeClr val="tx1"/>
            </a:solidFill>
          </a:ln>
        </p:spPr>
        <p:txBody>
          <a:bodyPr wrap="square" rtlCol="0">
            <a:spAutoFit/>
          </a:bodyPr>
          <a:lstStyle/>
          <a:p>
            <a:r>
              <a:rPr lang="en-US" dirty="0"/>
              <a:t>High levels of heterozygosity unexpected under mutation-selection balance.</a:t>
            </a:r>
          </a:p>
        </p:txBody>
      </p:sp>
      <p:sp>
        <p:nvSpPr>
          <p:cNvPr id="9" name="TextBox 8"/>
          <p:cNvSpPr txBox="1"/>
          <p:nvPr/>
        </p:nvSpPr>
        <p:spPr>
          <a:xfrm>
            <a:off x="9018326" y="2957682"/>
            <a:ext cx="2881936" cy="1200329"/>
          </a:xfrm>
          <a:prstGeom prst="rect">
            <a:avLst/>
          </a:prstGeom>
          <a:noFill/>
          <a:ln>
            <a:solidFill>
              <a:schemeClr val="tx1"/>
            </a:solidFill>
          </a:ln>
        </p:spPr>
        <p:txBody>
          <a:bodyPr wrap="square" rtlCol="0">
            <a:spAutoFit/>
          </a:bodyPr>
          <a:lstStyle/>
          <a:p>
            <a:r>
              <a:rPr lang="en-US" dirty="0"/>
              <a:t>Recall that a positive correlation between Ne &amp; heterozygosity is expected at drift-mutation equilibrium.</a:t>
            </a:r>
          </a:p>
        </p:txBody>
      </p:sp>
    </p:spTree>
    <p:extLst>
      <p:ext uri="{BB962C8B-B14F-4D97-AF65-F5344CB8AC3E}">
        <p14:creationId xmlns:p14="http://schemas.microsoft.com/office/powerpoint/2010/main" val="34692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435" t="23482" r="16334" b="20268"/>
          <a:stretch/>
        </p:blipFill>
        <p:spPr>
          <a:xfrm>
            <a:off x="1436530" y="1057593"/>
            <a:ext cx="9091752" cy="4937760"/>
          </a:xfrm>
          <a:prstGeom prst="rect">
            <a:avLst/>
          </a:prstGeom>
        </p:spPr>
      </p:pic>
      <p:sp>
        <p:nvSpPr>
          <p:cNvPr id="6" name="Rectangle 5"/>
          <p:cNvSpPr/>
          <p:nvPr/>
        </p:nvSpPr>
        <p:spPr>
          <a:xfrm>
            <a:off x="562728" y="331400"/>
            <a:ext cx="9309462" cy="523220"/>
          </a:xfrm>
          <a:prstGeom prst="rect">
            <a:avLst/>
          </a:prstGeom>
        </p:spPr>
        <p:txBody>
          <a:bodyPr wrap="square">
            <a:spAutoFit/>
          </a:bodyPr>
          <a:lstStyle/>
          <a:p>
            <a:r>
              <a:rPr lang="en-US" sz="2800" b="1" dirty="0">
                <a:cs typeface="Times New Roman" charset="0"/>
              </a:rPr>
              <a:t>Molecular Clock</a:t>
            </a:r>
            <a:r>
              <a:rPr lang="en-US" sz="2800" dirty="0">
                <a:cs typeface="Times New Roman" charset="0"/>
              </a:rPr>
              <a:t>—</a:t>
            </a:r>
            <a:r>
              <a:rPr lang="en-US" sz="2400" dirty="0">
                <a:cs typeface="Times New Roman" charset="0"/>
              </a:rPr>
              <a:t>substitutions occur at a constant rate over time</a:t>
            </a:r>
            <a:endParaRPr lang="en-US" sz="2400" dirty="0"/>
          </a:p>
        </p:txBody>
      </p:sp>
      <p:sp>
        <p:nvSpPr>
          <p:cNvPr id="7" name="TextBox 6"/>
          <p:cNvSpPr txBox="1"/>
          <p:nvPr/>
        </p:nvSpPr>
        <p:spPr>
          <a:xfrm>
            <a:off x="6841096" y="5545569"/>
            <a:ext cx="2018053" cy="400110"/>
          </a:xfrm>
          <a:prstGeom prst="rect">
            <a:avLst/>
          </a:prstGeom>
          <a:noFill/>
          <a:ln>
            <a:solidFill>
              <a:schemeClr val="tx1"/>
            </a:solidFill>
          </a:ln>
        </p:spPr>
        <p:txBody>
          <a:bodyPr wrap="none" rtlCol="0">
            <a:spAutoFit/>
          </a:bodyPr>
          <a:lstStyle/>
          <a:p>
            <a:r>
              <a:rPr lang="en-US" sz="2000" dirty="0"/>
              <a:t>Fossil calibrations</a:t>
            </a:r>
          </a:p>
        </p:txBody>
      </p:sp>
      <p:cxnSp>
        <p:nvCxnSpPr>
          <p:cNvPr id="9" name="Straight Arrow Connector 8"/>
          <p:cNvCxnSpPr>
            <a:stCxn id="7" idx="1"/>
          </p:cNvCxnSpPr>
          <p:nvPr/>
        </p:nvCxnSpPr>
        <p:spPr>
          <a:xfrm flipH="1">
            <a:off x="5439014" y="5745624"/>
            <a:ext cx="14020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623586" y="849510"/>
            <a:ext cx="3887096" cy="1015663"/>
          </a:xfrm>
          <a:prstGeom prst="rect">
            <a:avLst/>
          </a:prstGeom>
          <a:noFill/>
          <a:ln>
            <a:solidFill>
              <a:schemeClr val="tx1"/>
            </a:solidFill>
          </a:ln>
        </p:spPr>
        <p:txBody>
          <a:bodyPr wrap="square" rtlCol="0">
            <a:spAutoFit/>
          </a:bodyPr>
          <a:lstStyle/>
          <a:p>
            <a:r>
              <a:rPr lang="en-US" sz="2000" dirty="0"/>
              <a:t>The slope of the line gives the average rate of change (molecular clock) in amino acid substitutions</a:t>
            </a:r>
          </a:p>
        </p:txBody>
      </p:sp>
      <p:cxnSp>
        <p:nvCxnSpPr>
          <p:cNvPr id="11" name="Straight Arrow Connector 10"/>
          <p:cNvCxnSpPr>
            <a:stCxn id="10" idx="1"/>
          </p:cNvCxnSpPr>
          <p:nvPr/>
        </p:nvCxnSpPr>
        <p:spPr>
          <a:xfrm flipH="1">
            <a:off x="6393758" y="1357342"/>
            <a:ext cx="1229828" cy="165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72937" y="6194546"/>
            <a:ext cx="9455345"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Kimura argued that this relationship reflects the actions of genetic drift and mutation.</a:t>
            </a:r>
          </a:p>
        </p:txBody>
      </p:sp>
      <p:sp>
        <p:nvSpPr>
          <p:cNvPr id="19" name="Rectangle 18"/>
          <p:cNvSpPr/>
          <p:nvPr/>
        </p:nvSpPr>
        <p:spPr>
          <a:xfrm>
            <a:off x="6905801" y="4535016"/>
            <a:ext cx="5322665" cy="338554"/>
          </a:xfrm>
          <a:prstGeom prst="rect">
            <a:avLst/>
          </a:prstGeom>
        </p:spPr>
        <p:txBody>
          <a:bodyPr wrap="square">
            <a:spAutoFit/>
          </a:bodyPr>
          <a:lstStyle/>
          <a:p>
            <a:r>
              <a:rPr lang="en-US" sz="1600" dirty="0"/>
              <a:t>http://people.bu.edu/msoren/BI515_2014/LectureCh9A.pdf</a:t>
            </a:r>
          </a:p>
        </p:txBody>
      </p:sp>
    </p:spTree>
    <p:extLst>
      <p:ext uri="{BB962C8B-B14F-4D97-AF65-F5344CB8AC3E}">
        <p14:creationId xmlns:p14="http://schemas.microsoft.com/office/powerpoint/2010/main" val="291108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728" y="331400"/>
            <a:ext cx="9309462" cy="523220"/>
          </a:xfrm>
          <a:prstGeom prst="rect">
            <a:avLst/>
          </a:prstGeom>
        </p:spPr>
        <p:txBody>
          <a:bodyPr wrap="square">
            <a:spAutoFit/>
          </a:bodyPr>
          <a:lstStyle/>
          <a:p>
            <a:r>
              <a:rPr lang="en-US" sz="2800" b="1" dirty="0">
                <a:cs typeface="Times New Roman" charset="0"/>
              </a:rPr>
              <a:t>Molecular Clock</a:t>
            </a:r>
            <a:r>
              <a:rPr lang="en-US" sz="2800" dirty="0">
                <a:cs typeface="Times New Roman" charset="0"/>
              </a:rPr>
              <a:t>—</a:t>
            </a:r>
            <a:r>
              <a:rPr lang="en-US" sz="2400" dirty="0">
                <a:cs typeface="Times New Roman" charset="0"/>
              </a:rPr>
              <a:t>substitutions occur at a constant rate over time</a:t>
            </a:r>
            <a:endParaRPr lang="en-US" sz="2400" dirty="0"/>
          </a:p>
        </p:txBody>
      </p:sp>
      <p:pic>
        <p:nvPicPr>
          <p:cNvPr id="5" name="Picture 4"/>
          <p:cNvPicPr>
            <a:picLocks noChangeAspect="1"/>
          </p:cNvPicPr>
          <p:nvPr/>
        </p:nvPicPr>
        <p:blipFill rotWithShape="1">
          <a:blip r:embed="rId2"/>
          <a:srcRect l="15597" t="21518" r="48761" b="12411"/>
          <a:stretch/>
        </p:blipFill>
        <p:spPr>
          <a:xfrm>
            <a:off x="1018900" y="946060"/>
            <a:ext cx="4825315" cy="5029200"/>
          </a:xfrm>
          <a:prstGeom prst="rect">
            <a:avLst/>
          </a:prstGeom>
        </p:spPr>
      </p:pic>
      <p:sp>
        <p:nvSpPr>
          <p:cNvPr id="6" name="TextBox 5"/>
          <p:cNvSpPr txBox="1"/>
          <p:nvPr/>
        </p:nvSpPr>
        <p:spPr>
          <a:xfrm>
            <a:off x="6021977" y="1280160"/>
            <a:ext cx="5303520"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Constant rates of amino acid substitutions for three genes = molecular clock</a:t>
            </a:r>
          </a:p>
          <a:p>
            <a:pPr marL="285750" indent="-285750">
              <a:spcAft>
                <a:spcPts val="600"/>
              </a:spcAft>
              <a:buFont typeface="Arial" panose="020B0604020202020204" pitchFamily="34" charset="0"/>
              <a:buChar char="•"/>
            </a:pPr>
            <a:r>
              <a:rPr lang="en-US" sz="2000" dirty="0"/>
              <a:t>High rate variation among genes = functional constraints</a:t>
            </a:r>
          </a:p>
          <a:p>
            <a:pPr marL="742950" lvl="1" indent="-285750">
              <a:spcAft>
                <a:spcPts val="600"/>
              </a:spcAft>
              <a:buFont typeface="Arial" panose="020B0604020202020204" pitchFamily="34" charset="0"/>
              <a:buChar char="•"/>
            </a:pPr>
            <a:r>
              <a:rPr lang="en-US" sz="2000" dirty="0"/>
              <a:t>The neutral theory does not imply no selection, but rather that most mutations that affect fitness are deleterious</a:t>
            </a:r>
          </a:p>
          <a:p>
            <a:pPr marL="742950" lvl="1" indent="-285750">
              <a:spcAft>
                <a:spcPts val="600"/>
              </a:spcAft>
              <a:buFont typeface="Arial" panose="020B0604020202020204" pitchFamily="34" charset="0"/>
              <a:buChar char="•"/>
            </a:pPr>
            <a:r>
              <a:rPr lang="en-US" sz="2000" dirty="0"/>
              <a:t>Lower rates suggest higher functional constraints (i.e., more mutations are deleterious)</a:t>
            </a:r>
          </a:p>
        </p:txBody>
      </p:sp>
    </p:spTree>
    <p:extLst>
      <p:ext uri="{BB962C8B-B14F-4D97-AF65-F5344CB8AC3E}">
        <p14:creationId xmlns:p14="http://schemas.microsoft.com/office/powerpoint/2010/main" val="26779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829" t="14018" r="15932" b="10267"/>
          <a:stretch/>
        </p:blipFill>
        <p:spPr>
          <a:xfrm>
            <a:off x="234728" y="1154007"/>
            <a:ext cx="6857997" cy="4846320"/>
          </a:xfrm>
          <a:prstGeom prst="rect">
            <a:avLst/>
          </a:prstGeom>
        </p:spPr>
      </p:pic>
      <p:sp>
        <p:nvSpPr>
          <p:cNvPr id="3" name="Rectangle 2"/>
          <p:cNvSpPr/>
          <p:nvPr/>
        </p:nvSpPr>
        <p:spPr>
          <a:xfrm>
            <a:off x="641105" y="383299"/>
            <a:ext cx="4401158" cy="523220"/>
          </a:xfrm>
          <a:prstGeom prst="rect">
            <a:avLst/>
          </a:prstGeom>
        </p:spPr>
        <p:txBody>
          <a:bodyPr wrap="square">
            <a:spAutoFit/>
          </a:bodyPr>
          <a:lstStyle/>
          <a:p>
            <a:r>
              <a:rPr lang="en-US" sz="2800" b="1" dirty="0">
                <a:cs typeface="Times New Roman" charset="0"/>
              </a:rPr>
              <a:t>Molecular Clock </a:t>
            </a:r>
            <a:r>
              <a:rPr lang="en-US" sz="2400" dirty="0">
                <a:cs typeface="Times New Roman" charset="0"/>
              </a:rPr>
              <a:t>in viruses</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040" y="1154007"/>
            <a:ext cx="4762500" cy="3648075"/>
          </a:xfrm>
          <a:prstGeom prst="rect">
            <a:avLst/>
          </a:prstGeom>
        </p:spPr>
      </p:pic>
      <p:sp>
        <p:nvSpPr>
          <p:cNvPr id="5" name="TextBox 4"/>
          <p:cNvSpPr txBox="1"/>
          <p:nvPr/>
        </p:nvSpPr>
        <p:spPr>
          <a:xfrm>
            <a:off x="7158040" y="5052855"/>
            <a:ext cx="4915989" cy="1107996"/>
          </a:xfrm>
          <a:prstGeom prst="rect">
            <a:avLst/>
          </a:prstGeom>
          <a:noFill/>
        </p:spPr>
        <p:txBody>
          <a:bodyPr wrap="square" rtlCol="0">
            <a:spAutoFit/>
          </a:bodyPr>
          <a:lstStyle/>
          <a:p>
            <a:r>
              <a:rPr lang="en-US" dirty="0"/>
              <a:t>Phylogeny of influenza A virus from 1968 to 2003 illustrating the molecular clock—over time substitutions accumulate at a constant rate </a:t>
            </a:r>
            <a:r>
              <a:rPr lang="en-US" sz="1200" dirty="0"/>
              <a:t>(http://www.trevorbedford.com/writeups/interpretable_phylogenies.html)</a:t>
            </a:r>
          </a:p>
        </p:txBody>
      </p:sp>
      <p:sp>
        <p:nvSpPr>
          <p:cNvPr id="6" name="Rectangle 5"/>
          <p:cNvSpPr/>
          <p:nvPr/>
        </p:nvSpPr>
        <p:spPr>
          <a:xfrm>
            <a:off x="293105" y="6000327"/>
            <a:ext cx="5322665" cy="307777"/>
          </a:xfrm>
          <a:prstGeom prst="rect">
            <a:avLst/>
          </a:prstGeom>
        </p:spPr>
        <p:txBody>
          <a:bodyPr wrap="square">
            <a:spAutoFit/>
          </a:bodyPr>
          <a:lstStyle/>
          <a:p>
            <a:r>
              <a:rPr lang="en-US" sz="1400" dirty="0"/>
              <a:t>http://people.bu.edu/msoren/BI515_2014/LectureCh9A.pdf</a:t>
            </a:r>
          </a:p>
        </p:txBody>
      </p:sp>
    </p:spTree>
    <p:extLst>
      <p:ext uri="{BB962C8B-B14F-4D97-AF65-F5344CB8AC3E}">
        <p14:creationId xmlns:p14="http://schemas.microsoft.com/office/powerpoint/2010/main" val="40426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16849</TotalTime>
  <Words>2782</Words>
  <Application>Microsoft Macintosh PowerPoint</Application>
  <PresentationFormat>Widescreen</PresentationFormat>
  <Paragraphs>330</Paragraphs>
  <Slides>37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Times New Roman</vt:lpstr>
      <vt:lpstr>Verdana</vt:lpstr>
      <vt:lpstr>Office Theme</vt:lpstr>
      <vt:lpstr>The Neutral Theory</vt:lpstr>
      <vt:lpstr>PowerPoint Presentation</vt:lpstr>
      <vt:lpstr>Learning Outcomes</vt:lpstr>
      <vt:lpstr>Neo-Darwinism and Neutralism</vt:lpstr>
      <vt:lpstr>Neutral Theory of Molecular Evolution</vt:lpstr>
      <vt:lpstr>PowerPoint Presentation</vt:lpstr>
      <vt:lpstr>PowerPoint Presentation</vt:lpstr>
      <vt:lpstr>PowerPoint Presentation</vt:lpstr>
      <vt:lpstr>PowerPoint Presentation</vt:lpstr>
      <vt:lpstr>PowerPoint Presentation</vt:lpstr>
      <vt:lpstr>Review: Evolution by Genetic Drift</vt:lpstr>
      <vt:lpstr>Application of neutral theory</vt:lpstr>
      <vt:lpstr>PowerPoint Presentation</vt:lpstr>
      <vt:lpstr>Prediction under neutral theory: Synonymous substitutions accumulate in genomes faster than do non-synonymous ones.</vt:lpstr>
      <vt:lpstr>Prediction under neutral theory: changes that do not affect the function of the protein will occur more frequently.</vt:lpstr>
      <vt:lpstr>Summary</vt:lpstr>
      <vt:lpstr>Part II—Nearly Neutral Theory Learning Outcomes</vt:lpstr>
      <vt:lpstr>PowerPoint Presentation</vt:lpstr>
      <vt:lpstr>Nearly Neutral Theory</vt:lpstr>
      <vt:lpstr>Nearly Neutral Theory</vt:lpstr>
      <vt:lpstr>Generation Time vs. Population Size</vt:lpstr>
      <vt:lpstr>PowerPoint Presentation</vt:lpstr>
      <vt:lpstr>PowerPoint Presentation</vt:lpstr>
      <vt:lpstr>PowerPoint Presentation</vt:lpstr>
      <vt:lpstr>PowerPoint Presentation</vt:lpstr>
      <vt:lpstr>PowerPoint Presentation</vt:lpstr>
      <vt:lpstr>PowerPoint Presentation</vt:lpstr>
      <vt:lpstr>Summary</vt:lpstr>
      <vt:lpstr>Part III—Tests of Neutrality Learning Outcomes</vt:lpstr>
      <vt:lpstr>PowerPoint Presentation</vt:lpstr>
      <vt:lpstr>Tests for selection on sequences</vt:lpstr>
      <vt:lpstr>Application of neutral theory</vt:lpstr>
      <vt:lpstr>PowerPoint Presentation</vt:lpstr>
      <vt:lpstr>The HKA test</vt:lpstr>
      <vt:lpstr>McDonald-Kreitman Test</vt:lpstr>
      <vt:lpstr>McDonald &amp; Kreitman (1991) test</vt:lpstr>
      <vt:lpstr>PowerPoint Presentation</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02.4-Mutation Part I</dc:title>
  <dc:creator>Peters, Jeffrey L.</dc:creator>
  <cp:lastModifiedBy>Kevin McCracken</cp:lastModifiedBy>
  <cp:revision>455</cp:revision>
  <dcterms:created xsi:type="dcterms:W3CDTF">2021-01-19T17:08:29Z</dcterms:created>
  <dcterms:modified xsi:type="dcterms:W3CDTF">2023-07-26T11:43:39Z</dcterms:modified>
</cp:coreProperties>
</file>