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2" r:id="rId4"/>
    <p:sldId id="263" r:id="rId5"/>
    <p:sldId id="259" r:id="rId6"/>
    <p:sldId id="260" r:id="rId7"/>
    <p:sldId id="264" r:id="rId8"/>
    <p:sldId id="265" r:id="rId9"/>
    <p:sldId id="266" r:id="rId10"/>
    <p:sldId id="261" r:id="rId11"/>
    <p:sldId id="289" r:id="rId12"/>
    <p:sldId id="287" r:id="rId13"/>
    <p:sldId id="257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0" r:id="rId24"/>
    <p:sldId id="276" r:id="rId25"/>
    <p:sldId id="278" r:id="rId26"/>
    <p:sldId id="279" r:id="rId27"/>
    <p:sldId id="285" r:id="rId28"/>
    <p:sldId id="280" r:id="rId29"/>
    <p:sldId id="282" r:id="rId30"/>
    <p:sldId id="283" r:id="rId31"/>
    <p:sldId id="288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EECA4FC-7B1E-A348-90B0-64A36B6C1C1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90EB8EAE-8D2A-6848-A757-0FB1F13228F5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7BDD434-6FB7-7B4F-8DDC-19DEDF4C480F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08BC499F-C70F-DF4B-9BC1-A8EF6B7969F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93E2C1B-4356-CE45-9ADB-09ADE4E0A19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C303BF42-C6F2-AC44-8E3D-C0C898BD21F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69947CB-34F0-7843-B4A1-75EA32B638C9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934CC6B-A98F-EB4C-A928-5A9885B52E83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08F8E5-E6A8-364A-93C0-CEC24B94E8A2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1/26/23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923651"/>
          </a:xfrm>
        </p:spPr>
        <p:txBody>
          <a:bodyPr>
            <a:normAutofit/>
          </a:bodyPr>
          <a:lstStyle/>
          <a:p>
            <a:r>
              <a:rPr lang="en-US" sz="4000" dirty="0"/>
              <a:t>Alleles, Genotypes,</a:t>
            </a:r>
            <a:br>
              <a:rPr lang="en-US" sz="4000" dirty="0"/>
            </a:br>
            <a:r>
              <a:rPr lang="en-US" sz="4000" dirty="0"/>
              <a:t>Hardy-Weinberg Equilibrium, &amp; Other Diversity Measures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University of Miami</a:t>
            </a:r>
          </a:p>
          <a:p>
            <a:r>
              <a:rPr lang="en-US"/>
              <a:t>Spring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at X-linked loci: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Females have 2 X-linked alleles, and males have 1 X-linked allele.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(2 x 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 females) + (X</a:t>
            </a:r>
            <a:r>
              <a:rPr lang="en-US" baseline="30000"/>
              <a:t>a </a:t>
            </a:r>
            <a:r>
              <a:rPr lang="en-US"/>
              <a:t>Y males)/</a:t>
            </a:r>
          </a:p>
          <a:p>
            <a:pPr marL="457200" indent="-457200"/>
            <a:r>
              <a:rPr lang="en-US"/>
              <a:t>			(2 x # females) + (# males)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If number of females and males are equal: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f(X</a:t>
            </a:r>
            <a:r>
              <a:rPr lang="en-US" baseline="30000"/>
              <a:t>a</a:t>
            </a:r>
            <a:r>
              <a:rPr lang="en-US"/>
              <a:t>) = 2/3[f(X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 +1/2f(X</a:t>
            </a:r>
            <a:r>
              <a:rPr lang="en-US" baseline="30000"/>
              <a:t>A</a:t>
            </a:r>
            <a:r>
              <a:rPr lang="en-US"/>
              <a:t>X</a:t>
            </a:r>
            <a:r>
              <a:rPr lang="en-US" baseline="30000"/>
              <a:t>a</a:t>
            </a:r>
            <a:r>
              <a:rPr lang="en-US"/>
              <a:t>)] + 1/3f(X</a:t>
            </a:r>
            <a:r>
              <a:rPr lang="en-US" baseline="30000"/>
              <a:t>a</a:t>
            </a:r>
            <a:r>
              <a:rPr lang="en-US"/>
              <a:t>Y)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916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CBF3DD-3DDB-BA46-8B32-9E1B6A06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8" y="1287403"/>
            <a:ext cx="5234609" cy="349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DB59EE-71DD-CC40-AD3F-681830CE026B}"/>
              </a:ext>
            </a:extLst>
          </p:cNvPr>
          <p:cNvSpPr txBox="1"/>
          <p:nvPr/>
        </p:nvSpPr>
        <p:spPr>
          <a:xfrm>
            <a:off x="801756" y="569843"/>
            <a:ext cx="636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But not all organisms have XY sex chromosomes…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8156AD7-1DAD-2D45-8570-F06672F0DC42}"/>
              </a:ext>
            </a:extLst>
          </p:cNvPr>
          <p:cNvSpPr/>
          <p:nvPr/>
        </p:nvSpPr>
        <p:spPr>
          <a:xfrm>
            <a:off x="2968486" y="2593230"/>
            <a:ext cx="2133711" cy="1671539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4610C-57E6-AB46-966E-FC3B4B04B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52" y="5127165"/>
            <a:ext cx="3927613" cy="1299134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8BB93A4-3599-1649-BB73-9D1888BCF89E}"/>
              </a:ext>
            </a:extLst>
          </p:cNvPr>
          <p:cNvSpPr/>
          <p:nvPr/>
        </p:nvSpPr>
        <p:spPr>
          <a:xfrm>
            <a:off x="7421217" y="5466522"/>
            <a:ext cx="642732" cy="434890"/>
          </a:xfrm>
          <a:custGeom>
            <a:avLst/>
            <a:gdLst>
              <a:gd name="connsiteX0" fmla="*/ 112644 w 2133711"/>
              <a:gd name="connsiteY0" fmla="*/ 357815 h 1671539"/>
              <a:gd name="connsiteX1" fmla="*/ 159027 w 2133711"/>
              <a:gd name="connsiteY1" fmla="*/ 318059 h 1671539"/>
              <a:gd name="connsiteX2" fmla="*/ 205409 w 2133711"/>
              <a:gd name="connsiteY2" fmla="*/ 304807 h 1671539"/>
              <a:gd name="connsiteX3" fmla="*/ 344557 w 2133711"/>
              <a:gd name="connsiteY3" fmla="*/ 278302 h 1671539"/>
              <a:gd name="connsiteX4" fmla="*/ 417444 w 2133711"/>
              <a:gd name="connsiteY4" fmla="*/ 265050 h 1671539"/>
              <a:gd name="connsiteX5" fmla="*/ 496957 w 2133711"/>
              <a:gd name="connsiteY5" fmla="*/ 251798 h 1671539"/>
              <a:gd name="connsiteX6" fmla="*/ 662609 w 2133711"/>
              <a:gd name="connsiteY6" fmla="*/ 218668 h 1671539"/>
              <a:gd name="connsiteX7" fmla="*/ 874644 w 2133711"/>
              <a:gd name="connsiteY7" fmla="*/ 205415 h 1671539"/>
              <a:gd name="connsiteX8" fmla="*/ 854766 w 2133711"/>
              <a:gd name="connsiteY8" fmla="*/ 225294 h 1671539"/>
              <a:gd name="connsiteX9" fmla="*/ 781879 w 2133711"/>
              <a:gd name="connsiteY9" fmla="*/ 251798 h 1671539"/>
              <a:gd name="connsiteX10" fmla="*/ 669235 w 2133711"/>
              <a:gd name="connsiteY10" fmla="*/ 318059 h 1671539"/>
              <a:gd name="connsiteX11" fmla="*/ 483705 w 2133711"/>
              <a:gd name="connsiteY11" fmla="*/ 463833 h 1671539"/>
              <a:gd name="connsiteX12" fmla="*/ 404192 w 2133711"/>
              <a:gd name="connsiteY12" fmla="*/ 523468 h 1671539"/>
              <a:gd name="connsiteX13" fmla="*/ 331305 w 2133711"/>
              <a:gd name="connsiteY13" fmla="*/ 583102 h 1671539"/>
              <a:gd name="connsiteX14" fmla="*/ 251792 w 2133711"/>
              <a:gd name="connsiteY14" fmla="*/ 636111 h 1671539"/>
              <a:gd name="connsiteX15" fmla="*/ 172279 w 2133711"/>
              <a:gd name="connsiteY15" fmla="*/ 682494 h 1671539"/>
              <a:gd name="connsiteX16" fmla="*/ 59635 w 2133711"/>
              <a:gd name="connsiteY16" fmla="*/ 768633 h 1671539"/>
              <a:gd name="connsiteX17" fmla="*/ 26505 w 2133711"/>
              <a:gd name="connsiteY17" fmla="*/ 801763 h 1671539"/>
              <a:gd name="connsiteX18" fmla="*/ 6627 w 2133711"/>
              <a:gd name="connsiteY18" fmla="*/ 828268 h 1671539"/>
              <a:gd name="connsiteX19" fmla="*/ 0 w 2133711"/>
              <a:gd name="connsiteY19" fmla="*/ 848146 h 1671539"/>
              <a:gd name="connsiteX20" fmla="*/ 106018 w 2133711"/>
              <a:gd name="connsiteY20" fmla="*/ 868024 h 1671539"/>
              <a:gd name="connsiteX21" fmla="*/ 172279 w 2133711"/>
              <a:gd name="connsiteY21" fmla="*/ 848146 h 1671539"/>
              <a:gd name="connsiteX22" fmla="*/ 384314 w 2133711"/>
              <a:gd name="connsiteY22" fmla="*/ 795137 h 1671539"/>
              <a:gd name="connsiteX23" fmla="*/ 510209 w 2133711"/>
              <a:gd name="connsiteY23" fmla="*/ 748755 h 1671539"/>
              <a:gd name="connsiteX24" fmla="*/ 848140 w 2133711"/>
              <a:gd name="connsiteY24" fmla="*/ 622859 h 1671539"/>
              <a:gd name="connsiteX25" fmla="*/ 934279 w 2133711"/>
              <a:gd name="connsiteY25" fmla="*/ 576476 h 1671539"/>
              <a:gd name="connsiteX26" fmla="*/ 1007166 w 2133711"/>
              <a:gd name="connsiteY26" fmla="*/ 543346 h 1671539"/>
              <a:gd name="connsiteX27" fmla="*/ 1073427 w 2133711"/>
              <a:gd name="connsiteY27" fmla="*/ 516842 h 1671539"/>
              <a:gd name="connsiteX28" fmla="*/ 1113183 w 2133711"/>
              <a:gd name="connsiteY28" fmla="*/ 490337 h 1671539"/>
              <a:gd name="connsiteX29" fmla="*/ 1166192 w 2133711"/>
              <a:gd name="connsiteY29" fmla="*/ 463833 h 1671539"/>
              <a:gd name="connsiteX30" fmla="*/ 1159566 w 2133711"/>
              <a:gd name="connsiteY30" fmla="*/ 490337 h 1671539"/>
              <a:gd name="connsiteX31" fmla="*/ 1093305 w 2133711"/>
              <a:gd name="connsiteY31" fmla="*/ 569850 h 1671539"/>
              <a:gd name="connsiteX32" fmla="*/ 1027044 w 2133711"/>
              <a:gd name="connsiteY32" fmla="*/ 649363 h 1671539"/>
              <a:gd name="connsiteX33" fmla="*/ 987287 w 2133711"/>
              <a:gd name="connsiteY33" fmla="*/ 695746 h 1671539"/>
              <a:gd name="connsiteX34" fmla="*/ 947531 w 2133711"/>
              <a:gd name="connsiteY34" fmla="*/ 742128 h 1671539"/>
              <a:gd name="connsiteX35" fmla="*/ 934279 w 2133711"/>
              <a:gd name="connsiteY35" fmla="*/ 874650 h 1671539"/>
              <a:gd name="connsiteX36" fmla="*/ 954157 w 2133711"/>
              <a:gd name="connsiteY36" fmla="*/ 894528 h 1671539"/>
              <a:gd name="connsiteX37" fmla="*/ 1046922 w 2133711"/>
              <a:gd name="connsiteY37" fmla="*/ 927659 h 1671539"/>
              <a:gd name="connsiteX38" fmla="*/ 1166192 w 2133711"/>
              <a:gd name="connsiteY38" fmla="*/ 940911 h 1671539"/>
              <a:gd name="connsiteX39" fmla="*/ 1285461 w 2133711"/>
              <a:gd name="connsiteY39" fmla="*/ 934285 h 1671539"/>
              <a:gd name="connsiteX40" fmla="*/ 1378227 w 2133711"/>
              <a:gd name="connsiteY40" fmla="*/ 901155 h 1671539"/>
              <a:gd name="connsiteX41" fmla="*/ 1437861 w 2133711"/>
              <a:gd name="connsiteY41" fmla="*/ 854772 h 1671539"/>
              <a:gd name="connsiteX42" fmla="*/ 1464366 w 2133711"/>
              <a:gd name="connsiteY42" fmla="*/ 808389 h 1671539"/>
              <a:gd name="connsiteX43" fmla="*/ 1358348 w 2133711"/>
              <a:gd name="connsiteY43" fmla="*/ 795137 h 1671539"/>
              <a:gd name="connsiteX44" fmla="*/ 1318592 w 2133711"/>
              <a:gd name="connsiteY44" fmla="*/ 808389 h 1671539"/>
              <a:gd name="connsiteX45" fmla="*/ 1179444 w 2133711"/>
              <a:gd name="connsiteY45" fmla="*/ 894528 h 1671539"/>
              <a:gd name="connsiteX46" fmla="*/ 1113183 w 2133711"/>
              <a:gd name="connsiteY46" fmla="*/ 960789 h 1671539"/>
              <a:gd name="connsiteX47" fmla="*/ 1073427 w 2133711"/>
              <a:gd name="connsiteY47" fmla="*/ 1027050 h 1671539"/>
              <a:gd name="connsiteX48" fmla="*/ 1066800 w 2133711"/>
              <a:gd name="connsiteY48" fmla="*/ 1119815 h 1671539"/>
              <a:gd name="connsiteX49" fmla="*/ 1080053 w 2133711"/>
              <a:gd name="connsiteY49" fmla="*/ 1133068 h 1671539"/>
              <a:gd name="connsiteX50" fmla="*/ 1126435 w 2133711"/>
              <a:gd name="connsiteY50" fmla="*/ 1146320 h 1671539"/>
              <a:gd name="connsiteX51" fmla="*/ 1285461 w 2133711"/>
              <a:gd name="connsiteY51" fmla="*/ 1139694 h 1671539"/>
              <a:gd name="connsiteX52" fmla="*/ 1437861 w 2133711"/>
              <a:gd name="connsiteY52" fmla="*/ 1106563 h 1671539"/>
              <a:gd name="connsiteX53" fmla="*/ 1504122 w 2133711"/>
              <a:gd name="connsiteY53" fmla="*/ 1093311 h 1671539"/>
              <a:gd name="connsiteX54" fmla="*/ 1610140 w 2133711"/>
              <a:gd name="connsiteY54" fmla="*/ 1053555 h 1671539"/>
              <a:gd name="connsiteX55" fmla="*/ 1643270 w 2133711"/>
              <a:gd name="connsiteY55" fmla="*/ 1046928 h 1671539"/>
              <a:gd name="connsiteX56" fmla="*/ 1663148 w 2133711"/>
              <a:gd name="connsiteY56" fmla="*/ 1040302 h 1671539"/>
              <a:gd name="connsiteX57" fmla="*/ 1616766 w 2133711"/>
              <a:gd name="connsiteY57" fmla="*/ 1053555 h 1671539"/>
              <a:gd name="connsiteX58" fmla="*/ 1550505 w 2133711"/>
              <a:gd name="connsiteY58" fmla="*/ 1086685 h 1671539"/>
              <a:gd name="connsiteX59" fmla="*/ 1504122 w 2133711"/>
              <a:gd name="connsiteY59" fmla="*/ 1113189 h 1671539"/>
              <a:gd name="connsiteX60" fmla="*/ 1391479 w 2133711"/>
              <a:gd name="connsiteY60" fmla="*/ 1172824 h 1671539"/>
              <a:gd name="connsiteX61" fmla="*/ 1338470 w 2133711"/>
              <a:gd name="connsiteY61" fmla="*/ 1212581 h 1671539"/>
              <a:gd name="connsiteX62" fmla="*/ 1278835 w 2133711"/>
              <a:gd name="connsiteY62" fmla="*/ 1285468 h 1671539"/>
              <a:gd name="connsiteX63" fmla="*/ 1272209 w 2133711"/>
              <a:gd name="connsiteY63" fmla="*/ 1318598 h 1671539"/>
              <a:gd name="connsiteX64" fmla="*/ 1325218 w 2133711"/>
              <a:gd name="connsiteY64" fmla="*/ 1404737 h 1671539"/>
              <a:gd name="connsiteX65" fmla="*/ 1451114 w 2133711"/>
              <a:gd name="connsiteY65" fmla="*/ 1464372 h 1671539"/>
              <a:gd name="connsiteX66" fmla="*/ 1497496 w 2133711"/>
              <a:gd name="connsiteY66" fmla="*/ 1470998 h 1671539"/>
              <a:gd name="connsiteX67" fmla="*/ 1550505 w 2133711"/>
              <a:gd name="connsiteY67" fmla="*/ 1484250 h 1671539"/>
              <a:gd name="connsiteX68" fmla="*/ 1510748 w 2133711"/>
              <a:gd name="connsiteY68" fmla="*/ 1530633 h 1671539"/>
              <a:gd name="connsiteX69" fmla="*/ 1457740 w 2133711"/>
              <a:gd name="connsiteY69" fmla="*/ 1583642 h 1671539"/>
              <a:gd name="connsiteX70" fmla="*/ 1431235 w 2133711"/>
              <a:gd name="connsiteY70" fmla="*/ 1636650 h 1671539"/>
              <a:gd name="connsiteX71" fmla="*/ 1444487 w 2133711"/>
              <a:gd name="connsiteY71" fmla="*/ 1669781 h 1671539"/>
              <a:gd name="connsiteX72" fmla="*/ 1477618 w 2133711"/>
              <a:gd name="connsiteY72" fmla="*/ 1663155 h 1671539"/>
              <a:gd name="connsiteX73" fmla="*/ 1557131 w 2133711"/>
              <a:gd name="connsiteY73" fmla="*/ 1643276 h 1671539"/>
              <a:gd name="connsiteX74" fmla="*/ 1636644 w 2133711"/>
              <a:gd name="connsiteY74" fmla="*/ 1616772 h 1671539"/>
              <a:gd name="connsiteX75" fmla="*/ 1742661 w 2133711"/>
              <a:gd name="connsiteY75" fmla="*/ 1557137 h 1671539"/>
              <a:gd name="connsiteX76" fmla="*/ 1769166 w 2133711"/>
              <a:gd name="connsiteY76" fmla="*/ 1537259 h 1671539"/>
              <a:gd name="connsiteX77" fmla="*/ 1802296 w 2133711"/>
              <a:gd name="connsiteY77" fmla="*/ 1484250 h 1671539"/>
              <a:gd name="connsiteX78" fmla="*/ 1808922 w 2133711"/>
              <a:gd name="connsiteY78" fmla="*/ 1457746 h 1671539"/>
              <a:gd name="connsiteX79" fmla="*/ 1802296 w 2133711"/>
              <a:gd name="connsiteY79" fmla="*/ 1384859 h 1671539"/>
              <a:gd name="connsiteX80" fmla="*/ 1769166 w 2133711"/>
              <a:gd name="connsiteY80" fmla="*/ 1285468 h 1671539"/>
              <a:gd name="connsiteX81" fmla="*/ 1722783 w 2133711"/>
              <a:gd name="connsiteY81" fmla="*/ 1205955 h 1671539"/>
              <a:gd name="connsiteX82" fmla="*/ 1709531 w 2133711"/>
              <a:gd name="connsiteY82" fmla="*/ 1192702 h 1671539"/>
              <a:gd name="connsiteX83" fmla="*/ 1689653 w 2133711"/>
              <a:gd name="connsiteY83" fmla="*/ 1186076 h 1671539"/>
              <a:gd name="connsiteX84" fmla="*/ 1663148 w 2133711"/>
              <a:gd name="connsiteY84" fmla="*/ 1172824 h 1671539"/>
              <a:gd name="connsiteX85" fmla="*/ 1610140 w 2133711"/>
              <a:gd name="connsiteY85" fmla="*/ 1126442 h 1671539"/>
              <a:gd name="connsiteX86" fmla="*/ 1590261 w 2133711"/>
              <a:gd name="connsiteY86" fmla="*/ 1086685 h 1671539"/>
              <a:gd name="connsiteX87" fmla="*/ 1603514 w 2133711"/>
              <a:gd name="connsiteY87" fmla="*/ 1000546 h 1671539"/>
              <a:gd name="connsiteX88" fmla="*/ 1643270 w 2133711"/>
              <a:gd name="connsiteY88" fmla="*/ 954163 h 1671539"/>
              <a:gd name="connsiteX89" fmla="*/ 1928192 w 2133711"/>
              <a:gd name="connsiteY89" fmla="*/ 768633 h 1671539"/>
              <a:gd name="connsiteX90" fmla="*/ 2107096 w 2133711"/>
              <a:gd name="connsiteY90" fmla="*/ 649363 h 1671539"/>
              <a:gd name="connsiteX91" fmla="*/ 2133600 w 2133711"/>
              <a:gd name="connsiteY91" fmla="*/ 609607 h 1671539"/>
              <a:gd name="connsiteX92" fmla="*/ 1994453 w 2133711"/>
              <a:gd name="connsiteY92" fmla="*/ 483711 h 1671539"/>
              <a:gd name="connsiteX93" fmla="*/ 1815548 w 2133711"/>
              <a:gd name="connsiteY93" fmla="*/ 417450 h 1671539"/>
              <a:gd name="connsiteX94" fmla="*/ 1298714 w 2133711"/>
              <a:gd name="connsiteY94" fmla="*/ 284928 h 1671539"/>
              <a:gd name="connsiteX95" fmla="*/ 1053548 w 2133711"/>
              <a:gd name="connsiteY95" fmla="*/ 238546 h 1671539"/>
              <a:gd name="connsiteX96" fmla="*/ 801757 w 2133711"/>
              <a:gd name="connsiteY96" fmla="*/ 178911 h 1671539"/>
              <a:gd name="connsiteX97" fmla="*/ 755374 w 2133711"/>
              <a:gd name="connsiteY97" fmla="*/ 152407 h 1671539"/>
              <a:gd name="connsiteX98" fmla="*/ 768627 w 2133711"/>
              <a:gd name="connsiteY98" fmla="*/ 106024 h 1671539"/>
              <a:gd name="connsiteX99" fmla="*/ 808383 w 2133711"/>
              <a:gd name="connsiteY99" fmla="*/ 79520 h 1671539"/>
              <a:gd name="connsiteX100" fmla="*/ 887896 w 2133711"/>
              <a:gd name="connsiteY100" fmla="*/ 46389 h 1671539"/>
              <a:gd name="connsiteX101" fmla="*/ 934279 w 2133711"/>
              <a:gd name="connsiteY101" fmla="*/ 26511 h 1671539"/>
              <a:gd name="connsiteX102" fmla="*/ 1305340 w 2133711"/>
              <a:gd name="connsiteY102" fmla="*/ 6633 h 1671539"/>
              <a:gd name="connsiteX103" fmla="*/ 1066800 w 2133711"/>
              <a:gd name="connsiteY103" fmla="*/ 6633 h 1671539"/>
              <a:gd name="connsiteX104" fmla="*/ 1086679 w 2133711"/>
              <a:gd name="connsiteY104" fmla="*/ 13259 h 1671539"/>
              <a:gd name="connsiteX105" fmla="*/ 1152940 w 2133711"/>
              <a:gd name="connsiteY105" fmla="*/ 19885 h 1671539"/>
              <a:gd name="connsiteX106" fmla="*/ 1384853 w 2133711"/>
              <a:gd name="connsiteY106" fmla="*/ 26511 h 1671539"/>
              <a:gd name="connsiteX107" fmla="*/ 1292087 w 2133711"/>
              <a:gd name="connsiteY107" fmla="*/ 46389 h 1671539"/>
              <a:gd name="connsiteX108" fmla="*/ 1199322 w 2133711"/>
              <a:gd name="connsiteY108" fmla="*/ 53015 h 1671539"/>
              <a:gd name="connsiteX109" fmla="*/ 1159566 w 2133711"/>
              <a:gd name="connsiteY109" fmla="*/ 66268 h 1671539"/>
              <a:gd name="connsiteX110" fmla="*/ 1265583 w 2133711"/>
              <a:gd name="connsiteY110" fmla="*/ 119276 h 1671539"/>
              <a:gd name="connsiteX111" fmla="*/ 1464366 w 2133711"/>
              <a:gd name="connsiteY111" fmla="*/ 145781 h 1671539"/>
              <a:gd name="connsiteX112" fmla="*/ 1537253 w 2133711"/>
              <a:gd name="connsiteY112" fmla="*/ 152407 h 1671539"/>
              <a:gd name="connsiteX113" fmla="*/ 1596887 w 2133711"/>
              <a:gd name="connsiteY113" fmla="*/ 159033 h 1671539"/>
              <a:gd name="connsiteX114" fmla="*/ 1543879 w 2133711"/>
              <a:gd name="connsiteY114" fmla="*/ 152407 h 1671539"/>
              <a:gd name="connsiteX115" fmla="*/ 1358348 w 2133711"/>
              <a:gd name="connsiteY115" fmla="*/ 159033 h 1671539"/>
              <a:gd name="connsiteX116" fmla="*/ 1305340 w 2133711"/>
              <a:gd name="connsiteY116" fmla="*/ 172285 h 1671539"/>
              <a:gd name="connsiteX117" fmla="*/ 1272209 w 2133711"/>
              <a:gd name="connsiteY117" fmla="*/ 178911 h 1671539"/>
              <a:gd name="connsiteX118" fmla="*/ 1245705 w 2133711"/>
              <a:gd name="connsiteY118" fmla="*/ 192163 h 1671539"/>
              <a:gd name="connsiteX119" fmla="*/ 1225827 w 2133711"/>
              <a:gd name="connsiteY119" fmla="*/ 198789 h 1671539"/>
              <a:gd name="connsiteX120" fmla="*/ 1232453 w 2133711"/>
              <a:gd name="connsiteY120" fmla="*/ 225294 h 1671539"/>
              <a:gd name="connsiteX121" fmla="*/ 1258957 w 2133711"/>
              <a:gd name="connsiteY121" fmla="*/ 231920 h 1671539"/>
              <a:gd name="connsiteX122" fmla="*/ 1292087 w 2133711"/>
              <a:gd name="connsiteY122" fmla="*/ 245172 h 167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33711" h="1671539">
                <a:moveTo>
                  <a:pt x="112644" y="357815"/>
                </a:moveTo>
                <a:cubicBezTo>
                  <a:pt x="128105" y="344563"/>
                  <a:pt x="141347" y="328162"/>
                  <a:pt x="159027" y="318059"/>
                </a:cubicBezTo>
                <a:cubicBezTo>
                  <a:pt x="172988" y="310081"/>
                  <a:pt x="189687" y="308176"/>
                  <a:pt x="205409" y="304807"/>
                </a:cubicBezTo>
                <a:cubicBezTo>
                  <a:pt x="251577" y="294914"/>
                  <a:pt x="298149" y="287004"/>
                  <a:pt x="344557" y="278302"/>
                </a:cubicBezTo>
                <a:lnTo>
                  <a:pt x="417444" y="265050"/>
                </a:lnTo>
                <a:cubicBezTo>
                  <a:pt x="443917" y="260446"/>
                  <a:pt x="470775" y="257840"/>
                  <a:pt x="496957" y="251798"/>
                </a:cubicBezTo>
                <a:cubicBezTo>
                  <a:pt x="562369" y="236703"/>
                  <a:pt x="596803" y="226894"/>
                  <a:pt x="662609" y="218668"/>
                </a:cubicBezTo>
                <a:cubicBezTo>
                  <a:pt x="717531" y="211803"/>
                  <a:pt x="829752" y="207660"/>
                  <a:pt x="874644" y="205415"/>
                </a:cubicBezTo>
                <a:cubicBezTo>
                  <a:pt x="868018" y="212041"/>
                  <a:pt x="862712" y="220327"/>
                  <a:pt x="854766" y="225294"/>
                </a:cubicBezTo>
                <a:cubicBezTo>
                  <a:pt x="840404" y="234271"/>
                  <a:pt x="795645" y="245898"/>
                  <a:pt x="781879" y="251798"/>
                </a:cubicBezTo>
                <a:cubicBezTo>
                  <a:pt x="739444" y="269984"/>
                  <a:pt x="706678" y="290323"/>
                  <a:pt x="669235" y="318059"/>
                </a:cubicBezTo>
                <a:cubicBezTo>
                  <a:pt x="531278" y="420250"/>
                  <a:pt x="587251" y="383820"/>
                  <a:pt x="483705" y="463833"/>
                </a:cubicBezTo>
                <a:cubicBezTo>
                  <a:pt x="457489" y="484091"/>
                  <a:pt x="430282" y="503049"/>
                  <a:pt x="404192" y="523468"/>
                </a:cubicBezTo>
                <a:cubicBezTo>
                  <a:pt x="379471" y="542815"/>
                  <a:pt x="357424" y="565689"/>
                  <a:pt x="331305" y="583102"/>
                </a:cubicBezTo>
                <a:cubicBezTo>
                  <a:pt x="304801" y="600772"/>
                  <a:pt x="278804" y="619228"/>
                  <a:pt x="251792" y="636111"/>
                </a:cubicBezTo>
                <a:cubicBezTo>
                  <a:pt x="225772" y="652374"/>
                  <a:pt x="198166" y="666020"/>
                  <a:pt x="172279" y="682494"/>
                </a:cubicBezTo>
                <a:cubicBezTo>
                  <a:pt x="126958" y="711334"/>
                  <a:pt x="98071" y="733400"/>
                  <a:pt x="59635" y="768633"/>
                </a:cubicBezTo>
                <a:cubicBezTo>
                  <a:pt x="48122" y="779186"/>
                  <a:pt x="36881" y="790090"/>
                  <a:pt x="26505" y="801763"/>
                </a:cubicBezTo>
                <a:cubicBezTo>
                  <a:pt x="19168" y="810017"/>
                  <a:pt x="13253" y="819433"/>
                  <a:pt x="6627" y="828268"/>
                </a:cubicBezTo>
                <a:cubicBezTo>
                  <a:pt x="4418" y="834894"/>
                  <a:pt x="0" y="841161"/>
                  <a:pt x="0" y="848146"/>
                </a:cubicBezTo>
                <a:cubicBezTo>
                  <a:pt x="0" y="907841"/>
                  <a:pt x="51070" y="871687"/>
                  <a:pt x="106018" y="868024"/>
                </a:cubicBezTo>
                <a:cubicBezTo>
                  <a:pt x="128105" y="861398"/>
                  <a:pt x="149908" y="853739"/>
                  <a:pt x="172279" y="848146"/>
                </a:cubicBezTo>
                <a:cubicBezTo>
                  <a:pt x="297486" y="816845"/>
                  <a:pt x="244888" y="840356"/>
                  <a:pt x="384314" y="795137"/>
                </a:cubicBezTo>
                <a:cubicBezTo>
                  <a:pt x="426855" y="781340"/>
                  <a:pt x="467894" y="763231"/>
                  <a:pt x="510209" y="748755"/>
                </a:cubicBezTo>
                <a:cubicBezTo>
                  <a:pt x="637273" y="705286"/>
                  <a:pt x="719415" y="692173"/>
                  <a:pt x="848140" y="622859"/>
                </a:cubicBezTo>
                <a:cubicBezTo>
                  <a:pt x="876853" y="607398"/>
                  <a:pt x="905111" y="591060"/>
                  <a:pt x="934279" y="576476"/>
                </a:cubicBezTo>
                <a:cubicBezTo>
                  <a:pt x="958149" y="564541"/>
                  <a:pt x="982636" y="553859"/>
                  <a:pt x="1007166" y="543346"/>
                </a:cubicBezTo>
                <a:cubicBezTo>
                  <a:pt x="1029031" y="533975"/>
                  <a:pt x="1052150" y="527481"/>
                  <a:pt x="1073427" y="516842"/>
                </a:cubicBezTo>
                <a:cubicBezTo>
                  <a:pt x="1087673" y="509719"/>
                  <a:pt x="1099201" y="497964"/>
                  <a:pt x="1113183" y="490337"/>
                </a:cubicBezTo>
                <a:cubicBezTo>
                  <a:pt x="1202346" y="441702"/>
                  <a:pt x="1103853" y="505392"/>
                  <a:pt x="1166192" y="463833"/>
                </a:cubicBezTo>
                <a:cubicBezTo>
                  <a:pt x="1163983" y="472668"/>
                  <a:pt x="1163927" y="482342"/>
                  <a:pt x="1159566" y="490337"/>
                </a:cubicBezTo>
                <a:cubicBezTo>
                  <a:pt x="1132696" y="539598"/>
                  <a:pt x="1127262" y="531365"/>
                  <a:pt x="1093305" y="569850"/>
                </a:cubicBezTo>
                <a:cubicBezTo>
                  <a:pt x="1070478" y="595720"/>
                  <a:pt x="1049267" y="622973"/>
                  <a:pt x="1027044" y="649363"/>
                </a:cubicBezTo>
                <a:cubicBezTo>
                  <a:pt x="1013927" y="664939"/>
                  <a:pt x="1000539" y="680285"/>
                  <a:pt x="987287" y="695746"/>
                </a:cubicBezTo>
                <a:lnTo>
                  <a:pt x="947531" y="742128"/>
                </a:lnTo>
                <a:cubicBezTo>
                  <a:pt x="925902" y="807016"/>
                  <a:pt x="907318" y="815336"/>
                  <a:pt x="934279" y="874650"/>
                </a:cubicBezTo>
                <a:cubicBezTo>
                  <a:pt x="938157" y="883181"/>
                  <a:pt x="946122" y="889707"/>
                  <a:pt x="954157" y="894528"/>
                </a:cubicBezTo>
                <a:cubicBezTo>
                  <a:pt x="972793" y="905710"/>
                  <a:pt x="1025016" y="924154"/>
                  <a:pt x="1046922" y="927659"/>
                </a:cubicBezTo>
                <a:cubicBezTo>
                  <a:pt x="1086421" y="933979"/>
                  <a:pt x="1166192" y="940911"/>
                  <a:pt x="1166192" y="940911"/>
                </a:cubicBezTo>
                <a:cubicBezTo>
                  <a:pt x="1205948" y="938702"/>
                  <a:pt x="1245906" y="938849"/>
                  <a:pt x="1285461" y="934285"/>
                </a:cubicBezTo>
                <a:cubicBezTo>
                  <a:pt x="1324469" y="929784"/>
                  <a:pt x="1345262" y="919136"/>
                  <a:pt x="1378227" y="901155"/>
                </a:cubicBezTo>
                <a:cubicBezTo>
                  <a:pt x="1408372" y="884712"/>
                  <a:pt x="1415540" y="880813"/>
                  <a:pt x="1437861" y="854772"/>
                </a:cubicBezTo>
                <a:cubicBezTo>
                  <a:pt x="1449103" y="841656"/>
                  <a:pt x="1456843" y="823435"/>
                  <a:pt x="1464366" y="808389"/>
                </a:cubicBezTo>
                <a:cubicBezTo>
                  <a:pt x="1426296" y="770321"/>
                  <a:pt x="1447153" y="781115"/>
                  <a:pt x="1358348" y="795137"/>
                </a:cubicBezTo>
                <a:cubicBezTo>
                  <a:pt x="1344550" y="797316"/>
                  <a:pt x="1331330" y="802657"/>
                  <a:pt x="1318592" y="808389"/>
                </a:cubicBezTo>
                <a:cubicBezTo>
                  <a:pt x="1240011" y="843751"/>
                  <a:pt x="1232993" y="844129"/>
                  <a:pt x="1179444" y="894528"/>
                </a:cubicBezTo>
                <a:cubicBezTo>
                  <a:pt x="1156698" y="915936"/>
                  <a:pt x="1129253" y="934004"/>
                  <a:pt x="1113183" y="960789"/>
                </a:cubicBezTo>
                <a:lnTo>
                  <a:pt x="1073427" y="1027050"/>
                </a:lnTo>
                <a:cubicBezTo>
                  <a:pt x="1063437" y="1067008"/>
                  <a:pt x="1052369" y="1081334"/>
                  <a:pt x="1066800" y="1119815"/>
                </a:cubicBezTo>
                <a:cubicBezTo>
                  <a:pt x="1068994" y="1125665"/>
                  <a:pt x="1074696" y="1129854"/>
                  <a:pt x="1080053" y="1133068"/>
                </a:cubicBezTo>
                <a:cubicBezTo>
                  <a:pt x="1086843" y="1137142"/>
                  <a:pt x="1121485" y="1145082"/>
                  <a:pt x="1126435" y="1146320"/>
                </a:cubicBezTo>
                <a:cubicBezTo>
                  <a:pt x="1179444" y="1144111"/>
                  <a:pt x="1232612" y="1144357"/>
                  <a:pt x="1285461" y="1139694"/>
                </a:cubicBezTo>
                <a:cubicBezTo>
                  <a:pt x="1306839" y="1137808"/>
                  <a:pt x="1426295" y="1109077"/>
                  <a:pt x="1437861" y="1106563"/>
                </a:cubicBezTo>
                <a:cubicBezTo>
                  <a:pt x="1459871" y="1101778"/>
                  <a:pt x="1482339" y="1099043"/>
                  <a:pt x="1504122" y="1093311"/>
                </a:cubicBezTo>
                <a:cubicBezTo>
                  <a:pt x="1615069" y="1064115"/>
                  <a:pt x="1516116" y="1084897"/>
                  <a:pt x="1610140" y="1053555"/>
                </a:cubicBezTo>
                <a:cubicBezTo>
                  <a:pt x="1620824" y="1049994"/>
                  <a:pt x="1632344" y="1049660"/>
                  <a:pt x="1643270" y="1046928"/>
                </a:cubicBezTo>
                <a:cubicBezTo>
                  <a:pt x="1650046" y="1045234"/>
                  <a:pt x="1669924" y="1038608"/>
                  <a:pt x="1663148" y="1040302"/>
                </a:cubicBezTo>
                <a:cubicBezTo>
                  <a:pt x="1647549" y="1044202"/>
                  <a:pt x="1632227" y="1049137"/>
                  <a:pt x="1616766" y="1053555"/>
                </a:cubicBezTo>
                <a:cubicBezTo>
                  <a:pt x="1561435" y="1095052"/>
                  <a:pt x="1623064" y="1053196"/>
                  <a:pt x="1550505" y="1086685"/>
                </a:cubicBezTo>
                <a:cubicBezTo>
                  <a:pt x="1534337" y="1094147"/>
                  <a:pt x="1520049" y="1105225"/>
                  <a:pt x="1504122" y="1113189"/>
                </a:cubicBezTo>
                <a:cubicBezTo>
                  <a:pt x="1427006" y="1151747"/>
                  <a:pt x="1461440" y="1124726"/>
                  <a:pt x="1391479" y="1172824"/>
                </a:cubicBezTo>
                <a:cubicBezTo>
                  <a:pt x="1373278" y="1185337"/>
                  <a:pt x="1354088" y="1196963"/>
                  <a:pt x="1338470" y="1212581"/>
                </a:cubicBezTo>
                <a:cubicBezTo>
                  <a:pt x="1316273" y="1234778"/>
                  <a:pt x="1278835" y="1285468"/>
                  <a:pt x="1278835" y="1285468"/>
                </a:cubicBezTo>
                <a:cubicBezTo>
                  <a:pt x="1276626" y="1296511"/>
                  <a:pt x="1272209" y="1307336"/>
                  <a:pt x="1272209" y="1318598"/>
                </a:cubicBezTo>
                <a:cubicBezTo>
                  <a:pt x="1272209" y="1348904"/>
                  <a:pt x="1308458" y="1394960"/>
                  <a:pt x="1325218" y="1404737"/>
                </a:cubicBezTo>
                <a:cubicBezTo>
                  <a:pt x="1390594" y="1442873"/>
                  <a:pt x="1389914" y="1451258"/>
                  <a:pt x="1451114" y="1464372"/>
                </a:cubicBezTo>
                <a:cubicBezTo>
                  <a:pt x="1466385" y="1467644"/>
                  <a:pt x="1482182" y="1467935"/>
                  <a:pt x="1497496" y="1470998"/>
                </a:cubicBezTo>
                <a:cubicBezTo>
                  <a:pt x="1515356" y="1474570"/>
                  <a:pt x="1550505" y="1484250"/>
                  <a:pt x="1550505" y="1484250"/>
                </a:cubicBezTo>
                <a:cubicBezTo>
                  <a:pt x="1534790" y="1505204"/>
                  <a:pt x="1530133" y="1514018"/>
                  <a:pt x="1510748" y="1530633"/>
                </a:cubicBezTo>
                <a:cubicBezTo>
                  <a:pt x="1480390" y="1556653"/>
                  <a:pt x="1481589" y="1544888"/>
                  <a:pt x="1457740" y="1583642"/>
                </a:cubicBezTo>
                <a:cubicBezTo>
                  <a:pt x="1447386" y="1600467"/>
                  <a:pt x="1431235" y="1636650"/>
                  <a:pt x="1431235" y="1636650"/>
                </a:cubicBezTo>
                <a:cubicBezTo>
                  <a:pt x="1435652" y="1647694"/>
                  <a:pt x="1434160" y="1663880"/>
                  <a:pt x="1444487" y="1669781"/>
                </a:cubicBezTo>
                <a:cubicBezTo>
                  <a:pt x="1454265" y="1675369"/>
                  <a:pt x="1466753" y="1666118"/>
                  <a:pt x="1477618" y="1663155"/>
                </a:cubicBezTo>
                <a:cubicBezTo>
                  <a:pt x="1560124" y="1640653"/>
                  <a:pt x="1474737" y="1657008"/>
                  <a:pt x="1557131" y="1643276"/>
                </a:cubicBezTo>
                <a:cubicBezTo>
                  <a:pt x="1583635" y="1634441"/>
                  <a:pt x="1611656" y="1629266"/>
                  <a:pt x="1636644" y="1616772"/>
                </a:cubicBezTo>
                <a:cubicBezTo>
                  <a:pt x="1672188" y="1599000"/>
                  <a:pt x="1711069" y="1580830"/>
                  <a:pt x="1742661" y="1557137"/>
                </a:cubicBezTo>
                <a:cubicBezTo>
                  <a:pt x="1751496" y="1550511"/>
                  <a:pt x="1761357" y="1545068"/>
                  <a:pt x="1769166" y="1537259"/>
                </a:cubicBezTo>
                <a:cubicBezTo>
                  <a:pt x="1781675" y="1524750"/>
                  <a:pt x="1795997" y="1501047"/>
                  <a:pt x="1802296" y="1484250"/>
                </a:cubicBezTo>
                <a:cubicBezTo>
                  <a:pt x="1805493" y="1475723"/>
                  <a:pt x="1806713" y="1466581"/>
                  <a:pt x="1808922" y="1457746"/>
                </a:cubicBezTo>
                <a:cubicBezTo>
                  <a:pt x="1806713" y="1433450"/>
                  <a:pt x="1806101" y="1408956"/>
                  <a:pt x="1802296" y="1384859"/>
                </a:cubicBezTo>
                <a:cubicBezTo>
                  <a:pt x="1795842" y="1343982"/>
                  <a:pt x="1786173" y="1322316"/>
                  <a:pt x="1769166" y="1285468"/>
                </a:cubicBezTo>
                <a:cubicBezTo>
                  <a:pt x="1759865" y="1265317"/>
                  <a:pt x="1738478" y="1221651"/>
                  <a:pt x="1722783" y="1205955"/>
                </a:cubicBezTo>
                <a:cubicBezTo>
                  <a:pt x="1718366" y="1201537"/>
                  <a:pt x="1714888" y="1195916"/>
                  <a:pt x="1709531" y="1192702"/>
                </a:cubicBezTo>
                <a:cubicBezTo>
                  <a:pt x="1703542" y="1189108"/>
                  <a:pt x="1696073" y="1188827"/>
                  <a:pt x="1689653" y="1186076"/>
                </a:cubicBezTo>
                <a:cubicBezTo>
                  <a:pt x="1680574" y="1182185"/>
                  <a:pt x="1671524" y="1178059"/>
                  <a:pt x="1663148" y="1172824"/>
                </a:cubicBezTo>
                <a:cubicBezTo>
                  <a:pt x="1648502" y="1163670"/>
                  <a:pt x="1619729" y="1140140"/>
                  <a:pt x="1610140" y="1126442"/>
                </a:cubicBezTo>
                <a:cubicBezTo>
                  <a:pt x="1601643" y="1114304"/>
                  <a:pt x="1596887" y="1099937"/>
                  <a:pt x="1590261" y="1086685"/>
                </a:cubicBezTo>
                <a:cubicBezTo>
                  <a:pt x="1594679" y="1057972"/>
                  <a:pt x="1592725" y="1027519"/>
                  <a:pt x="1603514" y="1000546"/>
                </a:cubicBezTo>
                <a:cubicBezTo>
                  <a:pt x="1611077" y="981639"/>
                  <a:pt x="1627223" y="966699"/>
                  <a:pt x="1643270" y="954163"/>
                </a:cubicBezTo>
                <a:cubicBezTo>
                  <a:pt x="1815677" y="819470"/>
                  <a:pt x="1777605" y="864461"/>
                  <a:pt x="1928192" y="768633"/>
                </a:cubicBezTo>
                <a:cubicBezTo>
                  <a:pt x="1988659" y="730154"/>
                  <a:pt x="2107096" y="649363"/>
                  <a:pt x="2107096" y="649363"/>
                </a:cubicBezTo>
                <a:cubicBezTo>
                  <a:pt x="2115931" y="636111"/>
                  <a:pt x="2135359" y="625437"/>
                  <a:pt x="2133600" y="609607"/>
                </a:cubicBezTo>
                <a:cubicBezTo>
                  <a:pt x="2123924" y="522521"/>
                  <a:pt x="2063412" y="511623"/>
                  <a:pt x="1994453" y="483711"/>
                </a:cubicBezTo>
                <a:cubicBezTo>
                  <a:pt x="1935505" y="459851"/>
                  <a:pt x="1876695" y="434921"/>
                  <a:pt x="1815548" y="417450"/>
                </a:cubicBezTo>
                <a:cubicBezTo>
                  <a:pt x="1644540" y="368590"/>
                  <a:pt x="1473465" y="317989"/>
                  <a:pt x="1298714" y="284928"/>
                </a:cubicBezTo>
                <a:lnTo>
                  <a:pt x="1053548" y="238546"/>
                </a:lnTo>
                <a:cubicBezTo>
                  <a:pt x="1001110" y="228230"/>
                  <a:pt x="864582" y="202844"/>
                  <a:pt x="801757" y="178911"/>
                </a:cubicBezTo>
                <a:cubicBezTo>
                  <a:pt x="785116" y="172572"/>
                  <a:pt x="770835" y="161242"/>
                  <a:pt x="755374" y="152407"/>
                </a:cubicBezTo>
                <a:cubicBezTo>
                  <a:pt x="759792" y="136946"/>
                  <a:pt x="759169" y="119028"/>
                  <a:pt x="768627" y="106024"/>
                </a:cubicBezTo>
                <a:cubicBezTo>
                  <a:pt x="777995" y="93143"/>
                  <a:pt x="794626" y="87545"/>
                  <a:pt x="808383" y="79520"/>
                </a:cubicBezTo>
                <a:cubicBezTo>
                  <a:pt x="853445" y="53234"/>
                  <a:pt x="840862" y="64479"/>
                  <a:pt x="887896" y="46389"/>
                </a:cubicBezTo>
                <a:cubicBezTo>
                  <a:pt x="903596" y="40351"/>
                  <a:pt x="917785" y="29810"/>
                  <a:pt x="934279" y="26511"/>
                </a:cubicBezTo>
                <a:cubicBezTo>
                  <a:pt x="1033248" y="6717"/>
                  <a:pt x="1231318" y="8581"/>
                  <a:pt x="1305340" y="6633"/>
                </a:cubicBezTo>
                <a:cubicBezTo>
                  <a:pt x="1236271" y="3494"/>
                  <a:pt x="1139460" y="-6578"/>
                  <a:pt x="1066800" y="6633"/>
                </a:cubicBezTo>
                <a:cubicBezTo>
                  <a:pt x="1059928" y="7882"/>
                  <a:pt x="1079775" y="12197"/>
                  <a:pt x="1086679" y="13259"/>
                </a:cubicBezTo>
                <a:cubicBezTo>
                  <a:pt x="1108618" y="16634"/>
                  <a:pt x="1130765" y="18899"/>
                  <a:pt x="1152940" y="19885"/>
                </a:cubicBezTo>
                <a:cubicBezTo>
                  <a:pt x="1230200" y="23319"/>
                  <a:pt x="1307549" y="24302"/>
                  <a:pt x="1384853" y="26511"/>
                </a:cubicBezTo>
                <a:cubicBezTo>
                  <a:pt x="1448689" y="42470"/>
                  <a:pt x="1426889" y="33752"/>
                  <a:pt x="1292087" y="46389"/>
                </a:cubicBezTo>
                <a:cubicBezTo>
                  <a:pt x="1261222" y="49283"/>
                  <a:pt x="1230244" y="50806"/>
                  <a:pt x="1199322" y="53015"/>
                </a:cubicBezTo>
                <a:cubicBezTo>
                  <a:pt x="1186070" y="57433"/>
                  <a:pt x="1157833" y="52407"/>
                  <a:pt x="1159566" y="66268"/>
                </a:cubicBezTo>
                <a:cubicBezTo>
                  <a:pt x="1164474" y="105534"/>
                  <a:pt x="1243006" y="115350"/>
                  <a:pt x="1265583" y="119276"/>
                </a:cubicBezTo>
                <a:cubicBezTo>
                  <a:pt x="1303708" y="125906"/>
                  <a:pt x="1429852" y="141946"/>
                  <a:pt x="1464366" y="145781"/>
                </a:cubicBezTo>
                <a:cubicBezTo>
                  <a:pt x="1488613" y="148475"/>
                  <a:pt x="1512978" y="149980"/>
                  <a:pt x="1537253" y="152407"/>
                </a:cubicBezTo>
                <a:cubicBezTo>
                  <a:pt x="1557154" y="154397"/>
                  <a:pt x="1576887" y="159033"/>
                  <a:pt x="1596887" y="159033"/>
                </a:cubicBezTo>
                <a:cubicBezTo>
                  <a:pt x="1614694" y="159033"/>
                  <a:pt x="1561548" y="154616"/>
                  <a:pt x="1543879" y="152407"/>
                </a:cubicBezTo>
                <a:cubicBezTo>
                  <a:pt x="1482035" y="154616"/>
                  <a:pt x="1420017" y="153894"/>
                  <a:pt x="1358348" y="159033"/>
                </a:cubicBezTo>
                <a:cubicBezTo>
                  <a:pt x="1340198" y="160545"/>
                  <a:pt x="1323087" y="168190"/>
                  <a:pt x="1305340" y="172285"/>
                </a:cubicBezTo>
                <a:cubicBezTo>
                  <a:pt x="1294366" y="174817"/>
                  <a:pt x="1283253" y="176702"/>
                  <a:pt x="1272209" y="178911"/>
                </a:cubicBezTo>
                <a:cubicBezTo>
                  <a:pt x="1263374" y="183328"/>
                  <a:pt x="1254784" y="188272"/>
                  <a:pt x="1245705" y="192163"/>
                </a:cubicBezTo>
                <a:cubicBezTo>
                  <a:pt x="1239285" y="194914"/>
                  <a:pt x="1228421" y="192304"/>
                  <a:pt x="1225827" y="198789"/>
                </a:cubicBezTo>
                <a:cubicBezTo>
                  <a:pt x="1222445" y="207245"/>
                  <a:pt x="1226014" y="218854"/>
                  <a:pt x="1232453" y="225294"/>
                </a:cubicBezTo>
                <a:cubicBezTo>
                  <a:pt x="1238892" y="231733"/>
                  <a:pt x="1250201" y="229418"/>
                  <a:pt x="1258957" y="231920"/>
                </a:cubicBezTo>
                <a:cubicBezTo>
                  <a:pt x="1278062" y="237379"/>
                  <a:pt x="1276448" y="237352"/>
                  <a:pt x="1292087" y="24517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b54e4d54ca043bc8dbf2a407bae85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283" y="4493877"/>
            <a:ext cx="3253148" cy="2302619"/>
          </a:xfrm>
          <a:prstGeom prst="rect">
            <a:avLst/>
          </a:prstGeom>
        </p:spPr>
      </p:pic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Sex chromosomes are denoted by W &amp; Z if the female is heterogametic: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/>
              <a:t>ZZ = Male &amp; ZW = Female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Birds, some fish and crustaceans, some insects (butterflies &amp; moths), and some reptiles.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Ovum (not sperm) determine sex.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Z chromosome is larger &amp; W chromosome is smaller.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 </a:t>
            </a:r>
          </a:p>
        </p:txBody>
      </p:sp>
      <p:pic>
        <p:nvPicPr>
          <p:cNvPr id="2" name="Picture 1" descr="komodo-dragon-head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9" y="4367929"/>
            <a:ext cx="3110162" cy="1749466"/>
          </a:xfrm>
          <a:prstGeom prst="rect">
            <a:avLst/>
          </a:prstGeom>
        </p:spPr>
      </p:pic>
      <p:pic>
        <p:nvPicPr>
          <p:cNvPr id="5" name="Picture 4" descr="baby-du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29" y="3179397"/>
            <a:ext cx="2382425" cy="17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69"/>
            <a:ext cx="8229600" cy="1143000"/>
          </a:xfrm>
        </p:spPr>
        <p:txBody>
          <a:bodyPr/>
          <a:lstStyle/>
          <a:p>
            <a:r>
              <a:rPr lang="en-US" dirty="0"/>
              <a:t>Hardy Weinberg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Godfrey Hardy &amp; Wilhelm Weinberg</a:t>
            </a:r>
          </a:p>
          <a:p>
            <a:pPr marL="0" indent="0" algn="ctr">
              <a:buNone/>
            </a:pPr>
            <a:r>
              <a:rPr lang="en-US" dirty="0"/>
              <a:t>Both published independently in 1908 about 42 years after Mendel published</a:t>
            </a:r>
          </a:p>
        </p:txBody>
      </p:sp>
      <p:pic>
        <p:nvPicPr>
          <p:cNvPr id="4" name="Picture 3" descr="Ghhardy@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19" y="3344216"/>
            <a:ext cx="4725051" cy="29979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8967" y="632359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Godfrey Hardy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6438" y="6323590"/>
            <a:ext cx="194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Wilhelm Weinberg</a:t>
            </a:r>
          </a:p>
        </p:txBody>
      </p:sp>
    </p:spTree>
    <p:extLst>
      <p:ext uri="{BB962C8B-B14F-4D97-AF65-F5344CB8AC3E}">
        <p14:creationId xmlns:p14="http://schemas.microsoft.com/office/powerpoint/2010/main" val="330108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515" y="190504"/>
            <a:ext cx="8491279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u="sng" dirty="0"/>
              <a:t>Hardy-Weinberg Equilibrium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Explains how Mendel’s 2</a:t>
            </a:r>
            <a:r>
              <a:rPr lang="en-US" baseline="30000" dirty="0"/>
              <a:t>nd</a:t>
            </a:r>
            <a:r>
              <a:rPr lang="en-US" dirty="0"/>
              <a:t> Principle of Segregation influences allelic and genotypic frequencies in a population and creates a steady state of equilibrium.</a:t>
            </a:r>
          </a:p>
          <a:p>
            <a:pPr marL="457200" indent="-457200"/>
            <a:endParaRPr lang="en-US" dirty="0"/>
          </a:p>
          <a:p>
            <a:r>
              <a:rPr lang="en-US" u="sng" dirty="0"/>
              <a:t>If assumptions are met, population will be in genetic equilibrium.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Allele frequencies do not change over generations.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After one generation  of random mating, genotypic frequencies will remain in the following proportions: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</a:t>
            </a:r>
            <a:r>
              <a:rPr lang="en-US" dirty="0"/>
              <a:t>		(frequency of AA)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2pq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q</a:t>
            </a:r>
            <a:r>
              <a:rPr lang="en-US" baseline="30000" dirty="0"/>
              <a:t>2</a:t>
            </a:r>
            <a:r>
              <a:rPr lang="en-US" dirty="0"/>
              <a:t>		(frequency of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 = allelic frequency of A</a:t>
            </a:r>
          </a:p>
          <a:p>
            <a:pPr marL="457200" indent="-457200">
              <a:buFont typeface="Times" charset="0"/>
              <a:buNone/>
            </a:pPr>
            <a:r>
              <a:rPr lang="en-US" dirty="0"/>
              <a:t>	*q = allelic frequency of a</a:t>
            </a:r>
          </a:p>
          <a:p>
            <a:pPr marL="457200" indent="-457200">
              <a:buFont typeface="Times" charset="0"/>
              <a:buNone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*p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92897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26"/>
          <p:cNvSpPr>
            <a:spLocks noChangeArrowheads="1"/>
          </p:cNvSpPr>
          <p:nvPr/>
        </p:nvSpPr>
        <p:spPr bwMode="auto">
          <a:xfrm>
            <a:off x="228600" y="381000"/>
            <a:ext cx="8686800" cy="67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Basis of the Hardy-Weinberg Law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Hardy-Weinberg state</a:t>
            </a:r>
            <a:r>
              <a:rPr lang="en-US" dirty="0"/>
              <a:t>:  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 at equilibrium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Zygotes form by random combinations of alleles, in proportion to the abundance of the alleles in the population.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If </a:t>
            </a:r>
            <a:r>
              <a:rPr lang="en-US" i="1" dirty="0"/>
              <a:t>f(p)</a:t>
            </a:r>
            <a:r>
              <a:rPr lang="en-US" dirty="0"/>
              <a:t> = 0.5 and </a:t>
            </a:r>
            <a:r>
              <a:rPr lang="en-US" i="1" dirty="0"/>
              <a:t>f(q)</a:t>
            </a:r>
            <a:r>
              <a:rPr lang="en-US" dirty="0"/>
              <a:t> = 0.5, outcome is as follows: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When population is at equilibrium: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graphicFrame>
        <p:nvGraphicFramePr>
          <p:cNvPr id="668698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62270"/>
              </p:ext>
            </p:extLst>
          </p:nvPr>
        </p:nvGraphicFramePr>
        <p:xfrm>
          <a:off x="812800" y="2968500"/>
          <a:ext cx="4876800" cy="2336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7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A(p)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a(q)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Aa(pq)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aa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(q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0.5 x 0.5 = 0.25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05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2"/>
          <a:stretch>
            <a:fillRect/>
          </a:stretch>
        </p:blipFill>
        <p:spPr bwMode="auto">
          <a:xfrm>
            <a:off x="838200" y="990600"/>
            <a:ext cx="53276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725" y="206375"/>
            <a:ext cx="8550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b="0" dirty="0"/>
              <a:t>Frequencies of genotypes AA, </a:t>
            </a:r>
            <a:r>
              <a:rPr lang="en-US" b="0" dirty="0" err="1"/>
              <a:t>Aa</a:t>
            </a:r>
            <a:r>
              <a:rPr lang="en-US" b="0" dirty="0"/>
              <a:t>, and </a:t>
            </a:r>
            <a:r>
              <a:rPr lang="en-US" b="0" dirty="0" err="1"/>
              <a:t>aa</a:t>
            </a:r>
            <a:r>
              <a:rPr lang="en-US" b="0" dirty="0"/>
              <a:t> relative to the frequencies of alleles A and a at Hardy-Weinberg equilibrium.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0" y="3505200"/>
            <a:ext cx="2001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b="0" dirty="0"/>
              <a:t>Max. </a:t>
            </a:r>
            <a:r>
              <a:rPr lang="en-US" sz="1400" b="0" dirty="0" err="1"/>
              <a:t>heterozygosity</a:t>
            </a:r>
            <a:endParaRPr lang="en-US" sz="1400" b="0" dirty="0"/>
          </a:p>
          <a:p>
            <a:r>
              <a:rPr lang="en-US" sz="1400" b="0" dirty="0"/>
              <a:t>@ p = q = 0.5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00600" y="38100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31897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Assumptions I didn’t mention previously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Population is infinitely large, to avoid changes in allele frequencies due to chance (this is the effect of </a:t>
            </a:r>
            <a:r>
              <a:rPr lang="en-US" u="sng" dirty="0"/>
              <a:t>genetic drift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Mating is random (with regard to traits under study; this is the opposite of </a:t>
            </a:r>
            <a:r>
              <a:rPr lang="en-US" u="sng" dirty="0" err="1"/>
              <a:t>assortative</a:t>
            </a:r>
            <a:r>
              <a:rPr lang="en-US" u="sng" dirty="0"/>
              <a:t> mating </a:t>
            </a:r>
            <a:r>
              <a:rPr lang="en-US" dirty="0"/>
              <a:t>and </a:t>
            </a:r>
            <a:r>
              <a:rPr lang="en-US" u="sng" dirty="0"/>
              <a:t>inbreeding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u="sng" dirty="0"/>
              <a:t>Population structure </a:t>
            </a:r>
            <a:r>
              <a:rPr lang="en-US" dirty="0"/>
              <a:t>is a form of non-random mating; two populations will not be in HWE if they are treated as one population.</a:t>
            </a:r>
          </a:p>
          <a:p>
            <a:pPr marL="914400" lvl="1" indent="-457200">
              <a:buFont typeface="Wingdings" charset="2"/>
              <a:buChar char="²"/>
            </a:pPr>
            <a:endParaRPr lang="en-US" dirty="0"/>
          </a:p>
          <a:p>
            <a:pPr marL="914400" lvl="1" indent="-457200">
              <a:buFont typeface="Wingdings" charset="2"/>
              <a:buChar char="²"/>
            </a:pPr>
            <a:r>
              <a:rPr lang="en-US" dirty="0"/>
              <a:t>A reduction in heterozygosity will be observed of two populations are treated as one (this is the </a:t>
            </a:r>
            <a:r>
              <a:rPr lang="en-US" u="sng" dirty="0" err="1"/>
              <a:t>Wahlund</a:t>
            </a:r>
            <a:r>
              <a:rPr lang="en-US" u="sng" dirty="0"/>
              <a:t> effect</a:t>
            </a:r>
            <a:r>
              <a:rPr lang="en-US" dirty="0"/>
              <a:t>).</a:t>
            </a:r>
          </a:p>
          <a:p>
            <a:pPr marL="457200" indent="-457200">
              <a:buFont typeface="Wingdings" charset="2"/>
              <a:buChar char="²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natural selection (for traits under study; as selection can quickly increase or decrease the frequency of specific alleles).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significant mutation (mutation adds new alleles, but usually slowly, e.g., 10</a:t>
            </a:r>
            <a:r>
              <a:rPr lang="en-US" baseline="30000" dirty="0"/>
              <a:t>-9</a:t>
            </a:r>
            <a:r>
              <a:rPr lang="en-US" dirty="0"/>
              <a:t>).</a:t>
            </a:r>
          </a:p>
          <a:p>
            <a:pPr marL="457200" indent="-457200">
              <a:buFont typeface="Times" charset="0"/>
              <a:buAutoNum type="arabicPeriod"/>
            </a:pPr>
            <a:endParaRPr lang="en-US" dirty="0"/>
          </a:p>
          <a:p>
            <a:pPr marL="457200" indent="-457200">
              <a:buFont typeface="Times" charset="0"/>
              <a:buAutoNum type="arabicPeriod"/>
            </a:pPr>
            <a:r>
              <a:rPr lang="en-US" dirty="0"/>
              <a:t>No migration (gene flow adds or eliminates alleles).</a:t>
            </a:r>
          </a:p>
        </p:txBody>
      </p:sp>
    </p:spTree>
    <p:extLst>
      <p:ext uri="{BB962C8B-B14F-4D97-AF65-F5344CB8AC3E}">
        <p14:creationId xmlns:p14="http://schemas.microsoft.com/office/powerpoint/2010/main" val="1034688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064" y="381000"/>
            <a:ext cx="846461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  <a:p>
            <a:pPr marL="457200" indent="-457200"/>
            <a:r>
              <a:rPr lang="en-US" u="sng" dirty="0"/>
              <a:t>Good News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Large populations are mathematically similar to infinitely large populations, so the effects of genetic drift can often be discounted.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Single finite populations with rare mutations, rare migrants, and weak selection generally fit Hardy-Weinberg proportions.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Hardy-Weinberg applies to any locus for which mating occurs randomly, even if mating is non-random for other loci, because loci on different chromosomes assort independently due to recombination (Mendel’s 3</a:t>
            </a:r>
            <a:r>
              <a:rPr lang="en-US" baseline="30000" dirty="0"/>
              <a:t>rd</a:t>
            </a:r>
            <a:r>
              <a:rPr lang="en-US" dirty="0"/>
              <a:t>  Principle).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We will spend the remainder of the semester looking at many examples that cause genotypic frequencies to deviate from HWE, … or exhibit more or less variation than predicted. </a:t>
            </a:r>
          </a:p>
        </p:txBody>
      </p:sp>
    </p:spTree>
    <p:extLst>
      <p:ext uri="{BB962C8B-B14F-4D97-AF65-F5344CB8AC3E}">
        <p14:creationId xmlns:p14="http://schemas.microsoft.com/office/powerpoint/2010/main" val="154536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can be applied to loci with more than two alleles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three alleles (A, B, and C) with frequencies p, q, and r: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Binomial expansion </a:t>
            </a:r>
            <a:r>
              <a:rPr lang="en-US" dirty="0">
                <a:sym typeface="Symbol" charset="0"/>
              </a:rPr>
              <a:t></a:t>
            </a: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For four alleles (A, B, C, and D) with frequencies p, q, r, and s: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(p + q + r + s) </a:t>
            </a:r>
            <a:r>
              <a:rPr lang="en-US" baseline="30000" dirty="0"/>
              <a:t>2</a:t>
            </a:r>
            <a:r>
              <a:rPr lang="en-US" dirty="0"/>
              <a:t> = p</a:t>
            </a:r>
            <a:r>
              <a:rPr lang="en-US" baseline="30000" dirty="0"/>
              <a:t>2</a:t>
            </a:r>
            <a:r>
              <a:rPr lang="en-US" dirty="0"/>
              <a:t>(AA) + 2pq(AB) + q</a:t>
            </a:r>
            <a:r>
              <a:rPr lang="en-US" baseline="30000" dirty="0"/>
              <a:t>2</a:t>
            </a:r>
            <a:r>
              <a:rPr lang="en-US" dirty="0"/>
              <a:t>(BB) + 2pr(AC) + 2qr(BC) + r</a:t>
            </a:r>
            <a:r>
              <a:rPr lang="en-US" baseline="30000" dirty="0"/>
              <a:t>2</a:t>
            </a:r>
            <a:r>
              <a:rPr lang="en-US" dirty="0"/>
              <a:t>(CC) + 2ps(AD) + 2qs(BD) + 2rs(CD) + s</a:t>
            </a:r>
            <a:r>
              <a:rPr lang="en-US" baseline="30000" dirty="0"/>
              <a:t>2</a:t>
            </a:r>
            <a:r>
              <a:rPr lang="en-US" dirty="0"/>
              <a:t>(DD)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3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Ways to describe genetic structure of populations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---Genotypes &amp; Alleles – terms first introduced by William Bateson (1861-1926)</a:t>
            </a:r>
          </a:p>
          <a:p>
            <a:pPr marL="228600" indent="-228600"/>
            <a:endParaRPr lang="en-US" dirty="0"/>
          </a:p>
          <a:p>
            <a:pPr marL="228600" indent="-228600"/>
            <a:r>
              <a:rPr lang="en-US" dirty="0"/>
              <a:t>---All methods of characterizing genetic variation include counting and describing genetic polymorphism directly or phenotypic traits linked to genetic variation.</a:t>
            </a:r>
          </a:p>
          <a:p>
            <a:pPr marL="457200" indent="-457200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Genotypic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Allelic frequencies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Multiple alleles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Sex-linked loci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endParaRPr lang="en-US" dirty="0"/>
          </a:p>
        </p:txBody>
      </p:sp>
      <p:pic>
        <p:nvPicPr>
          <p:cNvPr id="2" name="Picture 1" descr="genotyp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27" y="3149289"/>
            <a:ext cx="2743200" cy="3377884"/>
          </a:xfrm>
          <a:prstGeom prst="rect">
            <a:avLst/>
          </a:prstGeom>
        </p:spPr>
      </p:pic>
      <p:pic>
        <p:nvPicPr>
          <p:cNvPr id="3" name="Picture 2" descr="alle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7" y="3155801"/>
            <a:ext cx="2743200" cy="25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 dirty="0"/>
              <a:t>Hardy-Weinberg for X-linked alleles is a bit different for males</a:t>
            </a:r>
            <a:r>
              <a:rPr lang="en-US" dirty="0"/>
              <a:t>: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e.g., Humans and </a:t>
            </a:r>
            <a:r>
              <a:rPr lang="en-US" i="1" dirty="0"/>
              <a:t>Drosophila</a:t>
            </a:r>
            <a:r>
              <a:rPr lang="en-US" dirty="0"/>
              <a:t> (XX = female, XY = male is </a:t>
            </a:r>
            <a:r>
              <a:rPr lang="en-US" dirty="0" err="1"/>
              <a:t>hemizygous</a:t>
            </a:r>
            <a:r>
              <a:rPr lang="en-US" dirty="0"/>
              <a:t>)</a:t>
            </a:r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endParaRPr lang="en-US" u="sng" dirty="0"/>
          </a:p>
          <a:p>
            <a:pPr marL="457200" indent="-457200"/>
            <a:r>
              <a:rPr lang="en-US" u="sng" dirty="0"/>
              <a:t>Females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Hardy-Weinberg frequencies are the same for any other locus: </a:t>
            </a:r>
          </a:p>
          <a:p>
            <a:pPr marL="457200" indent="-457200"/>
            <a:r>
              <a:rPr lang="en-US" dirty="0"/>
              <a:t>	p</a:t>
            </a:r>
            <a:r>
              <a:rPr lang="en-US" baseline="30000" dirty="0"/>
              <a:t>2  </a:t>
            </a:r>
            <a:r>
              <a:rPr lang="en-US" dirty="0"/>
              <a:t>+ 2pq + q</a:t>
            </a:r>
            <a:r>
              <a:rPr lang="en-US" baseline="30000" dirty="0"/>
              <a:t>2 </a:t>
            </a:r>
            <a:r>
              <a:rPr lang="en-US" dirty="0"/>
              <a:t>= 1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u="sng" dirty="0"/>
              <a:t>Males</a:t>
            </a: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Genotype frequencies are the same as allele frequencies:</a:t>
            </a:r>
          </a:p>
          <a:p>
            <a:pPr marL="457200" indent="-457200"/>
            <a:r>
              <a:rPr lang="en-US" dirty="0"/>
              <a:t>	p + q = 1</a:t>
            </a:r>
          </a:p>
        </p:txBody>
      </p:sp>
      <p:graphicFrame>
        <p:nvGraphicFramePr>
          <p:cNvPr id="67174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33231"/>
              </p:ext>
            </p:extLst>
          </p:nvPr>
        </p:nvGraphicFramePr>
        <p:xfrm>
          <a:off x="304800" y="1450128"/>
          <a:ext cx="6502400" cy="249555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(p)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(q)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qp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16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r>
                        <a:rPr kumimoji="0" 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q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86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Hardy-Weinberg for X-linked alleles</a:t>
            </a:r>
            <a:r>
              <a:rPr lang="en-US"/>
              <a:t>:</a:t>
            </a:r>
          </a:p>
          <a:p>
            <a:pPr marL="457200" indent="-457200"/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If alleles are X-linked and sexes differ in allelic frequency, Hardy-Weinberg equilibrium is approached over several generations.</a:t>
            </a:r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>
              <a:buFontTx/>
              <a:buChar char="•"/>
            </a:pPr>
            <a:r>
              <a:rPr lang="en-US"/>
              <a:t>Allelic frequencies oscillate each generation until the allelic frequencies of males and females are equal. </a:t>
            </a:r>
          </a:p>
          <a:p>
            <a:pPr marL="457200" indent="-457200"/>
            <a:endParaRPr lang="en-US"/>
          </a:p>
          <a:p>
            <a:pPr marL="457200" indent="-457200">
              <a:buFont typeface="Times" charset="0"/>
              <a:buAutoNum type="arabicPeriod"/>
            </a:pPr>
            <a:endParaRPr lang="en-US"/>
          </a:p>
          <a:p>
            <a:pPr marL="457200" indent="-457200"/>
            <a:endParaRPr lang="en-US"/>
          </a:p>
          <a:p>
            <a:pPr marL="457200" indent="-457200"/>
            <a:endParaRPr lang="en-US"/>
          </a:p>
        </p:txBody>
      </p:sp>
      <p:pic>
        <p:nvPicPr>
          <p:cNvPr id="58370" name="Picture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>
            <a:fillRect/>
          </a:stretch>
        </p:blipFill>
        <p:spPr bwMode="auto">
          <a:xfrm>
            <a:off x="457200" y="2806656"/>
            <a:ext cx="60198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101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" y="384175"/>
            <a:ext cx="86868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u="sng" dirty="0"/>
              <a:t>We use Goodness of Fit test to determine if allele frequencies meet HW predictions: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u="sng" dirty="0"/>
              <a:t>Pearson’s Chi-Square Test</a:t>
            </a:r>
          </a:p>
          <a:p>
            <a:pPr marL="457200" indent="-457200">
              <a:defRPr/>
            </a:pPr>
            <a:endParaRPr lang="en-US" u="sng" dirty="0"/>
          </a:p>
          <a:p>
            <a:pPr marL="457200" indent="-457200">
              <a:defRPr/>
            </a:pPr>
            <a:r>
              <a:rPr lang="en-US" dirty="0"/>
              <a:t>	 </a:t>
            </a:r>
            <a:r>
              <a:rPr lang="en-US" sz="2400" dirty="0">
                <a:sym typeface="Symbol" charset="0"/>
              </a:rPr>
              <a:t></a:t>
            </a:r>
            <a:r>
              <a:rPr lang="en-US" baseline="30000" dirty="0">
                <a:sym typeface="Symbol" charset="0"/>
              </a:rPr>
              <a:t>2 </a:t>
            </a:r>
            <a:r>
              <a:rPr lang="en-US" dirty="0">
                <a:sym typeface="Symbol" charset="0"/>
              </a:rPr>
              <a:t>=  (# observed - # expected)</a:t>
            </a:r>
            <a:r>
              <a:rPr lang="en-US" baseline="30000" dirty="0">
                <a:sym typeface="Symbol" charset="0"/>
              </a:rPr>
              <a:t>2</a:t>
            </a:r>
            <a:r>
              <a:rPr lang="en-US" dirty="0">
                <a:sym typeface="Symbol" charset="0"/>
              </a:rPr>
              <a:t> / # expected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u="sng" dirty="0">
                <a:sym typeface="Symbol" charset="0"/>
              </a:rPr>
              <a:t>G-test</a:t>
            </a:r>
          </a:p>
          <a:p>
            <a:pPr marL="457200" indent="-457200">
              <a:defRPr/>
            </a:pPr>
            <a:endParaRPr lang="en-US" dirty="0">
              <a:sym typeface="Symbol" charset="0"/>
            </a:endParaRPr>
          </a:p>
          <a:p>
            <a:pPr marL="457200" indent="-457200">
              <a:defRPr/>
            </a:pPr>
            <a:r>
              <a:rPr lang="en-US" dirty="0">
                <a:sym typeface="Symbol" charset="0"/>
              </a:rPr>
              <a:t>	</a:t>
            </a:r>
          </a:p>
        </p:txBody>
      </p:sp>
      <p:pic>
        <p:nvPicPr>
          <p:cNvPr id="3" name="Picture 3" descr="Untitled.jpeg">
            <a:extLst>
              <a:ext uri="{FF2B5EF4-FFF2-40B4-BE49-F238E27FC236}">
                <a16:creationId xmlns:a16="http://schemas.microsoft.com/office/drawing/2014/main" id="{C5D62323-EE63-C245-BC89-10D1C3BB2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30056"/>
            <a:ext cx="2030627" cy="61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70">
            <a:extLst>
              <a:ext uri="{FF2B5EF4-FFF2-40B4-BE49-F238E27FC236}">
                <a16:creationId xmlns:a16="http://schemas.microsoft.com/office/drawing/2014/main" id="{AC946AC1-8080-FC4B-99E6-A0DEAF4CE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71730"/>
              </p:ext>
            </p:extLst>
          </p:nvPr>
        </p:nvGraphicFramePr>
        <p:xfrm>
          <a:off x="3326027" y="3030056"/>
          <a:ext cx="5275650" cy="3132435"/>
        </p:xfrm>
        <a:graphic>
          <a:graphicData uri="http://schemas.openxmlformats.org/drawingml/2006/table">
            <a:tbl>
              <a:tblPr/>
              <a:tblGrid>
                <a:gridCol w="87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Phenotype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obs.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# exp.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obs - exp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(O - E)</a:t>
                      </a:r>
                      <a:r>
                        <a:rPr kumimoji="0" lang="en-US" sz="9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en-US" sz="9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/E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Smooth/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138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yellow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Wrinkled/ green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142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+4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0.11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2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= 4 -1 =3, Critical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</a:t>
                      </a:r>
                      <a:r>
                        <a:rPr kumimoji="0" lang="en-US" sz="9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for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P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0.05 and 3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df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= 7.82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0.50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536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40DCB3-53F8-0A4A-B372-64F847D38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4175"/>
            <a:ext cx="86868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u="sng" dirty="0"/>
              <a:t>Finally, can use HWE equation to estimate allelic frequencies</a:t>
            </a:r>
            <a:r>
              <a:rPr lang="en-US" dirty="0"/>
              <a:t>: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Problem: If one or more alleles are recessive, cant distinguish between heterozygous and homozygous dominant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buFontTx/>
              <a:buChar char="•"/>
              <a:defRPr/>
            </a:pPr>
            <a:r>
              <a:rPr lang="en-US" dirty="0"/>
              <a:t>Use Hardy-Weinberg Equation to calculate allele frequencies based on the number of homozygous recessive individuals.</a:t>
            </a:r>
          </a:p>
          <a:p>
            <a:pPr marL="457200" indent="-457200">
              <a:buFontTx/>
              <a:buChar char="•"/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If q</a:t>
            </a:r>
            <a:r>
              <a:rPr lang="en-US" baseline="30000" dirty="0"/>
              <a:t>2 </a:t>
            </a:r>
            <a:r>
              <a:rPr lang="en-US" dirty="0"/>
              <a:t>= 0.0043, then q = 0.065; p = 1 - q = 0.935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 p</a:t>
            </a:r>
            <a:r>
              <a:rPr lang="en-US" baseline="30000" dirty="0"/>
              <a:t>2 </a:t>
            </a:r>
            <a:r>
              <a:rPr lang="en-US" dirty="0"/>
              <a:t>= 0.8742, 2pq = 0.1216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2pq can be quite high even if q</a:t>
            </a:r>
            <a:r>
              <a:rPr lang="en-US" baseline="30000" dirty="0"/>
              <a:t>2 </a:t>
            </a:r>
            <a:r>
              <a:rPr lang="en-US" dirty="0"/>
              <a:t>is is small #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r>
              <a:rPr lang="en-US" dirty="0"/>
              <a:t>	Has implications for # of carriers of a recessive disease. </a:t>
            </a:r>
          </a:p>
          <a:p>
            <a:pPr marL="457200" indent="-457200">
              <a:defRPr/>
            </a:pPr>
            <a:endParaRPr lang="en-US" dirty="0"/>
          </a:p>
          <a:p>
            <a:pPr marL="457200" indent="-457200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05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871" y="1139056"/>
            <a:ext cx="865925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Non-random mating and inbreeding leave specific signals and can be detected.</a:t>
            </a:r>
          </a:p>
          <a:p>
            <a:endParaRPr lang="en-US" i="1" dirty="0">
              <a:latin typeface="Calibri"/>
              <a:cs typeface="Calibri"/>
            </a:endParaRPr>
          </a:p>
          <a:p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IS</a:t>
            </a:r>
            <a:r>
              <a:rPr lang="en-US" sz="2800" dirty="0">
                <a:latin typeface="Times"/>
                <a:cs typeface="Times"/>
              </a:rPr>
              <a:t> = (2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r>
              <a:rPr lang="en-US" sz="2800" dirty="0">
                <a:latin typeface="Times"/>
                <a:cs typeface="Times"/>
              </a:rPr>
              <a:t> –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Aa</a:t>
            </a:r>
            <a:r>
              <a:rPr lang="en-US" sz="2800" dirty="0">
                <a:latin typeface="Times"/>
                <a:cs typeface="Times"/>
              </a:rPr>
              <a:t>) / 2</a:t>
            </a:r>
            <a:r>
              <a:rPr lang="en-US" sz="2800" i="1" dirty="0">
                <a:latin typeface="Times"/>
                <a:cs typeface="Times"/>
              </a:rPr>
              <a:t>f</a:t>
            </a:r>
            <a:r>
              <a:rPr lang="en-US" sz="2800" i="1" baseline="-25000" dirty="0">
                <a:latin typeface="Times"/>
                <a:cs typeface="Times"/>
              </a:rPr>
              <a:t>A </a:t>
            </a:r>
            <a:r>
              <a:rPr lang="en-US" sz="2800" i="1" dirty="0" err="1">
                <a:latin typeface="Times"/>
                <a:cs typeface="Times"/>
              </a:rPr>
              <a:t>f</a:t>
            </a:r>
            <a:r>
              <a:rPr lang="en-US" sz="2800" i="1" baseline="-25000" dirty="0" err="1">
                <a:latin typeface="Times"/>
                <a:cs typeface="Times"/>
              </a:rPr>
              <a:t>a</a:t>
            </a:r>
            <a:endParaRPr lang="en-US" sz="2800" dirty="0">
              <a:latin typeface="Times"/>
              <a:cs typeface="Times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H</a:t>
            </a:r>
            <a:r>
              <a:rPr lang="en-US" baseline="-25000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 is the expected proportion of heterozygotes under HW, whereas H</a:t>
            </a:r>
            <a:r>
              <a:rPr lang="en-US" baseline="-25000" dirty="0">
                <a:latin typeface="Calibri"/>
                <a:cs typeface="Calibri"/>
              </a:rPr>
              <a:t>o</a:t>
            </a:r>
            <a:r>
              <a:rPr lang="en-US" dirty="0">
                <a:latin typeface="Calibri"/>
                <a:cs typeface="Calibri"/>
              </a:rPr>
              <a:t> is the observed proportion of heterozygotes.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Positive F values mean there is a </a:t>
            </a:r>
            <a:r>
              <a:rPr lang="en-US" u="sng" dirty="0">
                <a:cs typeface="Calibri"/>
              </a:rPr>
              <a:t>deficiency of heterozygotes</a:t>
            </a:r>
            <a:r>
              <a:rPr lang="en-US" dirty="0">
                <a:cs typeface="Calibri"/>
              </a:rPr>
              <a:t>, implying positive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Negative F values mean there is an </a:t>
            </a:r>
            <a:r>
              <a:rPr lang="en-US" u="sng" dirty="0">
                <a:cs typeface="Calibri"/>
              </a:rPr>
              <a:t>excess of heterozygotes</a:t>
            </a:r>
            <a:r>
              <a:rPr lang="en-US" dirty="0">
                <a:cs typeface="Calibri"/>
              </a:rPr>
              <a:t>, implying negative </a:t>
            </a:r>
            <a:r>
              <a:rPr lang="en-US" dirty="0" err="1">
                <a:cs typeface="Calibri"/>
              </a:rPr>
              <a:t>assortative</a:t>
            </a:r>
            <a:r>
              <a:rPr lang="en-US" dirty="0">
                <a:cs typeface="Calibri"/>
              </a:rPr>
              <a:t> mating.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" indent="0">
              <a:buNone/>
            </a:pPr>
            <a:r>
              <a:rPr lang="en-US" dirty="0">
                <a:latin typeface="Calibri"/>
                <a:cs typeface="Calibri"/>
              </a:rPr>
              <a:t>Population structure mimics inbreeding and results in positive </a:t>
            </a:r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i="1" baseline="-25000" dirty="0">
                <a:latin typeface="Calibri"/>
                <a:cs typeface="Calibri"/>
              </a:rPr>
              <a:t>IS</a:t>
            </a:r>
            <a:r>
              <a:rPr lang="en-US" dirty="0">
                <a:latin typeface="Calibri"/>
                <a:cs typeface="Calibri"/>
              </a:rPr>
              <a:t> values.</a:t>
            </a:r>
          </a:p>
          <a:p>
            <a:pPr marL="5715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57150" algn="ctr"/>
            <a:r>
              <a:rPr lang="en-US" dirty="0">
                <a:solidFill>
                  <a:srgbClr val="0000FF"/>
                </a:solidFill>
                <a:cs typeface="Calibri"/>
              </a:rPr>
              <a:t>***More about Inbreeding to come in following lecture***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00714"/>
            <a:ext cx="8229600" cy="7793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/>
                <a:cs typeface="Calibri"/>
              </a:rPr>
              <a:t>Inbreeding Coefficient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8611" y="2842624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8395" y="2842624"/>
            <a:ext cx="40362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5527" y="2843868"/>
            <a:ext cx="43037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98666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1895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48212" y="2374844"/>
            <a:ext cx="0" cy="372952"/>
          </a:xfrm>
          <a:prstGeom prst="straightConnector1">
            <a:avLst/>
          </a:prstGeom>
          <a:ln w="63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7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6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Linkage 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>
                <a:latin typeface="Calibri"/>
                <a:cs typeface="Calibri"/>
              </a:rPr>
              <a:t>Recombination</a:t>
            </a:r>
            <a:r>
              <a:rPr lang="en-US" sz="1800" dirty="0">
                <a:latin typeface="Calibri"/>
                <a:cs typeface="Calibri"/>
              </a:rPr>
              <a:t> – creates new combinations of alleles at two or more loci during meiosis.</a:t>
            </a:r>
          </a:p>
          <a:p>
            <a:pPr marL="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Independent Assortment</a:t>
            </a:r>
            <a:r>
              <a:rPr lang="en-US" sz="1800" dirty="0">
                <a:latin typeface="Calibri"/>
                <a:cs typeface="Calibri"/>
              </a:rPr>
              <a:t> – random pairing of </a:t>
            </a:r>
            <a:r>
              <a:rPr lang="en-US" sz="1800" dirty="0" err="1">
                <a:latin typeface="Calibri"/>
                <a:cs typeface="Calibri"/>
              </a:rPr>
              <a:t>nonhomologous</a:t>
            </a:r>
            <a:r>
              <a:rPr lang="en-US" sz="1800" dirty="0">
                <a:latin typeface="Calibri"/>
                <a:cs typeface="Calibri"/>
              </a:rPr>
              <a:t> chromosomes.</a:t>
            </a:r>
          </a:p>
          <a:p>
            <a:pPr marL="908050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908050" indent="-285750">
              <a:buFont typeface="Courier New"/>
              <a:buChar char="o"/>
            </a:pPr>
            <a:r>
              <a:rPr lang="en-US" sz="1800" u="sng" dirty="0">
                <a:latin typeface="Calibri"/>
                <a:cs typeface="Calibri"/>
              </a:rPr>
              <a:t>Crossing Over</a:t>
            </a:r>
            <a:r>
              <a:rPr lang="en-US" sz="1800" dirty="0">
                <a:latin typeface="Calibri"/>
                <a:cs typeface="Calibri"/>
              </a:rPr>
              <a:t> – exchange of DNA between homologous chromosomes.</a:t>
            </a:r>
          </a:p>
          <a:p>
            <a:pPr marL="1196975" indent="-285750">
              <a:buFont typeface="Courier New"/>
              <a:buChar char="o"/>
            </a:pPr>
            <a:endParaRPr lang="en-US" sz="18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latin typeface="Calibri"/>
                <a:cs typeface="Calibri"/>
              </a:rPr>
              <a:t>When recombination is limited between two or more loci on the same chromosome, patterns of </a:t>
            </a:r>
            <a:r>
              <a:rPr lang="en-US" sz="1800" u="sng" dirty="0">
                <a:latin typeface="Calibri"/>
                <a:cs typeface="Calibri"/>
              </a:rPr>
              <a:t>genetic linkage </a:t>
            </a:r>
            <a:r>
              <a:rPr lang="en-US" sz="1800" dirty="0">
                <a:latin typeface="Calibri"/>
                <a:cs typeface="Calibri"/>
              </a:rPr>
              <a:t>are created (recombine &lt; than 50% of the time </a:t>
            </a:r>
            <a:r>
              <a:rPr lang="en-US" sz="1800" i="1" dirty="0" err="1">
                <a:latin typeface="Calibri"/>
                <a:cs typeface="Calibri"/>
              </a:rPr>
              <a:t>sensu</a:t>
            </a:r>
            <a:r>
              <a:rPr lang="en-US" sz="1800" dirty="0">
                <a:latin typeface="Calibri"/>
                <a:cs typeface="Calibri"/>
              </a:rPr>
              <a:t> Thomas Hunt Morgan).</a:t>
            </a:r>
          </a:p>
          <a:p>
            <a:pPr marL="0" indent="0" algn="ctr">
              <a:buNone/>
            </a:pPr>
            <a:r>
              <a:rPr lang="en-US" sz="1800" b="1" u="sng" dirty="0">
                <a:latin typeface="Calibri"/>
                <a:cs typeface="Calibri"/>
              </a:rPr>
              <a:t>Linkage Equilibrium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= free recombination between loci; genotypes at two or more loci are independent.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b="1" u="sng" dirty="0">
                <a:latin typeface="Calibri"/>
                <a:cs typeface="Calibri"/>
              </a:rPr>
              <a:t>Linkage Disequilibrium (LD)</a:t>
            </a:r>
            <a:endParaRPr lang="en-US" sz="1800" b="1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u="sng" dirty="0">
                <a:latin typeface="Calibri"/>
                <a:cs typeface="Calibri"/>
              </a:rPr>
              <a:t>Nonrandom association</a:t>
            </a:r>
            <a:r>
              <a:rPr lang="en-US" sz="1800" dirty="0">
                <a:latin typeface="Calibri"/>
                <a:cs typeface="Calibri"/>
              </a:rPr>
              <a:t> of alleles at two or more loci (gametic disequilibrium); genotypes at two or more loci are associated/not independent.</a:t>
            </a:r>
          </a:p>
          <a:p>
            <a:pPr marL="0" indent="0" algn="ctr">
              <a:buNone/>
            </a:pPr>
            <a:endParaRPr lang="en-US" sz="10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***More about Linkage Disequilibrium to come 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in following 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l</a:t>
            </a:r>
            <a:r>
              <a:rPr lang="en-US" sz="1800">
                <a:solidFill>
                  <a:srgbClr val="0000FF"/>
                </a:solidFill>
                <a:latin typeface="Calibri"/>
                <a:cs typeface="Calibri"/>
              </a:rPr>
              <a:t>ecture</a:t>
            </a:r>
            <a:r>
              <a:rPr lang="en-US" sz="1800" dirty="0">
                <a:solidFill>
                  <a:srgbClr val="0000FF"/>
                </a:solidFill>
                <a:latin typeface="Calibri"/>
                <a:cs typeface="Calibri"/>
              </a:rPr>
              <a:t>***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3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6934" y="339736"/>
            <a:ext cx="8847508" cy="1143000"/>
          </a:xfrm>
        </p:spPr>
        <p:txBody>
          <a:bodyPr>
            <a:noAutofit/>
          </a:bodyPr>
          <a:lstStyle/>
          <a:p>
            <a:pPr lvl="0"/>
            <a:r>
              <a:rPr lang="en-US" sz="4000" dirty="0">
                <a:latin typeface="Calibri"/>
                <a:cs typeface="Calibri"/>
              </a:rPr>
              <a:t>Common Measures of Genetic Diversity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67224"/>
            <a:ext cx="9143999" cy="3653795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Diversity (A) </a:t>
            </a: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# of alleles per locus in a population (e.g., A, a)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Haplotype diversity (H)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Same as allelic diversity, but also used  for haploid genomes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(mtDNA, </a:t>
            </a:r>
            <a:r>
              <a:rPr lang="en-US" sz="2400" dirty="0" err="1">
                <a:latin typeface="Calibri"/>
                <a:cs typeface="Calibri"/>
              </a:rPr>
              <a:t>cpDNA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  <a:p>
            <a:pPr marL="57150" indent="0" algn="ctr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57150" indent="0" algn="ctr">
              <a:buNone/>
            </a:pPr>
            <a:r>
              <a:rPr lang="en-US" sz="2400" b="1" dirty="0">
                <a:latin typeface="Calibri"/>
                <a:cs typeface="Calibri"/>
              </a:rPr>
              <a:t>Allelic richness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Allelic diversity standardized for unequal sample sizes; 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usually standardized by rarefaction.</a:t>
            </a:r>
          </a:p>
          <a:p>
            <a:pPr marL="57150" indent="0" algn="ctr">
              <a:buNone/>
            </a:pPr>
            <a:r>
              <a:rPr lang="en-US" sz="2400" dirty="0">
                <a:latin typeface="Calibri"/>
                <a:cs typeface="Calibri"/>
              </a:rPr>
              <a:t>*same calculation to measure species richness</a:t>
            </a: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57150" indent="0">
              <a:buNone/>
            </a:pP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76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gori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812" y="175559"/>
            <a:ext cx="4923227" cy="5321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3891" y="5633216"/>
            <a:ext cx="5100699" cy="923330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err="1"/>
              <a:t>Gregorius</a:t>
            </a:r>
            <a:r>
              <a:rPr lang="en-US" u="sng" dirty="0"/>
              <a:t> (1980) - </a:t>
            </a:r>
            <a:r>
              <a:rPr lang="en-US" i="1" u="sng" dirty="0"/>
              <a:t>Biometrics</a:t>
            </a:r>
          </a:p>
          <a:p>
            <a:r>
              <a:rPr lang="en-US" dirty="0"/>
              <a:t>Small sample sizes likely to capture fewer alleles, and less likely to capture rare alleles.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0DEFFC-8882-2249-989A-E662417A2227}"/>
              </a:ext>
            </a:extLst>
          </p:cNvPr>
          <p:cNvSpPr/>
          <p:nvPr/>
        </p:nvSpPr>
        <p:spPr>
          <a:xfrm>
            <a:off x="5095461" y="2411896"/>
            <a:ext cx="311426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A7026F-D858-5349-B90A-0301D685B109}"/>
              </a:ext>
            </a:extLst>
          </p:cNvPr>
          <p:cNvSpPr/>
          <p:nvPr/>
        </p:nvSpPr>
        <p:spPr>
          <a:xfrm>
            <a:off x="5002695" y="3742498"/>
            <a:ext cx="404191" cy="212034"/>
          </a:xfrm>
          <a:prstGeom prst="ellipse">
            <a:avLst/>
          </a:prstGeom>
          <a:solidFill>
            <a:schemeClr val="accent1">
              <a:alpha val="1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0DAB4333-2FF7-714C-9657-F52B6373CC13}"/>
              </a:ext>
            </a:extLst>
          </p:cNvPr>
          <p:cNvSpPr/>
          <p:nvPr/>
        </p:nvSpPr>
        <p:spPr>
          <a:xfrm>
            <a:off x="3419822" y="2468217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53E42EE-98FA-E24D-9EC2-F2B520F6EBC5}"/>
              </a:ext>
            </a:extLst>
          </p:cNvPr>
          <p:cNvSpPr/>
          <p:nvPr/>
        </p:nvSpPr>
        <p:spPr>
          <a:xfrm>
            <a:off x="3419821" y="3798819"/>
            <a:ext cx="424069" cy="993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10C2E-E685-3B4C-A616-E120BE246A1D}"/>
              </a:ext>
            </a:extLst>
          </p:cNvPr>
          <p:cNvSpPr txBox="1"/>
          <p:nvPr/>
        </p:nvSpPr>
        <p:spPr>
          <a:xfrm>
            <a:off x="397339" y="948251"/>
            <a:ext cx="24476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95 percent probability of detecting all alleles with frequency (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) greater than:</a:t>
            </a:r>
          </a:p>
          <a:p>
            <a:endParaRPr lang="en-US" dirty="0"/>
          </a:p>
          <a:p>
            <a:pPr algn="r"/>
            <a:r>
              <a:rPr lang="en-US" dirty="0"/>
              <a:t>20%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/>
              <a:t>5% </a:t>
            </a:r>
          </a:p>
        </p:txBody>
      </p:sp>
    </p:spTree>
    <p:extLst>
      <p:ext uri="{BB962C8B-B14F-4D97-AF65-F5344CB8AC3E}">
        <p14:creationId xmlns:p14="http://schemas.microsoft.com/office/powerpoint/2010/main" val="3815801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Heterozygosity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 (body)"/>
                <a:cs typeface="Calibri (body)"/>
              </a:rPr>
              <a:t>Also called </a:t>
            </a:r>
            <a:r>
              <a:rPr lang="en-US" sz="2400" b="1" dirty="0">
                <a:latin typeface="Calibri (body)"/>
                <a:cs typeface="Calibri (body)"/>
              </a:rPr>
              <a:t>gene diversity </a:t>
            </a:r>
            <a:r>
              <a:rPr lang="en-US" sz="2400" dirty="0">
                <a:latin typeface="Calibri (body)"/>
                <a:cs typeface="Calibri (body)"/>
              </a:rPr>
              <a:t>(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E</a:t>
            </a:r>
            <a:r>
              <a:rPr lang="en-US" sz="2400" dirty="0">
                <a:latin typeface="Calibri (body)"/>
                <a:cs typeface="Calibri (body)"/>
              </a:rPr>
              <a:t> = </a:t>
            </a:r>
            <a:r>
              <a:rPr lang="en-US" sz="2400" dirty="0" err="1">
                <a:latin typeface="Calibri (body)"/>
                <a:cs typeface="Calibri (body)"/>
              </a:rPr>
              <a:t>exp</a:t>
            </a:r>
            <a:r>
              <a:rPr lang="en-US" sz="2400" dirty="0">
                <a:latin typeface="Calibri (body)"/>
                <a:cs typeface="Calibri (body)"/>
              </a:rPr>
              <a:t> &amp; </a:t>
            </a:r>
            <a:r>
              <a:rPr lang="en-US" sz="2400" i="1" dirty="0">
                <a:latin typeface="Calibri (body)"/>
                <a:cs typeface="Calibri (body)"/>
              </a:rPr>
              <a:t>H</a:t>
            </a:r>
            <a:r>
              <a:rPr lang="en-US" sz="2400" i="1" baseline="-25000" dirty="0">
                <a:latin typeface="Calibri (body)"/>
                <a:cs typeface="Calibri (body)"/>
              </a:rPr>
              <a:t>O</a:t>
            </a:r>
            <a:r>
              <a:rPr lang="en-US" sz="2400" i="1" dirty="0">
                <a:latin typeface="Calibri (body)"/>
                <a:cs typeface="Calibri (body)"/>
              </a:rPr>
              <a:t> </a:t>
            </a:r>
            <a:r>
              <a:rPr lang="en-US" sz="2400" dirty="0">
                <a:latin typeface="Calibri (body)"/>
                <a:cs typeface="Calibri (body)"/>
              </a:rPr>
              <a:t>= </a:t>
            </a:r>
            <a:r>
              <a:rPr lang="en-US" sz="2400" dirty="0" err="1">
                <a:latin typeface="Calibri (body)"/>
                <a:cs typeface="Calibri (body)"/>
              </a:rPr>
              <a:t>obs</a:t>
            </a:r>
            <a:r>
              <a:rPr lang="en-US" sz="2400" dirty="0">
                <a:latin typeface="Calibri (body)"/>
                <a:cs typeface="Calibri (body)"/>
              </a:rPr>
              <a:t>)</a:t>
            </a:r>
          </a:p>
          <a:p>
            <a:endParaRPr lang="en-US" sz="2400" b="1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Probability that two randomly chosen alleles are different</a:t>
            </a: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endParaRPr lang="en-US" sz="2400" dirty="0">
              <a:latin typeface="Calibri (body)"/>
              <a:cs typeface="Calibri (body)"/>
            </a:endParaRPr>
          </a:p>
          <a:p>
            <a:r>
              <a:rPr lang="en-US" sz="2400" dirty="0">
                <a:latin typeface="Calibri (body)"/>
                <a:cs typeface="Calibri (body)"/>
              </a:rPr>
              <a:t>where </a:t>
            </a:r>
            <a:r>
              <a:rPr lang="en-US" sz="2400" i="1" dirty="0">
                <a:latin typeface="Calibri (body)"/>
                <a:cs typeface="Calibri (body)"/>
              </a:rPr>
              <a:t>N</a:t>
            </a:r>
            <a:r>
              <a:rPr lang="en-US" sz="2400" dirty="0">
                <a:latin typeface="Calibri (body)"/>
                <a:cs typeface="Calibri (body)"/>
              </a:rPr>
              <a:t> is the total of samples of alleles, </a:t>
            </a:r>
            <a:r>
              <a:rPr lang="en-US" sz="2400" i="1" dirty="0">
                <a:latin typeface="Calibri (body)"/>
                <a:cs typeface="Calibri (body)"/>
              </a:rPr>
              <a:t>p</a:t>
            </a:r>
            <a:r>
              <a:rPr lang="en-US" sz="2400" i="1" baseline="-25000" dirty="0">
                <a:latin typeface="Calibri (body)"/>
                <a:cs typeface="Calibri (body)"/>
              </a:rPr>
              <a:t>i</a:t>
            </a:r>
            <a:r>
              <a:rPr lang="en-US" sz="2400" dirty="0">
                <a:latin typeface="Calibri (body)"/>
                <a:cs typeface="Calibri (body)"/>
              </a:rPr>
              <a:t> is the frequency of </a:t>
            </a:r>
            <a:r>
              <a:rPr lang="en-US" sz="2400" i="1" dirty="0" err="1">
                <a:latin typeface="Calibri (body)"/>
                <a:cs typeface="Calibri (body)"/>
              </a:rPr>
              <a:t>i</a:t>
            </a:r>
            <a:r>
              <a:rPr lang="en-US" sz="2400" dirty="0" err="1">
                <a:latin typeface="Calibri (body)"/>
                <a:cs typeface="Calibri (body)"/>
              </a:rPr>
              <a:t>th</a:t>
            </a:r>
            <a:r>
              <a:rPr lang="en-US" sz="2400" dirty="0">
                <a:latin typeface="Calibri (body)"/>
                <a:cs typeface="Calibri (body)"/>
              </a:rPr>
              <a:t> allele, and </a:t>
            </a:r>
            <a:r>
              <a:rPr lang="en-US" sz="2400" i="1" dirty="0">
                <a:latin typeface="Calibri (body)"/>
                <a:cs typeface="Calibri (body)"/>
              </a:rPr>
              <a:t>k</a:t>
            </a:r>
            <a:r>
              <a:rPr lang="en-US" sz="2400" dirty="0">
                <a:latin typeface="Calibri (body)"/>
                <a:cs typeface="Calibri (body)"/>
              </a:rPr>
              <a:t> is the number of different alleles. 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pPr marL="0" indent="0">
              <a:buNone/>
            </a:pPr>
            <a:endParaRPr lang="en-US" b="1" dirty="0">
              <a:latin typeface="Calibri (body)"/>
              <a:cs typeface="Calibri (body)"/>
            </a:endParaRPr>
          </a:p>
          <a:p>
            <a:endParaRPr lang="en-US" b="1" dirty="0">
              <a:latin typeface="Calibri (body)"/>
              <a:cs typeface="Calibri (body)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060" y="3429488"/>
            <a:ext cx="2438401" cy="880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5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-4498" r="29425"/>
          <a:stretch>
            <a:fillRect/>
          </a:stretch>
        </p:blipFill>
        <p:spPr bwMode="auto">
          <a:xfrm>
            <a:off x="914400" y="1524000"/>
            <a:ext cx="5564188" cy="184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971800" y="327660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(A) = (0.28)+(0.56/2) = </a:t>
            </a:r>
            <a:r>
              <a:rPr lang="en-US" b="1" dirty="0">
                <a:latin typeface="Calibri"/>
                <a:cs typeface="Calibri"/>
              </a:rPr>
              <a:t>0.56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(B) = (0.12)+(0.04/2)+(0.56/2) = </a:t>
            </a:r>
            <a:r>
              <a:rPr lang="en-US" b="1" dirty="0">
                <a:latin typeface="Calibri"/>
                <a:cs typeface="Calibri"/>
              </a:rPr>
              <a:t>0.42</a:t>
            </a:r>
          </a:p>
          <a:p>
            <a:r>
              <a:rPr lang="en-US" i="1" dirty="0">
                <a:latin typeface="Calibri"/>
                <a:cs typeface="Calibri"/>
              </a:rPr>
              <a:t>f</a:t>
            </a:r>
            <a:r>
              <a:rPr lang="en-US" dirty="0">
                <a:latin typeface="Calibri"/>
                <a:cs typeface="Calibri"/>
              </a:rPr>
              <a:t>(C) = (0.04/2) = </a:t>
            </a:r>
            <a:r>
              <a:rPr lang="en-US" b="1" dirty="0">
                <a:latin typeface="Calibri"/>
                <a:cs typeface="Calibri"/>
              </a:rPr>
              <a:t>0.02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t="53889"/>
          <a:stretch>
            <a:fillRect/>
          </a:stretch>
        </p:blipFill>
        <p:spPr bwMode="auto">
          <a:xfrm>
            <a:off x="6566778" y="226650"/>
            <a:ext cx="2384617" cy="232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495800"/>
            <a:ext cx="1552575" cy="876300"/>
          </a:xfrm>
          <a:prstGeom prst="rect">
            <a:avLst/>
          </a:prstGeom>
          <a:noFill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57700"/>
            <a:ext cx="2571750" cy="342900"/>
          </a:xfrm>
          <a:prstGeom prst="rect">
            <a:avLst/>
          </a:prstGeom>
          <a:noFill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991100"/>
            <a:ext cx="1352550" cy="342900"/>
          </a:xfrm>
          <a:prstGeom prst="rect">
            <a:avLst/>
          </a:prstGeom>
          <a:noFill/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bri (body)"/>
                <a:cs typeface="Calibri (body)"/>
              </a:rPr>
              <a:t>H</a:t>
            </a:r>
            <a:r>
              <a:rPr lang="en-US" b="1" baseline="-25000" dirty="0">
                <a:latin typeface="Calibri (body)"/>
                <a:cs typeface="Calibri (body)"/>
              </a:rPr>
              <a:t>O</a:t>
            </a:r>
            <a:r>
              <a:rPr lang="en-US" b="1" dirty="0">
                <a:latin typeface="Calibri (body)"/>
                <a:cs typeface="Calibri (body)"/>
              </a:rPr>
              <a:t> &amp; H</a:t>
            </a:r>
            <a:r>
              <a:rPr lang="en-US" b="1" baseline="-25000" dirty="0">
                <a:latin typeface="Calibri (body)"/>
                <a:cs typeface="Calibri (body)"/>
              </a:rPr>
              <a:t>E</a:t>
            </a:r>
            <a:r>
              <a:rPr lang="en-US" b="1" dirty="0">
                <a:latin typeface="Calibri (body)"/>
                <a:cs typeface="Calibri (body)"/>
              </a:rPr>
              <a:t> Calculated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142" y="4324350"/>
            <a:ext cx="2194560" cy="79248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4324350"/>
            <a:ext cx="4809744" cy="658368"/>
          </a:xfrm>
          <a:prstGeom prst="rect">
            <a:avLst/>
          </a:prstGeom>
          <a:noFill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2142" y="5162550"/>
            <a:ext cx="3035808" cy="658368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238" y="6153150"/>
            <a:ext cx="1060704" cy="3657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614768" y="25548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618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228600" y="381000"/>
            <a:ext cx="8686800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Genotypic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Count individuals with one genotype and divide by total number of individuals.  Repeat for each genotype in the population: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/>
            <a:r>
              <a:rPr lang="en-US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452/497 = 0.909</a:t>
            </a:r>
          </a:p>
          <a:p>
            <a:pPr marL="457200" indent="-457200"/>
            <a:r>
              <a:rPr lang="en-US" sz="2000" dirty="0">
                <a:latin typeface="Courier New" charset="0"/>
              </a:rPr>
              <a:t>	</a:t>
            </a:r>
            <a:r>
              <a:rPr lang="en-US" sz="2000" i="1" dirty="0">
                <a:latin typeface="Courier New" charset="0"/>
              </a:rPr>
              <a:t>f(Bb)</a:t>
            </a:r>
            <a:r>
              <a:rPr lang="en-US" sz="2000" dirty="0">
                <a:latin typeface="Courier New" charset="0"/>
              </a:rPr>
              <a:t> =  43/497 = 0.087</a:t>
            </a:r>
          </a:p>
          <a:p>
            <a:pPr marL="457200" indent="-457200"/>
            <a:r>
              <a:rPr lang="en-US" sz="2000" i="1" dirty="0">
                <a:latin typeface="Courier New" charset="0"/>
              </a:rPr>
              <a:t>	</a:t>
            </a:r>
            <a:r>
              <a:rPr lang="en-US" sz="2000" i="1" u="sng" dirty="0">
                <a:latin typeface="Courier New" charset="0"/>
              </a:rPr>
              <a:t>f(bb)</a:t>
            </a:r>
            <a:r>
              <a:rPr lang="en-US" sz="2000" u="sng" dirty="0">
                <a:latin typeface="Courier New" charset="0"/>
              </a:rPr>
              <a:t> =   2/497 = 0.004</a:t>
            </a:r>
            <a:endParaRPr lang="en-US" sz="2000" dirty="0">
              <a:latin typeface="Courier New" charset="0"/>
            </a:endParaRPr>
          </a:p>
          <a:p>
            <a:pPr marL="457200" indent="-457200"/>
            <a:r>
              <a:rPr lang="en-US" sz="2000" dirty="0">
                <a:latin typeface="Courier New" charset="0"/>
              </a:rPr>
              <a:t>	Total =	 	      1.000</a:t>
            </a:r>
            <a:endParaRPr lang="en-US" sz="2000" dirty="0">
              <a:latin typeface="Courier" charset="0"/>
            </a:endParaRP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3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76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>
                <a:latin typeface="Calibri"/>
                <a:cs typeface="Calibri"/>
              </a:rPr>
              <a:t>Nucleotide diversity (</a:t>
            </a:r>
            <a:r>
              <a:rPr lang="el-GR" b="1" i="1" dirty="0">
                <a:latin typeface="Calibri"/>
                <a:cs typeface="Calibri"/>
              </a:rPr>
              <a:t>π</a:t>
            </a:r>
            <a:r>
              <a:rPr lang="en-US" b="1" dirty="0">
                <a:latin typeface="Calibri"/>
                <a:cs typeface="Calibri"/>
              </a:rPr>
              <a:t>)</a:t>
            </a:r>
            <a:r>
              <a:rPr lang="en-US" dirty="0">
                <a:latin typeface="Calibri"/>
                <a:cs typeface="Calibri"/>
              </a:rPr>
              <a:t>: the average proportion of nucleotide differences per site among samples (average </a:t>
            </a:r>
            <a:r>
              <a:rPr lang="en-US" i="1" dirty="0">
                <a:latin typeface="Calibri"/>
                <a:cs typeface="Calibri"/>
              </a:rPr>
              <a:t>H</a:t>
            </a:r>
            <a:r>
              <a:rPr lang="en-US" dirty="0">
                <a:latin typeface="Calibri"/>
                <a:cs typeface="Calibri"/>
              </a:rPr>
              <a:t> among sites)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199" y="2393590"/>
            <a:ext cx="407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... (total of 294 nucleotides sequenced)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4114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Total # differences</a:t>
            </a:r>
          </a:p>
          <a:p>
            <a:r>
              <a:rPr lang="en-US" dirty="0">
                <a:latin typeface="Calibri"/>
                <a:cs typeface="Calibri"/>
              </a:rPr>
              <a:t>A-B = 1 difference * 28*21 comparisons = 588 differences</a:t>
            </a:r>
          </a:p>
          <a:p>
            <a:r>
              <a:rPr lang="en-US" dirty="0">
                <a:latin typeface="Calibri"/>
                <a:cs typeface="Calibri"/>
              </a:rPr>
              <a:t>A-C = 1 difference * 28*1 comparison = 28 differences</a:t>
            </a:r>
          </a:p>
          <a:p>
            <a:r>
              <a:rPr lang="en-US" dirty="0">
                <a:latin typeface="Calibri"/>
                <a:cs typeface="Calibri"/>
              </a:rPr>
              <a:t>B-C = 2 differences * 21*1 comparisons = 42 differences</a:t>
            </a:r>
          </a:p>
          <a:p>
            <a:r>
              <a:rPr lang="en-US" dirty="0">
                <a:latin typeface="Calibri"/>
                <a:cs typeface="Calibri"/>
              </a:rPr>
              <a:t>Total = 588 + 28 + 42 = </a:t>
            </a:r>
            <a:r>
              <a:rPr lang="en-US" b="1" dirty="0">
                <a:latin typeface="Calibri"/>
                <a:cs typeface="Calibri"/>
              </a:rPr>
              <a:t>658 differences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971800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5638800"/>
            <a:ext cx="2439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Calibri"/>
                <a:cs typeface="Calibri"/>
              </a:rPr>
              <a:t># </a:t>
            </a:r>
            <a:r>
              <a:rPr lang="en-US" u="sng" dirty="0" err="1">
                <a:latin typeface="Calibri"/>
                <a:cs typeface="Calibri"/>
              </a:rPr>
              <a:t>pairwise</a:t>
            </a:r>
            <a:r>
              <a:rPr lang="en-US" u="sng" dirty="0">
                <a:latin typeface="Calibri"/>
                <a:cs typeface="Calibri"/>
              </a:rPr>
              <a:t> comparisons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0" y="53340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(658/1225)/294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565046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/>
                <a:cs typeface="Calibri"/>
              </a:rPr>
              <a:t>π</a:t>
            </a:r>
            <a:r>
              <a:rPr lang="en-US" dirty="0">
                <a:latin typeface="Calibri"/>
                <a:cs typeface="Calibri"/>
              </a:rPr>
              <a:t> = 0.00183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2615" y="5880463"/>
            <a:ext cx="3449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(50*(50-1))/2 = </a:t>
            </a:r>
            <a:r>
              <a:rPr lang="en-US" b="1" dirty="0">
                <a:latin typeface="Calibri"/>
                <a:cs typeface="Calibri"/>
              </a:rPr>
              <a:t>1225 comparisons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337" y="6339841"/>
            <a:ext cx="848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/>
                <a:cs typeface="Calibri"/>
              </a:rPr>
              <a:t>On average, there are 0.00183 nucleotide differences per base pair among sequences.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94410" y="1494431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-8786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7085" y="1282244"/>
            <a:ext cx="8305800" cy="1106508"/>
            <a:chOff x="381000" y="4246602"/>
            <a:chExt cx="8001000" cy="1106508"/>
          </a:xfrm>
        </p:grpSpPr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521926" y="1518379"/>
            <a:ext cx="267789" cy="875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8458200" y="1131332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5595" y="152400"/>
            <a:ext cx="3890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Calibri (body)"/>
                <a:cs typeface="Calibri (body)"/>
              </a:rPr>
              <a:t>Nucleotide Diversity</a:t>
            </a:r>
          </a:p>
        </p:txBody>
      </p:sp>
    </p:spTree>
    <p:extLst>
      <p:ext uri="{BB962C8B-B14F-4D97-AF65-F5344CB8AC3E}">
        <p14:creationId xmlns:p14="http://schemas.microsoft.com/office/powerpoint/2010/main" val="26664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 bit more about Nucleotide Diversity: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142"/>
            <a:ext cx="8229600" cy="4909022"/>
          </a:xfrm>
        </p:spPr>
        <p:txBody>
          <a:bodyPr>
            <a:noAutofit/>
          </a:bodyPr>
          <a:lstStyle/>
          <a:p>
            <a:r>
              <a:rPr lang="en-US" sz="2400" dirty="0"/>
              <a:t>Equates to average per site heterozygosity</a:t>
            </a:r>
          </a:p>
          <a:p>
            <a:endParaRPr lang="en-US" sz="2400" dirty="0"/>
          </a:p>
          <a:p>
            <a:r>
              <a:rPr lang="en-US" sz="2400" dirty="0"/>
              <a:t>Commonly used to calculate F</a:t>
            </a:r>
            <a:r>
              <a:rPr lang="en-US" sz="2400" baseline="-25000" dirty="0"/>
              <a:t>ST</a:t>
            </a:r>
            <a:r>
              <a:rPr lang="en-US" sz="2400" dirty="0"/>
              <a:t> for example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First introduced by Nei &amp; Li (1979)</a:t>
            </a:r>
          </a:p>
          <a:p>
            <a:endParaRPr lang="en-US" sz="1200" dirty="0"/>
          </a:p>
          <a:p>
            <a:r>
              <a:rPr lang="en-US" sz="2400" dirty="0"/>
              <a:t>Similar to expected </a:t>
            </a:r>
            <a:r>
              <a:rPr lang="en-US" sz="2400" dirty="0" err="1"/>
              <a:t>heterozygosity</a:t>
            </a:r>
            <a:r>
              <a:rPr lang="en-US" sz="2400" dirty="0"/>
              <a:t> (H</a:t>
            </a:r>
            <a:r>
              <a:rPr lang="en-US" sz="2400" baseline="-25000" dirty="0"/>
              <a:t>E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400" dirty="0"/>
              <a:t>Some good programs to calculate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</a:p>
          <a:p>
            <a:endParaRPr lang="en-US" sz="1200" dirty="0">
              <a:latin typeface="Symbol" charset="2"/>
              <a:cs typeface="Symbol" charset="2"/>
            </a:endParaRP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DnaSP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MEGA</a:t>
            </a:r>
          </a:p>
          <a:p>
            <a:pPr lvl="1"/>
            <a:r>
              <a:rPr lang="en-US" sz="2400" dirty="0">
                <a:latin typeface="Calibri (body)"/>
                <a:cs typeface="Calibri (body)"/>
              </a:rPr>
              <a:t>Arlequin</a:t>
            </a:r>
          </a:p>
        </p:txBody>
      </p:sp>
      <p:pic>
        <p:nvPicPr>
          <p:cNvPr id="5" name="Picture 4" descr="DnaSP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4716901"/>
            <a:ext cx="3657600" cy="584969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pic>
        <p:nvPicPr>
          <p:cNvPr id="6" name="Picture 5" descr="t_mega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06" y="5415749"/>
            <a:ext cx="3657600" cy="110867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Arlequin_sing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324" y="4710855"/>
            <a:ext cx="882494" cy="181051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27570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3356" y="152400"/>
            <a:ext cx="4678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Summary of Genetic Variation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27"/>
          <p:cNvGrpSpPr/>
          <p:nvPr/>
        </p:nvGrpSpPr>
        <p:grpSpPr>
          <a:xfrm>
            <a:off x="87085" y="760512"/>
            <a:ext cx="8305800" cy="1106508"/>
            <a:chOff x="381000" y="4246602"/>
            <a:chExt cx="8001000" cy="110650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246602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81000" y="4525276"/>
              <a:ext cx="8001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81000" y="495300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B05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458200" y="609600"/>
            <a:ext cx="838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21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itchFamily="49" charset="0"/>
                <a:ea typeface="Calibri" pitchFamily="34" charset="0"/>
                <a:cs typeface="Courier New" pitchFamily="49" charset="0"/>
              </a:rPr>
              <a:t>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7646" y="2408756"/>
            <a:ext cx="26853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Allelic diversity</a:t>
            </a:r>
          </a:p>
          <a:p>
            <a:r>
              <a:rPr lang="en-US" sz="2400" dirty="0">
                <a:latin typeface="Calibri"/>
                <a:cs typeface="Calibri"/>
              </a:rPr>
              <a:t>A = 3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Heterozygosity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baseline="-25000" dirty="0">
                <a:latin typeface="Calibri"/>
                <a:cs typeface="Calibri"/>
              </a:rPr>
              <a:t>E</a:t>
            </a:r>
            <a:r>
              <a:rPr lang="en-US" sz="2400" dirty="0">
                <a:latin typeface="Calibri"/>
                <a:cs typeface="Calibri"/>
              </a:rPr>
              <a:t> = 0.52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Nucleotide diversity </a:t>
            </a:r>
          </a:p>
          <a:p>
            <a:r>
              <a:rPr lang="el-GR" sz="2400" dirty="0">
                <a:latin typeface="Calibri"/>
                <a:cs typeface="Calibri"/>
              </a:rPr>
              <a:t>π</a:t>
            </a:r>
            <a:r>
              <a:rPr lang="en-US" sz="2400" dirty="0">
                <a:latin typeface="Calibri"/>
                <a:cs typeface="Calibri"/>
              </a:rPr>
              <a:t> = 0.00183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t="53889"/>
          <a:stretch>
            <a:fillRect/>
          </a:stretch>
        </p:blipFill>
        <p:spPr bwMode="auto">
          <a:xfrm>
            <a:off x="381543" y="2240816"/>
            <a:ext cx="3493260" cy="340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543" y="5651263"/>
            <a:ext cx="243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 (</a:t>
            </a:r>
            <a:r>
              <a:rPr lang="en-US" i="1" dirty="0"/>
              <a:t>Anas </a:t>
            </a:r>
            <a:r>
              <a:rPr lang="en-US" i="1" dirty="0" err="1"/>
              <a:t>strepera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3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ele_fr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17" y="19539"/>
            <a:ext cx="5011616" cy="50116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76616" y="6492501"/>
            <a:ext cx="47217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http://bio.vtn2.com/bio-home/</a:t>
            </a:r>
            <a:r>
              <a:rPr lang="en-US" sz="1200" dirty="0" err="1"/>
              <a:t>harvey</a:t>
            </a:r>
            <a:r>
              <a:rPr lang="en-US" sz="1200" dirty="0"/>
              <a:t>/</a:t>
            </a:r>
            <a:r>
              <a:rPr lang="en-US" sz="1200" dirty="0" err="1"/>
              <a:t>lect</a:t>
            </a:r>
            <a:r>
              <a:rPr lang="en-US" sz="1200" dirty="0"/>
              <a:t>/</a:t>
            </a:r>
            <a:r>
              <a:rPr lang="en-US" sz="1200" dirty="0" err="1"/>
              <a:t>lectures.html?flnm</a:t>
            </a:r>
            <a:r>
              <a:rPr lang="en-US" sz="1200" dirty="0"/>
              <a:t>=</a:t>
            </a:r>
            <a:r>
              <a:rPr lang="en-US" sz="1200" dirty="0" err="1"/>
              <a:t>nsln&amp;ttl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06095" y="5229794"/>
            <a:ext cx="6364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Genotypic frequencies are equal, and allelic frequencies are equal.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 = 9/27 = 33.3%</a:t>
            </a:r>
          </a:p>
        </p:txBody>
      </p:sp>
    </p:spTree>
    <p:extLst>
      <p:ext uri="{BB962C8B-B14F-4D97-AF65-F5344CB8AC3E}">
        <p14:creationId xmlns:p14="http://schemas.microsoft.com/office/powerpoint/2010/main" val="20700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61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u="sng" dirty="0"/>
              <a:t>Allelic frequency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457200" indent="-457200">
              <a:buFontTx/>
              <a:buChar char="•"/>
            </a:pPr>
            <a:r>
              <a:rPr lang="en-US" dirty="0"/>
              <a:t>Allelic frequencies offer more information than genotypic frequencies and can be calculated in two different ways:</a:t>
            </a:r>
          </a:p>
          <a:p>
            <a:pPr marL="457200" indent="-457200">
              <a:buFontTx/>
              <a:buChar char="•"/>
            </a:pPr>
            <a:endParaRPr lang="en-US" dirty="0"/>
          </a:p>
          <a:p>
            <a:pPr marL="1028700" lvl="1" indent="-457200">
              <a:buFont typeface="Times" charset="0"/>
              <a:buAutoNum type="arabicPeriod"/>
            </a:pPr>
            <a:r>
              <a:rPr lang="en-US" u="sng" dirty="0"/>
              <a:t>Allele (gene) counting method</a:t>
            </a:r>
            <a:r>
              <a:rPr lang="en-US" dirty="0"/>
              <a:t>: </a:t>
            </a:r>
          </a:p>
          <a:p>
            <a:pPr marL="1028700" lvl="1" indent="-457200">
              <a:buFont typeface="Times" charset="0"/>
              <a:buAutoNum type="arabicPeriod"/>
            </a:pPr>
            <a:endParaRPr lang="en-US" i="1" dirty="0"/>
          </a:p>
          <a:p>
            <a:pPr marL="1028700" lvl="1" indent="-457200">
              <a:buFont typeface="Times" charset="0"/>
              <a:buNone/>
            </a:pPr>
            <a:r>
              <a:rPr lang="en-US" i="1" dirty="0"/>
              <a:t>	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(2 x count of </a:t>
            </a:r>
            <a:r>
              <a:rPr lang="en-US" i="1" dirty="0"/>
              <a:t>AA</a:t>
            </a:r>
            <a:r>
              <a:rPr lang="en-US" dirty="0"/>
              <a:t>) + (1 count of </a:t>
            </a:r>
            <a:r>
              <a:rPr lang="en-US" i="1" dirty="0" err="1"/>
              <a:t>Aa</a:t>
            </a:r>
            <a:r>
              <a:rPr lang="en-US" dirty="0"/>
              <a:t>)/ 2 x total number of individuals</a:t>
            </a:r>
          </a:p>
          <a:p>
            <a:pPr marL="1371600" lvl="2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AutoNum type="arabicPeriod" startAt="2"/>
            </a:pPr>
            <a:r>
              <a:rPr lang="en-US" u="sng" dirty="0"/>
              <a:t>Genotypic frequency method</a:t>
            </a:r>
            <a:r>
              <a:rPr lang="en-US" dirty="0"/>
              <a:t>:</a:t>
            </a:r>
          </a:p>
          <a:p>
            <a:pPr marL="1028700" lvl="1" indent="-457200">
              <a:buFont typeface="Times" charset="0"/>
              <a:buAutoNum type="arabicPeriod" startAt="2"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/>
              <a:t>AA</a:t>
            </a:r>
            <a:r>
              <a:rPr lang="en-US" dirty="0"/>
              <a:t> 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endParaRPr lang="en-US" dirty="0"/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i="1" dirty="0"/>
              <a:t>f(a)</a:t>
            </a:r>
            <a:r>
              <a:rPr lang="en-US" dirty="0"/>
              <a:t> = (frequency of the </a:t>
            </a:r>
            <a:r>
              <a:rPr lang="en-US" i="1" dirty="0" err="1"/>
              <a:t>aa</a:t>
            </a:r>
            <a:r>
              <a:rPr lang="en-US" i="1" dirty="0"/>
              <a:t> </a:t>
            </a:r>
            <a:r>
              <a:rPr lang="en-US" dirty="0"/>
              <a:t>homozygote) + (1/2 x frequency of the </a:t>
            </a:r>
            <a:r>
              <a:rPr lang="en-US" i="1" dirty="0" err="1"/>
              <a:t>Aa</a:t>
            </a:r>
            <a:r>
              <a:rPr lang="en-US" dirty="0"/>
              <a:t> heterozygote)</a:t>
            </a:r>
          </a:p>
          <a:p>
            <a:pPr marL="1028700" lvl="1" indent="-457200">
              <a:buFont typeface="Times" charset="0"/>
              <a:buNone/>
            </a:pPr>
            <a:r>
              <a:rPr lang="en-US" dirty="0"/>
              <a:t>	</a:t>
            </a:r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  <a:p>
            <a:pPr marL="1028700" lvl="1" indent="-457200">
              <a:buFont typeface="Times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5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228600" y="381000"/>
            <a:ext cx="8686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u="sng"/>
              <a:t>Allelic frequencies with multiple alleles:</a:t>
            </a:r>
            <a:endParaRPr lang="en-US"/>
          </a:p>
          <a:p>
            <a:pPr marL="457200" indent="-457200">
              <a:buFontTx/>
              <a:buChar char="•"/>
            </a:pPr>
            <a:endParaRPr lang="en-US"/>
          </a:p>
          <a:p>
            <a:pPr marL="457200" indent="-457200"/>
            <a:r>
              <a:rPr lang="en-US"/>
              <a:t>Example:  A</a:t>
            </a:r>
            <a:r>
              <a:rPr lang="en-US" baseline="30000"/>
              <a:t>1</a:t>
            </a:r>
            <a:r>
              <a:rPr lang="en-US"/>
              <a:t>, A</a:t>
            </a:r>
            <a:r>
              <a:rPr lang="en-US" baseline="30000"/>
              <a:t>2</a:t>
            </a:r>
            <a:r>
              <a:rPr lang="en-US"/>
              <a:t>, and A</a:t>
            </a:r>
            <a:r>
              <a:rPr lang="en-US" baseline="30000"/>
              <a:t>3</a:t>
            </a:r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(2 x 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(2 x 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(2 x 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x total individuals</a:t>
            </a:r>
          </a:p>
          <a:p>
            <a:pPr marL="457200" indent="-457200"/>
            <a:endParaRPr lang="en-US"/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Or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p = f(A</a:t>
            </a:r>
            <a:r>
              <a:rPr lang="en-US" baseline="30000"/>
              <a:t>1</a:t>
            </a:r>
            <a:r>
              <a:rPr lang="en-US"/>
              <a:t>) =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1</a:t>
            </a:r>
            <a:r>
              <a:rPr lang="en-US"/>
              <a:t>) +f(A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q = f(A</a:t>
            </a:r>
            <a:r>
              <a:rPr lang="en-US" baseline="30000"/>
              <a:t>2</a:t>
            </a:r>
            <a:r>
              <a:rPr lang="en-US"/>
              <a:t>) =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2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endParaRPr lang="en-US"/>
          </a:p>
          <a:p>
            <a:pPr marL="457200" indent="-457200"/>
            <a:r>
              <a:rPr lang="en-US"/>
              <a:t>r = f(A</a:t>
            </a:r>
            <a:r>
              <a:rPr lang="en-US" baseline="30000"/>
              <a:t>3</a:t>
            </a:r>
            <a:r>
              <a:rPr lang="en-US"/>
              <a:t>) = f(A</a:t>
            </a:r>
            <a:r>
              <a:rPr lang="en-US" baseline="30000"/>
              <a:t>3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 + f(A</a:t>
            </a:r>
            <a:r>
              <a:rPr lang="en-US" baseline="30000"/>
              <a:t>1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 + f(A</a:t>
            </a:r>
            <a:r>
              <a:rPr lang="en-US" baseline="30000"/>
              <a:t>2</a:t>
            </a:r>
            <a:r>
              <a:rPr lang="en-US"/>
              <a:t>A</a:t>
            </a:r>
            <a:r>
              <a:rPr lang="en-US" baseline="30000"/>
              <a:t>3</a:t>
            </a:r>
            <a:r>
              <a:rPr lang="en-US"/>
              <a:t>)/2</a:t>
            </a:r>
          </a:p>
          <a:p>
            <a:pPr marL="457200" indent="-45720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33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upload.wikimedia.org/wikipedia/commons/thumb/3/32/ABO_blood_type.svg/2000px-ABO_blood_typ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9925"/>
            <a:ext cx="7491413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008" y="6403052"/>
            <a:ext cx="24220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/wiki/Allele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579180"/>
            <a:ext cx="7563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 groups are example of six possible genotypes comprised of three alleles:</a:t>
            </a:r>
          </a:p>
          <a:p>
            <a:r>
              <a:rPr lang="en-US" dirty="0" err="1"/>
              <a:t>i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30000" dirty="0" err="1"/>
              <a:t>B</a:t>
            </a:r>
            <a:r>
              <a:rPr lang="en-US" dirty="0"/>
              <a:t>, &amp; </a:t>
            </a:r>
            <a:r>
              <a:rPr lang="en-US" dirty="0" err="1"/>
              <a:t>i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80E4E2-6B7A-1F42-B296-57455B1DA281}"/>
              </a:ext>
            </a:extLst>
          </p:cNvPr>
          <p:cNvSpPr txBox="1"/>
          <p:nvPr/>
        </p:nvSpPr>
        <p:spPr>
          <a:xfrm>
            <a:off x="2588741" y="177035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59D9D1-7BA7-6E43-94B1-530E1760EB6F}"/>
              </a:ext>
            </a:extLst>
          </p:cNvPr>
          <p:cNvSpPr txBox="1"/>
          <p:nvPr/>
        </p:nvSpPr>
        <p:spPr>
          <a:xfrm>
            <a:off x="4060826" y="177035"/>
            <a:ext cx="4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41CD9-BA64-2748-B5B3-5178ABE96EA0}"/>
              </a:ext>
            </a:extLst>
          </p:cNvPr>
          <p:cNvSpPr txBox="1"/>
          <p:nvPr/>
        </p:nvSpPr>
        <p:spPr>
          <a:xfrm>
            <a:off x="5507497" y="177035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D3E0B8-2CC5-4046-9D99-904E013A2FB6}"/>
              </a:ext>
            </a:extLst>
          </p:cNvPr>
          <p:cNvSpPr txBox="1"/>
          <p:nvPr/>
        </p:nvSpPr>
        <p:spPr>
          <a:xfrm>
            <a:off x="7210670" y="177035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817834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28600" y="381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Times" charset="0"/>
              <a:buNone/>
            </a:pPr>
            <a:r>
              <a:rPr lang="en-US" u="sng" dirty="0"/>
              <a:t>Number of alleles (</a:t>
            </a:r>
            <a:r>
              <a:rPr lang="en-US" i="1" u="sng" dirty="0"/>
              <a:t>n</a:t>
            </a:r>
            <a:r>
              <a:rPr lang="en-US" u="sng" dirty="0"/>
              <a:t>) and number of genotypes:</a:t>
            </a:r>
          </a:p>
          <a:p>
            <a:pPr marL="457200" indent="-457200">
              <a:buFont typeface="Times" charset="0"/>
              <a:buNone/>
            </a:pPr>
            <a:endParaRPr lang="en-US" u="sng" dirty="0"/>
          </a:p>
          <a:p>
            <a:pPr marL="457200" indent="-457200">
              <a:buFont typeface="Times" charset="0"/>
              <a:buNone/>
            </a:pPr>
            <a:r>
              <a:rPr lang="en-US" dirty="0"/>
              <a:t># genotypes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+ 1)/2</a:t>
            </a:r>
          </a:p>
          <a:p>
            <a:pPr marL="914400" lvl="1" indent="-457200">
              <a:buFont typeface="Wingdings" charset="0"/>
              <a:buNone/>
            </a:pP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Homozygotes 	= </a:t>
            </a:r>
            <a:r>
              <a:rPr lang="en-US" i="1" dirty="0"/>
              <a:t>n</a:t>
            </a:r>
            <a:endParaRPr lang="en-US" dirty="0"/>
          </a:p>
          <a:p>
            <a:pPr marL="914400" lvl="1" indent="-457200">
              <a:buFont typeface="Wingdings" charset="0"/>
              <a:buNone/>
            </a:pPr>
            <a:r>
              <a:rPr lang="en-US" dirty="0"/>
              <a:t>Heterozygotes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- 1)/2</a:t>
            </a:r>
          </a:p>
          <a:p>
            <a:pPr marL="457200" indent="-457200"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328749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27065"/>
              </p:ext>
            </p:extLst>
          </p:nvPr>
        </p:nvGraphicFramePr>
        <p:xfrm>
          <a:off x="381000" y="2444268"/>
          <a:ext cx="8153400" cy="3721101"/>
        </p:xfrm>
        <a:graphic>
          <a:graphicData uri="http://schemas.openxmlformats.org/drawingml/2006/table">
            <a:tbl>
              <a:tblPr/>
              <a:tblGrid>
                <a:gridCol w="2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alleles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# genotypes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Homozygotes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Heterozygotes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0974" y="260498"/>
            <a:ext cx="35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Sex-linked Traits</a:t>
            </a:r>
          </a:p>
        </p:txBody>
      </p:sp>
      <p:pic>
        <p:nvPicPr>
          <p:cNvPr id="3" name="Picture 2" descr="31310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36" y="1139728"/>
            <a:ext cx="3401253" cy="4399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1586" y="5711744"/>
            <a:ext cx="7046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Father is </a:t>
            </a:r>
            <a:r>
              <a:rPr lang="en-US" u="sng" dirty="0" err="1"/>
              <a:t>hemizygous</a:t>
            </a:r>
            <a:r>
              <a:rPr lang="en-US" dirty="0"/>
              <a:t> and possesses only one copy of X chromosome.  Mother possesses no Y chromosome.  So this affects allelic and genotypic frequencies differently.</a:t>
            </a:r>
          </a:p>
        </p:txBody>
      </p:sp>
    </p:spTree>
    <p:extLst>
      <p:ext uri="{BB962C8B-B14F-4D97-AF65-F5344CB8AC3E}">
        <p14:creationId xmlns:p14="http://schemas.microsoft.com/office/powerpoint/2010/main" val="38062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2512</Words>
  <Application>Microsoft Macintosh PowerPoint</Application>
  <PresentationFormat>On-screen Show (4:3)</PresentationFormat>
  <Paragraphs>486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(body)</vt:lpstr>
      <vt:lpstr>Courier</vt:lpstr>
      <vt:lpstr>Courier New</vt:lpstr>
      <vt:lpstr>Symbol</vt:lpstr>
      <vt:lpstr>Times</vt:lpstr>
      <vt:lpstr>Times New Roman</vt:lpstr>
      <vt:lpstr>Verdana</vt:lpstr>
      <vt:lpstr>Wingdings</vt:lpstr>
      <vt:lpstr>Office Theme</vt:lpstr>
      <vt:lpstr>Alleles, Genotypes, Hardy-Weinberg Equilibrium, &amp; Other Diversity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Hardy Weinberg Equilibrium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Linkage Disequilibrium</vt:lpstr>
      <vt:lpstr>Common Measures of Genetic Diversity</vt:lpstr>
      <vt:lpstr>PowerPoint Presentation</vt:lpstr>
      <vt:lpstr>Heterozygosity</vt:lpstr>
      <vt:lpstr>HO &amp; HE Calculated</vt:lpstr>
      <vt:lpstr>PowerPoint Presentation</vt:lpstr>
      <vt:lpstr>A bit more about Nucleotide Diversity: 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82</cp:revision>
  <dcterms:created xsi:type="dcterms:W3CDTF">2017-01-09T21:19:33Z</dcterms:created>
  <dcterms:modified xsi:type="dcterms:W3CDTF">2023-01-26T14:42:56Z</dcterms:modified>
</cp:coreProperties>
</file>