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63" r:id="rId3"/>
    <p:sldId id="282" r:id="rId4"/>
    <p:sldId id="365" r:id="rId5"/>
    <p:sldId id="273" r:id="rId6"/>
    <p:sldId id="266" r:id="rId7"/>
    <p:sldId id="366" r:id="rId8"/>
    <p:sldId id="326" r:id="rId9"/>
    <p:sldId id="327" r:id="rId10"/>
    <p:sldId id="276" r:id="rId11"/>
    <p:sldId id="349" r:id="rId12"/>
    <p:sldId id="323" r:id="rId13"/>
    <p:sldId id="348" r:id="rId14"/>
    <p:sldId id="350" r:id="rId15"/>
    <p:sldId id="358" r:id="rId16"/>
    <p:sldId id="356" r:id="rId17"/>
    <p:sldId id="473" r:id="rId18"/>
    <p:sldId id="357" r:id="rId19"/>
    <p:sldId id="351" r:id="rId20"/>
    <p:sldId id="364" r:id="rId21"/>
    <p:sldId id="361" r:id="rId22"/>
    <p:sldId id="362" r:id="rId23"/>
    <p:sldId id="35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autoAdjust="0"/>
    <p:restoredTop sz="94826"/>
  </p:normalViewPr>
  <p:slideViewPr>
    <p:cSldViewPr snapToGrid="0" snapToObjects="1">
      <p:cViewPr varScale="1">
        <p:scale>
          <a:sx n="195" d="100"/>
          <a:sy n="195" d="100"/>
        </p:scale>
        <p:origin x="294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3/2/23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12</a:t>
            </a:fld>
            <a:endParaRPr lang="en-US"/>
          </a:p>
        </p:txBody>
      </p:sp>
    </p:spTree>
    <p:extLst>
      <p:ext uri="{BB962C8B-B14F-4D97-AF65-F5344CB8AC3E}">
        <p14:creationId xmlns:p14="http://schemas.microsoft.com/office/powerpoint/2010/main" val="33313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3/2/23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3/2/23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3/2/23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3/2/23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3/2/23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3/2/23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3/2/23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3/2/23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3/2/23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3/2/23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3/2/23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3/2/23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semanticscholar.org/author/F.-V.-Hippel/7775509" TargetMode="External"/><Relationship Id="rId7"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hyperlink" Target="https://www.semanticscholar.org/author/I.-Katsiadaki/2434307" TargetMode="External"/><Relationship Id="rId4" Type="http://schemas.openxmlformats.org/officeDocument/2006/relationships/hyperlink" Target="https://www.semanticscholar.org/author/E.-Trammell/577075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Migration/Gene Flow Cont.</a:t>
            </a:r>
            <a:br>
              <a:rPr lang="en-US" dirty="0"/>
            </a:br>
            <a:r>
              <a:rPr lang="en-US" dirty="0"/>
              <a:t>Adaptive Introgression</a:t>
            </a:r>
          </a:p>
        </p:txBody>
      </p:sp>
      <p:sp>
        <p:nvSpPr>
          <p:cNvPr id="3" name="Subtitle 2"/>
          <p:cNvSpPr>
            <a:spLocks noGrp="1"/>
          </p:cNvSpPr>
          <p:nvPr>
            <p:ph type="subTitle" idx="1"/>
          </p:nvPr>
        </p:nvSpPr>
        <p:spPr>
          <a:xfrm>
            <a:off x="1371600" y="2792072"/>
            <a:ext cx="6400800" cy="1752600"/>
          </a:xfrm>
        </p:spPr>
        <p:txBody>
          <a:bodyPr/>
          <a:lstStyle/>
          <a:p>
            <a:r>
              <a:rPr lang="en-US" dirty="0"/>
              <a:t>Population Genomics</a:t>
            </a:r>
          </a:p>
          <a:p>
            <a:r>
              <a:rPr lang="en-US" dirty="0"/>
              <a:t>University of Miami</a:t>
            </a:r>
          </a:p>
          <a:p>
            <a:r>
              <a:rPr lang="en-US"/>
              <a:t>Spring 2023</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176" y="549556"/>
            <a:ext cx="4204596" cy="584776"/>
          </a:xfrm>
          <a:prstGeom prst="rect">
            <a:avLst/>
          </a:prstGeom>
          <a:noFill/>
        </p:spPr>
        <p:txBody>
          <a:bodyPr wrap="none" rtlCol="0">
            <a:spAutoFit/>
          </a:bodyPr>
          <a:lstStyle/>
          <a:p>
            <a:r>
              <a:rPr lang="en-US" sz="3200" dirty="0"/>
              <a:t>(Human, Chimp), Gorilla</a:t>
            </a:r>
          </a:p>
        </p:txBody>
      </p:sp>
      <p:pic>
        <p:nvPicPr>
          <p:cNvPr id="3" name="Picture 2" descr="hcg-genetre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42" y="1999225"/>
            <a:ext cx="6076355" cy="1635942"/>
          </a:xfrm>
          <a:prstGeom prst="rect">
            <a:avLst/>
          </a:prstGeom>
        </p:spPr>
      </p:pic>
      <p:pic>
        <p:nvPicPr>
          <p:cNvPr id="6" name="Picture 5" descr="Untitl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42" y="4046546"/>
            <a:ext cx="2715049" cy="1774002"/>
          </a:xfrm>
          <a:prstGeom prst="rect">
            <a:avLst/>
          </a:prstGeom>
        </p:spPr>
      </p:pic>
      <p:sp>
        <p:nvSpPr>
          <p:cNvPr id="7" name="TextBox 6"/>
          <p:cNvSpPr txBox="1"/>
          <p:nvPr/>
        </p:nvSpPr>
        <p:spPr>
          <a:xfrm>
            <a:off x="667481" y="6100178"/>
            <a:ext cx="6317636" cy="307777"/>
          </a:xfrm>
          <a:prstGeom prst="rect">
            <a:avLst/>
          </a:prstGeom>
          <a:noFill/>
          <a:ln>
            <a:noFill/>
          </a:ln>
        </p:spPr>
        <p:txBody>
          <a:bodyPr wrap="square" rtlCol="0">
            <a:spAutoFit/>
          </a:bodyPr>
          <a:lstStyle/>
          <a:p>
            <a:pPr marL="112713" indent="-112713"/>
            <a:r>
              <a:rPr lang="en-US" sz="1400" dirty="0">
                <a:latin typeface="Symbol" charset="2"/>
                <a:cs typeface="Symbol" charset="2"/>
              </a:rPr>
              <a:t>***</a:t>
            </a:r>
            <a:r>
              <a:rPr lang="en-US" sz="1400" dirty="0"/>
              <a:t>Effects of ancestral polymorphism and ILS are pervasive across the genome</a:t>
            </a:r>
            <a:r>
              <a:rPr lang="en-US" sz="1400" dirty="0">
                <a:latin typeface="Symbol" charset="2"/>
                <a:cs typeface="Symbol" charset="2"/>
              </a:rPr>
              <a:t>***</a:t>
            </a:r>
            <a:r>
              <a:rPr lang="en-US" sz="1400" dirty="0"/>
              <a:t> </a:t>
            </a:r>
          </a:p>
        </p:txBody>
      </p:sp>
    </p:spTree>
    <p:extLst>
      <p:ext uri="{BB962C8B-B14F-4D97-AF65-F5344CB8AC3E}">
        <p14:creationId xmlns:p14="http://schemas.microsoft.com/office/powerpoint/2010/main" val="3216740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DA59A-3C34-F148-A801-D3F56B7C93DF}"/>
              </a:ext>
            </a:extLst>
          </p:cNvPr>
          <p:cNvPicPr>
            <a:picLocks noChangeAspect="1"/>
          </p:cNvPicPr>
          <p:nvPr/>
        </p:nvPicPr>
        <p:blipFill>
          <a:blip r:embed="rId2"/>
          <a:stretch>
            <a:fillRect/>
          </a:stretch>
        </p:blipFill>
        <p:spPr>
          <a:xfrm>
            <a:off x="0" y="461090"/>
            <a:ext cx="5097318" cy="4555410"/>
          </a:xfrm>
          <a:prstGeom prst="rect">
            <a:avLst/>
          </a:prstGeom>
        </p:spPr>
      </p:pic>
      <p:sp>
        <p:nvSpPr>
          <p:cNvPr id="6" name="TextBox 5">
            <a:extLst>
              <a:ext uri="{FF2B5EF4-FFF2-40B4-BE49-F238E27FC236}">
                <a16:creationId xmlns:a16="http://schemas.microsoft.com/office/drawing/2014/main" id="{F8803754-EDB0-D34A-BB1E-0BBBC19278C2}"/>
              </a:ext>
            </a:extLst>
          </p:cNvPr>
          <p:cNvSpPr txBox="1"/>
          <p:nvPr/>
        </p:nvSpPr>
        <p:spPr>
          <a:xfrm>
            <a:off x="4584700" y="1330036"/>
            <a:ext cx="4115955" cy="1569660"/>
          </a:xfrm>
          <a:prstGeom prst="rect">
            <a:avLst/>
          </a:prstGeom>
          <a:noFill/>
        </p:spPr>
        <p:txBody>
          <a:bodyPr wrap="square" rtlCol="0">
            <a:spAutoFit/>
          </a:bodyPr>
          <a:lstStyle/>
          <a:p>
            <a:r>
              <a:rPr lang="en-US" sz="2400" dirty="0">
                <a:latin typeface="Comic Sans MS" panose="030F0902030302020204" pitchFamily="66" charset="0"/>
              </a:rPr>
              <a:t>Did modern humans hybridize with Neanderthal people and other ancient humans?</a:t>
            </a:r>
          </a:p>
        </p:txBody>
      </p:sp>
      <p:pic>
        <p:nvPicPr>
          <p:cNvPr id="8" name="Picture 7">
            <a:extLst>
              <a:ext uri="{FF2B5EF4-FFF2-40B4-BE49-F238E27FC236}">
                <a16:creationId xmlns:a16="http://schemas.microsoft.com/office/drawing/2014/main" id="{8C0956DE-F115-C44A-9155-108AC5B44263}"/>
              </a:ext>
            </a:extLst>
          </p:cNvPr>
          <p:cNvPicPr>
            <a:picLocks noChangeAspect="1"/>
          </p:cNvPicPr>
          <p:nvPr/>
        </p:nvPicPr>
        <p:blipFill>
          <a:blip r:embed="rId3"/>
          <a:stretch>
            <a:fillRect/>
          </a:stretch>
        </p:blipFill>
        <p:spPr>
          <a:xfrm>
            <a:off x="4825422" y="3439983"/>
            <a:ext cx="3634509" cy="1879723"/>
          </a:xfrm>
          <a:prstGeom prst="rect">
            <a:avLst/>
          </a:prstGeom>
        </p:spPr>
      </p:pic>
    </p:spTree>
    <p:extLst>
      <p:ext uri="{BB962C8B-B14F-4D97-AF65-F5344CB8AC3E}">
        <p14:creationId xmlns:p14="http://schemas.microsoft.com/office/powerpoint/2010/main" val="2731325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0DD62-3C56-D046-B08D-DBDA2C64C4DE}"/>
              </a:ext>
            </a:extLst>
          </p:cNvPr>
          <p:cNvPicPr>
            <a:picLocks noChangeAspect="1"/>
          </p:cNvPicPr>
          <p:nvPr/>
        </p:nvPicPr>
        <p:blipFill>
          <a:blip r:embed="rId3"/>
          <a:stretch>
            <a:fillRect/>
          </a:stretch>
        </p:blipFill>
        <p:spPr>
          <a:xfrm>
            <a:off x="249996" y="135757"/>
            <a:ext cx="5044966" cy="3923863"/>
          </a:xfrm>
          <a:prstGeom prst="rect">
            <a:avLst/>
          </a:prstGeom>
        </p:spPr>
      </p:pic>
      <p:pic>
        <p:nvPicPr>
          <p:cNvPr id="8" name="Picture 7">
            <a:extLst>
              <a:ext uri="{FF2B5EF4-FFF2-40B4-BE49-F238E27FC236}">
                <a16:creationId xmlns:a16="http://schemas.microsoft.com/office/drawing/2014/main" id="{E38E1A61-2899-4D4B-977D-61E9DD642BCC}"/>
              </a:ext>
            </a:extLst>
          </p:cNvPr>
          <p:cNvPicPr>
            <a:picLocks noChangeAspect="1"/>
          </p:cNvPicPr>
          <p:nvPr/>
        </p:nvPicPr>
        <p:blipFill>
          <a:blip r:embed="rId4"/>
          <a:stretch>
            <a:fillRect/>
          </a:stretch>
        </p:blipFill>
        <p:spPr>
          <a:xfrm>
            <a:off x="108106" y="4248809"/>
            <a:ext cx="4974021" cy="2470988"/>
          </a:xfrm>
          <a:prstGeom prst="rect">
            <a:avLst/>
          </a:prstGeom>
        </p:spPr>
      </p:pic>
      <p:pic>
        <p:nvPicPr>
          <p:cNvPr id="10" name="Picture 9">
            <a:extLst>
              <a:ext uri="{FF2B5EF4-FFF2-40B4-BE49-F238E27FC236}">
                <a16:creationId xmlns:a16="http://schemas.microsoft.com/office/drawing/2014/main" id="{134011B7-9BDF-204B-9ABC-6B99DFB3017E}"/>
              </a:ext>
            </a:extLst>
          </p:cNvPr>
          <p:cNvPicPr>
            <a:picLocks noChangeAspect="1"/>
          </p:cNvPicPr>
          <p:nvPr/>
        </p:nvPicPr>
        <p:blipFill>
          <a:blip r:embed="rId5"/>
          <a:stretch>
            <a:fillRect/>
          </a:stretch>
        </p:blipFill>
        <p:spPr>
          <a:xfrm>
            <a:off x="5471892" y="78825"/>
            <a:ext cx="3664662" cy="3214432"/>
          </a:xfrm>
          <a:prstGeom prst="rect">
            <a:avLst/>
          </a:prstGeom>
        </p:spPr>
      </p:pic>
      <p:pic>
        <p:nvPicPr>
          <p:cNvPr id="12" name="Picture 11">
            <a:extLst>
              <a:ext uri="{FF2B5EF4-FFF2-40B4-BE49-F238E27FC236}">
                <a16:creationId xmlns:a16="http://schemas.microsoft.com/office/drawing/2014/main" id="{77128CF4-0659-C849-92B1-F8C0B2AE80E4}"/>
              </a:ext>
            </a:extLst>
          </p:cNvPr>
          <p:cNvPicPr>
            <a:picLocks noChangeAspect="1"/>
          </p:cNvPicPr>
          <p:nvPr/>
        </p:nvPicPr>
        <p:blipFill>
          <a:blip r:embed="rId6"/>
          <a:stretch>
            <a:fillRect/>
          </a:stretch>
        </p:blipFill>
        <p:spPr>
          <a:xfrm>
            <a:off x="5471891" y="3310758"/>
            <a:ext cx="3672109" cy="1754192"/>
          </a:xfrm>
          <a:prstGeom prst="rect">
            <a:avLst/>
          </a:prstGeom>
        </p:spPr>
      </p:pic>
    </p:spTree>
    <p:extLst>
      <p:ext uri="{BB962C8B-B14F-4D97-AF65-F5344CB8AC3E}">
        <p14:creationId xmlns:p14="http://schemas.microsoft.com/office/powerpoint/2010/main" val="137314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b_R_NeandertalEMB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37" y="637369"/>
            <a:ext cx="7315200" cy="4113724"/>
          </a:xfrm>
          <a:prstGeom prst="rect">
            <a:avLst/>
          </a:prstGeom>
        </p:spPr>
      </p:pic>
      <p:sp>
        <p:nvSpPr>
          <p:cNvPr id="5" name="Rectangle 4"/>
          <p:cNvSpPr/>
          <p:nvPr/>
        </p:nvSpPr>
        <p:spPr>
          <a:xfrm>
            <a:off x="622437" y="4751093"/>
            <a:ext cx="4137001" cy="954107"/>
          </a:xfrm>
          <a:prstGeom prst="rect">
            <a:avLst/>
          </a:prstGeom>
        </p:spPr>
        <p:txBody>
          <a:bodyPr wrap="square">
            <a:spAutoFit/>
          </a:bodyPr>
          <a:lstStyle/>
          <a:p>
            <a:endParaRPr lang="en-US" sz="1400" dirty="0"/>
          </a:p>
          <a:p>
            <a:r>
              <a:rPr lang="en-US" sz="1400" dirty="0"/>
              <a:t>Humans mated with </a:t>
            </a:r>
            <a:r>
              <a:rPr lang="en-US" sz="1400" dirty="0" err="1"/>
              <a:t>Neandertals</a:t>
            </a:r>
            <a:r>
              <a:rPr lang="en-US" sz="1400" dirty="0"/>
              <a:t> much earlier and more frequently than thought. </a:t>
            </a:r>
            <a:r>
              <a:rPr lang="en-US" sz="1400" u="sng" dirty="0"/>
              <a:t>Science</a:t>
            </a:r>
            <a:r>
              <a:rPr lang="en-US" sz="1400" dirty="0"/>
              <a:t> By Ann Gibbons, Feb. 17, 2016 , 1:00 PM</a:t>
            </a:r>
          </a:p>
        </p:txBody>
      </p:sp>
      <p:sp>
        <p:nvSpPr>
          <p:cNvPr id="6" name="TextBox 5">
            <a:extLst>
              <a:ext uri="{FF2B5EF4-FFF2-40B4-BE49-F238E27FC236}">
                <a16:creationId xmlns:a16="http://schemas.microsoft.com/office/drawing/2014/main" id="{770738E4-E327-DA4C-A0EF-B75C47A6CB60}"/>
              </a:ext>
            </a:extLst>
          </p:cNvPr>
          <p:cNvSpPr txBox="1"/>
          <p:nvPr/>
        </p:nvSpPr>
        <p:spPr>
          <a:xfrm>
            <a:off x="622437" y="5929745"/>
            <a:ext cx="6193940" cy="461665"/>
          </a:xfrm>
          <a:prstGeom prst="rect">
            <a:avLst/>
          </a:prstGeom>
          <a:noFill/>
        </p:spPr>
        <p:txBody>
          <a:bodyPr wrap="none" rtlCol="0">
            <a:spAutoFit/>
          </a:bodyPr>
          <a:lstStyle/>
          <a:p>
            <a:r>
              <a:rPr lang="en-US" sz="2400" dirty="0"/>
              <a:t>~2% of your DNA is perhaps from Neanderthal</a:t>
            </a:r>
          </a:p>
        </p:txBody>
      </p:sp>
    </p:spTree>
    <p:extLst>
      <p:ext uri="{BB962C8B-B14F-4D97-AF65-F5344CB8AC3E}">
        <p14:creationId xmlns:p14="http://schemas.microsoft.com/office/powerpoint/2010/main" val="2533892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A2AFD-9C38-E24F-ADCB-8A1AB7F4FD0F}"/>
              </a:ext>
            </a:extLst>
          </p:cNvPr>
          <p:cNvPicPr>
            <a:picLocks noChangeAspect="1"/>
          </p:cNvPicPr>
          <p:nvPr/>
        </p:nvPicPr>
        <p:blipFill rotWithShape="1">
          <a:blip r:embed="rId2"/>
          <a:srcRect t="1354" b="1707"/>
          <a:stretch/>
        </p:blipFill>
        <p:spPr>
          <a:xfrm>
            <a:off x="763607" y="226297"/>
            <a:ext cx="5800095" cy="5722449"/>
          </a:xfrm>
          <a:prstGeom prst="rect">
            <a:avLst/>
          </a:prstGeom>
        </p:spPr>
      </p:pic>
      <p:sp>
        <p:nvSpPr>
          <p:cNvPr id="6" name="TextBox 5">
            <a:extLst>
              <a:ext uri="{FF2B5EF4-FFF2-40B4-BE49-F238E27FC236}">
                <a16:creationId xmlns:a16="http://schemas.microsoft.com/office/drawing/2014/main" id="{74E21973-FBA3-8F43-AADB-8491CEEB2DB6}"/>
              </a:ext>
            </a:extLst>
          </p:cNvPr>
          <p:cNvSpPr txBox="1"/>
          <p:nvPr/>
        </p:nvSpPr>
        <p:spPr>
          <a:xfrm>
            <a:off x="2444281" y="6238149"/>
            <a:ext cx="2438745" cy="369332"/>
          </a:xfrm>
          <a:prstGeom prst="rect">
            <a:avLst/>
          </a:prstGeom>
          <a:noFill/>
        </p:spPr>
        <p:txBody>
          <a:bodyPr wrap="none" rtlCol="0">
            <a:spAutoFit/>
          </a:bodyPr>
          <a:lstStyle/>
          <a:p>
            <a:r>
              <a:rPr lang="en-US" dirty="0"/>
              <a:t>Graham 2019 - Heredity</a:t>
            </a:r>
          </a:p>
        </p:txBody>
      </p:sp>
      <p:sp>
        <p:nvSpPr>
          <p:cNvPr id="4" name="Title 1">
            <a:extLst>
              <a:ext uri="{FF2B5EF4-FFF2-40B4-BE49-F238E27FC236}">
                <a16:creationId xmlns:a16="http://schemas.microsoft.com/office/drawing/2014/main" id="{27297F15-7F70-E747-9785-77A60B14BDE3}"/>
              </a:ext>
            </a:extLst>
          </p:cNvPr>
          <p:cNvSpPr>
            <a:spLocks noGrp="1"/>
          </p:cNvSpPr>
          <p:nvPr>
            <p:ph type="title"/>
          </p:nvPr>
        </p:nvSpPr>
        <p:spPr>
          <a:xfrm>
            <a:off x="3352626" y="-85090"/>
            <a:ext cx="5889099" cy="1143000"/>
          </a:xfrm>
        </p:spPr>
        <p:txBody>
          <a:bodyPr>
            <a:normAutofit/>
          </a:bodyPr>
          <a:lstStyle/>
          <a:p>
            <a:pPr algn="l"/>
            <a:r>
              <a:rPr lang="en-US" sz="3200" dirty="0"/>
              <a:t>Hypoxia-Inducible Factor Pathway</a:t>
            </a:r>
          </a:p>
        </p:txBody>
      </p:sp>
    </p:spTree>
    <p:extLst>
      <p:ext uri="{BB962C8B-B14F-4D97-AF65-F5344CB8AC3E}">
        <p14:creationId xmlns:p14="http://schemas.microsoft.com/office/powerpoint/2010/main" val="180633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7FDF4-EDEC-B043-BD5D-E9D63D2FF079}"/>
              </a:ext>
            </a:extLst>
          </p:cNvPr>
          <p:cNvPicPr>
            <a:picLocks noChangeAspect="1"/>
          </p:cNvPicPr>
          <p:nvPr/>
        </p:nvPicPr>
        <p:blipFill>
          <a:blip r:embed="rId2"/>
          <a:stretch>
            <a:fillRect/>
          </a:stretch>
        </p:blipFill>
        <p:spPr>
          <a:xfrm>
            <a:off x="508000" y="550900"/>
            <a:ext cx="8128000" cy="3949700"/>
          </a:xfrm>
          <a:prstGeom prst="rect">
            <a:avLst/>
          </a:prstGeom>
        </p:spPr>
      </p:pic>
      <p:sp>
        <p:nvSpPr>
          <p:cNvPr id="6" name="Rectangle 5">
            <a:extLst>
              <a:ext uri="{FF2B5EF4-FFF2-40B4-BE49-F238E27FC236}">
                <a16:creationId xmlns:a16="http://schemas.microsoft.com/office/drawing/2014/main" id="{6771CE16-0093-964B-8071-366FF6C47010}"/>
              </a:ext>
            </a:extLst>
          </p:cNvPr>
          <p:cNvSpPr/>
          <p:nvPr/>
        </p:nvSpPr>
        <p:spPr>
          <a:xfrm>
            <a:off x="508001" y="4889799"/>
            <a:ext cx="8127999" cy="1077218"/>
          </a:xfrm>
          <a:prstGeom prst="rect">
            <a:avLst/>
          </a:prstGeom>
        </p:spPr>
        <p:txBody>
          <a:bodyPr wrap="square">
            <a:spAutoFit/>
          </a:bodyPr>
          <a:lstStyle/>
          <a:p>
            <a:r>
              <a:rPr lang="en-US" sz="1600" dirty="0"/>
              <a:t>Beall, C.M., </a:t>
            </a:r>
            <a:r>
              <a:rPr lang="en-US" sz="1600" dirty="0" err="1"/>
              <a:t>Cavalleri</a:t>
            </a:r>
            <a:r>
              <a:rPr lang="en-US" sz="1600" dirty="0"/>
              <a:t>, G.L., Deng, L., </a:t>
            </a:r>
            <a:r>
              <a:rPr lang="en-US" sz="1600" dirty="0" err="1"/>
              <a:t>Elston</a:t>
            </a:r>
            <a:r>
              <a:rPr lang="en-US" sz="1600" dirty="0"/>
              <a:t>, R.C., Gao, Y., Knight, J., Li, C., Li, J.C., Liang, Y., McCormack, M. and Montgomery, H.E., 2010. Natural selection on EPAS1 (HIF2</a:t>
            </a:r>
            <a:r>
              <a:rPr lang="el-GR" sz="1600" dirty="0"/>
              <a:t>α) </a:t>
            </a:r>
            <a:r>
              <a:rPr lang="en-US" sz="1600" dirty="0"/>
              <a:t>associated with low hemoglobin concentration in Tibetan highlanders. </a:t>
            </a:r>
            <a:r>
              <a:rPr lang="en-US" sz="1600" i="1" dirty="0"/>
              <a:t>Proceedings of the National Academy of Sciences</a:t>
            </a:r>
            <a:r>
              <a:rPr lang="en-US" sz="1600" dirty="0"/>
              <a:t>, </a:t>
            </a:r>
            <a:r>
              <a:rPr lang="en-US" sz="1600" i="1" dirty="0"/>
              <a:t>107</a:t>
            </a:r>
            <a:r>
              <a:rPr lang="en-US" sz="1600" dirty="0"/>
              <a:t>(25), pp.11459-11464.</a:t>
            </a:r>
          </a:p>
        </p:txBody>
      </p:sp>
    </p:spTree>
    <p:extLst>
      <p:ext uri="{BB962C8B-B14F-4D97-AF65-F5344CB8AC3E}">
        <p14:creationId xmlns:p14="http://schemas.microsoft.com/office/powerpoint/2010/main" val="17653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26EF9-58EA-6BEE-EF51-3A5649F3F107}"/>
              </a:ext>
            </a:extLst>
          </p:cNvPr>
          <p:cNvPicPr>
            <a:picLocks noChangeAspect="1"/>
          </p:cNvPicPr>
          <p:nvPr/>
        </p:nvPicPr>
        <p:blipFill>
          <a:blip r:embed="rId2"/>
          <a:stretch>
            <a:fillRect/>
          </a:stretch>
        </p:blipFill>
        <p:spPr>
          <a:xfrm>
            <a:off x="589105" y="477520"/>
            <a:ext cx="7907938" cy="4513580"/>
          </a:xfrm>
          <a:prstGeom prst="rect">
            <a:avLst/>
          </a:prstGeom>
        </p:spPr>
      </p:pic>
      <p:sp>
        <p:nvSpPr>
          <p:cNvPr id="7" name="TextBox 6">
            <a:extLst>
              <a:ext uri="{FF2B5EF4-FFF2-40B4-BE49-F238E27FC236}">
                <a16:creationId xmlns:a16="http://schemas.microsoft.com/office/drawing/2014/main" id="{12139216-445D-253D-FF14-D812EEF9520B}"/>
              </a:ext>
            </a:extLst>
          </p:cNvPr>
          <p:cNvSpPr txBox="1"/>
          <p:nvPr/>
        </p:nvSpPr>
        <p:spPr>
          <a:xfrm>
            <a:off x="335280" y="5483275"/>
            <a:ext cx="8432799" cy="923330"/>
          </a:xfrm>
          <a:prstGeom prst="rect">
            <a:avLst/>
          </a:prstGeom>
          <a:noFill/>
        </p:spPr>
        <p:txBody>
          <a:bodyPr wrap="square">
            <a:spAutoFit/>
          </a:bodyPr>
          <a:lstStyle/>
          <a:p>
            <a:pPr algn="ctr"/>
            <a:r>
              <a:rPr lang="en-US" dirty="0"/>
              <a:t>Sequencing of 50 Human Exomes Reveals Adaptation to High Altitude</a:t>
            </a:r>
          </a:p>
          <a:p>
            <a:pPr algn="ctr"/>
            <a:r>
              <a:rPr lang="en-US" dirty="0"/>
              <a:t>Yi et al. (2010)</a:t>
            </a:r>
          </a:p>
          <a:p>
            <a:pPr algn="ctr"/>
            <a:r>
              <a:rPr lang="en-US" dirty="0"/>
              <a:t>https://</a:t>
            </a:r>
            <a:r>
              <a:rPr lang="en-US" dirty="0" err="1"/>
              <a:t>bio.davidson.edu</a:t>
            </a:r>
            <a:r>
              <a:rPr lang="en-US" dirty="0"/>
              <a:t>/Courses/genomics/2012/McGuire/</a:t>
            </a:r>
            <a:r>
              <a:rPr lang="en-US" dirty="0" err="1"/>
              <a:t>altitudegene.html</a:t>
            </a:r>
            <a:endParaRPr lang="en-US" dirty="0"/>
          </a:p>
        </p:txBody>
      </p:sp>
    </p:spTree>
    <p:extLst>
      <p:ext uri="{BB962C8B-B14F-4D97-AF65-F5344CB8AC3E}">
        <p14:creationId xmlns:p14="http://schemas.microsoft.com/office/powerpoint/2010/main" val="3667156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D7253-B12A-404A-963C-5D47FB9782A6}"/>
              </a:ext>
            </a:extLst>
          </p:cNvPr>
          <p:cNvPicPr>
            <a:picLocks noChangeAspect="1"/>
          </p:cNvPicPr>
          <p:nvPr/>
        </p:nvPicPr>
        <p:blipFill>
          <a:blip r:embed="rId2"/>
          <a:stretch>
            <a:fillRect/>
          </a:stretch>
        </p:blipFill>
        <p:spPr>
          <a:xfrm>
            <a:off x="455404" y="1806498"/>
            <a:ext cx="8162460" cy="3217126"/>
          </a:xfrm>
          <a:prstGeom prst="rect">
            <a:avLst/>
          </a:prstGeom>
        </p:spPr>
      </p:pic>
      <p:sp>
        <p:nvSpPr>
          <p:cNvPr id="6" name="Rectangle 5">
            <a:extLst>
              <a:ext uri="{FF2B5EF4-FFF2-40B4-BE49-F238E27FC236}">
                <a16:creationId xmlns:a16="http://schemas.microsoft.com/office/drawing/2014/main" id="{EA8DB77B-E503-E846-87D3-8B544E3B0E9A}"/>
              </a:ext>
            </a:extLst>
          </p:cNvPr>
          <p:cNvSpPr/>
          <p:nvPr/>
        </p:nvSpPr>
        <p:spPr>
          <a:xfrm>
            <a:off x="420038" y="5529212"/>
            <a:ext cx="8233192" cy="830997"/>
          </a:xfrm>
          <a:prstGeom prst="rect">
            <a:avLst/>
          </a:prstGeom>
        </p:spPr>
        <p:txBody>
          <a:bodyPr wrap="square">
            <a:spAutoFit/>
          </a:bodyPr>
          <a:lstStyle/>
          <a:p>
            <a:r>
              <a:rPr lang="en-US" sz="1600" dirty="0"/>
              <a:t>Yang, J., </a:t>
            </a:r>
            <a:r>
              <a:rPr lang="en-US" sz="1600" dirty="0" err="1"/>
              <a:t>Jin</a:t>
            </a:r>
            <a:r>
              <a:rPr lang="en-US" sz="1600" dirty="0"/>
              <a:t>, Z.B., Chen, J., Huang, X.F., Li, X.M., Liang, Y.B., Mao, J.Y., Chen, X., Zheng, Z., </a:t>
            </a:r>
            <a:r>
              <a:rPr lang="en-US" sz="1600" dirty="0" err="1"/>
              <a:t>Bakshi</a:t>
            </a:r>
            <a:r>
              <a:rPr lang="en-US" sz="1600" dirty="0"/>
              <a:t>, A. and Zheng, D.D., 2017. Genetic signatures of high-altitude adaptation in Tibetans. </a:t>
            </a:r>
            <a:r>
              <a:rPr lang="en-US" sz="1600" i="1" dirty="0"/>
              <a:t>Proceedings of the National Academy of Sciences</a:t>
            </a:r>
            <a:r>
              <a:rPr lang="en-US" sz="1600" dirty="0"/>
              <a:t>, </a:t>
            </a:r>
            <a:r>
              <a:rPr lang="en-US" sz="1600" i="1" dirty="0"/>
              <a:t>114</a:t>
            </a:r>
            <a:r>
              <a:rPr lang="en-US" sz="1600" dirty="0"/>
              <a:t>(16), pp.4189-4194.</a:t>
            </a:r>
          </a:p>
        </p:txBody>
      </p:sp>
    </p:spTree>
    <p:extLst>
      <p:ext uri="{BB962C8B-B14F-4D97-AF65-F5344CB8AC3E}">
        <p14:creationId xmlns:p14="http://schemas.microsoft.com/office/powerpoint/2010/main" val="3564586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709058"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141871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E0FC-943C-0296-92A0-AC53423EA395}"/>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t>Adaptive Introgression</a:t>
            </a:r>
          </a:p>
        </p:txBody>
      </p:sp>
      <p:sp>
        <p:nvSpPr>
          <p:cNvPr id="3" name="Content Placeholder 2">
            <a:extLst>
              <a:ext uri="{FF2B5EF4-FFF2-40B4-BE49-F238E27FC236}">
                <a16:creationId xmlns:a16="http://schemas.microsoft.com/office/drawing/2014/main" id="{9B919203-9E6C-8EEA-9133-268BA60D28FD}"/>
              </a:ext>
            </a:extLst>
          </p:cNvPr>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2800" dirty="0"/>
              <a:t>Beneficial gene flow between the same or different species</a:t>
            </a:r>
          </a:p>
          <a:p>
            <a:pPr>
              <a:buFont typeface="Courier New" panose="02070309020205020404" pitchFamily="49" charset="0"/>
              <a:buChar char="o"/>
            </a:pPr>
            <a:r>
              <a:rPr lang="en-US" sz="2800" dirty="0"/>
              <a:t>Increases genetic diversity, and introduces genetic variants leading to </a:t>
            </a:r>
            <a:r>
              <a:rPr lang="en-US" sz="2800" u="sng" dirty="0"/>
              <a:t>fitness increase</a:t>
            </a:r>
            <a:r>
              <a:rPr lang="en-US" sz="2800" dirty="0"/>
              <a:t> in the recipient population</a:t>
            </a:r>
          </a:p>
          <a:p>
            <a:pPr>
              <a:buFont typeface="Courier New" panose="02070309020205020404" pitchFamily="49" charset="0"/>
              <a:buChar char="o"/>
            </a:pPr>
            <a:r>
              <a:rPr lang="en-US" sz="2800" dirty="0"/>
              <a:t>Surprisingly common</a:t>
            </a:r>
          </a:p>
          <a:p>
            <a:pPr>
              <a:buFont typeface="Courier New" panose="02070309020205020404" pitchFamily="49" charset="0"/>
              <a:buChar char="o"/>
            </a:pPr>
            <a:r>
              <a:rPr lang="en-US" sz="2800" dirty="0"/>
              <a:t>Can lead to faster evolution (than waiting for mutation)</a:t>
            </a:r>
          </a:p>
          <a:p>
            <a:pPr>
              <a:buFont typeface="Courier New" panose="02070309020205020404" pitchFamily="49" charset="0"/>
              <a:buChar char="o"/>
            </a:pPr>
            <a:r>
              <a:rPr lang="en-US" sz="2800" dirty="0"/>
              <a:t>Genomics offers a new perspective</a:t>
            </a:r>
          </a:p>
        </p:txBody>
      </p:sp>
    </p:spTree>
    <p:extLst>
      <p:ext uri="{BB962C8B-B14F-4D97-AF65-F5344CB8AC3E}">
        <p14:creationId xmlns:p14="http://schemas.microsoft.com/office/powerpoint/2010/main" val="361182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430306" y="6274362"/>
            <a:ext cx="8276665" cy="400110"/>
          </a:xfrm>
          <a:prstGeom prst="rect">
            <a:avLst/>
          </a:prstGeom>
          <a:noFill/>
        </p:spPr>
        <p:txBody>
          <a:bodyPr wrap="square" rtlCol="0">
            <a:spAutoFit/>
          </a:bodyPr>
          <a:lstStyle/>
          <a:p>
            <a:pPr algn="ctr"/>
            <a:r>
              <a:rPr lang="en-US" sz="2000" dirty="0"/>
              <a:t>HIF Pathway – 26 Genes by Sequence Capture - </a:t>
            </a:r>
            <a:r>
              <a:rPr lang="en-US" sz="2000" i="1" dirty="0"/>
              <a:t>Heredity</a:t>
            </a:r>
            <a:r>
              <a:rPr lang="en-US" sz="2000" dirty="0"/>
              <a:t> Graham et al. 2021</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slightly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4EC77-54C0-CC99-BEBD-45E07A479BC0}"/>
              </a:ext>
            </a:extLst>
          </p:cNvPr>
          <p:cNvPicPr>
            <a:picLocks noChangeAspect="1"/>
          </p:cNvPicPr>
          <p:nvPr/>
        </p:nvPicPr>
        <p:blipFill>
          <a:blip r:embed="rId2"/>
          <a:stretch>
            <a:fillRect/>
          </a:stretch>
        </p:blipFill>
        <p:spPr>
          <a:xfrm>
            <a:off x="201014" y="98425"/>
            <a:ext cx="4516407" cy="6280150"/>
          </a:xfrm>
          <a:prstGeom prst="rect">
            <a:avLst/>
          </a:prstGeom>
        </p:spPr>
      </p:pic>
      <p:pic>
        <p:nvPicPr>
          <p:cNvPr id="9" name="Picture 8">
            <a:extLst>
              <a:ext uri="{FF2B5EF4-FFF2-40B4-BE49-F238E27FC236}">
                <a16:creationId xmlns:a16="http://schemas.microsoft.com/office/drawing/2014/main" id="{72FAF089-EC4D-D27E-7C6F-15054011BFC2}"/>
              </a:ext>
            </a:extLst>
          </p:cNvPr>
          <p:cNvPicPr>
            <a:picLocks noChangeAspect="1"/>
          </p:cNvPicPr>
          <p:nvPr/>
        </p:nvPicPr>
        <p:blipFill>
          <a:blip r:embed="rId3"/>
          <a:stretch>
            <a:fillRect/>
          </a:stretch>
        </p:blipFill>
        <p:spPr>
          <a:xfrm>
            <a:off x="1155700" y="3060700"/>
            <a:ext cx="4831624" cy="1257300"/>
          </a:xfrm>
          <a:prstGeom prst="rect">
            <a:avLst/>
          </a:prstGeom>
        </p:spPr>
      </p:pic>
      <p:sp>
        <p:nvSpPr>
          <p:cNvPr id="12" name="TextBox 11">
            <a:extLst>
              <a:ext uri="{FF2B5EF4-FFF2-40B4-BE49-F238E27FC236}">
                <a16:creationId xmlns:a16="http://schemas.microsoft.com/office/drawing/2014/main" id="{B79911AD-FDD8-C5C6-6370-2291024E3869}"/>
              </a:ext>
            </a:extLst>
          </p:cNvPr>
          <p:cNvSpPr txBox="1"/>
          <p:nvPr/>
        </p:nvSpPr>
        <p:spPr>
          <a:xfrm>
            <a:off x="4282086" y="316637"/>
            <a:ext cx="4660900" cy="2400657"/>
          </a:xfrm>
          <a:prstGeom prst="rect">
            <a:avLst/>
          </a:prstGeom>
          <a:noFill/>
        </p:spPr>
        <p:txBody>
          <a:bodyPr wrap="square">
            <a:spAutoFit/>
          </a:bodyPr>
          <a:lstStyle/>
          <a:p>
            <a:r>
              <a:rPr lang="en-US" dirty="0"/>
              <a:t>News Release 6-Dec-2016 </a:t>
            </a:r>
          </a:p>
          <a:p>
            <a:r>
              <a:rPr lang="en-US" sz="2000" b="1" dirty="0"/>
              <a:t>Tibetan Mastiff gained high altitude adaptation after domestication by wolf interbreeding </a:t>
            </a:r>
          </a:p>
          <a:p>
            <a:r>
              <a:rPr lang="en-US" dirty="0"/>
              <a:t>Same gene, same mechanism -- interbreeding -- as in humans </a:t>
            </a:r>
          </a:p>
          <a:p>
            <a:r>
              <a:rPr lang="en-US" dirty="0"/>
              <a:t>https://</a:t>
            </a:r>
            <a:r>
              <a:rPr lang="en-US" dirty="0" err="1"/>
              <a:t>www.eurekalert.org</a:t>
            </a:r>
            <a:r>
              <a:rPr lang="en-US" dirty="0"/>
              <a:t>/news-releases/523086</a:t>
            </a:r>
          </a:p>
        </p:txBody>
      </p:sp>
      <p:sp>
        <p:nvSpPr>
          <p:cNvPr id="13" name="TextBox 12">
            <a:extLst>
              <a:ext uri="{FF2B5EF4-FFF2-40B4-BE49-F238E27FC236}">
                <a16:creationId xmlns:a16="http://schemas.microsoft.com/office/drawing/2014/main" id="{0FD1A91E-8EB8-3640-EFDA-692EF7DCB39A}"/>
              </a:ext>
            </a:extLst>
          </p:cNvPr>
          <p:cNvSpPr txBox="1"/>
          <p:nvPr/>
        </p:nvSpPr>
        <p:spPr>
          <a:xfrm rot="19939007">
            <a:off x="5300770" y="4086788"/>
            <a:ext cx="754374" cy="369332"/>
          </a:xfrm>
          <a:prstGeom prst="rect">
            <a:avLst/>
          </a:prstGeom>
          <a:noFill/>
        </p:spPr>
        <p:txBody>
          <a:bodyPr wrap="none" rtlCol="0">
            <a:spAutoFit/>
          </a:bodyPr>
          <a:lstStyle/>
          <a:p>
            <a:r>
              <a:rPr lang="en-US" dirty="0"/>
              <a:t>EPAS1</a:t>
            </a:r>
          </a:p>
        </p:txBody>
      </p:sp>
      <p:pic>
        <p:nvPicPr>
          <p:cNvPr id="15" name="Picture 14">
            <a:extLst>
              <a:ext uri="{FF2B5EF4-FFF2-40B4-BE49-F238E27FC236}">
                <a16:creationId xmlns:a16="http://schemas.microsoft.com/office/drawing/2014/main" id="{DEBF3EFD-D034-740D-4CED-2697DC75AA29}"/>
              </a:ext>
            </a:extLst>
          </p:cNvPr>
          <p:cNvPicPr>
            <a:picLocks noChangeAspect="1"/>
          </p:cNvPicPr>
          <p:nvPr/>
        </p:nvPicPr>
        <p:blipFill>
          <a:blip r:embed="rId4"/>
          <a:stretch>
            <a:fillRect/>
          </a:stretch>
        </p:blipFill>
        <p:spPr>
          <a:xfrm rot="19758091">
            <a:off x="5947176" y="3140467"/>
            <a:ext cx="2488336" cy="771331"/>
          </a:xfrm>
          <a:prstGeom prst="rect">
            <a:avLst/>
          </a:prstGeom>
        </p:spPr>
      </p:pic>
      <p:grpSp>
        <p:nvGrpSpPr>
          <p:cNvPr id="17" name="Group 16">
            <a:extLst>
              <a:ext uri="{FF2B5EF4-FFF2-40B4-BE49-F238E27FC236}">
                <a16:creationId xmlns:a16="http://schemas.microsoft.com/office/drawing/2014/main" id="{98FBFCEB-56D7-A7AE-785A-CAB6CF4F8FC0}"/>
              </a:ext>
            </a:extLst>
          </p:cNvPr>
          <p:cNvGrpSpPr/>
          <p:nvPr/>
        </p:nvGrpSpPr>
        <p:grpSpPr>
          <a:xfrm>
            <a:off x="5635135" y="4610417"/>
            <a:ext cx="2938463" cy="1216290"/>
            <a:chOff x="5635135" y="4610417"/>
            <a:chExt cx="2938463" cy="1216290"/>
          </a:xfrm>
        </p:grpSpPr>
        <p:sp>
          <p:nvSpPr>
            <p:cNvPr id="14" name="TextBox 13">
              <a:extLst>
                <a:ext uri="{FF2B5EF4-FFF2-40B4-BE49-F238E27FC236}">
                  <a16:creationId xmlns:a16="http://schemas.microsoft.com/office/drawing/2014/main" id="{71BECE6D-0C69-72F6-554B-B7286868422C}"/>
                </a:ext>
              </a:extLst>
            </p:cNvPr>
            <p:cNvSpPr txBox="1"/>
            <p:nvPr/>
          </p:nvSpPr>
          <p:spPr>
            <a:xfrm rot="1310025">
              <a:off x="5635135" y="4610417"/>
              <a:ext cx="579005" cy="369332"/>
            </a:xfrm>
            <a:prstGeom prst="rect">
              <a:avLst/>
            </a:prstGeom>
            <a:noFill/>
          </p:spPr>
          <p:txBody>
            <a:bodyPr wrap="none" rtlCol="0">
              <a:spAutoFit/>
            </a:bodyPr>
            <a:lstStyle/>
            <a:p>
              <a:r>
                <a:rPr lang="en-US" dirty="0"/>
                <a:t>HBB</a:t>
              </a:r>
            </a:p>
          </p:txBody>
        </p:sp>
        <p:pic>
          <p:nvPicPr>
            <p:cNvPr id="16" name="Picture 15">
              <a:extLst>
                <a:ext uri="{FF2B5EF4-FFF2-40B4-BE49-F238E27FC236}">
                  <a16:creationId xmlns:a16="http://schemas.microsoft.com/office/drawing/2014/main" id="{60B65BCD-066E-FE56-F9B6-69AA0AEF49D0}"/>
                </a:ext>
              </a:extLst>
            </p:cNvPr>
            <p:cNvPicPr>
              <a:picLocks noChangeAspect="1"/>
            </p:cNvPicPr>
            <p:nvPr/>
          </p:nvPicPr>
          <p:blipFill>
            <a:blip r:embed="rId5"/>
            <a:stretch>
              <a:fillRect/>
            </a:stretch>
          </p:blipFill>
          <p:spPr>
            <a:xfrm rot="1480172">
              <a:off x="6004865" y="4880557"/>
              <a:ext cx="2568733" cy="946150"/>
            </a:xfrm>
            <a:prstGeom prst="rect">
              <a:avLst/>
            </a:prstGeom>
          </p:spPr>
        </p:pic>
      </p:grpSp>
    </p:spTree>
    <p:extLst>
      <p:ext uri="{BB962C8B-B14F-4D97-AF65-F5344CB8AC3E}">
        <p14:creationId xmlns:p14="http://schemas.microsoft.com/office/powerpoint/2010/main" val="22617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ED4A2-F2C6-507D-C518-61DCA796A1DB}"/>
              </a:ext>
            </a:extLst>
          </p:cNvPr>
          <p:cNvPicPr>
            <a:picLocks noChangeAspect="1"/>
          </p:cNvPicPr>
          <p:nvPr/>
        </p:nvPicPr>
        <p:blipFill>
          <a:blip r:embed="rId2"/>
          <a:stretch>
            <a:fillRect/>
          </a:stretch>
        </p:blipFill>
        <p:spPr>
          <a:xfrm>
            <a:off x="121265" y="1953343"/>
            <a:ext cx="5730513" cy="4470400"/>
          </a:xfrm>
          <a:prstGeom prst="rect">
            <a:avLst/>
          </a:prstGeom>
        </p:spPr>
      </p:pic>
      <p:pic>
        <p:nvPicPr>
          <p:cNvPr id="6" name="Picture 5">
            <a:extLst>
              <a:ext uri="{FF2B5EF4-FFF2-40B4-BE49-F238E27FC236}">
                <a16:creationId xmlns:a16="http://schemas.microsoft.com/office/drawing/2014/main" id="{D868F055-443F-A2F5-564F-262081D4080E}"/>
              </a:ext>
            </a:extLst>
          </p:cNvPr>
          <p:cNvPicPr>
            <a:picLocks noChangeAspect="1"/>
          </p:cNvPicPr>
          <p:nvPr/>
        </p:nvPicPr>
        <p:blipFill rotWithShape="1">
          <a:blip r:embed="rId3"/>
          <a:srcRect r="38949" b="-3195"/>
          <a:stretch/>
        </p:blipFill>
        <p:spPr>
          <a:xfrm>
            <a:off x="4085303" y="434257"/>
            <a:ext cx="4549878" cy="2602387"/>
          </a:xfrm>
          <a:prstGeom prst="rect">
            <a:avLst/>
          </a:prstGeom>
        </p:spPr>
      </p:pic>
      <p:pic>
        <p:nvPicPr>
          <p:cNvPr id="7" name="Picture 6">
            <a:extLst>
              <a:ext uri="{FF2B5EF4-FFF2-40B4-BE49-F238E27FC236}">
                <a16:creationId xmlns:a16="http://schemas.microsoft.com/office/drawing/2014/main" id="{8E3C0345-142A-63BF-5F82-0A2571EE8596}"/>
              </a:ext>
            </a:extLst>
          </p:cNvPr>
          <p:cNvPicPr>
            <a:picLocks noChangeAspect="1"/>
          </p:cNvPicPr>
          <p:nvPr/>
        </p:nvPicPr>
        <p:blipFill>
          <a:blip r:embed="rId4"/>
          <a:stretch>
            <a:fillRect/>
          </a:stretch>
        </p:blipFill>
        <p:spPr>
          <a:xfrm>
            <a:off x="121265" y="2513838"/>
            <a:ext cx="1790814" cy="1342608"/>
          </a:xfrm>
          <a:prstGeom prst="rect">
            <a:avLst/>
          </a:prstGeom>
        </p:spPr>
      </p:pic>
      <p:pic>
        <p:nvPicPr>
          <p:cNvPr id="8" name="Picture 7">
            <a:extLst>
              <a:ext uri="{FF2B5EF4-FFF2-40B4-BE49-F238E27FC236}">
                <a16:creationId xmlns:a16="http://schemas.microsoft.com/office/drawing/2014/main" id="{85509399-C401-5B22-B6A6-5C6D81960959}"/>
              </a:ext>
            </a:extLst>
          </p:cNvPr>
          <p:cNvPicPr>
            <a:picLocks noChangeAspect="1"/>
          </p:cNvPicPr>
          <p:nvPr/>
        </p:nvPicPr>
        <p:blipFill>
          <a:blip r:embed="rId5"/>
          <a:stretch>
            <a:fillRect/>
          </a:stretch>
        </p:blipFill>
        <p:spPr>
          <a:xfrm>
            <a:off x="5229216" y="4305521"/>
            <a:ext cx="1790814" cy="1343111"/>
          </a:xfrm>
          <a:prstGeom prst="rect">
            <a:avLst/>
          </a:prstGeom>
        </p:spPr>
      </p:pic>
    </p:spTree>
    <p:extLst>
      <p:ext uri="{BB962C8B-B14F-4D97-AF65-F5344CB8AC3E}">
        <p14:creationId xmlns:p14="http://schemas.microsoft.com/office/powerpoint/2010/main" val="3736984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E216-88B1-464F-9F33-FCA6A7371728}"/>
              </a:ext>
            </a:extLst>
          </p:cNvPr>
          <p:cNvSpPr>
            <a:spLocks noGrp="1"/>
          </p:cNvSpPr>
          <p:nvPr>
            <p:ph type="title"/>
          </p:nvPr>
        </p:nvSpPr>
        <p:spPr/>
        <p:txBody>
          <a:bodyPr/>
          <a:lstStyle/>
          <a:p>
            <a:r>
              <a:rPr lang="en-US" dirty="0"/>
              <a:t>Some Questions</a:t>
            </a:r>
          </a:p>
        </p:txBody>
      </p:sp>
      <p:sp>
        <p:nvSpPr>
          <p:cNvPr id="3" name="Content Placeholder 2">
            <a:extLst>
              <a:ext uri="{FF2B5EF4-FFF2-40B4-BE49-F238E27FC236}">
                <a16:creationId xmlns:a16="http://schemas.microsoft.com/office/drawing/2014/main" id="{11F8F2D1-7274-6A4B-A52A-747692E80F7C}"/>
              </a:ext>
            </a:extLst>
          </p:cNvPr>
          <p:cNvSpPr>
            <a:spLocks noGrp="1"/>
          </p:cNvSpPr>
          <p:nvPr>
            <p:ph idx="1"/>
          </p:nvPr>
        </p:nvSpPr>
        <p:spPr/>
        <p:txBody>
          <a:bodyPr>
            <a:normAutofit fontScale="92500" lnSpcReduction="20000"/>
          </a:bodyPr>
          <a:lstStyle/>
          <a:p>
            <a:r>
              <a:rPr lang="en-US" dirty="0"/>
              <a:t>Did </a:t>
            </a:r>
            <a:r>
              <a:rPr lang="en-US" i="1" dirty="0"/>
              <a:t>EPAS1</a:t>
            </a:r>
            <a:r>
              <a:rPr lang="en-US" dirty="0"/>
              <a:t> also </a:t>
            </a:r>
            <a:r>
              <a:rPr lang="en-US" dirty="0" err="1"/>
              <a:t>introgress</a:t>
            </a:r>
            <a:r>
              <a:rPr lang="en-US" dirty="0"/>
              <a:t> in the ducks?</a:t>
            </a:r>
          </a:p>
          <a:p>
            <a:endParaRPr lang="en-US" sz="2400" dirty="0"/>
          </a:p>
          <a:p>
            <a:r>
              <a:rPr lang="en-US" dirty="0"/>
              <a:t>Tibetan people have significantly lower [Hb] than other highland native people.</a:t>
            </a:r>
          </a:p>
          <a:p>
            <a:endParaRPr lang="en-US" sz="2400" dirty="0"/>
          </a:p>
          <a:p>
            <a:r>
              <a:rPr lang="en-US" dirty="0"/>
              <a:t>Lower [Hb] is correlated with the presence of the Denisovan </a:t>
            </a:r>
            <a:r>
              <a:rPr lang="en-US" i="1" dirty="0"/>
              <a:t>EPAS1</a:t>
            </a:r>
            <a:r>
              <a:rPr lang="en-US" dirty="0"/>
              <a:t> allele, and Tibetans with the lowest [Hb] perform better at exercise at high altitude.</a:t>
            </a:r>
          </a:p>
          <a:p>
            <a:endParaRPr lang="en-US" sz="2200" dirty="0"/>
          </a:p>
          <a:p>
            <a:r>
              <a:rPr lang="en-US" dirty="0"/>
              <a:t>But how does Hb mass differ?</a:t>
            </a:r>
          </a:p>
        </p:txBody>
      </p:sp>
    </p:spTree>
    <p:extLst>
      <p:ext uri="{BB962C8B-B14F-4D97-AF65-F5344CB8AC3E}">
        <p14:creationId xmlns:p14="http://schemas.microsoft.com/office/powerpoint/2010/main" val="173942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t>
            </a:r>
            <a:r>
              <a:rPr lang="en-US" sz="2000" dirty="0" err="1"/>
              <a:t>localy</a:t>
            </a:r>
            <a:r>
              <a:rPr lang="en-US" sz="2000" dirty="0"/>
              <a:t>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p>
          <a:p>
            <a:endParaRPr lang="en-US" sz="1000" dirty="0">
              <a:sym typeface="Wingdings"/>
            </a:endParaRPr>
          </a:p>
          <a:p>
            <a:r>
              <a:rPr lang="en-US" sz="2000" dirty="0">
                <a:sym typeface="Wingdings"/>
              </a:rPr>
              <a:t>Can result in fitness increase</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4D219-E99D-C6A6-DA81-4EDD15761B49}"/>
              </a:ext>
            </a:extLst>
          </p:cNvPr>
          <p:cNvPicPr>
            <a:picLocks noChangeAspect="1"/>
          </p:cNvPicPr>
          <p:nvPr/>
        </p:nvPicPr>
        <p:blipFill>
          <a:blip r:embed="rId2"/>
          <a:stretch>
            <a:fillRect/>
          </a:stretch>
        </p:blipFill>
        <p:spPr>
          <a:xfrm>
            <a:off x="454404" y="712382"/>
            <a:ext cx="3964179" cy="3175806"/>
          </a:xfrm>
          <a:prstGeom prst="rect">
            <a:avLst/>
          </a:prstGeom>
        </p:spPr>
      </p:pic>
      <p:sp>
        <p:nvSpPr>
          <p:cNvPr id="4" name="TextBox 3">
            <a:extLst>
              <a:ext uri="{FF2B5EF4-FFF2-40B4-BE49-F238E27FC236}">
                <a16:creationId xmlns:a16="http://schemas.microsoft.com/office/drawing/2014/main" id="{4FAF7A1D-D104-F7E2-0DB8-1BC03F9FFBD3}"/>
              </a:ext>
            </a:extLst>
          </p:cNvPr>
          <p:cNvSpPr txBox="1"/>
          <p:nvPr/>
        </p:nvSpPr>
        <p:spPr>
          <a:xfrm>
            <a:off x="621382" y="5358809"/>
            <a:ext cx="6832041" cy="1200329"/>
          </a:xfrm>
          <a:prstGeom prst="rect">
            <a:avLst/>
          </a:prstGeom>
          <a:noFill/>
        </p:spPr>
        <p:txBody>
          <a:bodyPr wrap="square" rtlCol="0">
            <a:spAutoFit/>
          </a:bodyPr>
          <a:lstStyle/>
          <a:p>
            <a:r>
              <a:rPr lang="en-US" b="1" dirty="0"/>
              <a:t>The </a:t>
            </a:r>
            <a:r>
              <a:rPr lang="en-US" b="1" dirty="0" err="1"/>
              <a:t>ninespine</a:t>
            </a:r>
            <a:r>
              <a:rPr lang="en-US" b="1" dirty="0"/>
              <a:t> stickleback as a model organism in arctic ecotoxicology</a:t>
            </a:r>
          </a:p>
          <a:p>
            <a:pPr>
              <a:buFont typeface="Arial" panose="020B0604020202020204" pitchFamily="34" charset="0"/>
              <a:buChar char="•"/>
            </a:pPr>
            <a:r>
              <a:rPr lang="en-US" dirty="0">
                <a:hlinkClick r:id="rId3"/>
              </a:rPr>
              <a:t>F. V. Hippel</a:t>
            </a:r>
            <a:r>
              <a:rPr lang="en-US" dirty="0"/>
              <a:t>, </a:t>
            </a:r>
            <a:r>
              <a:rPr lang="en-US" dirty="0">
                <a:hlinkClick r:id="rId4"/>
              </a:rPr>
              <a:t>E. Trammell</a:t>
            </a:r>
            <a:r>
              <a:rPr lang="en-US" dirty="0"/>
              <a:t>, </a:t>
            </a:r>
          </a:p>
          <a:p>
            <a:r>
              <a:rPr lang="en-US" dirty="0">
                <a:hlinkClick r:id="rId5"/>
              </a:rPr>
              <a:t>I. </a:t>
            </a:r>
            <a:r>
              <a:rPr lang="en-US" dirty="0" err="1">
                <a:hlinkClick r:id="rId5"/>
              </a:rPr>
              <a:t>Katsiadaki</a:t>
            </a:r>
            <a:r>
              <a:rPr lang="en-US" dirty="0" err="1"/>
              <a:t>Published</a:t>
            </a:r>
            <a:r>
              <a:rPr lang="en-US" dirty="0"/>
              <a:t> 1 July 2016 Environmental Science, </a:t>
            </a:r>
            <a:r>
              <a:rPr lang="en-US" dirty="0" err="1"/>
              <a:t>BiologyEvolutionary</a:t>
            </a:r>
            <a:r>
              <a:rPr lang="en-US" dirty="0"/>
              <a:t> Ecology Research</a:t>
            </a:r>
          </a:p>
        </p:txBody>
      </p:sp>
      <p:pic>
        <p:nvPicPr>
          <p:cNvPr id="6" name="Picture 5">
            <a:extLst>
              <a:ext uri="{FF2B5EF4-FFF2-40B4-BE49-F238E27FC236}">
                <a16:creationId xmlns:a16="http://schemas.microsoft.com/office/drawing/2014/main" id="{0F318432-9088-4017-373F-D9DDE4794120}"/>
              </a:ext>
            </a:extLst>
          </p:cNvPr>
          <p:cNvPicPr>
            <a:picLocks noChangeAspect="1"/>
          </p:cNvPicPr>
          <p:nvPr/>
        </p:nvPicPr>
        <p:blipFill>
          <a:blip r:embed="rId6"/>
          <a:stretch>
            <a:fillRect/>
          </a:stretch>
        </p:blipFill>
        <p:spPr>
          <a:xfrm>
            <a:off x="4454515" y="3873984"/>
            <a:ext cx="4217417" cy="1499029"/>
          </a:xfrm>
          <a:prstGeom prst="rect">
            <a:avLst/>
          </a:prstGeom>
        </p:spPr>
      </p:pic>
      <p:pic>
        <p:nvPicPr>
          <p:cNvPr id="8" name="Picture 7">
            <a:extLst>
              <a:ext uri="{FF2B5EF4-FFF2-40B4-BE49-F238E27FC236}">
                <a16:creationId xmlns:a16="http://schemas.microsoft.com/office/drawing/2014/main" id="{51DD414C-090A-8DEC-5918-55BB65EC879F}"/>
              </a:ext>
            </a:extLst>
          </p:cNvPr>
          <p:cNvPicPr>
            <a:picLocks noChangeAspect="1"/>
          </p:cNvPicPr>
          <p:nvPr/>
        </p:nvPicPr>
        <p:blipFill>
          <a:blip r:embed="rId7"/>
          <a:stretch>
            <a:fillRect/>
          </a:stretch>
        </p:blipFill>
        <p:spPr>
          <a:xfrm>
            <a:off x="4515931" y="712382"/>
            <a:ext cx="4094587" cy="2962178"/>
          </a:xfrm>
          <a:prstGeom prst="rect">
            <a:avLst/>
          </a:prstGeom>
        </p:spPr>
      </p:pic>
    </p:spTree>
    <p:extLst>
      <p:ext uri="{BB962C8B-B14F-4D97-AF65-F5344CB8AC3E}">
        <p14:creationId xmlns:p14="http://schemas.microsoft.com/office/powerpoint/2010/main" val="415421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reveals islands of genetic differentiation</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
        <p:nvSpPr>
          <p:cNvPr id="5" name="Rectangle 4">
            <a:extLst>
              <a:ext uri="{FF2B5EF4-FFF2-40B4-BE49-F238E27FC236}">
                <a16:creationId xmlns:a16="http://schemas.microsoft.com/office/drawing/2014/main" id="{DAFDA2D2-4E1E-6962-2BD2-835A283F18B5}"/>
              </a:ext>
            </a:extLst>
          </p:cNvPr>
          <p:cNvSpPr/>
          <p:nvPr/>
        </p:nvSpPr>
        <p:spPr>
          <a:xfrm>
            <a:off x="516167" y="3045350"/>
            <a:ext cx="6857543" cy="770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4983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381000"/>
            <a:ext cx="8534400" cy="412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3200" dirty="0"/>
              <a:t>These islands of differentiation correspond to differentially selected loci</a:t>
            </a:r>
          </a:p>
          <a:p>
            <a:pPr marL="457200" indent="-457200">
              <a:buFont typeface="Wingdings" charset="0"/>
              <a:buChar char="ü"/>
            </a:pPr>
            <a:endParaRPr lang="en-US" dirty="0"/>
          </a:p>
          <a:p>
            <a:pPr marL="457200" indent="-457200">
              <a:buFont typeface="Wingdings" charset="0"/>
              <a:buChar char="ü"/>
            </a:pPr>
            <a:r>
              <a:rPr lang="en-US" dirty="0"/>
              <a:t>Multiple comparisons reveal morphology associated with these types loci has evolved repeatedly in parallel in different freshwater populations.</a:t>
            </a:r>
          </a:p>
          <a:p>
            <a:pPr marL="457200" indent="-457200">
              <a:buFont typeface="Wingdings" charset="0"/>
              <a:buChar char="ü"/>
            </a:pPr>
            <a:endParaRPr lang="en-US" dirty="0"/>
          </a:p>
          <a:p>
            <a:pPr marL="457200" indent="-457200">
              <a:buFont typeface="Wingdings" charset="0"/>
              <a:buChar char="ü"/>
            </a:pPr>
            <a:r>
              <a:rPr lang="en-US" dirty="0"/>
              <a:t>The ancestral marine population is an import source of this variation (i.e., locally adapted freshwater alleles occur at low frequency there too).</a:t>
            </a:r>
          </a:p>
          <a:p>
            <a:endParaRPr lang="en-US" dirty="0"/>
          </a:p>
          <a:p>
            <a:pPr marL="457200" indent="-457200">
              <a:buFont typeface="Wingdings" charset="0"/>
              <a:buChar char="ü"/>
            </a:pPr>
            <a:r>
              <a:rPr lang="en-US" dirty="0"/>
              <a:t>RAD-Seq – developed by Eric Johnson, Bill </a:t>
            </a:r>
            <a:r>
              <a:rPr lang="en-US" dirty="0" err="1"/>
              <a:t>Cresko</a:t>
            </a:r>
            <a:r>
              <a:rPr lang="en-US" dirty="0"/>
              <a:t>, and collaborators at the University of Oregon in 2006 – first method to make genomic scale studies inexpensive and accessible to population geneticists. </a:t>
            </a:r>
          </a:p>
          <a:p>
            <a:endParaRPr lang="en-US" dirty="0"/>
          </a:p>
        </p:txBody>
      </p:sp>
      <p:pic>
        <p:nvPicPr>
          <p:cNvPr id="2" name="Picture 4" descr="Armor morphology variations in adult 3-spined sticklebacks - photo by Prof Bill Cresko, Center for Evolution and Ecology, UO.jpeg">
            <a:extLst>
              <a:ext uri="{FF2B5EF4-FFF2-40B4-BE49-F238E27FC236}">
                <a16:creationId xmlns:a16="http://schemas.microsoft.com/office/drawing/2014/main" id="{8B2B41CF-B979-842B-3E6B-378575A594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45" y="4110829"/>
            <a:ext cx="2270760" cy="2596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i-a554197ed1064ff7c5ae5ed603922985-journal.pgen.1000862.g006.png">
            <a:extLst>
              <a:ext uri="{FF2B5EF4-FFF2-40B4-BE49-F238E27FC236}">
                <a16:creationId xmlns:a16="http://schemas.microsoft.com/office/drawing/2014/main" id="{8E6514A6-484D-E7A5-FC1F-5E1328921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8852" y="4110829"/>
            <a:ext cx="1942919" cy="2596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07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2B7A56-47D1-7FBC-AD40-BFABF7DF9FA6}"/>
              </a:ext>
            </a:extLst>
          </p:cNvPr>
          <p:cNvSpPr txBox="1"/>
          <p:nvPr/>
        </p:nvSpPr>
        <p:spPr>
          <a:xfrm>
            <a:off x="393587" y="5889396"/>
            <a:ext cx="8356821" cy="830997"/>
          </a:xfrm>
          <a:prstGeom prst="rect">
            <a:avLst/>
          </a:prstGeom>
          <a:noFill/>
        </p:spPr>
        <p:txBody>
          <a:bodyPr wrap="square">
            <a:spAutoFit/>
          </a:bodyPr>
          <a:lstStyle/>
          <a:p>
            <a:r>
              <a:rPr lang="en-US" sz="1600" dirty="0"/>
              <a:t>Jay, P., </a:t>
            </a:r>
            <a:r>
              <a:rPr lang="en-US" sz="1600" dirty="0" err="1"/>
              <a:t>Whibley</a:t>
            </a:r>
            <a:r>
              <a:rPr lang="en-US" sz="1600" dirty="0"/>
              <a:t>, A., </a:t>
            </a:r>
            <a:r>
              <a:rPr lang="en-US" sz="1600" dirty="0" err="1"/>
              <a:t>Frézal</a:t>
            </a:r>
            <a:r>
              <a:rPr lang="en-US" sz="1600" dirty="0"/>
              <a:t>, L., de Cara, M.Á.R., Nowell, R.W., Mallet, J., </a:t>
            </a:r>
            <a:r>
              <a:rPr lang="en-US" sz="1600" dirty="0" err="1"/>
              <a:t>Dasmahapatra</a:t>
            </a:r>
            <a:r>
              <a:rPr lang="en-US" sz="1600" dirty="0"/>
              <a:t>, K.K. and </a:t>
            </a:r>
            <a:r>
              <a:rPr lang="en-US" sz="1600" dirty="0" err="1"/>
              <a:t>Joron</a:t>
            </a:r>
            <a:r>
              <a:rPr lang="en-US" sz="1600" dirty="0"/>
              <a:t>, M., 2018. Supergene evolution triggered by the introgression of a chromosomal inversion. </a:t>
            </a:r>
            <a:r>
              <a:rPr lang="en-US" sz="1600" i="1" dirty="0"/>
              <a:t>Current Biology</a:t>
            </a:r>
            <a:r>
              <a:rPr lang="en-US" sz="1600" dirty="0"/>
              <a:t>, </a:t>
            </a:r>
            <a:r>
              <a:rPr lang="en-US" sz="1600" i="1" dirty="0"/>
              <a:t>28</a:t>
            </a:r>
            <a:r>
              <a:rPr lang="en-US" sz="1600" dirty="0"/>
              <a:t>(11), pp.1839-1845.</a:t>
            </a:r>
          </a:p>
        </p:txBody>
      </p:sp>
      <p:pic>
        <p:nvPicPr>
          <p:cNvPr id="5" name="Picture 4">
            <a:extLst>
              <a:ext uri="{FF2B5EF4-FFF2-40B4-BE49-F238E27FC236}">
                <a16:creationId xmlns:a16="http://schemas.microsoft.com/office/drawing/2014/main" id="{572B0643-FB98-BBD3-FF1C-359946983938}"/>
              </a:ext>
            </a:extLst>
          </p:cNvPr>
          <p:cNvPicPr>
            <a:picLocks noChangeAspect="1"/>
          </p:cNvPicPr>
          <p:nvPr/>
        </p:nvPicPr>
        <p:blipFill>
          <a:blip r:embed="rId2"/>
          <a:stretch>
            <a:fillRect/>
          </a:stretch>
        </p:blipFill>
        <p:spPr>
          <a:xfrm>
            <a:off x="1900471" y="506448"/>
            <a:ext cx="5343057" cy="5334122"/>
          </a:xfrm>
          <a:prstGeom prst="rect">
            <a:avLst/>
          </a:prstGeom>
        </p:spPr>
      </p:pic>
      <p:sp>
        <p:nvSpPr>
          <p:cNvPr id="6" name="TextBox 5">
            <a:extLst>
              <a:ext uri="{FF2B5EF4-FFF2-40B4-BE49-F238E27FC236}">
                <a16:creationId xmlns:a16="http://schemas.microsoft.com/office/drawing/2014/main" id="{B8664AF7-2EE8-AC96-38D8-CC3EA5505E9D}"/>
              </a:ext>
            </a:extLst>
          </p:cNvPr>
          <p:cNvSpPr txBox="1"/>
          <p:nvPr/>
        </p:nvSpPr>
        <p:spPr>
          <a:xfrm>
            <a:off x="2873296" y="79512"/>
            <a:ext cx="3397405" cy="369332"/>
          </a:xfrm>
          <a:prstGeom prst="rect">
            <a:avLst/>
          </a:prstGeom>
          <a:noFill/>
        </p:spPr>
        <p:txBody>
          <a:bodyPr wrap="none" rtlCol="0">
            <a:spAutoFit/>
          </a:bodyPr>
          <a:lstStyle/>
          <a:p>
            <a:r>
              <a:rPr lang="en-US" i="1" dirty="0" err="1"/>
              <a:t>Heliconius</a:t>
            </a:r>
            <a:r>
              <a:rPr lang="en-US" dirty="0"/>
              <a:t> Butterfly Wing Patterns</a:t>
            </a:r>
          </a:p>
        </p:txBody>
      </p:sp>
    </p:spTree>
    <p:extLst>
      <p:ext uri="{BB962C8B-B14F-4D97-AF65-F5344CB8AC3E}">
        <p14:creationId xmlns:p14="http://schemas.microsoft.com/office/powerpoint/2010/main" val="206249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400" dirty="0"/>
              <a:t>Testing for Hybridization Using Genomic Data</a:t>
            </a:r>
          </a:p>
        </p:txBody>
      </p:sp>
      <p:sp>
        <p:nvSpPr>
          <p:cNvPr id="3" name="Content Placeholder 2"/>
          <p:cNvSpPr>
            <a:spLocks noGrp="1"/>
          </p:cNvSpPr>
          <p:nvPr>
            <p:ph idx="1"/>
          </p:nvPr>
        </p:nvSpPr>
        <p:spPr/>
        <p:txBody>
          <a:bodyPr/>
          <a:lstStyle/>
          <a:p>
            <a:pPr marL="0" indent="0">
              <a:buNone/>
            </a:pPr>
            <a:r>
              <a:rPr lang="en-US" dirty="0"/>
              <a:t>ABBA-BABA Tests</a:t>
            </a:r>
          </a:p>
        </p:txBody>
      </p:sp>
      <p:pic>
        <p:nvPicPr>
          <p:cNvPr id="4" name="Picture 3" descr="nrg3446-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61337"/>
            <a:ext cx="6400800" cy="2598210"/>
          </a:xfrm>
          <a:prstGeom prst="rect">
            <a:avLst/>
          </a:prstGeom>
        </p:spPr>
      </p:pic>
      <p:sp>
        <p:nvSpPr>
          <p:cNvPr id="5" name="TextBox 4"/>
          <p:cNvSpPr txBox="1"/>
          <p:nvPr/>
        </p:nvSpPr>
        <p:spPr>
          <a:xfrm>
            <a:off x="390267" y="5695431"/>
            <a:ext cx="7987771" cy="646331"/>
          </a:xfrm>
          <a:prstGeom prst="rect">
            <a:avLst/>
          </a:prstGeom>
          <a:noFill/>
        </p:spPr>
        <p:txBody>
          <a:bodyPr wrap="none" rtlCol="0">
            <a:spAutoFit/>
          </a:bodyPr>
          <a:lstStyle/>
          <a:p>
            <a:r>
              <a:rPr lang="en-US" b="1" dirty="0"/>
              <a:t>Understanding the origin of species with genome-scale data: modelling gene flow</a:t>
            </a:r>
          </a:p>
          <a:p>
            <a:r>
              <a:rPr lang="en-US" dirty="0"/>
              <a:t>Vitor Sousa &amp; Jody Hey. Nature Reviews Genetics 14, 404–414 (2013)</a:t>
            </a:r>
          </a:p>
        </p:txBody>
      </p:sp>
    </p:spTree>
    <p:extLst>
      <p:ext uri="{BB962C8B-B14F-4D97-AF65-F5344CB8AC3E}">
        <p14:creationId xmlns:p14="http://schemas.microsoft.com/office/powerpoint/2010/main" val="398949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l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420" y="1880389"/>
            <a:ext cx="7315200" cy="2397071"/>
          </a:xfrm>
          <a:prstGeom prst="rect">
            <a:avLst/>
          </a:prstGeom>
        </p:spPr>
      </p:pic>
      <p:sp>
        <p:nvSpPr>
          <p:cNvPr id="5" name="TextBox 4"/>
          <p:cNvSpPr txBox="1"/>
          <p:nvPr/>
        </p:nvSpPr>
        <p:spPr>
          <a:xfrm>
            <a:off x="714173" y="4591687"/>
            <a:ext cx="2575545" cy="830997"/>
          </a:xfrm>
          <a:prstGeom prst="rect">
            <a:avLst/>
          </a:prstGeom>
          <a:noFill/>
        </p:spPr>
        <p:txBody>
          <a:bodyPr wrap="none" rtlCol="0">
            <a:spAutoFit/>
          </a:bodyPr>
          <a:lstStyle/>
          <a:p>
            <a:pPr algn="ctr"/>
            <a:r>
              <a:rPr lang="en-US" sz="1600" dirty="0"/>
              <a:t>No gene flow</a:t>
            </a:r>
          </a:p>
          <a:p>
            <a:pPr algn="ctr"/>
            <a:r>
              <a:rPr lang="en-US" sz="1600" dirty="0"/>
              <a:t>No stochastic lineage sorting</a:t>
            </a:r>
          </a:p>
          <a:p>
            <a:pPr algn="ctr"/>
            <a:r>
              <a:rPr lang="en-US" sz="1600" dirty="0"/>
              <a:t>True gene tree</a:t>
            </a:r>
          </a:p>
        </p:txBody>
      </p:sp>
      <p:sp>
        <p:nvSpPr>
          <p:cNvPr id="6" name="Oval 5"/>
          <p:cNvSpPr>
            <a:spLocks noChangeAspect="1"/>
          </p:cNvSpPr>
          <p:nvPr/>
        </p:nvSpPr>
        <p:spPr>
          <a:xfrm>
            <a:off x="924249"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7" name="Oval 6"/>
          <p:cNvSpPr>
            <a:spLocks noChangeAspect="1"/>
          </p:cNvSpPr>
          <p:nvPr/>
        </p:nvSpPr>
        <p:spPr>
          <a:xfrm>
            <a:off x="1546314"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8" name="Oval 7"/>
          <p:cNvSpPr>
            <a:spLocks noChangeAspect="1"/>
          </p:cNvSpPr>
          <p:nvPr/>
        </p:nvSpPr>
        <p:spPr>
          <a:xfrm>
            <a:off x="410646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9" name="Oval 8"/>
          <p:cNvSpPr>
            <a:spLocks noChangeAspect="1"/>
          </p:cNvSpPr>
          <p:nvPr/>
        </p:nvSpPr>
        <p:spPr>
          <a:xfrm>
            <a:off x="4735125"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0" name="Oval 9"/>
          <p:cNvSpPr>
            <a:spLocks noChangeAspect="1"/>
          </p:cNvSpPr>
          <p:nvPr/>
        </p:nvSpPr>
        <p:spPr>
          <a:xfrm>
            <a:off x="6012025"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1" name="Oval 10"/>
          <p:cNvSpPr>
            <a:spLocks noChangeAspect="1"/>
          </p:cNvSpPr>
          <p:nvPr/>
        </p:nvSpPr>
        <p:spPr>
          <a:xfrm>
            <a:off x="727569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2" name="TextBox 11"/>
          <p:cNvSpPr txBox="1"/>
          <p:nvPr/>
        </p:nvSpPr>
        <p:spPr>
          <a:xfrm>
            <a:off x="747593" y="267945"/>
            <a:ext cx="5662052" cy="707886"/>
          </a:xfrm>
          <a:prstGeom prst="rect">
            <a:avLst/>
          </a:prstGeom>
          <a:noFill/>
        </p:spPr>
        <p:txBody>
          <a:bodyPr wrap="none" rtlCol="0">
            <a:spAutoFit/>
          </a:bodyPr>
          <a:lstStyle/>
          <a:p>
            <a:r>
              <a:rPr lang="en-US" sz="2000" dirty="0"/>
              <a:t>Three possible gene trees for any given bi-allelic SNP</a:t>
            </a:r>
          </a:p>
          <a:p>
            <a:r>
              <a:rPr lang="en-US" sz="2000" dirty="0"/>
              <a:t>4 populations + outgroup</a:t>
            </a:r>
          </a:p>
        </p:txBody>
      </p:sp>
      <p:sp>
        <p:nvSpPr>
          <p:cNvPr id="13" name="Right Brace 12"/>
          <p:cNvSpPr/>
          <p:nvPr/>
        </p:nvSpPr>
        <p:spPr>
          <a:xfrm rot="5400000">
            <a:off x="5728126" y="2439635"/>
            <a:ext cx="324120" cy="4649487"/>
          </a:xfrm>
          <a:prstGeom prst="rightBrace">
            <a:avLst>
              <a:gd name="adj1" fmla="val 8333"/>
              <a:gd name="adj2" fmla="val 51058"/>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3836736" y="5234785"/>
            <a:ext cx="4137527" cy="1384995"/>
          </a:xfrm>
          <a:prstGeom prst="rect">
            <a:avLst/>
          </a:prstGeom>
          <a:noFill/>
        </p:spPr>
        <p:txBody>
          <a:bodyPr wrap="square" rtlCol="0">
            <a:spAutoFit/>
          </a:bodyPr>
          <a:lstStyle/>
          <a:p>
            <a:pPr marL="285750" indent="-285750">
              <a:buFont typeface="Arial"/>
              <a:buChar char="•"/>
            </a:pPr>
            <a:r>
              <a:rPr lang="en-US" sz="1400" dirty="0"/>
              <a:t>If no introgression, ABBA &amp; BABA trees should be equal in frequency (red lines equal different patterns generated by ancestral polymorphism).</a:t>
            </a:r>
          </a:p>
          <a:p>
            <a:pPr marL="285750" indent="-285750">
              <a:buFont typeface="Arial"/>
              <a:buChar char="•"/>
            </a:pPr>
            <a:endParaRPr lang="en-US" sz="1400" dirty="0"/>
          </a:p>
          <a:p>
            <a:pPr marL="285750" indent="-285750">
              <a:buFont typeface="Arial"/>
              <a:buChar char="•"/>
            </a:pPr>
            <a:r>
              <a:rPr lang="en-US" sz="1400" dirty="0"/>
              <a:t>If introgression occurred, expect excess of ABBA trees compared to BABA trees.</a:t>
            </a:r>
          </a:p>
        </p:txBody>
      </p:sp>
      <p:cxnSp>
        <p:nvCxnSpPr>
          <p:cNvPr id="16" name="Straight Arrow Connector 15"/>
          <p:cNvCxnSpPr/>
          <p:nvPr/>
        </p:nvCxnSpPr>
        <p:spPr>
          <a:xfrm>
            <a:off x="4405003" y="3827170"/>
            <a:ext cx="441048"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431975" y="3511792"/>
            <a:ext cx="289782" cy="461665"/>
          </a:xfrm>
          <a:prstGeom prst="rect">
            <a:avLst/>
          </a:prstGeom>
          <a:noFill/>
        </p:spPr>
        <p:txBody>
          <a:bodyPr wrap="square" rtlCol="0">
            <a:spAutoFit/>
          </a:bodyPr>
          <a:lstStyle/>
          <a:p>
            <a:r>
              <a:rPr lang="en-US" sz="2400" dirty="0">
                <a:solidFill>
                  <a:srgbClr val="0000FF"/>
                </a:solidFill>
              </a:rPr>
              <a:t>*</a:t>
            </a:r>
          </a:p>
        </p:txBody>
      </p:sp>
      <p:cxnSp>
        <p:nvCxnSpPr>
          <p:cNvPr id="19" name="Straight Connector 18"/>
          <p:cNvCxnSpPr/>
          <p:nvPr/>
        </p:nvCxnSpPr>
        <p:spPr>
          <a:xfrm flipH="1">
            <a:off x="1163052" y="3268584"/>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70526" y="3268584"/>
            <a:ext cx="314158"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165766" y="2997647"/>
            <a:ext cx="289782" cy="461665"/>
          </a:xfrm>
          <a:prstGeom prst="rect">
            <a:avLst/>
          </a:prstGeom>
          <a:noFill/>
        </p:spPr>
        <p:txBody>
          <a:bodyPr wrap="square" rtlCol="0">
            <a:spAutoFit/>
          </a:bodyPr>
          <a:lstStyle/>
          <a:p>
            <a:r>
              <a:rPr lang="en-US" sz="2400" dirty="0">
                <a:solidFill>
                  <a:srgbClr val="FF0000"/>
                </a:solidFill>
              </a:rPr>
              <a:t>*</a:t>
            </a:r>
          </a:p>
        </p:txBody>
      </p:sp>
      <p:sp>
        <p:nvSpPr>
          <p:cNvPr id="27" name="TextBox 26"/>
          <p:cNvSpPr txBox="1"/>
          <p:nvPr/>
        </p:nvSpPr>
        <p:spPr>
          <a:xfrm>
            <a:off x="939420" y="5643257"/>
            <a:ext cx="2146078" cy="738664"/>
          </a:xfrm>
          <a:prstGeom prst="rect">
            <a:avLst/>
          </a:prstGeom>
          <a:noFill/>
        </p:spPr>
        <p:txBody>
          <a:bodyPr wrap="square" rtlCol="0">
            <a:spAutoFit/>
          </a:bodyPr>
          <a:lstStyle/>
          <a:p>
            <a:r>
              <a:rPr lang="en-US" sz="1400" dirty="0">
                <a:solidFill>
                  <a:srgbClr val="FF0000"/>
                </a:solidFill>
                <a:latin typeface="Symbol" charset="2"/>
                <a:cs typeface="Symbol" charset="2"/>
              </a:rPr>
              <a:t>*</a:t>
            </a:r>
            <a:r>
              <a:rPr lang="en-US" sz="1400" dirty="0">
                <a:latin typeface="Calibri"/>
                <a:cs typeface="Calibri"/>
              </a:rPr>
              <a:t> = mutation</a:t>
            </a:r>
          </a:p>
          <a:p>
            <a:r>
              <a:rPr lang="en-US" sz="1400" dirty="0">
                <a:latin typeface="Calibri"/>
                <a:cs typeface="Calibri"/>
              </a:rPr>
              <a:t>A = ancestral state in outgroup</a:t>
            </a:r>
          </a:p>
        </p:txBody>
      </p:sp>
      <p:cxnSp>
        <p:nvCxnSpPr>
          <p:cNvPr id="28" name="Straight Connector 27"/>
          <p:cNvCxnSpPr/>
          <p:nvPr/>
        </p:nvCxnSpPr>
        <p:spPr>
          <a:xfrm flipH="1">
            <a:off x="4053226" y="2640268"/>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360700" y="2640268"/>
            <a:ext cx="619036"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053226" y="3268584"/>
            <a:ext cx="318481"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068624" y="2314520"/>
            <a:ext cx="289782" cy="461665"/>
          </a:xfrm>
          <a:prstGeom prst="rect">
            <a:avLst/>
          </a:prstGeom>
          <a:noFill/>
        </p:spPr>
        <p:txBody>
          <a:bodyPr wrap="square" rtlCol="0">
            <a:spAutoFit/>
          </a:bodyPr>
          <a:lstStyle/>
          <a:p>
            <a:r>
              <a:rPr lang="en-US" sz="2400" dirty="0">
                <a:solidFill>
                  <a:srgbClr val="FF0000"/>
                </a:solidFill>
              </a:rPr>
              <a:t>*</a:t>
            </a:r>
          </a:p>
        </p:txBody>
      </p:sp>
      <p:cxnSp>
        <p:nvCxnSpPr>
          <p:cNvPr id="35" name="Straight Connector 34"/>
          <p:cNvCxnSpPr/>
          <p:nvPr/>
        </p:nvCxnSpPr>
        <p:spPr>
          <a:xfrm flipH="1">
            <a:off x="6275136" y="2640268"/>
            <a:ext cx="621632"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10136" y="2640268"/>
            <a:ext cx="622968"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586934" y="2335911"/>
            <a:ext cx="289782" cy="461665"/>
          </a:xfrm>
          <a:prstGeom prst="rect">
            <a:avLst/>
          </a:prstGeom>
          <a:noFill/>
        </p:spPr>
        <p:txBody>
          <a:bodyPr wrap="square" rtlCol="0">
            <a:spAutoFit/>
          </a:bodyPr>
          <a:lstStyle/>
          <a:p>
            <a:r>
              <a:rPr lang="en-US" sz="2400" dirty="0">
                <a:solidFill>
                  <a:srgbClr val="FF0000"/>
                </a:solidFill>
              </a:rPr>
              <a:t>*</a:t>
            </a:r>
          </a:p>
        </p:txBody>
      </p:sp>
      <p:sp>
        <p:nvSpPr>
          <p:cNvPr id="41" name="TextBox 40"/>
          <p:cNvSpPr txBox="1"/>
          <p:nvPr/>
        </p:nvSpPr>
        <p:spPr>
          <a:xfrm>
            <a:off x="4353492" y="1107877"/>
            <a:ext cx="2986515" cy="584776"/>
          </a:xfrm>
          <a:prstGeom prst="rect">
            <a:avLst/>
          </a:prstGeom>
          <a:noFill/>
        </p:spPr>
        <p:txBody>
          <a:bodyPr wrap="none" rtlCol="0">
            <a:spAutoFit/>
          </a:bodyPr>
          <a:lstStyle/>
          <a:p>
            <a:pPr algn="ctr"/>
            <a:r>
              <a:rPr lang="en-US" sz="1600" dirty="0"/>
              <a:t>Alternate lineage sorting patterns</a:t>
            </a:r>
          </a:p>
          <a:p>
            <a:pPr algn="ctr"/>
            <a:r>
              <a:rPr lang="en-US" sz="1600" dirty="0"/>
              <a:t>inconsistent with true gene tree</a:t>
            </a:r>
          </a:p>
        </p:txBody>
      </p:sp>
    </p:spTree>
    <p:extLst>
      <p:ext uri="{BB962C8B-B14F-4D97-AF65-F5344CB8AC3E}">
        <p14:creationId xmlns:p14="http://schemas.microsoft.com/office/powerpoint/2010/main" val="2443592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2393</TotalTime>
  <Words>968</Words>
  <Application>Microsoft Macintosh PowerPoint</Application>
  <PresentationFormat>On-screen Show (4:3)</PresentationFormat>
  <Paragraphs>100</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Comic Sans MS</vt:lpstr>
      <vt:lpstr>Courier New</vt:lpstr>
      <vt:lpstr>Symbol</vt:lpstr>
      <vt:lpstr>Wingdings</vt:lpstr>
      <vt:lpstr>Office Theme</vt:lpstr>
      <vt:lpstr>Migration/Gene Flow Cont. Adaptive Introgression</vt:lpstr>
      <vt:lpstr>PowerPoint Presentation</vt:lpstr>
      <vt:lpstr>PowerPoint Presentation</vt:lpstr>
      <vt:lpstr>PowerPoint Presentation</vt:lpstr>
      <vt:lpstr>PowerPoint Presentation</vt:lpstr>
      <vt:lpstr>PowerPoint Presentation</vt:lpstr>
      <vt:lpstr>PowerPoint Presentation</vt:lpstr>
      <vt:lpstr>Testing for Hybridization Using Genomic Data</vt:lpstr>
      <vt:lpstr>PowerPoint Presentation</vt:lpstr>
      <vt:lpstr>PowerPoint Presentation</vt:lpstr>
      <vt:lpstr>PowerPoint Presentation</vt:lpstr>
      <vt:lpstr>PowerPoint Presentation</vt:lpstr>
      <vt:lpstr>PowerPoint Presentation</vt:lpstr>
      <vt:lpstr>PowerPoint Presentation</vt:lpstr>
      <vt:lpstr>Hypoxia-Inducible Factor Pathway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Questions</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305</cp:revision>
  <dcterms:created xsi:type="dcterms:W3CDTF">2017-01-09T21:19:33Z</dcterms:created>
  <dcterms:modified xsi:type="dcterms:W3CDTF">2023-03-02T14:29:25Z</dcterms:modified>
</cp:coreProperties>
</file>