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295" r:id="rId3"/>
    <p:sldId id="296" r:id="rId4"/>
    <p:sldId id="297" r:id="rId5"/>
    <p:sldId id="298" r:id="rId6"/>
    <p:sldId id="259" r:id="rId7"/>
    <p:sldId id="300" r:id="rId8"/>
    <p:sldId id="301" r:id="rId9"/>
    <p:sldId id="302" r:id="rId10"/>
    <p:sldId id="303" r:id="rId11"/>
    <p:sldId id="318" r:id="rId12"/>
    <p:sldId id="275" r:id="rId13"/>
    <p:sldId id="274" r:id="rId14"/>
    <p:sldId id="272" r:id="rId15"/>
    <p:sldId id="459" r:id="rId16"/>
    <p:sldId id="461" r:id="rId17"/>
    <p:sldId id="465" r:id="rId18"/>
    <p:sldId id="305" r:id="rId19"/>
    <p:sldId id="304" r:id="rId20"/>
    <p:sldId id="306" r:id="rId21"/>
    <p:sldId id="471" r:id="rId22"/>
    <p:sldId id="284" r:id="rId23"/>
    <p:sldId id="307" r:id="rId24"/>
    <p:sldId id="261" r:id="rId25"/>
    <p:sldId id="264" r:id="rId26"/>
    <p:sldId id="308" r:id="rId27"/>
    <p:sldId id="262" r:id="rId28"/>
    <p:sldId id="309" r:id="rId29"/>
    <p:sldId id="265" r:id="rId30"/>
    <p:sldId id="263" r:id="rId31"/>
    <p:sldId id="312" r:id="rId32"/>
    <p:sldId id="310" r:id="rId33"/>
    <p:sldId id="316" r:id="rId34"/>
    <p:sldId id="257" r:id="rId35"/>
    <p:sldId id="270" r:id="rId36"/>
    <p:sldId id="271" r:id="rId37"/>
    <p:sldId id="258" r:id="rId38"/>
    <p:sldId id="315" r:id="rId39"/>
    <p:sldId id="319" r:id="rId40"/>
    <p:sldId id="322" r:id="rId41"/>
    <p:sldId id="282" r:id="rId42"/>
    <p:sldId id="279" r:id="rId43"/>
    <p:sldId id="290" r:id="rId44"/>
    <p:sldId id="291" r:id="rId45"/>
    <p:sldId id="292" r:id="rId46"/>
    <p:sldId id="294" r:id="rId47"/>
    <p:sldId id="266" r:id="rId48"/>
    <p:sldId id="277" r:id="rId49"/>
    <p:sldId id="283" r:id="rId50"/>
    <p:sldId id="267" r:id="rId51"/>
    <p:sldId id="281" r:id="rId52"/>
    <p:sldId id="285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96" autoAdjust="0"/>
    <p:restoredTop sz="94674"/>
  </p:normalViewPr>
  <p:slideViewPr>
    <p:cSldViewPr snapToGrid="0" snapToObjects="1">
      <p:cViewPr varScale="1">
        <p:scale>
          <a:sx n="119" d="100"/>
          <a:sy n="119" d="100"/>
        </p:scale>
        <p:origin x="143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3/21/23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167B944-0ED7-A348-8E49-8A36B1C4C4EC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A0D6DCFA-D289-B146-860F-C942484540E5}" type="slidenum">
              <a:rPr lang="en-US" sz="1200"/>
              <a:pPr/>
              <a:t>47</a:t>
            </a:fld>
            <a:endParaRPr lang="en-US" sz="120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2143465-C0F2-AF43-A89D-E2D9669F248C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D2CE394A-D01B-1F43-8A33-9B4B37E9D1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C690C590-29FD-2A48-AC79-295CF660EACF}" type="slidenum">
              <a:rPr lang="en-US" altLang="en-US" sz="1200" smtClean="0">
                <a:latin typeface="Times" pitchFamily="2" charset="0"/>
              </a:rPr>
              <a:pPr/>
              <a:t>17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8A0CDA3E-D81F-D144-A8CB-CF7EF38726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B99A3425-A5A0-D34A-98CC-63DD2CD77D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2676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BD81A9FD-CCE8-8B48-821A-9F7D7F843AB3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CA339E1-D584-7A45-B898-0F2D06419643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D7F8EFAF-5DEB-FE4B-90B4-A704FD771B7B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A324D08-A2C9-DE45-A19D-085BBE22831C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ACFA3B5E-2A21-1A4B-8C92-97808A519E2A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3/21/23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3/21/23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3/21/23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3/21/23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versetoday.com/36302/atoms-in-the-universe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Trees &amp; Networks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Population Genomics</a:t>
            </a:r>
          </a:p>
          <a:p>
            <a:r>
              <a:rPr lang="en-US" dirty="0"/>
              <a:t>University of Miami</a:t>
            </a:r>
          </a:p>
          <a:p>
            <a:r>
              <a:rPr lang="en-US" dirty="0"/>
              <a:t>Spring 2023</a:t>
            </a:r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ylogenetic-analysis-19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00" y="697480"/>
            <a:ext cx="7315200" cy="451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06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ic0805c-1024x6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2" y="484877"/>
            <a:ext cx="5952366" cy="39236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3362" y="4560716"/>
            <a:ext cx="59523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10</a:t>
            </a:r>
            <a:r>
              <a:rPr lang="en-US" b="1" baseline="30000" dirty="0"/>
              <a:t>78</a:t>
            </a:r>
            <a:r>
              <a:rPr lang="en-US" b="1" dirty="0"/>
              <a:t> to 10</a:t>
            </a:r>
            <a:r>
              <a:rPr lang="en-US" b="1" baseline="30000" dirty="0"/>
              <a:t>82</a:t>
            </a:r>
            <a:r>
              <a:rPr lang="en-US" b="1" dirty="0"/>
              <a:t> atoms </a:t>
            </a:r>
            <a:r>
              <a:rPr lang="en-US" dirty="0"/>
              <a:t>in the known, observable universe = between ten quadrillion </a:t>
            </a:r>
            <a:r>
              <a:rPr lang="en-US" dirty="0" err="1"/>
              <a:t>vigintillion</a:t>
            </a:r>
            <a:r>
              <a:rPr lang="en-US" dirty="0"/>
              <a:t> &amp; one-hundred thousand quadrillion </a:t>
            </a:r>
            <a:r>
              <a:rPr lang="en-US" dirty="0" err="1"/>
              <a:t>vigintillion</a:t>
            </a:r>
            <a:r>
              <a:rPr lang="en-US" dirty="0"/>
              <a:t> atoms.</a:t>
            </a:r>
          </a:p>
          <a:p>
            <a:r>
              <a:rPr lang="en-US" sz="1400" dirty="0">
                <a:hlinkClick r:id="rId3"/>
              </a:rPr>
              <a:t>http://www.universetoday.com/36302/atoms-in-the-universe/</a:t>
            </a:r>
            <a:endParaRPr lang="en-US" sz="1400" dirty="0"/>
          </a:p>
          <a:p>
            <a:endParaRPr lang="en-US" sz="1400" b="1" dirty="0"/>
          </a:p>
          <a:p>
            <a:r>
              <a:rPr lang="en-US" b="1" dirty="0"/>
              <a:t>For 100 taxa there are 10</a:t>
            </a:r>
            <a:r>
              <a:rPr lang="en-US" b="1" baseline="30000" dirty="0"/>
              <a:t>182</a:t>
            </a:r>
            <a:r>
              <a:rPr lang="en-US" b="1" dirty="0"/>
              <a:t> possible </a:t>
            </a:r>
            <a:r>
              <a:rPr lang="en-US" b="1" dirty="0" err="1"/>
              <a:t>unrooted</a:t>
            </a:r>
            <a:r>
              <a:rPr lang="en-US" b="1" dirty="0"/>
              <a:t> trees!</a:t>
            </a:r>
            <a:endParaRPr lang="en-US" b="1" baseline="30000" dirty="0"/>
          </a:p>
        </p:txBody>
      </p:sp>
    </p:spTree>
    <p:extLst>
      <p:ext uri="{BB962C8B-B14F-4D97-AF65-F5344CB8AC3E}">
        <p14:creationId xmlns:p14="http://schemas.microsoft.com/office/powerpoint/2010/main" val="2013426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logenetic-analysis-3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49" y="33558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86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logenetic-analysis-11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49" y="25004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04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8" t="18850" r="26152" b="24007"/>
          <a:stretch/>
        </p:blipFill>
        <p:spPr bwMode="auto">
          <a:xfrm>
            <a:off x="936251" y="1368199"/>
            <a:ext cx="7315200" cy="467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845809" y="341542"/>
            <a:ext cx="54506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/>
            <a:r>
              <a:rPr lang="en-US" altLang="en-US" sz="3200" dirty="0">
                <a:latin typeface="Calibri"/>
                <a:cs typeface="Calibri"/>
              </a:rPr>
              <a:t>Types of Tree Representations</a:t>
            </a:r>
          </a:p>
        </p:txBody>
      </p:sp>
    </p:spTree>
    <p:extLst>
      <p:ext uri="{BB962C8B-B14F-4D97-AF65-F5344CB8AC3E}">
        <p14:creationId xmlns:p14="http://schemas.microsoft.com/office/powerpoint/2010/main" val="788702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918FE-5DCC-0C47-95B1-9091A94A780B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/>
              <a:t>Reading a phylogenetic tree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70C473AA-9AF4-0B48-AD17-35725B8AB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3963" y="4500563"/>
            <a:ext cx="4110037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Taxa can be rotated around nodes and still depict the same relationships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AE46BDC-999A-A64D-95BD-568A8EE71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00213"/>
            <a:ext cx="8856663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FBDA59E1-318C-FE47-9049-0EF5DC7B7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038" y="1347788"/>
            <a:ext cx="123031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Terminal node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F3C32E2-C918-CD4B-AE86-797C93ADC37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77988" y="1617663"/>
            <a:ext cx="352425" cy="38893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68307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ovéPole 36">
            <a:extLst>
              <a:ext uri="{FF2B5EF4-FFF2-40B4-BE49-F238E27FC236}">
                <a16:creationId xmlns:a16="http://schemas.microsoft.com/office/drawing/2014/main" id="{28E8F156-560B-3D42-BEBD-400AAFB45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425" y="608013"/>
            <a:ext cx="30099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These are the same</a:t>
            </a:r>
            <a:endParaRPr lang="cs-CZ" altLang="en-US"/>
          </a:p>
        </p:txBody>
      </p:sp>
      <p:grpSp>
        <p:nvGrpSpPr>
          <p:cNvPr id="28674" name="Skupina 21">
            <a:extLst>
              <a:ext uri="{FF2B5EF4-FFF2-40B4-BE49-F238E27FC236}">
                <a16:creationId xmlns:a16="http://schemas.microsoft.com/office/drawing/2014/main" id="{ED64F945-1FD3-914D-891D-1455032096A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5128419" y="1683544"/>
            <a:ext cx="1082675" cy="1036637"/>
            <a:chOff x="1524000" y="1676400"/>
            <a:chExt cx="1082040" cy="1036320"/>
          </a:xfrm>
        </p:grpSpPr>
        <p:cxnSp>
          <p:nvCxnSpPr>
            <p:cNvPr id="3" name="Přímá spojovací čára 2">
              <a:extLst>
                <a:ext uri="{FF2B5EF4-FFF2-40B4-BE49-F238E27FC236}">
                  <a16:creationId xmlns:a16="http://schemas.microsoft.com/office/drawing/2014/main" id="{71A40624-0D25-394C-8D96-61B54E4F16A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24000" y="1676400"/>
              <a:ext cx="0" cy="51895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Přímá spojovací čára 5">
              <a:extLst>
                <a:ext uri="{FF2B5EF4-FFF2-40B4-BE49-F238E27FC236}">
                  <a16:creationId xmlns:a16="http://schemas.microsoft.com/office/drawing/2014/main" id="{8EFBE460-7915-5E49-A569-88D26AD19BF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57087" y="1676400"/>
              <a:ext cx="0" cy="51895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Přímá spojovací čára 7">
              <a:extLst>
                <a:ext uri="{FF2B5EF4-FFF2-40B4-BE49-F238E27FC236}">
                  <a16:creationId xmlns:a16="http://schemas.microsoft.com/office/drawing/2014/main" id="{7806382C-53C7-474C-837B-658B9DE66B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24000" y="2193767"/>
              <a:ext cx="533087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Přímá spojovací čára 9">
              <a:extLst>
                <a:ext uri="{FF2B5EF4-FFF2-40B4-BE49-F238E27FC236}">
                  <a16:creationId xmlns:a16="http://schemas.microsoft.com/office/drawing/2014/main" id="{0EC7DCFA-B598-9044-BE9B-CB31CDCA641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98477" y="2193767"/>
              <a:ext cx="15866" cy="51736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Přímá spojovací čára 11">
              <a:extLst>
                <a:ext uri="{FF2B5EF4-FFF2-40B4-BE49-F238E27FC236}">
                  <a16:creationId xmlns:a16="http://schemas.microsoft.com/office/drawing/2014/main" id="{7BB10039-4EA1-FB40-A504-6E9C326139D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90175" y="1692271"/>
              <a:ext cx="15866" cy="102045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Přímá spojovací čára 14">
              <a:extLst>
                <a:ext uri="{FF2B5EF4-FFF2-40B4-BE49-F238E27FC236}">
                  <a16:creationId xmlns:a16="http://schemas.microsoft.com/office/drawing/2014/main" id="{D4D27279-BF01-DC49-A330-922F165827A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98477" y="2711133"/>
              <a:ext cx="791697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675" name="Skupina 45">
            <a:extLst>
              <a:ext uri="{FF2B5EF4-FFF2-40B4-BE49-F238E27FC236}">
                <a16:creationId xmlns:a16="http://schemas.microsoft.com/office/drawing/2014/main" id="{0D8E1DD0-3456-CD4F-9E59-44D501EC9C22}"/>
              </a:ext>
            </a:extLst>
          </p:cNvPr>
          <p:cNvGrpSpPr>
            <a:grpSpLocks/>
          </p:cNvGrpSpPr>
          <p:nvPr/>
        </p:nvGrpSpPr>
        <p:grpSpPr bwMode="auto">
          <a:xfrm>
            <a:off x="2636838" y="1711325"/>
            <a:ext cx="1752600" cy="1301750"/>
            <a:chOff x="3642360" y="1691640"/>
            <a:chExt cx="1752600" cy="1303020"/>
          </a:xfrm>
        </p:grpSpPr>
        <p:cxnSp>
          <p:nvCxnSpPr>
            <p:cNvPr id="17" name="Přímá spojovací čára 16">
              <a:extLst>
                <a:ext uri="{FF2B5EF4-FFF2-40B4-BE49-F238E27FC236}">
                  <a16:creationId xmlns:a16="http://schemas.microsoft.com/office/drawing/2014/main" id="{42E224AA-6B6C-8A4C-B2B5-E276BAF955A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42360" y="1699586"/>
              <a:ext cx="746125" cy="1295074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Přímá spojovací čára 18">
              <a:extLst>
                <a:ext uri="{FF2B5EF4-FFF2-40B4-BE49-F238E27FC236}">
                  <a16:creationId xmlns:a16="http://schemas.microsoft.com/office/drawing/2014/main" id="{E9634ABE-4F70-F44F-B340-28823A4A9BE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388485" y="1691640"/>
              <a:ext cx="1006475" cy="1295075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Přímá spojovací čára 20">
              <a:extLst>
                <a:ext uri="{FF2B5EF4-FFF2-40B4-BE49-F238E27FC236}">
                  <a16:creationId xmlns:a16="http://schemas.microsoft.com/office/drawing/2014/main" id="{AF15A530-F780-9A44-87CD-FF969F884F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977322" y="1691640"/>
              <a:ext cx="411163" cy="50213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676" name="Skupina 38">
            <a:extLst>
              <a:ext uri="{FF2B5EF4-FFF2-40B4-BE49-F238E27FC236}">
                <a16:creationId xmlns:a16="http://schemas.microsoft.com/office/drawing/2014/main" id="{C832BBA2-735B-B64E-8501-AA73AEF11DCD}"/>
              </a:ext>
            </a:extLst>
          </p:cNvPr>
          <p:cNvGrpSpPr>
            <a:grpSpLocks/>
          </p:cNvGrpSpPr>
          <p:nvPr/>
        </p:nvGrpSpPr>
        <p:grpSpPr bwMode="auto">
          <a:xfrm>
            <a:off x="854075" y="1844675"/>
            <a:ext cx="1081088" cy="1035050"/>
            <a:chOff x="1524000" y="1676400"/>
            <a:chExt cx="1082040" cy="1036320"/>
          </a:xfrm>
        </p:grpSpPr>
        <p:cxnSp>
          <p:nvCxnSpPr>
            <p:cNvPr id="40" name="Přímá spojovací čára 39">
              <a:extLst>
                <a:ext uri="{FF2B5EF4-FFF2-40B4-BE49-F238E27FC236}">
                  <a16:creationId xmlns:a16="http://schemas.microsoft.com/office/drawing/2014/main" id="{90338316-7844-5149-AC01-F21DE8C323C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24000" y="1676400"/>
              <a:ext cx="0" cy="51816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" name="Přímá spojovací čára 40">
              <a:extLst>
                <a:ext uri="{FF2B5EF4-FFF2-40B4-BE49-F238E27FC236}">
                  <a16:creationId xmlns:a16="http://schemas.microsoft.com/office/drawing/2014/main" id="{67DD4DEF-CCD5-634E-9091-2BCA00C1523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57870" y="1676400"/>
              <a:ext cx="0" cy="51816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Přímá spojovací čára 41">
              <a:extLst>
                <a:ext uri="{FF2B5EF4-FFF2-40B4-BE49-F238E27FC236}">
                  <a16:creationId xmlns:a16="http://schemas.microsoft.com/office/drawing/2014/main" id="{18444BCD-EE58-CA4D-BAAF-74ED2FFB594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24000" y="2194560"/>
              <a:ext cx="533870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" name="Přímá spojovací čára 42">
              <a:extLst>
                <a:ext uri="{FF2B5EF4-FFF2-40B4-BE49-F238E27FC236}">
                  <a16:creationId xmlns:a16="http://schemas.microsoft.com/office/drawing/2014/main" id="{4870E7AB-670C-F740-9E63-20E1CFADA86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98880" y="2194560"/>
              <a:ext cx="14300" cy="51816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Přímá spojovací čára 43">
              <a:extLst>
                <a:ext uri="{FF2B5EF4-FFF2-40B4-BE49-F238E27FC236}">
                  <a16:creationId xmlns:a16="http://schemas.microsoft.com/office/drawing/2014/main" id="{F2BC1BCE-EA0A-D048-9E39-5678845FEF9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90151" y="1692294"/>
              <a:ext cx="15889" cy="102042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Přímá spojovací čára 44">
              <a:extLst>
                <a:ext uri="{FF2B5EF4-FFF2-40B4-BE49-F238E27FC236}">
                  <a16:creationId xmlns:a16="http://schemas.microsoft.com/office/drawing/2014/main" id="{71422FCF-54A2-8243-8A51-30A5C10F6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98880" y="2712720"/>
              <a:ext cx="791271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677" name="Skupina 46">
            <a:extLst>
              <a:ext uri="{FF2B5EF4-FFF2-40B4-BE49-F238E27FC236}">
                <a16:creationId xmlns:a16="http://schemas.microsoft.com/office/drawing/2014/main" id="{6F724ECD-A764-5043-99DE-076CF771EAED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6477000" y="1719263"/>
            <a:ext cx="1752600" cy="1301750"/>
            <a:chOff x="3642360" y="1691640"/>
            <a:chExt cx="1752600" cy="1303020"/>
          </a:xfrm>
        </p:grpSpPr>
        <p:cxnSp>
          <p:nvCxnSpPr>
            <p:cNvPr id="48" name="Přímá spojovací čára 47">
              <a:extLst>
                <a:ext uri="{FF2B5EF4-FFF2-40B4-BE49-F238E27FC236}">
                  <a16:creationId xmlns:a16="http://schemas.microsoft.com/office/drawing/2014/main" id="{0E0B11A9-609A-C34C-8F71-685966D667D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42361" y="1701175"/>
              <a:ext cx="746125" cy="1295074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Přímá spojovací čára 48">
              <a:extLst>
                <a:ext uri="{FF2B5EF4-FFF2-40B4-BE49-F238E27FC236}">
                  <a16:creationId xmlns:a16="http://schemas.microsoft.com/office/drawing/2014/main" id="{8C938831-4433-0F4F-B1BC-FF843EB4ACF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388485" y="1693229"/>
              <a:ext cx="1006475" cy="1295075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Přímá spojovací čára 49">
              <a:extLst>
                <a:ext uri="{FF2B5EF4-FFF2-40B4-BE49-F238E27FC236}">
                  <a16:creationId xmlns:a16="http://schemas.microsoft.com/office/drawing/2014/main" id="{E8E4FAD3-1009-FD46-8985-DDEF6334A3C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977323" y="1691641"/>
              <a:ext cx="411163" cy="50213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8678" name="TextovéPole 50">
            <a:extLst>
              <a:ext uri="{FF2B5EF4-FFF2-40B4-BE49-F238E27FC236}">
                <a16:creationId xmlns:a16="http://schemas.microsoft.com/office/drawing/2014/main" id="{ACDE8695-2DC7-0A47-8700-4DCC91D77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350" y="1319213"/>
            <a:ext cx="409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679" name="TextovéPole 51">
            <a:extLst>
              <a:ext uri="{FF2B5EF4-FFF2-40B4-BE49-F238E27FC236}">
                <a16:creationId xmlns:a16="http://schemas.microsoft.com/office/drawing/2014/main" id="{8D172202-24BA-D142-B8CF-EC35CC2BF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8075" y="1458913"/>
            <a:ext cx="317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680" name="TextovéPole 52">
            <a:extLst>
              <a:ext uri="{FF2B5EF4-FFF2-40B4-BE49-F238E27FC236}">
                <a16:creationId xmlns:a16="http://schemas.microsoft.com/office/drawing/2014/main" id="{DCF9867B-8BBE-A342-A519-375823062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2363" y="2028825"/>
            <a:ext cx="309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681" name="TextovéPole 53">
            <a:extLst>
              <a:ext uri="{FF2B5EF4-FFF2-40B4-BE49-F238E27FC236}">
                <a16:creationId xmlns:a16="http://schemas.microsoft.com/office/drawing/2014/main" id="{5107A344-87FE-E14A-89E9-528480BD0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025" y="2559050"/>
            <a:ext cx="307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sp>
        <p:nvSpPr>
          <p:cNvPr id="28682" name="TextovéPole 54">
            <a:extLst>
              <a:ext uri="{FF2B5EF4-FFF2-40B4-BE49-F238E27FC236}">
                <a16:creationId xmlns:a16="http://schemas.microsoft.com/office/drawing/2014/main" id="{229ED135-B792-614E-BD7D-8F0DAC0E8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7825" y="1308100"/>
            <a:ext cx="31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683" name="TextovéPole 55">
            <a:extLst>
              <a:ext uri="{FF2B5EF4-FFF2-40B4-BE49-F238E27FC236}">
                <a16:creationId xmlns:a16="http://schemas.microsoft.com/office/drawing/2014/main" id="{9202FE4F-4A80-6D48-ACE5-9EBF24A3A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763" y="2178050"/>
            <a:ext cx="309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684" name="TextovéPole 56">
            <a:extLst>
              <a:ext uri="{FF2B5EF4-FFF2-40B4-BE49-F238E27FC236}">
                <a16:creationId xmlns:a16="http://schemas.microsoft.com/office/drawing/2014/main" id="{6FB50937-71B2-064B-86C2-96E4AB593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7350" y="3246438"/>
            <a:ext cx="307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grpSp>
        <p:nvGrpSpPr>
          <p:cNvPr id="28685" name="Skupina 81">
            <a:extLst>
              <a:ext uri="{FF2B5EF4-FFF2-40B4-BE49-F238E27FC236}">
                <a16:creationId xmlns:a16="http://schemas.microsoft.com/office/drawing/2014/main" id="{9F1D4807-8887-AD48-B2A8-DBCF49E59F3A}"/>
              </a:ext>
            </a:extLst>
          </p:cNvPr>
          <p:cNvGrpSpPr>
            <a:grpSpLocks/>
          </p:cNvGrpSpPr>
          <p:nvPr/>
        </p:nvGrpSpPr>
        <p:grpSpPr bwMode="auto">
          <a:xfrm>
            <a:off x="1554163" y="4511675"/>
            <a:ext cx="6253162" cy="1385888"/>
            <a:chOff x="1554480" y="4511040"/>
            <a:chExt cx="6252210" cy="1386840"/>
          </a:xfrm>
        </p:grpSpPr>
        <p:grpSp>
          <p:nvGrpSpPr>
            <p:cNvPr id="28705" name="Skupina 22">
              <a:extLst>
                <a:ext uri="{FF2B5EF4-FFF2-40B4-BE49-F238E27FC236}">
                  <a16:creationId xmlns:a16="http://schemas.microsoft.com/office/drawing/2014/main" id="{CB436246-C70A-4844-9026-05B470EA8257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669280" y="4511040"/>
              <a:ext cx="1082040" cy="1036320"/>
              <a:chOff x="1524000" y="1676400"/>
              <a:chExt cx="1082040" cy="1036320"/>
            </a:xfrm>
          </p:grpSpPr>
          <p:cxnSp>
            <p:nvCxnSpPr>
              <p:cNvPr id="24" name="Přímá spojovací čára 23">
                <a:extLst>
                  <a:ext uri="{FF2B5EF4-FFF2-40B4-BE49-F238E27FC236}">
                    <a16:creationId xmlns:a16="http://schemas.microsoft.com/office/drawing/2014/main" id="{6EA17964-AB7B-2C49-868E-D90EDFF5BCD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524157" y="1676400"/>
                <a:ext cx="0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Přímá spojovací čára 24">
                <a:extLst>
                  <a:ext uri="{FF2B5EF4-FFF2-40B4-BE49-F238E27FC236}">
                    <a16:creationId xmlns:a16="http://schemas.microsoft.com/office/drawing/2014/main" id="{A562560C-EC66-7240-A0AF-7D5981E7C4E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057476" y="1676400"/>
                <a:ext cx="0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Přímá spojovací čára 25">
                <a:extLst>
                  <a:ext uri="{FF2B5EF4-FFF2-40B4-BE49-F238E27FC236}">
                    <a16:creationId xmlns:a16="http://schemas.microsoft.com/office/drawing/2014/main" id="{57318C86-C783-BE47-815E-A543D963C0E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524157" y="2194280"/>
                <a:ext cx="533319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Přímá spojovací čára 26">
                <a:extLst>
                  <a:ext uri="{FF2B5EF4-FFF2-40B4-BE49-F238E27FC236}">
                    <a16:creationId xmlns:a16="http://schemas.microsoft.com/office/drawing/2014/main" id="{E14B481C-AFD2-3D42-87FC-9E10362B187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798753" y="2194280"/>
                <a:ext cx="15873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Přímá spojovací čára 27">
                <a:extLst>
                  <a:ext uri="{FF2B5EF4-FFF2-40B4-BE49-F238E27FC236}">
                    <a16:creationId xmlns:a16="http://schemas.microsoft.com/office/drawing/2014/main" id="{4D756F25-5DBE-8249-9B97-F7E8A14EB20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590794" y="1692286"/>
                <a:ext cx="15873" cy="1019875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Přímá spojovací čára 28">
                <a:extLst>
                  <a:ext uri="{FF2B5EF4-FFF2-40B4-BE49-F238E27FC236}">
                    <a16:creationId xmlns:a16="http://schemas.microsoft.com/office/drawing/2014/main" id="{0100F85D-7959-0242-9CBC-B886C087D09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798753" y="2712161"/>
                <a:ext cx="792041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8706" name="Skupina 29">
              <a:extLst>
                <a:ext uri="{FF2B5EF4-FFF2-40B4-BE49-F238E27FC236}">
                  <a16:creationId xmlns:a16="http://schemas.microsoft.com/office/drawing/2014/main" id="{2E50B77E-3012-4846-A241-3B5DB83489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4480" y="4511040"/>
              <a:ext cx="1082040" cy="1036320"/>
              <a:chOff x="1524000" y="1676400"/>
              <a:chExt cx="1082040" cy="1036320"/>
            </a:xfrm>
          </p:grpSpPr>
          <p:cxnSp>
            <p:nvCxnSpPr>
              <p:cNvPr id="31" name="Přímá spojovací čára 30">
                <a:extLst>
                  <a:ext uri="{FF2B5EF4-FFF2-40B4-BE49-F238E27FC236}">
                    <a16:creationId xmlns:a16="http://schemas.microsoft.com/office/drawing/2014/main" id="{B60921EE-AE48-C34A-B24B-9B59D0C873F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524000" y="1676400"/>
                <a:ext cx="0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Přímá spojovací čára 31">
                <a:extLst>
                  <a:ext uri="{FF2B5EF4-FFF2-40B4-BE49-F238E27FC236}">
                    <a16:creationId xmlns:a16="http://schemas.microsoft.com/office/drawing/2014/main" id="{27342459-A969-5442-AA33-8F1E943E87B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057319" y="1676400"/>
                <a:ext cx="0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Přímá spojovací čára 32">
                <a:extLst>
                  <a:ext uri="{FF2B5EF4-FFF2-40B4-BE49-F238E27FC236}">
                    <a16:creationId xmlns:a16="http://schemas.microsoft.com/office/drawing/2014/main" id="{6853AD3B-3A1F-DA48-811D-EDDEFD59E21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524000" y="2194280"/>
                <a:ext cx="533319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Přímá spojovací čára 33">
                <a:extLst>
                  <a:ext uri="{FF2B5EF4-FFF2-40B4-BE49-F238E27FC236}">
                    <a16:creationId xmlns:a16="http://schemas.microsoft.com/office/drawing/2014/main" id="{2EF40325-FE65-D546-A6ED-F683531B044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798595" y="2194280"/>
                <a:ext cx="15873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Přímá spojovací čára 34">
                <a:extLst>
                  <a:ext uri="{FF2B5EF4-FFF2-40B4-BE49-F238E27FC236}">
                    <a16:creationId xmlns:a16="http://schemas.microsoft.com/office/drawing/2014/main" id="{05B38009-FCC5-064F-B8ED-1B8B4FE7BB1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590637" y="1692286"/>
                <a:ext cx="15873" cy="1019875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Přímá spojovací čára 35">
                <a:extLst>
                  <a:ext uri="{FF2B5EF4-FFF2-40B4-BE49-F238E27FC236}">
                    <a16:creationId xmlns:a16="http://schemas.microsoft.com/office/drawing/2014/main" id="{93054D58-FADD-0B45-8E26-468A7D7511C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798595" y="2712161"/>
                <a:ext cx="792042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8707" name="Skupina 67">
              <a:extLst>
                <a:ext uri="{FF2B5EF4-FFF2-40B4-BE49-F238E27FC236}">
                  <a16:creationId xmlns:a16="http://schemas.microsoft.com/office/drawing/2014/main" id="{91787CFB-9785-DC41-AE87-F95A1518AA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83280" y="4511040"/>
              <a:ext cx="518160" cy="1371600"/>
              <a:chOff x="3383280" y="4511040"/>
              <a:chExt cx="518160" cy="1371600"/>
            </a:xfrm>
          </p:grpSpPr>
          <p:cxnSp>
            <p:nvCxnSpPr>
              <p:cNvPr id="60" name="Přímá spojovací čára 59">
                <a:extLst>
                  <a:ext uri="{FF2B5EF4-FFF2-40B4-BE49-F238E27FC236}">
                    <a16:creationId xmlns:a16="http://schemas.microsoft.com/office/drawing/2014/main" id="{477936F2-80EA-1E45-964F-3DEE1450CCC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83002" y="4511040"/>
                <a:ext cx="0" cy="517881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1" name="Přímá spojovací čára 60">
                <a:extLst>
                  <a:ext uri="{FF2B5EF4-FFF2-40B4-BE49-F238E27FC236}">
                    <a16:creationId xmlns:a16="http://schemas.microsoft.com/office/drawing/2014/main" id="{6979FA7F-014F-F446-97FC-72B6F764E74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902035" y="4511040"/>
                <a:ext cx="0" cy="517881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5" name="Přímá spojovací čára 64">
                <a:extLst>
                  <a:ext uri="{FF2B5EF4-FFF2-40B4-BE49-F238E27FC236}">
                    <a16:creationId xmlns:a16="http://schemas.microsoft.com/office/drawing/2014/main" id="{B023DC0C-8A36-C647-9E31-05D29D3E2C2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83002" y="5028921"/>
                <a:ext cx="519033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7" name="Přímá spojovací čára 66">
                <a:extLst>
                  <a:ext uri="{FF2B5EF4-FFF2-40B4-BE49-F238E27FC236}">
                    <a16:creationId xmlns:a16="http://schemas.microsoft.com/office/drawing/2014/main" id="{9EC010DE-64F7-144A-844E-5A7B076BE06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57597" y="5028921"/>
                <a:ext cx="30158" cy="853074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8708" name="Skupina 68">
              <a:extLst>
                <a:ext uri="{FF2B5EF4-FFF2-40B4-BE49-F238E27FC236}">
                  <a16:creationId xmlns:a16="http://schemas.microsoft.com/office/drawing/2014/main" id="{E0F10B59-B48A-3C47-AF8F-9A103737D8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88530" y="4511040"/>
              <a:ext cx="518160" cy="1371600"/>
              <a:chOff x="3383280" y="4511040"/>
              <a:chExt cx="518160" cy="1371600"/>
            </a:xfrm>
          </p:grpSpPr>
          <p:cxnSp>
            <p:nvCxnSpPr>
              <p:cNvPr id="70" name="Přímá spojovací čára 69">
                <a:extLst>
                  <a:ext uri="{FF2B5EF4-FFF2-40B4-BE49-F238E27FC236}">
                    <a16:creationId xmlns:a16="http://schemas.microsoft.com/office/drawing/2014/main" id="{8B1B3DD8-5E4F-114E-B5F5-AFCB7F0673A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83994" y="4511040"/>
                <a:ext cx="0" cy="517881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1" name="Přímá spojovací čára 70">
                <a:extLst>
                  <a:ext uri="{FF2B5EF4-FFF2-40B4-BE49-F238E27FC236}">
                    <a16:creationId xmlns:a16="http://schemas.microsoft.com/office/drawing/2014/main" id="{726ED37C-331F-4443-8056-23229B64D54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901440" y="4511040"/>
                <a:ext cx="0" cy="517881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2" name="Přímá spojovací čára 71">
                <a:extLst>
                  <a:ext uri="{FF2B5EF4-FFF2-40B4-BE49-F238E27FC236}">
                    <a16:creationId xmlns:a16="http://schemas.microsoft.com/office/drawing/2014/main" id="{8876097F-7641-164A-93C4-E910608EE80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83994" y="5028921"/>
                <a:ext cx="517446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3" name="Přímá spojovací čára 72">
                <a:extLst>
                  <a:ext uri="{FF2B5EF4-FFF2-40B4-BE49-F238E27FC236}">
                    <a16:creationId xmlns:a16="http://schemas.microsoft.com/office/drawing/2014/main" id="{221D6774-92BF-2A4D-941D-5A90B206369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58590" y="5028921"/>
                <a:ext cx="30157" cy="853074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75" name="Přímá spojovací čára 74">
              <a:extLst>
                <a:ext uri="{FF2B5EF4-FFF2-40B4-BE49-F238E27FC236}">
                  <a16:creationId xmlns:a16="http://schemas.microsoft.com/office/drawing/2014/main" id="{155D05C8-C273-A84B-B9D3-4397669A3D3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384616" y="5546801"/>
              <a:ext cx="0" cy="35107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" name="Přímá spojovací čára 76">
              <a:extLst>
                <a:ext uri="{FF2B5EF4-FFF2-40B4-BE49-F238E27FC236}">
                  <a16:creationId xmlns:a16="http://schemas.microsoft.com/office/drawing/2014/main" id="{9702383F-C91E-CC45-93E4-80BABA52FCF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168639" y="5546801"/>
              <a:ext cx="0" cy="33519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" name="Přímá spojovací čára 78">
              <a:extLst>
                <a:ext uri="{FF2B5EF4-FFF2-40B4-BE49-F238E27FC236}">
                  <a16:creationId xmlns:a16="http://schemas.microsoft.com/office/drawing/2014/main" id="{329BBE4B-BAC4-1542-B94F-9FF978A6E6D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384616" y="5881994"/>
              <a:ext cx="1303140" cy="1588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" name="Přímá spojovací čára 80">
              <a:extLst>
                <a:ext uri="{FF2B5EF4-FFF2-40B4-BE49-F238E27FC236}">
                  <a16:creationId xmlns:a16="http://schemas.microsoft.com/office/drawing/2014/main" id="{308FBA9C-2536-EE49-B5B1-2E2C8164211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201972" y="5881994"/>
              <a:ext cx="1392025" cy="1588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8686" name="TextovéPole 85">
            <a:extLst>
              <a:ext uri="{FF2B5EF4-FFF2-40B4-BE49-F238E27FC236}">
                <a16:creationId xmlns:a16="http://schemas.microsoft.com/office/drawing/2014/main" id="{493C7A87-BF04-C142-9086-D31CFDEA8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763" y="3614738"/>
            <a:ext cx="982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Rotation</a:t>
            </a:r>
            <a:endParaRPr lang="cs-CZ" altLang="en-US"/>
          </a:p>
        </p:txBody>
      </p:sp>
      <p:cxnSp>
        <p:nvCxnSpPr>
          <p:cNvPr id="88" name="Přímá spojovací šipka 87">
            <a:extLst>
              <a:ext uri="{FF2B5EF4-FFF2-40B4-BE49-F238E27FC236}">
                <a16:creationId xmlns:a16="http://schemas.microsoft.com/office/drawing/2014/main" id="{64151CC7-E7DC-7B47-A2E9-0B8FBC4C04B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51363" y="5029200"/>
            <a:ext cx="600075" cy="0"/>
          </a:xfrm>
          <a:prstGeom prst="straightConnector1">
            <a:avLst/>
          </a:prstGeom>
          <a:noFill/>
          <a:ln w="25400">
            <a:solidFill>
              <a:srgbClr val="F79646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0" name="Přímá spojovací šipka 89">
            <a:extLst>
              <a:ext uri="{FF2B5EF4-FFF2-40B4-BE49-F238E27FC236}">
                <a16:creationId xmlns:a16="http://schemas.microsoft.com/office/drawing/2014/main" id="{F47311A8-C501-7A48-9A66-A915EE83EC5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551363" y="5546725"/>
            <a:ext cx="600075" cy="0"/>
          </a:xfrm>
          <a:prstGeom prst="straightConnector1">
            <a:avLst/>
          </a:prstGeom>
          <a:noFill/>
          <a:ln w="25400">
            <a:solidFill>
              <a:srgbClr val="F79646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9" name="TextovéPole 90">
            <a:extLst>
              <a:ext uri="{FF2B5EF4-FFF2-40B4-BE49-F238E27FC236}">
                <a16:creationId xmlns:a16="http://schemas.microsoft.com/office/drawing/2014/main" id="{8B1F8092-74B0-5F46-A2F2-5B6D94FC0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9525" y="6086475"/>
            <a:ext cx="1703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Congruent trees</a:t>
            </a:r>
            <a:endParaRPr lang="cs-CZ" altLang="en-US"/>
          </a:p>
        </p:txBody>
      </p:sp>
      <p:sp>
        <p:nvSpPr>
          <p:cNvPr id="28690" name="TextovéPole 50">
            <a:extLst>
              <a:ext uri="{FF2B5EF4-FFF2-40B4-BE49-F238E27FC236}">
                <a16:creationId xmlns:a16="http://schemas.microsoft.com/office/drawing/2014/main" id="{ED33864F-5FCA-644D-AC7E-AA6DC1541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63" y="1447800"/>
            <a:ext cx="409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691" name="TextovéPole 52">
            <a:extLst>
              <a:ext uri="{FF2B5EF4-FFF2-40B4-BE49-F238E27FC236}">
                <a16:creationId xmlns:a16="http://schemas.microsoft.com/office/drawing/2014/main" id="{F0AD8D83-F0AE-8D46-8C0E-F8681F6D3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447800"/>
            <a:ext cx="309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692" name="TextovéPole 52">
            <a:extLst>
              <a:ext uri="{FF2B5EF4-FFF2-40B4-BE49-F238E27FC236}">
                <a16:creationId xmlns:a16="http://schemas.microsoft.com/office/drawing/2014/main" id="{7F27A922-1FA0-4842-A6F6-613594F89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7700" y="1309688"/>
            <a:ext cx="311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693" name="TextovéPole 53">
            <a:extLst>
              <a:ext uri="{FF2B5EF4-FFF2-40B4-BE49-F238E27FC236}">
                <a16:creationId xmlns:a16="http://schemas.microsoft.com/office/drawing/2014/main" id="{4340EDEE-F4BA-2749-B967-1BFAB65F9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7988" y="1308100"/>
            <a:ext cx="307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sp>
        <p:nvSpPr>
          <p:cNvPr id="28694" name="TextovéPole 53">
            <a:extLst>
              <a:ext uri="{FF2B5EF4-FFF2-40B4-BE49-F238E27FC236}">
                <a16:creationId xmlns:a16="http://schemas.microsoft.com/office/drawing/2014/main" id="{702DB0EE-2D4A-1A4D-A6DB-A4BE0E47D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1443038"/>
            <a:ext cx="307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sp>
        <p:nvSpPr>
          <p:cNvPr id="28695" name="TextovéPole 54">
            <a:extLst>
              <a:ext uri="{FF2B5EF4-FFF2-40B4-BE49-F238E27FC236}">
                <a16:creationId xmlns:a16="http://schemas.microsoft.com/office/drawing/2014/main" id="{B0AF134A-8FE3-0242-8B5A-683DF6BA3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563" y="4114800"/>
            <a:ext cx="31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696" name="TextovéPole 52">
            <a:extLst>
              <a:ext uri="{FF2B5EF4-FFF2-40B4-BE49-F238E27FC236}">
                <a16:creationId xmlns:a16="http://schemas.microsoft.com/office/drawing/2014/main" id="{D43722D1-3DFC-FF45-8869-B5F352B80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4111625"/>
            <a:ext cx="309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697" name="TextovéPole 53">
            <a:extLst>
              <a:ext uri="{FF2B5EF4-FFF2-40B4-BE49-F238E27FC236}">
                <a16:creationId xmlns:a16="http://schemas.microsoft.com/office/drawing/2014/main" id="{94185789-693D-7843-84B5-A3E523C36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350" y="4083050"/>
            <a:ext cx="307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sp>
        <p:nvSpPr>
          <p:cNvPr id="28698" name="TextovéPole 53">
            <a:extLst>
              <a:ext uri="{FF2B5EF4-FFF2-40B4-BE49-F238E27FC236}">
                <a16:creationId xmlns:a16="http://schemas.microsoft.com/office/drawing/2014/main" id="{63A50885-4146-C34F-B828-591F7859E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175" y="4083050"/>
            <a:ext cx="406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D</a:t>
            </a:r>
            <a:endParaRPr lang="cs-CZ" altLang="en-US"/>
          </a:p>
        </p:txBody>
      </p:sp>
      <p:sp>
        <p:nvSpPr>
          <p:cNvPr id="28699" name="TextovéPole 53">
            <a:extLst>
              <a:ext uri="{FF2B5EF4-FFF2-40B4-BE49-F238E27FC236}">
                <a16:creationId xmlns:a16="http://schemas.microsoft.com/office/drawing/2014/main" id="{BEE6D8C0-3461-D948-8879-48E457A3D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5863" y="4079875"/>
            <a:ext cx="376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E</a:t>
            </a:r>
            <a:endParaRPr lang="cs-CZ" altLang="en-US"/>
          </a:p>
        </p:txBody>
      </p:sp>
      <p:sp>
        <p:nvSpPr>
          <p:cNvPr id="28700" name="TextovéPole 54">
            <a:extLst>
              <a:ext uri="{FF2B5EF4-FFF2-40B4-BE49-F238E27FC236}">
                <a16:creationId xmlns:a16="http://schemas.microsoft.com/office/drawing/2014/main" id="{8E3E7C53-BCC3-F949-A485-48E667FC2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2975" y="4071938"/>
            <a:ext cx="317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701" name="TextovéPole 52">
            <a:extLst>
              <a:ext uri="{FF2B5EF4-FFF2-40B4-BE49-F238E27FC236}">
                <a16:creationId xmlns:a16="http://schemas.microsoft.com/office/drawing/2014/main" id="{6315EA35-162E-2C4C-8EDB-7B8F9D9CF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063" y="4083050"/>
            <a:ext cx="309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702" name="TextovéPole 53">
            <a:extLst>
              <a:ext uri="{FF2B5EF4-FFF2-40B4-BE49-F238E27FC236}">
                <a16:creationId xmlns:a16="http://schemas.microsoft.com/office/drawing/2014/main" id="{0FB2A1F0-01FA-7A49-8895-9E6BB4791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9413" y="4116388"/>
            <a:ext cx="307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sp>
        <p:nvSpPr>
          <p:cNvPr id="28703" name="TextovéPole 53">
            <a:extLst>
              <a:ext uri="{FF2B5EF4-FFF2-40B4-BE49-F238E27FC236}">
                <a16:creationId xmlns:a16="http://schemas.microsoft.com/office/drawing/2014/main" id="{56205414-8857-344B-8125-977E8DC5A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8188" y="4079875"/>
            <a:ext cx="4079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D</a:t>
            </a:r>
            <a:endParaRPr lang="cs-CZ" altLang="en-US"/>
          </a:p>
        </p:txBody>
      </p:sp>
      <p:sp>
        <p:nvSpPr>
          <p:cNvPr id="28704" name="TextovéPole 53">
            <a:extLst>
              <a:ext uri="{FF2B5EF4-FFF2-40B4-BE49-F238E27FC236}">
                <a16:creationId xmlns:a16="http://schemas.microsoft.com/office/drawing/2014/main" id="{DC2BE3F8-0C18-F844-8877-DE9CFB7F5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5400" y="4084638"/>
            <a:ext cx="376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E</a:t>
            </a:r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828276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CA56BC42-2C86-D54B-AB94-C7A85F4B740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52400" y="0"/>
            <a:ext cx="19812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en-US" sz="1200">
                <a:latin typeface="Arial" panose="020B0604020202020204" pitchFamily="34" charset="0"/>
                <a:ea typeface="ＭＳ Ｐゴシック" panose="020B0600070205080204" pitchFamily="34" charset="-128"/>
              </a:rPr>
              <a:t>Figure 4-5</a:t>
            </a:r>
          </a:p>
        </p:txBody>
      </p:sp>
      <p:pic>
        <p:nvPicPr>
          <p:cNvPr id="31746" name="Picture 7" descr="Figure_06_05_L">
            <a:extLst>
              <a:ext uri="{FF2B5EF4-FFF2-40B4-BE49-F238E27FC236}">
                <a16:creationId xmlns:a16="http://schemas.microsoft.com/office/drawing/2014/main" id="{3A4872D7-FBA1-AA4A-A3DF-9EDFC9B7B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684213"/>
            <a:ext cx="6172200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1">
            <a:extLst>
              <a:ext uri="{FF2B5EF4-FFF2-40B4-BE49-F238E27FC236}">
                <a16:creationId xmlns:a16="http://schemas.microsoft.com/office/drawing/2014/main" id="{6ABCA7AD-32ED-914B-99E3-813B836F1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338" y="74613"/>
            <a:ext cx="2492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All the same topology</a:t>
            </a:r>
          </a:p>
        </p:txBody>
      </p:sp>
    </p:spTree>
    <p:extLst>
      <p:ext uri="{BB962C8B-B14F-4D97-AF65-F5344CB8AC3E}">
        <p14:creationId xmlns:p14="http://schemas.microsoft.com/office/powerpoint/2010/main" val="1422826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62196" y="-6580"/>
            <a:ext cx="5005203" cy="6858000"/>
            <a:chOff x="1548956" y="0"/>
            <a:chExt cx="5005203" cy="6858000"/>
          </a:xfrm>
        </p:grpSpPr>
        <p:pic>
          <p:nvPicPr>
            <p:cNvPr id="2" name="Picture 1" descr="random_branch_length_tree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8956" y="0"/>
              <a:ext cx="2432937" cy="68580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277574" y="776013"/>
              <a:ext cx="2276585" cy="5355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equal branch lengths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proportional branches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 err="1"/>
                <a:t>ultrametric</a:t>
              </a:r>
              <a:r>
                <a:rPr lang="en-US" dirty="0"/>
                <a:t> branches</a:t>
              </a:r>
            </a:p>
            <a:p>
              <a:pPr algn="ctr"/>
              <a:r>
                <a:rPr lang="en-US" dirty="0"/>
                <a:t>(UPGMA)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308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22341" y="6408915"/>
            <a:ext cx="34419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http://</a:t>
            </a:r>
            <a:r>
              <a:rPr lang="en-US" sz="1000" dirty="0" err="1"/>
              <a:t>bio.slu.edu</a:t>
            </a:r>
            <a:r>
              <a:rPr lang="en-US" sz="1000" dirty="0"/>
              <a:t>/</a:t>
            </a:r>
            <a:r>
              <a:rPr lang="en-US" sz="1000" dirty="0" err="1"/>
              <a:t>mayden</a:t>
            </a:r>
            <a:r>
              <a:rPr lang="en-US" sz="1000" dirty="0"/>
              <a:t>/systematics/bsc420520lect12.html</a:t>
            </a:r>
          </a:p>
        </p:txBody>
      </p:sp>
      <p:pic>
        <p:nvPicPr>
          <p:cNvPr id="5" name="Picture 4" descr="Fig.7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32" y="1006741"/>
            <a:ext cx="5029200" cy="5109156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098981" y="183622"/>
            <a:ext cx="295706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/>
            <a:r>
              <a:rPr lang="en-US" altLang="en-US" sz="3200" dirty="0">
                <a:latin typeface="Calibri"/>
                <a:cs typeface="Calibri"/>
              </a:rPr>
              <a:t>Consensus Trees</a:t>
            </a:r>
          </a:p>
        </p:txBody>
      </p:sp>
    </p:spTree>
    <p:extLst>
      <p:ext uri="{BB962C8B-B14F-4D97-AF65-F5344CB8AC3E}">
        <p14:creationId xmlns:p14="http://schemas.microsoft.com/office/powerpoint/2010/main" val="988566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223350"/>
            <a:ext cx="315796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Concept of phylogenetic tree goes back to Ernst Haeckel 1866</a:t>
            </a:r>
          </a:p>
        </p:txBody>
      </p:sp>
      <p:pic>
        <p:nvPicPr>
          <p:cNvPr id="5" name="Picture 4" descr="Haeckel_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645" y="201292"/>
            <a:ext cx="3847240" cy="6493232"/>
          </a:xfrm>
          <a:prstGeom prst="rect">
            <a:avLst/>
          </a:prstGeom>
        </p:spPr>
      </p:pic>
      <p:pic>
        <p:nvPicPr>
          <p:cNvPr id="7" name="Picture 6" descr="ernst-haeckel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26" y="3106865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78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712" y="375060"/>
            <a:ext cx="8244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Branch Support – Clade Credibility Values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7712" y="5744336"/>
            <a:ext cx="82449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Jenner, R. A., </a:t>
            </a:r>
            <a:r>
              <a:rPr lang="en-US" sz="1400" dirty="0" err="1"/>
              <a:t>Dhubhghaill</a:t>
            </a:r>
            <a:r>
              <a:rPr lang="en-US" sz="1400" dirty="0"/>
              <a:t>, C. N., </a:t>
            </a:r>
            <a:r>
              <a:rPr lang="en-US" sz="1400" dirty="0" err="1"/>
              <a:t>Ferla</a:t>
            </a:r>
            <a:r>
              <a:rPr lang="en-US" sz="1400" dirty="0"/>
              <a:t>, M. P., &amp; Wills, M. A. (2009) </a:t>
            </a:r>
            <a:r>
              <a:rPr lang="en-US" sz="1400" dirty="0" err="1"/>
              <a:t>Eumalacostracan</a:t>
            </a:r>
            <a:r>
              <a:rPr lang="en-US" sz="1400" dirty="0"/>
              <a:t> phylogeny and total evidence: limitations of the usual suspects. </a:t>
            </a:r>
            <a:r>
              <a:rPr lang="en-US" sz="1400" i="1" dirty="0"/>
              <a:t>BMC Evolutionary Biology</a:t>
            </a:r>
            <a:r>
              <a:rPr lang="en-US" sz="1400" dirty="0"/>
              <a:t>, 9:21.</a:t>
            </a:r>
          </a:p>
          <a:p>
            <a:pPr algn="ctr"/>
            <a:endParaRPr lang="en-US" sz="1400" dirty="0"/>
          </a:p>
        </p:txBody>
      </p:sp>
      <p:pic>
        <p:nvPicPr>
          <p:cNvPr id="4" name="Picture 3" descr="Bayesian-phylogeny-of-Eumalacostraca-based-on-combined-18S-rRNA-28S-rRNA-cytochrome-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08" y="1397358"/>
            <a:ext cx="3467762" cy="410351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3276936" y="1717584"/>
            <a:ext cx="1895096" cy="704059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3276936" y="2421643"/>
            <a:ext cx="1770073" cy="16556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3276936" y="2421643"/>
            <a:ext cx="2027758" cy="150894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3276936" y="2421643"/>
            <a:ext cx="1718488" cy="108124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3276936" y="2421643"/>
            <a:ext cx="1718489" cy="207588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4598" y="1459880"/>
            <a:ext cx="28163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Values on branches</a:t>
            </a:r>
          </a:p>
          <a:p>
            <a:r>
              <a:rPr lang="en-US" sz="1400" dirty="0"/>
              <a:t>indicate proportion (%) of trees in posterior sample (i.e., </a:t>
            </a:r>
            <a:r>
              <a:rPr lang="en-US" sz="1400" i="1" dirty="0"/>
              <a:t>n</a:t>
            </a:r>
            <a:r>
              <a:rPr lang="en-US" sz="1400" dirty="0"/>
              <a:t> = 1000 from </a:t>
            </a:r>
            <a:r>
              <a:rPr lang="en-US" sz="1400" dirty="0" err="1"/>
              <a:t>MrBayes</a:t>
            </a:r>
            <a:r>
              <a:rPr lang="en-US" sz="1400" dirty="0"/>
              <a:t> analysis) supporting the particular clade.</a:t>
            </a:r>
          </a:p>
        </p:txBody>
      </p:sp>
    </p:spTree>
    <p:extLst>
      <p:ext uri="{BB962C8B-B14F-4D97-AF65-F5344CB8AC3E}">
        <p14:creationId xmlns:p14="http://schemas.microsoft.com/office/powerpoint/2010/main" val="3452315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 descr="Evolution-Fig-03-02-0">
            <a:extLst>
              <a:ext uri="{FF2B5EF4-FFF2-40B4-BE49-F238E27FC236}">
                <a16:creationId xmlns:a16="http://schemas.microsoft.com/office/drawing/2014/main" id="{201518E7-2FA8-A248-A46D-4E908D136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 Box 5">
            <a:extLst>
              <a:ext uri="{FF2B5EF4-FFF2-40B4-BE49-F238E27FC236}">
                <a16:creationId xmlns:a16="http://schemas.microsoft.com/office/drawing/2014/main" id="{DA724029-1B4E-3946-BA74-F84824843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144463"/>
            <a:ext cx="8839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u="sng"/>
              <a:t>Monophyletic</a:t>
            </a:r>
            <a:r>
              <a:rPr lang="en-US" altLang="en-US" sz="1800"/>
              <a:t> – a group consisting of all species descended from a single common ancestor</a:t>
            </a:r>
          </a:p>
          <a:p>
            <a:pPr eaLnBrk="1" hangingPunct="1"/>
            <a:endParaRPr lang="en-US" altLang="en-US" sz="1800"/>
          </a:p>
          <a:p>
            <a:pPr eaLnBrk="1" hangingPunct="1"/>
            <a:r>
              <a:rPr lang="en-US" altLang="en-US" sz="1800" u="sng"/>
              <a:t>Paraphyletic</a:t>
            </a:r>
            <a:r>
              <a:rPr lang="en-US" altLang="en-US" sz="1800"/>
              <a:t> – a group all descended from a common ancestor, but that does not contain all of the descendants from that ancestor</a:t>
            </a:r>
          </a:p>
          <a:p>
            <a:pPr eaLnBrk="1" hangingPunct="1"/>
            <a:endParaRPr lang="en-US" altLang="en-US" sz="1800" u="sng"/>
          </a:p>
          <a:p>
            <a:pPr eaLnBrk="1" hangingPunct="1"/>
            <a:r>
              <a:rPr lang="en-US" altLang="en-US" sz="1800" u="sng"/>
              <a:t>Polyphyletic</a:t>
            </a:r>
            <a:r>
              <a:rPr lang="en-US" altLang="en-US" sz="1800"/>
              <a:t> – a group composed of members that do not share a common ancestor</a:t>
            </a:r>
          </a:p>
        </p:txBody>
      </p:sp>
    </p:spTree>
    <p:extLst>
      <p:ext uri="{BB962C8B-B14F-4D97-AF65-F5344CB8AC3E}">
        <p14:creationId xmlns:p14="http://schemas.microsoft.com/office/powerpoint/2010/main" val="4022328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3624" y="375060"/>
            <a:ext cx="82353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do we code trees into data files?</a:t>
            </a:r>
          </a:p>
          <a:p>
            <a:endParaRPr lang="en-US" sz="1400" dirty="0"/>
          </a:p>
          <a:p>
            <a:r>
              <a:rPr lang="en-US" sz="2800" dirty="0" err="1"/>
              <a:t>Newick</a:t>
            </a:r>
            <a:r>
              <a:rPr lang="en-US" sz="2800" dirty="0"/>
              <a:t> Tree Format</a:t>
            </a:r>
          </a:p>
          <a:p>
            <a:endParaRPr lang="en-US" sz="2800" dirty="0"/>
          </a:p>
          <a:p>
            <a:r>
              <a:rPr lang="pl-PL" sz="1400" dirty="0">
                <a:latin typeface="Courier"/>
                <a:cs typeface="Courier"/>
              </a:rPr>
              <a:t>&lt;</a:t>
            </a:r>
            <a:r>
              <a:rPr lang="pl-PL" sz="1400" dirty="0" err="1">
                <a:latin typeface="Courier"/>
                <a:cs typeface="Courier"/>
              </a:rPr>
              <a:t>newick</a:t>
            </a:r>
            <a:r>
              <a:rPr lang="pl-PL" sz="1400" dirty="0">
                <a:latin typeface="Courier"/>
                <a:cs typeface="Courier"/>
              </a:rPr>
              <a:t> id="</a:t>
            </a:r>
            <a:r>
              <a:rPr lang="pl-PL" sz="1400" dirty="0" err="1">
                <a:latin typeface="Courier"/>
                <a:cs typeface="Courier"/>
              </a:rPr>
              <a:t>startingTree</a:t>
            </a:r>
            <a:r>
              <a:rPr lang="pl-PL" sz="1400" dirty="0">
                <a:latin typeface="Courier"/>
                <a:cs typeface="Courier"/>
              </a:rPr>
              <a:t>"&gt;</a:t>
            </a:r>
          </a:p>
          <a:p>
            <a:r>
              <a:rPr lang="pl-PL" sz="1400" dirty="0">
                <a:latin typeface="Courier"/>
                <a:cs typeface="Courier"/>
              </a:rPr>
              <a:t>		((((human:7.0,(bonobo:2.0, chimp:2.8):2.2):2.0, gorilla:9.0):5.0, orangutan:9.0):14.0, siamang:26.0);</a:t>
            </a:r>
          </a:p>
          <a:p>
            <a:r>
              <a:rPr lang="pl-PL" sz="1400" dirty="0">
                <a:latin typeface="Courier"/>
                <a:cs typeface="Courier"/>
              </a:rPr>
              <a:t>	&lt;/</a:t>
            </a:r>
            <a:r>
              <a:rPr lang="pl-PL" sz="1400" dirty="0" err="1">
                <a:latin typeface="Courier"/>
                <a:cs typeface="Courier"/>
              </a:rPr>
              <a:t>newick</a:t>
            </a:r>
            <a:r>
              <a:rPr lang="pl-PL" sz="1400" dirty="0">
                <a:latin typeface="Courier"/>
                <a:cs typeface="Courier"/>
              </a:rPr>
              <a:t>&gt;</a:t>
            </a:r>
            <a:endParaRPr lang="en-US" sz="1400" dirty="0">
              <a:latin typeface="Courier"/>
              <a:cs typeface="Courier"/>
            </a:endParaRP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 descr="tr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86" y="3212996"/>
            <a:ext cx="4102435" cy="3286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3314" y="3898280"/>
            <a:ext cx="3486636" cy="1785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Wikipedia Definition: </a:t>
            </a:r>
          </a:p>
          <a:p>
            <a:endParaRPr lang="en-US" sz="1100" dirty="0"/>
          </a:p>
          <a:p>
            <a:r>
              <a:rPr lang="en-US" sz="1100" b="1" dirty="0" err="1"/>
              <a:t>Newick</a:t>
            </a:r>
            <a:r>
              <a:rPr lang="en-US" sz="1100" b="1" dirty="0"/>
              <a:t> Tree Format (or </a:t>
            </a:r>
            <a:r>
              <a:rPr lang="en-US" sz="1100" b="1" dirty="0" err="1"/>
              <a:t>Newick</a:t>
            </a:r>
            <a:r>
              <a:rPr lang="en-US" sz="1100" b="1" dirty="0"/>
              <a:t> notation or New Hampshire tree format)</a:t>
            </a:r>
            <a:r>
              <a:rPr lang="en-US" sz="1100" dirty="0"/>
              <a:t> is a way of representing graph-theoretical trees with edge lengths using parentheses and commas. It was adopted by James Archie, William H. E. Day, </a:t>
            </a:r>
            <a:r>
              <a:rPr lang="en-US" sz="1100" b="1" dirty="0"/>
              <a:t>Joseph </a:t>
            </a:r>
            <a:r>
              <a:rPr lang="en-US" sz="1100" b="1" dirty="0" err="1"/>
              <a:t>Felsenstein</a:t>
            </a:r>
            <a:r>
              <a:rPr lang="en-US" sz="1100" dirty="0"/>
              <a:t>, </a:t>
            </a:r>
            <a:r>
              <a:rPr lang="en-US" sz="1100" b="1" dirty="0"/>
              <a:t>Wayne </a:t>
            </a:r>
            <a:r>
              <a:rPr lang="en-US" sz="1100" b="1" dirty="0" err="1"/>
              <a:t>Maddison</a:t>
            </a:r>
            <a:r>
              <a:rPr lang="en-US" sz="1100" dirty="0"/>
              <a:t>, Christopher Meacham, F. James </a:t>
            </a:r>
            <a:r>
              <a:rPr lang="en-US" sz="1100" dirty="0" err="1"/>
              <a:t>Rohlf</a:t>
            </a:r>
            <a:r>
              <a:rPr lang="en-US" sz="1100" dirty="0"/>
              <a:t>, </a:t>
            </a:r>
            <a:r>
              <a:rPr lang="en-US" sz="1100" b="1" dirty="0"/>
              <a:t>and David </a:t>
            </a:r>
            <a:r>
              <a:rPr lang="en-US" sz="1100" b="1" dirty="0" err="1"/>
              <a:t>Swofford</a:t>
            </a:r>
            <a:r>
              <a:rPr lang="en-US" sz="1100" dirty="0"/>
              <a:t>, at the </a:t>
            </a:r>
            <a:r>
              <a:rPr lang="en-US" sz="1100" u="sng" dirty="0"/>
              <a:t>Society for the Study of Evolution Meeting</a:t>
            </a:r>
            <a:r>
              <a:rPr lang="en-US" sz="1100" dirty="0"/>
              <a:t> in 1986, at </a:t>
            </a:r>
            <a:r>
              <a:rPr lang="en-US" sz="1100" b="1" dirty="0" err="1"/>
              <a:t>Newick's</a:t>
            </a:r>
            <a:r>
              <a:rPr lang="en-US" sz="1100" b="1" dirty="0"/>
              <a:t> restaurant </a:t>
            </a:r>
            <a:r>
              <a:rPr lang="en-US" sz="1100" dirty="0"/>
              <a:t>in Dover, New Hampshire, U.S.</a:t>
            </a:r>
          </a:p>
        </p:txBody>
      </p:sp>
    </p:spTree>
    <p:extLst>
      <p:ext uri="{BB962C8B-B14F-4D97-AF65-F5344CB8AC3E}">
        <p14:creationId xmlns:p14="http://schemas.microsoft.com/office/powerpoint/2010/main" val="2245331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535"/>
            <a:ext cx="9144000" cy="61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10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ChangeArrowheads="1"/>
          </p:cNvSpPr>
          <p:nvPr/>
        </p:nvSpPr>
        <p:spPr bwMode="auto">
          <a:xfrm>
            <a:off x="501650" y="381000"/>
            <a:ext cx="8089900" cy="57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en-US" sz="2800" u="sng" dirty="0"/>
              <a:t>Finding the </a:t>
            </a:r>
            <a:r>
              <a:rPr lang="ja-JP" altLang="en-US" sz="2800" u="sng" dirty="0"/>
              <a:t>“</a:t>
            </a:r>
            <a:r>
              <a:rPr lang="en-US" altLang="ja-JP" sz="2800" u="sng" dirty="0"/>
              <a:t>best</a:t>
            </a:r>
            <a:r>
              <a:rPr lang="ja-JP" altLang="en-US" sz="2800" u="sng" dirty="0"/>
              <a:t>”</a:t>
            </a:r>
            <a:r>
              <a:rPr lang="en-US" altLang="ja-JP" sz="2800" u="sng" dirty="0"/>
              <a:t> tree</a:t>
            </a:r>
            <a:r>
              <a:rPr lang="en-US" altLang="ja-JP" sz="2800" dirty="0"/>
              <a:t>:</a:t>
            </a:r>
          </a:p>
          <a:p>
            <a:pPr marL="457200" indent="-457200"/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Long tradition of using characters (morphological and molecular).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Beginning with </a:t>
            </a:r>
            <a:r>
              <a:rPr lang="en-US" b="1" dirty="0"/>
              <a:t>Ernst Haeckel </a:t>
            </a:r>
            <a:r>
              <a:rPr lang="en-US" dirty="0"/>
              <a:t>(1866)</a:t>
            </a:r>
          </a:p>
          <a:p>
            <a:pPr marL="457200" indent="-457200">
              <a:buFont typeface="Times" charset="0"/>
              <a:buChar char="•"/>
            </a:pPr>
            <a:endParaRPr lang="en-US" u="sng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1950-1960s - first computers, clustering algorithms developed – </a:t>
            </a:r>
            <a:r>
              <a:rPr lang="en-US" u="sng" dirty="0" err="1"/>
              <a:t>Phenetics</a:t>
            </a:r>
            <a:endParaRPr lang="en-US" u="sng" dirty="0"/>
          </a:p>
          <a:p>
            <a:pPr marL="457200" indent="-457200">
              <a:buFont typeface="Times" charset="0"/>
              <a:buNone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b="1" dirty="0" err="1"/>
              <a:t>Willi</a:t>
            </a:r>
            <a:r>
              <a:rPr lang="en-US" b="1" dirty="0"/>
              <a:t> </a:t>
            </a:r>
            <a:r>
              <a:rPr lang="en-US" b="1" dirty="0" err="1"/>
              <a:t>Hennig</a:t>
            </a:r>
            <a:r>
              <a:rPr lang="en-US" dirty="0"/>
              <a:t> (1966) - Cladistics via principle of parsimony 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1371600" lvl="2" indent="-457200">
              <a:buFont typeface="Times" charset="0"/>
              <a:buChar char="•"/>
            </a:pPr>
            <a:r>
              <a:rPr lang="en-US" dirty="0"/>
              <a:t>PAUP - </a:t>
            </a:r>
            <a:r>
              <a:rPr lang="en-US" u="sng" dirty="0"/>
              <a:t>P</a:t>
            </a:r>
            <a:r>
              <a:rPr lang="en-US" dirty="0"/>
              <a:t>hylogenetic </a:t>
            </a:r>
            <a:r>
              <a:rPr lang="en-US" u="sng" dirty="0"/>
              <a:t>A</a:t>
            </a:r>
            <a:r>
              <a:rPr lang="en-US" dirty="0"/>
              <a:t>nalysis </a:t>
            </a:r>
            <a:r>
              <a:rPr lang="en-US" u="sng" dirty="0"/>
              <a:t>U</a:t>
            </a:r>
            <a:r>
              <a:rPr lang="en-US" dirty="0"/>
              <a:t>sing </a:t>
            </a:r>
            <a:r>
              <a:rPr lang="en-US" u="sng" dirty="0"/>
              <a:t>P</a:t>
            </a:r>
            <a:r>
              <a:rPr lang="en-US" dirty="0"/>
              <a:t>arsimony (</a:t>
            </a:r>
            <a:r>
              <a:rPr lang="en-US" b="1" dirty="0"/>
              <a:t>Dave </a:t>
            </a:r>
            <a:r>
              <a:rPr lang="en-US" b="1" dirty="0" err="1"/>
              <a:t>Swofford</a:t>
            </a:r>
            <a:r>
              <a:rPr lang="en-US" dirty="0"/>
              <a:t>)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Maximum Likelihood (1980-1990s) - </a:t>
            </a:r>
            <a:r>
              <a:rPr lang="en-US" b="1" dirty="0"/>
              <a:t>Joe </a:t>
            </a:r>
            <a:r>
              <a:rPr lang="en-US" b="1" dirty="0" err="1"/>
              <a:t>Felsenstein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dirty="0" err="1"/>
              <a:t>Phylip</a:t>
            </a:r>
            <a:r>
              <a:rPr lang="en-US" dirty="0"/>
              <a:t>) &amp; PAML (</a:t>
            </a:r>
            <a:r>
              <a:rPr lang="en-US" b="1" dirty="0"/>
              <a:t>Yang</a:t>
            </a:r>
            <a:r>
              <a:rPr lang="en-US" dirty="0"/>
              <a:t>)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Bayesian – </a:t>
            </a:r>
            <a:r>
              <a:rPr lang="en-US" dirty="0" err="1"/>
              <a:t>MrBayes</a:t>
            </a:r>
            <a:r>
              <a:rPr lang="en-US" dirty="0"/>
              <a:t> (</a:t>
            </a:r>
            <a:r>
              <a:rPr lang="en-US" b="1" dirty="0"/>
              <a:t>John </a:t>
            </a:r>
            <a:r>
              <a:rPr lang="en-US" b="1" dirty="0" err="1"/>
              <a:t>Huelsenbeck</a:t>
            </a:r>
            <a:r>
              <a:rPr lang="en-US" dirty="0"/>
              <a:t>)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Multilocus Coalescent (BEAST &amp; Others)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774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ChangeArrowheads="1"/>
          </p:cNvSpPr>
          <p:nvPr/>
        </p:nvSpPr>
        <p:spPr bwMode="auto">
          <a:xfrm>
            <a:off x="469900" y="152400"/>
            <a:ext cx="8229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en-US" u="sng" dirty="0"/>
              <a:t>Genetic Distance – Build Tree with Distance Matrix and Clustering Algorithm</a:t>
            </a:r>
            <a:r>
              <a:rPr lang="en-US" dirty="0"/>
              <a:t>:</a:t>
            </a:r>
          </a:p>
          <a:p>
            <a:pPr marL="457200" indent="-457200"/>
            <a:endParaRPr lang="en-US" dirty="0"/>
          </a:p>
          <a:p>
            <a:r>
              <a:rPr lang="en-US" dirty="0"/>
              <a:t>1. Create a matrix describing genetic distances between all pairs of taxa.</a:t>
            </a:r>
          </a:p>
          <a:p>
            <a:pPr marL="342900" indent="-342900">
              <a:buFont typeface="+mj-lt"/>
              <a:buAutoNum type="arabicParenR"/>
            </a:pPr>
            <a:endParaRPr lang="en-US" dirty="0"/>
          </a:p>
          <a:p>
            <a:r>
              <a:rPr lang="en-US" dirty="0"/>
              <a:t>2. Select tree that minimizes total distance (distances can be weighted or </a:t>
            </a:r>
            <a:r>
              <a:rPr lang="en-US" dirty="0" err="1"/>
              <a:t>unweighted</a:t>
            </a:r>
            <a:r>
              <a:rPr lang="en-US" dirty="0"/>
              <a:t> and may or may not conform to molecular clock).</a:t>
            </a:r>
          </a:p>
          <a:p>
            <a:pPr marL="457200" indent="-457200"/>
            <a:endParaRPr lang="en-US" dirty="0"/>
          </a:p>
          <a:p>
            <a:pPr marL="457200" indent="-457200"/>
            <a:endParaRPr lang="en-US" dirty="0"/>
          </a:p>
        </p:txBody>
      </p:sp>
      <p:pic>
        <p:nvPicPr>
          <p:cNvPr id="73730" name="Picture 3" descr="gmr0187fig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2054225"/>
            <a:ext cx="5029200" cy="438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4"/>
          <p:cNvSpPr>
            <a:spLocks noChangeArrowheads="1"/>
          </p:cNvSpPr>
          <p:nvPr/>
        </p:nvSpPr>
        <p:spPr bwMode="auto">
          <a:xfrm>
            <a:off x="1146175" y="6562725"/>
            <a:ext cx="33686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800" b="0" dirty="0"/>
              <a:t>http://</a:t>
            </a:r>
            <a:r>
              <a:rPr lang="en-US" sz="800" b="0" dirty="0" err="1"/>
              <a:t>www.funpecrp.com.br</a:t>
            </a:r>
            <a:r>
              <a:rPr lang="en-US" sz="800" b="0" dirty="0"/>
              <a:t>/</a:t>
            </a:r>
            <a:r>
              <a:rPr lang="en-US" sz="800" b="0" dirty="0" err="1"/>
              <a:t>gmr</a:t>
            </a:r>
            <a:r>
              <a:rPr lang="en-US" sz="800" b="0" dirty="0"/>
              <a:t>/year2006/vol3-5/gmr0187_full_text.htm</a:t>
            </a:r>
          </a:p>
        </p:txBody>
      </p:sp>
    </p:spTree>
    <p:extLst>
      <p:ext uri="{BB962C8B-B14F-4D97-AF65-F5344CB8AC3E}">
        <p14:creationId xmlns:p14="http://schemas.microsoft.com/office/powerpoint/2010/main" val="1719748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pgma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" y="368301"/>
            <a:ext cx="7315200" cy="54864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4250" y="6164361"/>
            <a:ext cx="4083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www.slimsuite.unsw.edu.au</a:t>
            </a:r>
            <a:r>
              <a:rPr lang="en-US" sz="1400" dirty="0"/>
              <a:t>/teaching/</a:t>
            </a:r>
            <a:r>
              <a:rPr lang="en-US" sz="1400" dirty="0" err="1"/>
              <a:t>upgma</a:t>
            </a:r>
            <a:r>
              <a:rPr lang="en-US" sz="1400" dirty="0"/>
              <a:t>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750" y="215900"/>
            <a:ext cx="3441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Ultrametric</a:t>
            </a:r>
            <a:r>
              <a:rPr lang="en-US" dirty="0"/>
              <a:t> distance trees like UPGMA satisfy the assumption of a molecular clock. </a:t>
            </a:r>
          </a:p>
        </p:txBody>
      </p:sp>
    </p:spTree>
    <p:extLst>
      <p:ext uri="{BB962C8B-B14F-4D97-AF65-F5344CB8AC3E}">
        <p14:creationId xmlns:p14="http://schemas.microsoft.com/office/powerpoint/2010/main" val="2219437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ChangeArrowheads="1"/>
          </p:cNvSpPr>
          <p:nvPr/>
        </p:nvSpPr>
        <p:spPr bwMode="auto">
          <a:xfrm>
            <a:off x="285750" y="393700"/>
            <a:ext cx="8534400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2000" u="sng" dirty="0"/>
              <a:t>Cladistics vs. </a:t>
            </a:r>
            <a:r>
              <a:rPr lang="en-US" altLang="ja-JP" sz="2000" u="sng" dirty="0" err="1"/>
              <a:t>Phenetics</a:t>
            </a:r>
            <a:r>
              <a:rPr lang="en-US" altLang="ja-JP" sz="2000" u="sng" dirty="0"/>
              <a:t> Debate</a:t>
            </a:r>
          </a:p>
          <a:p>
            <a:endParaRPr lang="en-US" altLang="ja-JP" sz="2000" u="sng" dirty="0"/>
          </a:p>
          <a:p>
            <a:r>
              <a:rPr lang="en-US" altLang="ja-JP" sz="2000" dirty="0"/>
              <a:t>Proponents of distance method quickly yielded to cladistics:</a:t>
            </a:r>
          </a:p>
          <a:p>
            <a:endParaRPr lang="en-US" altLang="ja-JP" sz="2000" dirty="0"/>
          </a:p>
          <a:p>
            <a:endParaRPr lang="en-US" altLang="ja-JP" sz="2000" dirty="0"/>
          </a:p>
          <a:p>
            <a:endParaRPr lang="en-US" altLang="ja-JP" sz="2000" dirty="0"/>
          </a:p>
          <a:p>
            <a:r>
              <a:rPr lang="en-US" altLang="ja-JP" sz="2000" u="sng" dirty="0"/>
              <a:t>Criticisms of </a:t>
            </a:r>
            <a:r>
              <a:rPr lang="en-US" altLang="ja-JP" sz="2000" u="sng" dirty="0" err="1"/>
              <a:t>phenetic</a:t>
            </a:r>
            <a:r>
              <a:rPr lang="en-US" altLang="ja-JP" sz="2000" u="sng" dirty="0"/>
              <a:t> approaches by </a:t>
            </a:r>
            <a:r>
              <a:rPr lang="en-US" altLang="ja-JP" sz="2000" u="sng" dirty="0" err="1"/>
              <a:t>cladists</a:t>
            </a:r>
            <a:r>
              <a:rPr lang="en-US" altLang="ja-JP" sz="2000" u="sng" dirty="0"/>
              <a:t>:</a:t>
            </a:r>
          </a:p>
          <a:p>
            <a:endParaRPr lang="en-US" altLang="ja-JP" sz="2000" dirty="0"/>
          </a:p>
          <a:p>
            <a:pPr marL="342900" indent="-342900">
              <a:buFont typeface="Arial"/>
              <a:buChar char="•"/>
            </a:pPr>
            <a:r>
              <a:rPr lang="en-US" altLang="ja-JP" sz="2000" dirty="0"/>
              <a:t>Classifications based on overall similarity, not specific characters.</a:t>
            </a:r>
          </a:p>
          <a:p>
            <a:pPr marL="342900" indent="-342900">
              <a:buFont typeface="Arial"/>
              <a:buChar char="•"/>
            </a:pPr>
            <a:endParaRPr lang="en-US" altLang="ja-JP" sz="2000" dirty="0"/>
          </a:p>
          <a:p>
            <a:pPr marL="342900" indent="-342900">
              <a:buFont typeface="Arial"/>
              <a:buChar char="•"/>
            </a:pPr>
            <a:r>
              <a:rPr lang="en-US" altLang="ja-JP" sz="2000" dirty="0" err="1"/>
              <a:t>Cladists</a:t>
            </a:r>
            <a:r>
              <a:rPr lang="en-US" altLang="ja-JP" sz="2000" dirty="0"/>
              <a:t> took issue with equal weighting of characters.</a:t>
            </a:r>
          </a:p>
          <a:p>
            <a:pPr marL="342900" indent="-342900">
              <a:buFont typeface="Arial"/>
              <a:buChar char="•"/>
            </a:pPr>
            <a:endParaRPr lang="en-US" altLang="ja-JP" sz="2000" dirty="0"/>
          </a:p>
          <a:p>
            <a:pPr marL="342900" indent="-342900">
              <a:buFont typeface="Arial"/>
              <a:buChar char="•"/>
            </a:pPr>
            <a:r>
              <a:rPr lang="en-US" altLang="ja-JP" sz="2000" dirty="0" err="1"/>
              <a:t>Phenetic</a:t>
            </a:r>
            <a:r>
              <a:rPr lang="en-US" altLang="ja-JP" sz="2000" dirty="0"/>
              <a:t> analyses were </a:t>
            </a:r>
            <a:r>
              <a:rPr lang="en-US" altLang="ja-JP" sz="2000" dirty="0" err="1"/>
              <a:t>unrooted</a:t>
            </a:r>
            <a:r>
              <a:rPr lang="en-US" altLang="ja-JP" sz="2000" dirty="0"/>
              <a:t>, as there is no distinction between ancestral and derived characters.</a:t>
            </a:r>
          </a:p>
          <a:p>
            <a:pPr marL="342900" indent="-342900">
              <a:buFont typeface="Arial"/>
              <a:buChar char="•"/>
            </a:pPr>
            <a:endParaRPr lang="en-US" altLang="ja-JP" sz="2000" dirty="0"/>
          </a:p>
          <a:p>
            <a:pPr marL="342900" indent="-342900">
              <a:buFont typeface="Arial"/>
              <a:buChar char="•"/>
            </a:pPr>
            <a:r>
              <a:rPr lang="en-US" altLang="ja-JP" sz="2000" dirty="0"/>
              <a:t>Argued about definition of monophyly.</a:t>
            </a:r>
          </a:p>
          <a:p>
            <a:endParaRPr lang="en-US" altLang="ja-JP" sz="2000" dirty="0"/>
          </a:p>
          <a:p>
            <a:endParaRPr lang="en-US" altLang="ja-JP" sz="2000" dirty="0"/>
          </a:p>
          <a:p>
            <a:endParaRPr lang="en-US" sz="2000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393700"/>
            <a:ext cx="1423987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64300" y="1981200"/>
            <a:ext cx="267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Willi</a:t>
            </a:r>
            <a:r>
              <a:rPr lang="en-US" sz="1400" dirty="0"/>
              <a:t> </a:t>
            </a:r>
            <a:r>
              <a:rPr lang="en-US" sz="1400" dirty="0" err="1"/>
              <a:t>Hennig</a:t>
            </a:r>
            <a:endParaRPr lang="en-US" sz="1400" dirty="0"/>
          </a:p>
          <a:p>
            <a:pPr algn="ctr"/>
            <a:r>
              <a:rPr lang="en-US" sz="1400" dirty="0"/>
              <a:t>Cladistics </a:t>
            </a:r>
          </a:p>
        </p:txBody>
      </p:sp>
    </p:spTree>
    <p:extLst>
      <p:ext uri="{BB962C8B-B14F-4D97-AF65-F5344CB8AC3E}">
        <p14:creationId xmlns:p14="http://schemas.microsoft.com/office/powerpoint/2010/main" val="2306990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85750" y="393700"/>
            <a:ext cx="85344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2000" b="1" u="sng" dirty="0"/>
              <a:t>Cladistic principles</a:t>
            </a:r>
            <a:r>
              <a:rPr lang="en-US" altLang="ja-JP" sz="2000" b="1" dirty="0"/>
              <a:t>:</a:t>
            </a:r>
          </a:p>
          <a:p>
            <a:endParaRPr lang="en-US" sz="2000" dirty="0"/>
          </a:p>
          <a:p>
            <a:r>
              <a:rPr lang="en-US" sz="2000" b="1" u="sng" dirty="0" err="1"/>
              <a:t>Synapomorphy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en-US" sz="2000" b="0" dirty="0"/>
              <a:t>shared derived homologous characters inferred to have been present in the nearest common ancestor of two or more taxa, but not in earlier ancestors outside this group.</a:t>
            </a:r>
          </a:p>
          <a:p>
            <a:r>
              <a:rPr lang="en-US" sz="2000" b="0" dirty="0">
                <a:solidFill>
                  <a:srgbClr val="FF0000"/>
                </a:solidFill>
              </a:rPr>
              <a:t>INFORMATIVE---ONLY THESE CHARACTERS ARE USEFUL</a:t>
            </a:r>
            <a:endParaRPr lang="en-US" sz="2000" dirty="0"/>
          </a:p>
          <a:p>
            <a:endParaRPr lang="en-US" sz="2000" b="1" u="sng" dirty="0"/>
          </a:p>
          <a:p>
            <a:r>
              <a:rPr lang="en-US" sz="2000" b="1" u="sng" dirty="0" err="1"/>
              <a:t>Symplesiomorphy</a:t>
            </a:r>
            <a:r>
              <a:rPr lang="en-US" sz="2000" b="1" dirty="0"/>
              <a:t>:</a:t>
            </a:r>
            <a:r>
              <a:rPr lang="en-US" sz="2000" b="0" dirty="0"/>
              <a:t> shared ancestral homologous characters inferred to have been present in the nearest common ancestor of two or more taxa, and in earlier ancestors outside this group.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NON-INFORMATIVE---NOT USEFUL</a:t>
            </a:r>
          </a:p>
          <a:p>
            <a:endParaRPr lang="en-US" sz="2000" dirty="0"/>
          </a:p>
          <a:p>
            <a:r>
              <a:rPr lang="en-US" sz="2000" b="1" u="sng" dirty="0" err="1"/>
              <a:t>Autapomorphy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en-US" sz="2000" b="0" dirty="0"/>
              <a:t>unique derived character present in one of two sister groups.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NON-INFORMATIVE---NOT USEFUL</a:t>
            </a:r>
          </a:p>
          <a:p>
            <a:endParaRPr lang="en-US" sz="2000" b="0" dirty="0"/>
          </a:p>
          <a:p>
            <a:r>
              <a:rPr lang="en-US" sz="2000" b="1" u="sng" dirty="0"/>
              <a:t>Parsimony</a:t>
            </a:r>
            <a:r>
              <a:rPr lang="en-US" sz="2000" b="1" dirty="0"/>
              <a:t>: </a:t>
            </a:r>
            <a:r>
              <a:rPr lang="en-US" sz="2000" dirty="0"/>
              <a:t>Map characters on the tree by principle of parsimony.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17807344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3" name="Group 8"/>
          <p:cNvGrpSpPr>
            <a:grpSpLocks/>
          </p:cNvGrpSpPr>
          <p:nvPr/>
        </p:nvGrpSpPr>
        <p:grpSpPr bwMode="auto">
          <a:xfrm>
            <a:off x="4556124" y="3241675"/>
            <a:ext cx="3419475" cy="2930525"/>
            <a:chOff x="2870" y="2042"/>
            <a:chExt cx="2154" cy="1846"/>
          </a:xfrm>
        </p:grpSpPr>
        <p:sp>
          <p:nvSpPr>
            <p:cNvPr id="74769" name="Line 2"/>
            <p:cNvSpPr>
              <a:spLocks noChangeShapeType="1"/>
            </p:cNvSpPr>
            <p:nvPr/>
          </p:nvSpPr>
          <p:spPr bwMode="auto">
            <a:xfrm flipV="1">
              <a:off x="3408" y="2448"/>
              <a:ext cx="1440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0" name="Line 3"/>
            <p:cNvSpPr>
              <a:spLocks noChangeShapeType="1"/>
            </p:cNvSpPr>
            <p:nvPr/>
          </p:nvSpPr>
          <p:spPr bwMode="auto">
            <a:xfrm flipH="1" flipV="1">
              <a:off x="3888" y="2256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1" name="Line 4"/>
            <p:cNvSpPr>
              <a:spLocks noChangeShapeType="1"/>
            </p:cNvSpPr>
            <p:nvPr/>
          </p:nvSpPr>
          <p:spPr bwMode="auto">
            <a:xfrm flipH="1" flipV="1">
              <a:off x="3456" y="2880"/>
              <a:ext cx="480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2" name="Text Box 5"/>
            <p:cNvSpPr txBox="1">
              <a:spLocks noChangeArrowheads="1"/>
            </p:cNvSpPr>
            <p:nvPr/>
          </p:nvSpPr>
          <p:spPr bwMode="auto">
            <a:xfrm>
              <a:off x="2870" y="2618"/>
              <a:ext cx="70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outgroup</a:t>
              </a:r>
            </a:p>
          </p:txBody>
        </p:sp>
        <p:sp>
          <p:nvSpPr>
            <p:cNvPr id="74773" name="Text Box 6"/>
            <p:cNvSpPr txBox="1">
              <a:spLocks noChangeArrowheads="1"/>
            </p:cNvSpPr>
            <p:nvPr/>
          </p:nvSpPr>
          <p:spPr bwMode="auto">
            <a:xfrm>
              <a:off x="3264" y="2042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>
                  <a:solidFill>
                    <a:srgbClr val="FF0000"/>
                  </a:solidFill>
                </a:rPr>
                <a:t>taxon 1</a:t>
              </a:r>
              <a:endParaRPr lang="en-US" b="0" dirty="0"/>
            </a:p>
          </p:txBody>
        </p:sp>
        <p:sp>
          <p:nvSpPr>
            <p:cNvPr id="74774" name="Text Box 7"/>
            <p:cNvSpPr txBox="1">
              <a:spLocks noChangeArrowheads="1"/>
            </p:cNvSpPr>
            <p:nvPr/>
          </p:nvSpPr>
          <p:spPr bwMode="auto">
            <a:xfrm>
              <a:off x="4416" y="2160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>
                  <a:solidFill>
                    <a:srgbClr val="FF0000"/>
                  </a:solidFill>
                </a:rPr>
                <a:t>taxon 2</a:t>
              </a:r>
            </a:p>
          </p:txBody>
        </p:sp>
      </p:grpSp>
      <p:grpSp>
        <p:nvGrpSpPr>
          <p:cNvPr id="74754" name="Group 9"/>
          <p:cNvGrpSpPr>
            <a:grpSpLocks/>
          </p:cNvGrpSpPr>
          <p:nvPr/>
        </p:nvGrpSpPr>
        <p:grpSpPr bwMode="auto">
          <a:xfrm>
            <a:off x="1371599" y="914400"/>
            <a:ext cx="3419475" cy="2930525"/>
            <a:chOff x="2870" y="2042"/>
            <a:chExt cx="2154" cy="1846"/>
          </a:xfrm>
        </p:grpSpPr>
        <p:sp>
          <p:nvSpPr>
            <p:cNvPr id="74763" name="Line 10"/>
            <p:cNvSpPr>
              <a:spLocks noChangeShapeType="1"/>
            </p:cNvSpPr>
            <p:nvPr/>
          </p:nvSpPr>
          <p:spPr bwMode="auto">
            <a:xfrm flipV="1">
              <a:off x="3408" y="2448"/>
              <a:ext cx="1440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4" name="Line 11"/>
            <p:cNvSpPr>
              <a:spLocks noChangeShapeType="1"/>
            </p:cNvSpPr>
            <p:nvPr/>
          </p:nvSpPr>
          <p:spPr bwMode="auto">
            <a:xfrm flipH="1" flipV="1">
              <a:off x="3888" y="2256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5" name="Line 12"/>
            <p:cNvSpPr>
              <a:spLocks noChangeShapeType="1"/>
            </p:cNvSpPr>
            <p:nvPr/>
          </p:nvSpPr>
          <p:spPr bwMode="auto">
            <a:xfrm flipH="1" flipV="1">
              <a:off x="3456" y="2880"/>
              <a:ext cx="480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6" name="Text Box 13"/>
            <p:cNvSpPr txBox="1">
              <a:spLocks noChangeArrowheads="1"/>
            </p:cNvSpPr>
            <p:nvPr/>
          </p:nvSpPr>
          <p:spPr bwMode="auto">
            <a:xfrm>
              <a:off x="2870" y="2618"/>
              <a:ext cx="70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outgroup</a:t>
              </a:r>
            </a:p>
          </p:txBody>
        </p:sp>
        <p:sp>
          <p:nvSpPr>
            <p:cNvPr id="74767" name="Text Box 14"/>
            <p:cNvSpPr txBox="1">
              <a:spLocks noChangeArrowheads="1"/>
            </p:cNvSpPr>
            <p:nvPr/>
          </p:nvSpPr>
          <p:spPr bwMode="auto">
            <a:xfrm>
              <a:off x="3264" y="2042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>
                  <a:solidFill>
                    <a:srgbClr val="FF0000"/>
                  </a:solidFill>
                </a:rPr>
                <a:t>taxon 1</a:t>
              </a:r>
            </a:p>
          </p:txBody>
        </p:sp>
        <p:sp>
          <p:nvSpPr>
            <p:cNvPr id="74768" name="Text Box 15"/>
            <p:cNvSpPr txBox="1">
              <a:spLocks noChangeArrowheads="1"/>
            </p:cNvSpPr>
            <p:nvPr/>
          </p:nvSpPr>
          <p:spPr bwMode="auto">
            <a:xfrm>
              <a:off x="4416" y="2160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>
                  <a:solidFill>
                    <a:srgbClr val="FF0000"/>
                  </a:solidFill>
                </a:rPr>
                <a:t>taxon 2</a:t>
              </a:r>
            </a:p>
          </p:txBody>
        </p:sp>
      </p:grpSp>
      <p:sp>
        <p:nvSpPr>
          <p:cNvPr id="74755" name="Line 16"/>
          <p:cNvSpPr>
            <a:spLocks noChangeShapeType="1"/>
          </p:cNvSpPr>
          <p:nvPr/>
        </p:nvSpPr>
        <p:spPr bwMode="auto">
          <a:xfrm>
            <a:off x="3429000" y="2438400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6" name="Line 17"/>
          <p:cNvSpPr>
            <a:spLocks noChangeShapeType="1"/>
          </p:cNvSpPr>
          <p:nvPr/>
        </p:nvSpPr>
        <p:spPr bwMode="auto">
          <a:xfrm>
            <a:off x="6324600" y="3886200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7" name="Line 18"/>
          <p:cNvSpPr>
            <a:spLocks noChangeShapeType="1"/>
          </p:cNvSpPr>
          <p:nvPr/>
        </p:nvSpPr>
        <p:spPr bwMode="auto">
          <a:xfrm>
            <a:off x="7239000" y="4114800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8" name="Text Box 19"/>
          <p:cNvSpPr txBox="1">
            <a:spLocks noChangeArrowheads="1"/>
          </p:cNvSpPr>
          <p:nvPr/>
        </p:nvSpPr>
        <p:spPr bwMode="auto">
          <a:xfrm>
            <a:off x="503238" y="3929063"/>
            <a:ext cx="21153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b="0" u="sng" dirty="0"/>
              <a:t>Most parsimonious</a:t>
            </a:r>
            <a:endParaRPr lang="en-US" b="0" dirty="0"/>
          </a:p>
        </p:txBody>
      </p:sp>
      <p:sp>
        <p:nvSpPr>
          <p:cNvPr id="74759" name="Text Box 20"/>
          <p:cNvSpPr txBox="1">
            <a:spLocks noChangeArrowheads="1"/>
          </p:cNvSpPr>
          <p:nvPr/>
        </p:nvSpPr>
        <p:spPr bwMode="auto">
          <a:xfrm>
            <a:off x="3706813" y="6286500"/>
            <a:ext cx="20804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b="0" u="sng" dirty="0"/>
              <a:t>Less parsimonious</a:t>
            </a:r>
            <a:endParaRPr lang="en-US" b="0" dirty="0"/>
          </a:p>
        </p:txBody>
      </p:sp>
      <p:sp>
        <p:nvSpPr>
          <p:cNvPr id="74760" name="Rectangle 20"/>
          <p:cNvSpPr>
            <a:spLocks noChangeArrowheads="1"/>
          </p:cNvSpPr>
          <p:nvPr/>
        </p:nvSpPr>
        <p:spPr bwMode="auto">
          <a:xfrm>
            <a:off x="228600" y="152400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/>
              <a:t>Minimize number of steps required to evolve characters on the tree, repeat for every character. Shortest tree is the best tree by principle of parsimony.</a:t>
            </a:r>
          </a:p>
        </p:txBody>
      </p:sp>
      <p:pic>
        <p:nvPicPr>
          <p:cNvPr id="74761" name="Picture 1" descr="occam-typ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8" y="476250"/>
            <a:ext cx="2243137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2" name="Picture 2" descr="occams-razor-350_433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4627563"/>
            <a:ext cx="17780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485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1" y="1065863"/>
            <a:ext cx="403817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Charles Darwin probably illustrated the first phylogenetic tree in 1837</a:t>
            </a:r>
          </a:p>
        </p:txBody>
      </p:sp>
      <p:pic>
        <p:nvPicPr>
          <p:cNvPr id="7" name="Picture 6" descr="DarwinArchive_1837_NotebookB_CUL-DAR121.-_0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84" y="465664"/>
            <a:ext cx="3532794" cy="5953786"/>
          </a:xfrm>
          <a:prstGeom prst="rect">
            <a:avLst/>
          </a:prstGeom>
        </p:spPr>
      </p:pic>
      <p:pic>
        <p:nvPicPr>
          <p:cNvPr id="8" name="Picture 7" descr="Charles_Darwin_sea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59" y="3355080"/>
            <a:ext cx="1579802" cy="220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52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ChangeArrowheads="1"/>
          </p:cNvSpPr>
          <p:nvPr/>
        </p:nvSpPr>
        <p:spPr bwMode="auto">
          <a:xfrm>
            <a:off x="469900" y="298450"/>
            <a:ext cx="8223250" cy="56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en-US" b="0" u="sng" dirty="0"/>
              <a:t>Maximum </a:t>
            </a:r>
            <a:r>
              <a:rPr lang="en-US" u="sng" dirty="0"/>
              <a:t>L</a:t>
            </a:r>
            <a:r>
              <a:rPr lang="en-US" b="0" u="sng" dirty="0"/>
              <a:t>ikelihood/Bayesian methods</a:t>
            </a:r>
            <a:r>
              <a:rPr lang="en-US" b="0" dirty="0"/>
              <a:t>:</a:t>
            </a:r>
          </a:p>
          <a:p>
            <a:pPr marL="457200" indent="-457200"/>
            <a:endParaRPr lang="en-US" b="0" dirty="0"/>
          </a:p>
          <a:p>
            <a:r>
              <a:rPr lang="en-US" b="0" dirty="0"/>
              <a:t>Similar character based approaches but use</a:t>
            </a:r>
            <a:r>
              <a:rPr lang="ja-JP" altLang="en-US" b="0" dirty="0"/>
              <a:t>‘</a:t>
            </a:r>
            <a:r>
              <a:rPr lang="en-US" altLang="ja-JP" b="0" dirty="0"/>
              <a:t>statistical</a:t>
            </a:r>
            <a:r>
              <a:rPr lang="ja-JP" altLang="en-US" b="0" dirty="0"/>
              <a:t>’</a:t>
            </a:r>
            <a:r>
              <a:rPr lang="en-US" altLang="ja-JP" b="0" dirty="0"/>
              <a:t> methods such as maximum likelihood and attempts to model DNA evolution as we know it (assuming different frequencies of nucleotides, substitution rates, etc.).</a:t>
            </a:r>
          </a:p>
          <a:p>
            <a:endParaRPr lang="en-US" altLang="ja-JP" dirty="0"/>
          </a:p>
          <a:p>
            <a:r>
              <a:rPr lang="en-US" altLang="ja-JP" b="0" dirty="0"/>
              <a:t>Maximum Likelihood – goal is to find the best tree</a:t>
            </a:r>
          </a:p>
          <a:p>
            <a:endParaRPr lang="en-US" altLang="ja-JP" dirty="0"/>
          </a:p>
          <a:p>
            <a:endParaRPr lang="en-US" altLang="ja-JP" b="0" dirty="0"/>
          </a:p>
          <a:p>
            <a:endParaRPr lang="en-US" altLang="ja-JP" dirty="0"/>
          </a:p>
          <a:p>
            <a:endParaRPr lang="en-US" altLang="ja-JP" b="0" dirty="0"/>
          </a:p>
          <a:p>
            <a:endParaRPr lang="en-US" altLang="ja-JP" dirty="0"/>
          </a:p>
          <a:p>
            <a:r>
              <a:rPr lang="en-US" altLang="ja-JP" b="0" dirty="0"/>
              <a:t>Bayesian Estimate – goal is to estimate a parameter from a set of trees</a:t>
            </a:r>
          </a:p>
          <a:p>
            <a:endParaRPr lang="en-US" altLang="ja-JP" dirty="0"/>
          </a:p>
          <a:p>
            <a:endParaRPr lang="en-US" altLang="ja-JP" b="0" dirty="0"/>
          </a:p>
          <a:p>
            <a:endParaRPr lang="en-US" altLang="ja-JP" dirty="0"/>
          </a:p>
          <a:p>
            <a:endParaRPr lang="en-US" altLang="ja-JP" b="0" dirty="0"/>
          </a:p>
          <a:p>
            <a:endParaRPr lang="en-US" dirty="0"/>
          </a:p>
          <a:p>
            <a:r>
              <a:rPr lang="en-US" b="0" dirty="0"/>
              <a:t>Trees have likelihood, but clades have posterior probabilities.</a:t>
            </a:r>
          </a:p>
          <a:p>
            <a:r>
              <a:rPr lang="en-US" dirty="0"/>
              <a:t>(similar to bootstrap resampling probabilities)</a:t>
            </a:r>
            <a:endParaRPr lang="en-US" b="0" dirty="0"/>
          </a:p>
        </p:txBody>
      </p:sp>
      <p:pic>
        <p:nvPicPr>
          <p:cNvPr id="3" name="Picture 2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380342"/>
            <a:ext cx="5109397" cy="997857"/>
          </a:xfrm>
          <a:prstGeom prst="rect">
            <a:avLst/>
          </a:prstGeom>
        </p:spPr>
      </p:pic>
      <p:pic>
        <p:nvPicPr>
          <p:cNvPr id="4" name="Picture 3" descr="Untitl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270379"/>
            <a:ext cx="3780971" cy="737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27317" y="4449928"/>
            <a:ext cx="420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&lt;-- </a:t>
            </a:r>
            <a:r>
              <a:rPr lang="en-US" dirty="0"/>
              <a:t>a posterior probability from set of trees</a:t>
            </a:r>
          </a:p>
        </p:txBody>
      </p:sp>
    </p:spTree>
    <p:extLst>
      <p:ext uri="{BB962C8B-B14F-4D97-AF65-F5344CB8AC3E}">
        <p14:creationId xmlns:p14="http://schemas.microsoft.com/office/powerpoint/2010/main" val="1828582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ce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" y="682874"/>
            <a:ext cx="9144000" cy="517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593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880" y="375060"/>
            <a:ext cx="8558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Posterior Probabilities – Bayesian Clade Credibility Values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7712" y="5744336"/>
            <a:ext cx="82449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Jenner, R. A., </a:t>
            </a:r>
            <a:r>
              <a:rPr lang="en-US" sz="1400" dirty="0" err="1"/>
              <a:t>Dhubhghaill</a:t>
            </a:r>
            <a:r>
              <a:rPr lang="en-US" sz="1400" dirty="0"/>
              <a:t>, C. N., </a:t>
            </a:r>
            <a:r>
              <a:rPr lang="en-US" sz="1400" dirty="0" err="1"/>
              <a:t>Ferla</a:t>
            </a:r>
            <a:r>
              <a:rPr lang="en-US" sz="1400" dirty="0"/>
              <a:t>, M. P., &amp; Wills, M. A. (2009) </a:t>
            </a:r>
            <a:r>
              <a:rPr lang="en-US" sz="1400" dirty="0" err="1"/>
              <a:t>Eumalacostracan</a:t>
            </a:r>
            <a:r>
              <a:rPr lang="en-US" sz="1400" dirty="0"/>
              <a:t> phylogeny and total evidence: limitations of the usual suspects. </a:t>
            </a:r>
            <a:r>
              <a:rPr lang="en-US" sz="1400" i="1" dirty="0"/>
              <a:t>BMC Evolutionary Biology</a:t>
            </a:r>
            <a:r>
              <a:rPr lang="en-US" sz="1400" dirty="0"/>
              <a:t>, 9:21.</a:t>
            </a:r>
          </a:p>
          <a:p>
            <a:pPr algn="ctr"/>
            <a:endParaRPr lang="en-US" sz="1400" dirty="0"/>
          </a:p>
        </p:txBody>
      </p:sp>
      <p:pic>
        <p:nvPicPr>
          <p:cNvPr id="4" name="Picture 3" descr="Bayesian-phylogeny-of-Eumalacostraca-based-on-combined-18S-rRNA-28S-rRNA-cytochrome-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08" y="1397358"/>
            <a:ext cx="3467762" cy="410351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3276936" y="1717584"/>
            <a:ext cx="1895096" cy="704059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3276936" y="2421643"/>
            <a:ext cx="1770073" cy="16556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3276936" y="2421643"/>
            <a:ext cx="2027758" cy="150894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3276936" y="2421643"/>
            <a:ext cx="1718488" cy="108124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3276936" y="2421643"/>
            <a:ext cx="1718489" cy="207588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4598" y="1459880"/>
            <a:ext cx="28163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Values on branches</a:t>
            </a:r>
          </a:p>
          <a:p>
            <a:r>
              <a:rPr lang="en-US" sz="1400" dirty="0"/>
              <a:t>indicate proportion (%) of trees in posterior sample (i.e., </a:t>
            </a:r>
            <a:r>
              <a:rPr lang="en-US" sz="1400" i="1" dirty="0"/>
              <a:t>n</a:t>
            </a:r>
            <a:r>
              <a:rPr lang="en-US" sz="1400" dirty="0"/>
              <a:t> = 1000 from </a:t>
            </a:r>
            <a:r>
              <a:rPr lang="en-US" sz="1400" dirty="0" err="1"/>
              <a:t>MrBayes</a:t>
            </a:r>
            <a:r>
              <a:rPr lang="en-US" sz="1400" dirty="0"/>
              <a:t> analysis) supporting the particular clade.</a:t>
            </a:r>
          </a:p>
        </p:txBody>
      </p:sp>
    </p:spTree>
    <p:extLst>
      <p:ext uri="{BB962C8B-B14F-4D97-AF65-F5344CB8AC3E}">
        <p14:creationId xmlns:p14="http://schemas.microsoft.com/office/powerpoint/2010/main" val="29670963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en-US" u="sng" dirty="0"/>
              <a:t>Models of nucleotide substitution</a:t>
            </a:r>
            <a:r>
              <a:rPr lang="en-US" dirty="0"/>
              <a:t>: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Alignment of sequences with many differences underestimates the actual number of substitutions.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Different types of substitutions have different rates.</a:t>
            </a:r>
          </a:p>
          <a:p>
            <a:pPr marL="457200" indent="-457200">
              <a:buFontTx/>
              <a:buChar char="•"/>
              <a:defRPr/>
            </a:pPr>
            <a:endParaRPr lang="en-US" dirty="0"/>
          </a:p>
          <a:p>
            <a:pPr>
              <a:defRPr/>
            </a:pPr>
            <a:endParaRPr lang="en-US" sz="2000" dirty="0">
              <a:latin typeface="Courier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8"/>
          <a:stretch>
            <a:fillRect/>
          </a:stretch>
        </p:blipFill>
        <p:spPr bwMode="auto">
          <a:xfrm>
            <a:off x="341418" y="2453097"/>
            <a:ext cx="3200400" cy="311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980px-Transitions-transversions-v4.sv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056" y="2523768"/>
            <a:ext cx="297502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522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400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en-US" u="sng" dirty="0">
                <a:solidFill>
                  <a:srgbClr val="000000"/>
                </a:solidFill>
              </a:rPr>
              <a:t>Jukes-Cantor (1969) Models of Nucleotide Substitution</a:t>
            </a:r>
            <a:r>
              <a:rPr lang="en-US" dirty="0">
                <a:solidFill>
                  <a:srgbClr val="000000"/>
                </a:solidFill>
              </a:rPr>
              <a:t>: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457200" indent="-457200">
              <a:buFontTx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Simplest model</a:t>
            </a:r>
          </a:p>
          <a:p>
            <a:pPr marL="457200" indent="-457200">
              <a:buFontTx/>
              <a:buChar char="•"/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457200" indent="-457200">
              <a:buFontTx/>
              <a:buChar char="•"/>
              <a:defRPr/>
            </a:pPr>
            <a:r>
              <a:rPr lang="en-US" dirty="0">
                <a:cs typeface="Calibri"/>
              </a:rPr>
              <a:t>Equal base frequencies, all substitutions equally likely</a:t>
            </a:r>
            <a:endParaRPr lang="en-US" dirty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457200" indent="-457200">
              <a:buFontTx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P</a:t>
            </a:r>
            <a:r>
              <a:rPr lang="en-US" baseline="-25000" dirty="0">
                <a:solidFill>
                  <a:srgbClr val="000000"/>
                </a:solidFill>
              </a:rPr>
              <a:t>C(t)</a:t>
            </a:r>
            <a:r>
              <a:rPr lang="en-US" dirty="0">
                <a:solidFill>
                  <a:srgbClr val="000000"/>
                </a:solidFill>
              </a:rPr>
              <a:t> = 1/4 + (3/4)e</a:t>
            </a:r>
            <a:r>
              <a:rPr lang="en-US" baseline="30000" dirty="0">
                <a:solidFill>
                  <a:srgbClr val="000000"/>
                </a:solidFill>
              </a:rPr>
              <a:t>-4</a:t>
            </a:r>
            <a:r>
              <a:rPr lang="en-US" baseline="30000" dirty="0">
                <a:solidFill>
                  <a:srgbClr val="000000"/>
                </a:solidFill>
                <a:sym typeface="Symbol" charset="0"/>
              </a:rPr>
              <a:t>t</a:t>
            </a:r>
            <a:r>
              <a:rPr lang="en-US" dirty="0">
                <a:solidFill>
                  <a:srgbClr val="000000"/>
                </a:solidFill>
                <a:sym typeface="Symbol" charset="0"/>
              </a:rPr>
              <a:t> where  = rate of substitution</a:t>
            </a:r>
          </a:p>
          <a:p>
            <a:pPr marL="457200" indent="-457200">
              <a:buFontTx/>
              <a:buChar char="•"/>
              <a:defRPr/>
            </a:pPr>
            <a:endParaRPr lang="en-US" dirty="0">
              <a:solidFill>
                <a:srgbClr val="000000"/>
              </a:solidFill>
              <a:sym typeface="Symbol" charset="0"/>
            </a:endParaRPr>
          </a:p>
          <a:p>
            <a:pPr marL="457200" indent="-457200">
              <a:buFontTx/>
              <a:buChar char="•"/>
              <a:defRPr/>
            </a:pPr>
            <a:r>
              <a:rPr lang="en-US" dirty="0">
                <a:solidFill>
                  <a:srgbClr val="000000"/>
                </a:solidFill>
                <a:sym typeface="Symbol" charset="0"/>
              </a:rPr>
              <a:t># substitutions/site = </a:t>
            </a:r>
            <a:r>
              <a:rPr lang="en-US" i="1" dirty="0">
                <a:solidFill>
                  <a:srgbClr val="000000"/>
                </a:solidFill>
              </a:rPr>
              <a:t>D</a:t>
            </a:r>
            <a:r>
              <a:rPr lang="en-US" dirty="0">
                <a:solidFill>
                  <a:srgbClr val="000000"/>
                </a:solidFill>
              </a:rPr>
              <a:t> = -3/4ln(1-4/3</a:t>
            </a:r>
            <a:r>
              <a:rPr lang="en-US" i="1" dirty="0">
                <a:solidFill>
                  <a:srgbClr val="000000"/>
                </a:solidFill>
              </a:rPr>
              <a:t>d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pPr marL="457200" indent="-457200">
              <a:buFontTx/>
              <a:buChar char="•"/>
              <a:defRPr/>
            </a:pPr>
            <a:endParaRPr lang="en-US" i="1" dirty="0">
              <a:solidFill>
                <a:srgbClr val="000000"/>
              </a:solidFill>
            </a:endParaRPr>
          </a:p>
          <a:p>
            <a:pPr marL="457200" indent="-457200">
              <a:buFontTx/>
              <a:buChar char="•"/>
              <a:defRPr/>
            </a:pPr>
            <a:r>
              <a:rPr lang="en-US" i="1" dirty="0">
                <a:solidFill>
                  <a:srgbClr val="000000"/>
                </a:solidFill>
              </a:rPr>
              <a:t>d</a:t>
            </a:r>
            <a:r>
              <a:rPr lang="en-US" dirty="0">
                <a:solidFill>
                  <a:srgbClr val="000000"/>
                </a:solidFill>
              </a:rPr>
              <a:t> = % difference (raw count)</a:t>
            </a:r>
          </a:p>
          <a:p>
            <a:pPr marL="457200" indent="-457200"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457200" indent="-457200">
              <a:defRPr/>
            </a:pPr>
            <a:r>
              <a:rPr lang="en-US" dirty="0">
                <a:solidFill>
                  <a:srgbClr val="000000"/>
                </a:solidFill>
              </a:rPr>
              <a:t>	</a:t>
            </a:r>
          </a:p>
          <a:p>
            <a:pPr marL="457200" indent="-457200">
              <a:buFontTx/>
              <a:buChar char="•"/>
              <a:defRPr/>
            </a:pPr>
            <a:endParaRPr lang="en-US" sz="2000" dirty="0">
              <a:solidFill>
                <a:srgbClr val="000000"/>
              </a:solidFill>
              <a:latin typeface="Courier" charset="0"/>
            </a:endParaRPr>
          </a:p>
        </p:txBody>
      </p:sp>
      <p:pic>
        <p:nvPicPr>
          <p:cNvPr id="2" name="Picture 1" descr="jukes-cant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698" y="173647"/>
            <a:ext cx="3006608" cy="2743200"/>
          </a:xfrm>
          <a:prstGeom prst="rect">
            <a:avLst/>
          </a:prstGeom>
        </p:spPr>
      </p:pic>
      <p:pic>
        <p:nvPicPr>
          <p:cNvPr id="4" name="Picture 3" descr="jc-revis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16" y="3842998"/>
            <a:ext cx="2286000" cy="2360839"/>
          </a:xfrm>
          <a:prstGeom prst="rect">
            <a:avLst/>
          </a:prstGeom>
        </p:spPr>
      </p:pic>
      <p:pic>
        <p:nvPicPr>
          <p:cNvPr id="5" name="Picture 4" descr="JC-linea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82" y="3842998"/>
            <a:ext cx="3608832" cy="2368296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012903" y="4697811"/>
            <a:ext cx="816400" cy="563738"/>
          </a:xfrm>
          <a:prstGeom prst="rightArrow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45874" y="4524670"/>
            <a:ext cx="1164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Raw Distance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62093" y="3535221"/>
            <a:ext cx="851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JC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4140" y="6338933"/>
            <a:ext cx="4211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http://</a:t>
            </a:r>
            <a:r>
              <a:rPr lang="en-US" sz="1200" dirty="0" err="1">
                <a:solidFill>
                  <a:srgbClr val="000000"/>
                </a:solidFill>
              </a:rPr>
              <a:t>treethinkers.org</a:t>
            </a:r>
            <a:r>
              <a:rPr lang="en-US" sz="1200" dirty="0">
                <a:solidFill>
                  <a:srgbClr val="000000"/>
                </a:solidFill>
              </a:rPr>
              <a:t>/jukes-cantor-model-of-</a:t>
            </a:r>
            <a:r>
              <a:rPr lang="en-US" sz="1200" dirty="0" err="1">
                <a:solidFill>
                  <a:srgbClr val="000000"/>
                </a:solidFill>
              </a:rPr>
              <a:t>dna</a:t>
            </a:r>
            <a:r>
              <a:rPr lang="en-US" sz="1200" dirty="0">
                <a:solidFill>
                  <a:srgbClr val="000000"/>
                </a:solidFill>
              </a:rPr>
              <a:t>-substitution/</a:t>
            </a:r>
          </a:p>
          <a:p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451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45058"/>
            <a:ext cx="9143999" cy="6340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Jukes-Cantor (JC, </a:t>
            </a:r>
            <a:r>
              <a:rPr lang="en-US" sz="1400" b="1" dirty="0" err="1">
                <a:latin typeface="Calibri"/>
                <a:cs typeface="Calibri"/>
              </a:rPr>
              <a:t>nst</a:t>
            </a:r>
            <a:r>
              <a:rPr lang="en-US" sz="1400" b="1" dirty="0">
                <a:latin typeface="Calibri"/>
                <a:cs typeface="Calibri"/>
              </a:rPr>
              <a:t>=1)</a:t>
            </a: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dirty="0">
                <a:latin typeface="Calibri"/>
                <a:cs typeface="Calibri"/>
              </a:rPr>
              <a:t>equal base frequencies, all substitutions equally likely (Jukes and Cantor 1969)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 err="1">
                <a:latin typeface="Calibri"/>
                <a:cs typeface="Calibri"/>
              </a:rPr>
              <a:t>Felsenstein</a:t>
            </a:r>
            <a:r>
              <a:rPr lang="en-US" sz="1400" b="1" dirty="0">
                <a:latin typeface="Calibri"/>
                <a:cs typeface="Calibri"/>
              </a:rPr>
              <a:t> 1981 (F81, </a:t>
            </a:r>
            <a:r>
              <a:rPr lang="en-US" sz="1400" b="1" dirty="0" err="1">
                <a:latin typeface="Calibri"/>
                <a:cs typeface="Calibri"/>
              </a:rPr>
              <a:t>nst</a:t>
            </a:r>
            <a:r>
              <a:rPr lang="en-US" sz="1400" b="1" dirty="0">
                <a:latin typeface="Calibri"/>
                <a:cs typeface="Calibri"/>
              </a:rPr>
              <a:t>=1)</a:t>
            </a: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all substitutions equally likely (</a:t>
            </a:r>
            <a:r>
              <a:rPr lang="en-US" sz="1400" dirty="0" err="1">
                <a:latin typeface="Calibri"/>
                <a:cs typeface="Calibri"/>
              </a:rPr>
              <a:t>Felsenstein</a:t>
            </a:r>
            <a:r>
              <a:rPr lang="en-US" sz="1400" dirty="0">
                <a:latin typeface="Calibri"/>
                <a:cs typeface="Calibri"/>
              </a:rPr>
              <a:t> 1981)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Kimura 2-parameter (K80, </a:t>
            </a:r>
            <a:r>
              <a:rPr lang="en-US" sz="1400" b="1" dirty="0" err="1">
                <a:latin typeface="Calibri"/>
                <a:cs typeface="Calibri"/>
              </a:rPr>
              <a:t>nst</a:t>
            </a:r>
            <a:r>
              <a:rPr lang="en-US" sz="1400" b="1" dirty="0">
                <a:latin typeface="Calibri"/>
                <a:cs typeface="Calibri"/>
              </a:rPr>
              <a:t>=2)</a:t>
            </a: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dirty="0">
                <a:latin typeface="Calibri"/>
                <a:cs typeface="Calibri"/>
              </a:rPr>
              <a:t>equal base frequencies, one transition rate and one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 (Kimura 1980)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Hasegawa-</a:t>
            </a:r>
            <a:r>
              <a:rPr lang="en-US" sz="1400" b="1" dirty="0" err="1">
                <a:latin typeface="Calibri"/>
                <a:cs typeface="Calibri"/>
              </a:rPr>
              <a:t>Kishino</a:t>
            </a:r>
            <a:r>
              <a:rPr lang="en-US" sz="1400" b="1" dirty="0">
                <a:latin typeface="Calibri"/>
                <a:cs typeface="Calibri"/>
              </a:rPr>
              <a:t>-Yano (HKY, </a:t>
            </a:r>
            <a:r>
              <a:rPr lang="en-US" sz="1400" b="1" dirty="0" err="1">
                <a:latin typeface="Calibri"/>
                <a:cs typeface="Calibri"/>
              </a:rPr>
              <a:t>nst</a:t>
            </a:r>
            <a:r>
              <a:rPr lang="en-US" sz="1400" b="1" dirty="0">
                <a:latin typeface="Calibri"/>
                <a:cs typeface="Calibri"/>
              </a:rPr>
              <a:t>=2)</a:t>
            </a: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one transition rate and one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 (Hasegawa et. al. 1985)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Tamura-Nei (</a:t>
            </a:r>
            <a:r>
              <a:rPr lang="en-US" sz="1400" b="1" dirty="0" err="1">
                <a:latin typeface="Calibri"/>
                <a:cs typeface="Calibri"/>
              </a:rPr>
              <a:t>TrN</a:t>
            </a:r>
            <a:r>
              <a:rPr lang="en-US" sz="1400" b="1" dirty="0">
                <a:latin typeface="Calibri"/>
                <a:cs typeface="Calibri"/>
              </a:rPr>
              <a:t>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equal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rates, variable transition rates (Tamura Nei 1993)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Kimura 3-parameter (K3P)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equal transition rates, two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rates (Kimura 1981)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Transition model (TIM)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variable transition rates, two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 err="1">
                <a:latin typeface="Calibri"/>
                <a:cs typeface="Calibri"/>
              </a:rPr>
              <a:t>Transversion</a:t>
            </a:r>
            <a:r>
              <a:rPr lang="en-US" sz="1400" b="1" dirty="0">
                <a:latin typeface="Calibri"/>
                <a:cs typeface="Calibri"/>
              </a:rPr>
              <a:t> model (TVM)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variable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rates, transition rates equal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 </a:t>
            </a:r>
          </a:p>
          <a:p>
            <a:pPr algn="ctr"/>
            <a:r>
              <a:rPr lang="en-US" sz="1400" b="1" dirty="0">
                <a:latin typeface="Calibri"/>
                <a:cs typeface="Calibri"/>
              </a:rPr>
              <a:t>Symmetrical model (SYM)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equal base frequencies, symmetrical substitution matrix (A to T = T to A) (</a:t>
            </a:r>
            <a:r>
              <a:rPr lang="en-US" sz="1400" dirty="0" err="1">
                <a:latin typeface="Calibri"/>
                <a:cs typeface="Calibri"/>
              </a:rPr>
              <a:t>Zharkikh</a:t>
            </a:r>
            <a:r>
              <a:rPr lang="en-US" sz="1400" dirty="0">
                <a:latin typeface="Calibri"/>
                <a:cs typeface="Calibri"/>
              </a:rPr>
              <a:t> 1994)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General time reversible (GTR, </a:t>
            </a:r>
            <a:r>
              <a:rPr lang="en-US" sz="1400" b="1" dirty="0" err="1">
                <a:latin typeface="Calibri"/>
                <a:cs typeface="Calibri"/>
              </a:rPr>
              <a:t>nst</a:t>
            </a:r>
            <a:r>
              <a:rPr lang="en-US" sz="1400" b="1" dirty="0">
                <a:latin typeface="Calibri"/>
                <a:cs typeface="Calibri"/>
              </a:rPr>
              <a:t>=6)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symmetrical substitution matrix (e.g., </a:t>
            </a:r>
            <a:r>
              <a:rPr lang="en-US" sz="1400" dirty="0" err="1">
                <a:latin typeface="Calibri"/>
                <a:cs typeface="Calibri"/>
              </a:rPr>
              <a:t>Lanave</a:t>
            </a:r>
            <a:r>
              <a:rPr lang="en-US" sz="1400" dirty="0">
                <a:latin typeface="Calibri"/>
                <a:cs typeface="Calibri"/>
              </a:rPr>
              <a:t> et al. 1984, </a:t>
            </a:r>
            <a:r>
              <a:rPr lang="en-US" sz="1400" dirty="0" err="1">
                <a:latin typeface="Calibri"/>
                <a:cs typeface="Calibri"/>
              </a:rPr>
              <a:t>Tavare</a:t>
            </a:r>
            <a:r>
              <a:rPr lang="en-US" sz="1400" dirty="0">
                <a:latin typeface="Calibri"/>
                <a:cs typeface="Calibri"/>
              </a:rPr>
              <a:t> 1986, Rodriguez et. al. 1990)</a:t>
            </a:r>
          </a:p>
        </p:txBody>
      </p:sp>
    </p:spTree>
    <p:extLst>
      <p:ext uri="{BB962C8B-B14F-4D97-AF65-F5344CB8AC3E}">
        <p14:creationId xmlns:p14="http://schemas.microsoft.com/office/powerpoint/2010/main" val="14053866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370987" y="254508"/>
            <a:ext cx="4513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/>
            <a:r>
              <a:rPr lang="en-US" altLang="en-US" sz="2800" dirty="0">
                <a:latin typeface="Calibri"/>
                <a:cs typeface="Calibri"/>
              </a:rPr>
              <a:t>Nucleotide Substitution Rates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1168908"/>
            <a:ext cx="8610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cs typeface="Calibri"/>
              </a:rPr>
              <a:t>Need to also consider rate variation among sites in a sequence: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/>
                <a:cs typeface="Calibri"/>
              </a:rPr>
              <a:t>gamma distribution (G): </a:t>
            </a:r>
            <a:r>
              <a:rPr lang="en-US" sz="2400" dirty="0">
                <a:latin typeface="Calibri"/>
                <a:cs typeface="Calibri"/>
              </a:rPr>
              <a:t>gamma distributed rate variation among sites (</a:t>
            </a:r>
            <a:r>
              <a:rPr lang="en-US" sz="2400" dirty="0">
                <a:latin typeface="Symbol" charset="2"/>
                <a:cs typeface="Symbol" charset="2"/>
              </a:rPr>
              <a:t>a</a:t>
            </a:r>
            <a:r>
              <a:rPr lang="en-US" sz="2400" dirty="0">
                <a:latin typeface="Calibri"/>
                <a:cs typeface="Calibri"/>
              </a:rPr>
              <a:t> = shape parameter)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b="1" dirty="0">
              <a:latin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/>
                <a:cs typeface="Calibri"/>
              </a:rPr>
              <a:t>proportion invariable sites (I):</a:t>
            </a:r>
            <a:r>
              <a:rPr lang="en-US" sz="2400" dirty="0">
                <a:latin typeface="Calibri"/>
                <a:cs typeface="Calibri"/>
              </a:rPr>
              <a:t> extent of static, unchanging sites in a dataset</a:t>
            </a:r>
          </a:p>
        </p:txBody>
      </p:sp>
      <p:pic>
        <p:nvPicPr>
          <p:cNvPr id="2" name="Picture 1" descr="Gamma_distribu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93" y="2906507"/>
            <a:ext cx="3493611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329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F2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714375"/>
            <a:ext cx="8686800" cy="59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92100" y="157163"/>
            <a:ext cx="5780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457200" indent="-457200"/>
            <a:r>
              <a:rPr lang="en-US" u="sng"/>
              <a:t>Lots of DNA substitution models to choose from</a:t>
            </a:r>
            <a:r>
              <a:rPr lang="en-US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085879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How do we choose among substitution models?</a:t>
            </a:r>
            <a:endParaRPr lang="en-US" sz="3200" baseline="-250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u="sng" dirty="0" err="1"/>
              <a:t>Akaike</a:t>
            </a:r>
            <a:r>
              <a:rPr lang="en-US" sz="2800" u="sng" dirty="0"/>
              <a:t> Information Criterion (AIC)</a:t>
            </a:r>
          </a:p>
          <a:p>
            <a:pPr marL="0" indent="0">
              <a:buNone/>
            </a:pPr>
            <a:endParaRPr lang="en-US" sz="2800" b="1" u="sng" dirty="0"/>
          </a:p>
          <a:p>
            <a:r>
              <a:rPr lang="en-US" sz="2400" dirty="0"/>
              <a:t>Measure of relative quality of statistical models for given data.</a:t>
            </a:r>
          </a:p>
          <a:p>
            <a:endParaRPr lang="en-US" sz="2400" dirty="0"/>
          </a:p>
          <a:p>
            <a:r>
              <a:rPr lang="en-US" sz="2400" dirty="0"/>
              <a:t>Tradeoff between goodness-of-fit (likelihood) and complexity of the model (degrees of freedom).</a:t>
            </a:r>
          </a:p>
          <a:p>
            <a:endParaRPr lang="en-US" sz="2400" dirty="0"/>
          </a:p>
          <a:p>
            <a:r>
              <a:rPr lang="en-US" sz="2400" dirty="0"/>
              <a:t>Adding parameters to a model usually improves fit, but also adds complexity. A simpler model may be preferable.</a:t>
            </a:r>
          </a:p>
          <a:p>
            <a:endParaRPr lang="en-US" sz="2400" dirty="0"/>
          </a:p>
          <a:p>
            <a:r>
              <a:rPr lang="en-US" sz="2400" dirty="0"/>
              <a:t>AIC = 2k – 2ln(L), where k = # free parameters</a:t>
            </a:r>
          </a:p>
          <a:p>
            <a:endParaRPr lang="en-US" sz="2400" dirty="0"/>
          </a:p>
          <a:p>
            <a:r>
              <a:rPr lang="en-US" sz="2400" dirty="0" err="1"/>
              <a:t>AICc</a:t>
            </a:r>
            <a:r>
              <a:rPr lang="en-US" sz="2400" dirty="0"/>
              <a:t> is corrected for sample size.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1630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/>
              <a:t>How we efficiently search through very large sets of trees to </a:t>
            </a:r>
            <a:r>
              <a:rPr lang="en-US" sz="3200"/>
              <a:t>estimate parameters</a:t>
            </a:r>
            <a:r>
              <a:rPr lang="en-US" sz="3200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Exhaustive Search Algorithm </a:t>
            </a:r>
            <a:r>
              <a:rPr lang="en-US" sz="2400" dirty="0"/>
              <a:t>– search all possible trees, useful for up to ~10 taxa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dirty="0"/>
              <a:t>Heuristic Search Algorithm </a:t>
            </a:r>
            <a:r>
              <a:rPr lang="en-US" sz="2400" dirty="0"/>
              <a:t>– search a subset of trees, use algorithm to find global optimum (usually involves random # seed to build tree followed by breaking branches in tree and reevaluating –</a:t>
            </a:r>
            <a:r>
              <a:rPr lang="en-US" sz="2400" dirty="0" err="1"/>
              <a:t>lnL</a:t>
            </a:r>
            <a:r>
              <a:rPr lang="en-US" sz="2400" dirty="0"/>
              <a:t> using MCMC; # chains and heating help algorithm run faster).</a:t>
            </a:r>
          </a:p>
        </p:txBody>
      </p:sp>
      <p:pic>
        <p:nvPicPr>
          <p:cNvPr id="4" name="Picture 3" descr="Fitness-landscap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70" y="4978200"/>
            <a:ext cx="3112851" cy="1371600"/>
          </a:xfrm>
          <a:prstGeom prst="rect">
            <a:avLst/>
          </a:prstGeom>
        </p:spPr>
      </p:pic>
      <p:pic>
        <p:nvPicPr>
          <p:cNvPr id="6" name="Picture 5" descr="F2.mediu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480" y="4978200"/>
            <a:ext cx="287382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37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2034226b058ac6adbcb20b242ed395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856" y="394472"/>
            <a:ext cx="3108960" cy="3801814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1" y="967163"/>
            <a:ext cx="403817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George Gaylord Simpson - Illustrated this tree depicting evolution of the horse in 1951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simps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97" y="3871075"/>
            <a:ext cx="1850560" cy="25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704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F5D994-8063-A744-ACCF-3138FCBD9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11250"/>
            <a:ext cx="8534400" cy="4635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D0390B-4679-BC44-81C8-56B8547F035E}"/>
              </a:ext>
            </a:extLst>
          </p:cNvPr>
          <p:cNvSpPr txBox="1"/>
          <p:nvPr/>
        </p:nvSpPr>
        <p:spPr>
          <a:xfrm>
            <a:off x="546186" y="343667"/>
            <a:ext cx="4420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Robot analogy for Markov Chain Monte Carlo</a:t>
            </a:r>
          </a:p>
        </p:txBody>
      </p:sp>
    </p:spTree>
    <p:extLst>
      <p:ext uri="{BB962C8B-B14F-4D97-AF65-F5344CB8AC3E}">
        <p14:creationId xmlns:p14="http://schemas.microsoft.com/office/powerpoint/2010/main" val="41110706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199" y="274638"/>
            <a:ext cx="8307363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Some of the tools people are using to analyze large genomic datasets:</a:t>
            </a:r>
          </a:p>
          <a:p>
            <a:pPr algn="l"/>
            <a:endParaRPr lang="en-US" sz="3200" baseline="-25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265310" y="1819945"/>
            <a:ext cx="8586021" cy="3440856"/>
            <a:chOff x="627155" y="1812850"/>
            <a:chExt cx="8586021" cy="3440856"/>
          </a:xfrm>
        </p:grpSpPr>
        <p:grpSp>
          <p:nvGrpSpPr>
            <p:cNvPr id="11" name="Group 10"/>
            <p:cNvGrpSpPr/>
            <p:nvPr/>
          </p:nvGrpSpPr>
          <p:grpSpPr>
            <a:xfrm>
              <a:off x="627155" y="1812850"/>
              <a:ext cx="5655624" cy="3440856"/>
              <a:chOff x="2867542" y="1656013"/>
              <a:chExt cx="5655624" cy="3440856"/>
            </a:xfrm>
          </p:grpSpPr>
          <p:pic>
            <p:nvPicPr>
              <p:cNvPr id="4" name="Picture 3" descr="srep24863-f3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7597" y="1656013"/>
                <a:ext cx="1591607" cy="2743200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4793240" y="4573649"/>
                <a:ext cx="136447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Cong et al. 2016</a:t>
                </a:r>
              </a:p>
              <a:p>
                <a:pPr algn="ctr"/>
                <a:r>
                  <a:rPr lang="en-US" sz="1400" b="1" dirty="0"/>
                  <a:t>RAXML</a:t>
                </a:r>
              </a:p>
            </p:txBody>
          </p:sp>
          <p:pic>
            <p:nvPicPr>
              <p:cNvPr id="6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4826" y="1656013"/>
                <a:ext cx="1371600" cy="2743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FFFFF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2867542" y="4573649"/>
                <a:ext cx="1569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err="1"/>
                  <a:t>Mondol</a:t>
                </a:r>
                <a:r>
                  <a:rPr lang="en-US" sz="1400" dirty="0"/>
                  <a:t> et al. 2013</a:t>
                </a:r>
              </a:p>
              <a:p>
                <a:pPr algn="ctr"/>
                <a:r>
                  <a:rPr lang="en-US" sz="1400" b="1" dirty="0" err="1"/>
                  <a:t>TempNet</a:t>
                </a:r>
                <a:endParaRPr lang="en-US" sz="1400" b="1" dirty="0"/>
              </a:p>
            </p:txBody>
          </p:sp>
          <p:pic>
            <p:nvPicPr>
              <p:cNvPr id="8" name="Picture 7" descr="Beiko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6237630" y="2113677"/>
                <a:ext cx="2743200" cy="1827872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6780217" y="4546136"/>
                <a:ext cx="166619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Morrison et al. 2013</a:t>
                </a:r>
              </a:p>
              <a:p>
                <a:pPr algn="ctr"/>
                <a:r>
                  <a:rPr lang="en-US" sz="1400" b="1" dirty="0" err="1"/>
                  <a:t>SplitsTree</a:t>
                </a:r>
                <a:endParaRPr lang="en-US" sz="1400" b="1" dirty="0"/>
              </a:p>
            </p:txBody>
          </p:sp>
        </p:grpSp>
        <p:pic>
          <p:nvPicPr>
            <p:cNvPr id="10" name="Picture 9" descr="tre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176" y="1812850"/>
              <a:ext cx="2667000" cy="27432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166864" y="4701235"/>
              <a:ext cx="16801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Lavretsky et al. 2015</a:t>
              </a:r>
            </a:p>
            <a:p>
              <a:pPr algn="ctr"/>
              <a:r>
                <a:rPr lang="en-US" sz="1400" b="1" dirty="0"/>
                <a:t>SNAPP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51190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-1-Mitochondrial-DNA-genealogy-A-nuclear-allele-networks-B-and-multilocu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13" y="1237124"/>
            <a:ext cx="4572000" cy="4071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2296" y="5616815"/>
            <a:ext cx="8001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Leaché</a:t>
            </a:r>
            <a:r>
              <a:rPr lang="en-US" sz="1200" dirty="0"/>
              <a:t>, A. D., Koo, M. S., Spencer, C. L., </a:t>
            </a:r>
            <a:r>
              <a:rPr lang="en-US" sz="1200" dirty="0" err="1"/>
              <a:t>Papenfuss</a:t>
            </a:r>
            <a:r>
              <a:rPr lang="en-US" sz="1200" dirty="0"/>
              <a:t>, T. J., Fisher, R. N., &amp; McGuire, J. A. (2009). Quantifying ecological, morphological, and genetic variation to delimit species in the coast horned lizard species complex (</a:t>
            </a:r>
            <a:r>
              <a:rPr lang="en-US" sz="1200" dirty="0" err="1"/>
              <a:t>Phrynosoma</a:t>
            </a:r>
            <a:r>
              <a:rPr lang="en-US" sz="1200" dirty="0"/>
              <a:t>). </a:t>
            </a:r>
            <a:r>
              <a:rPr lang="en-US" sz="1200" i="1" dirty="0"/>
              <a:t>Proceedings of the National Academy of Sciences</a:t>
            </a:r>
            <a:r>
              <a:rPr lang="en-US" sz="1200" dirty="0"/>
              <a:t>, </a:t>
            </a:r>
            <a:r>
              <a:rPr lang="en-US" sz="1200" i="1" dirty="0"/>
              <a:t>106</a:t>
            </a:r>
            <a:r>
              <a:rPr lang="en-US" sz="1200" dirty="0"/>
              <a:t>(30), 12418-12423.</a:t>
            </a:r>
          </a:p>
          <a:p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3088565" y="375060"/>
            <a:ext cx="2943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Trees vs. Networks</a:t>
            </a:r>
          </a:p>
        </p:txBody>
      </p:sp>
    </p:spTree>
    <p:extLst>
      <p:ext uri="{BB962C8B-B14F-4D97-AF65-F5344CB8AC3E}">
        <p14:creationId xmlns:p14="http://schemas.microsoft.com/office/powerpoint/2010/main" val="16888228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2841" y="1056286"/>
            <a:ext cx="1088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Networks</a:t>
            </a:r>
          </a:p>
        </p:txBody>
      </p:sp>
      <p:pic>
        <p:nvPicPr>
          <p:cNvPr id="3" name="Picture 2" descr="Figure-1-A-phylogenetic-tree-a-and-a-phylogenetic-network-obtained-from-it-by-adding-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33" y="1813830"/>
            <a:ext cx="3642857" cy="14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8831" y="3759875"/>
            <a:ext cx="7109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Created a </a:t>
            </a:r>
            <a:r>
              <a:rPr lang="en-US" u="sng" dirty="0"/>
              <a:t>reticulation</a:t>
            </a:r>
            <a:r>
              <a:rPr lang="en-US" dirty="0"/>
              <a:t>, reflects uncertainty, typical of what we encounter from </a:t>
            </a:r>
            <a:r>
              <a:rPr lang="en-US" dirty="0" err="1"/>
              <a:t>homplasy</a:t>
            </a: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003414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208" y="1360566"/>
            <a:ext cx="5987392" cy="391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204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ure13408-f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" y="470155"/>
            <a:ext cx="7905750" cy="48637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6150" y="5867400"/>
            <a:ext cx="744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Huerta-Sánchez (2014) Altitude adaptation in Tibetans caused by introgression of </a:t>
            </a:r>
            <a:r>
              <a:rPr lang="en-US" dirty="0" err="1"/>
              <a:t>Denisovan</a:t>
            </a:r>
            <a:r>
              <a:rPr lang="en-US" dirty="0"/>
              <a:t>-like DNA. </a:t>
            </a:r>
            <a:r>
              <a:rPr lang="en-US" i="1" dirty="0"/>
              <a:t>Nature</a:t>
            </a:r>
            <a:r>
              <a:rPr lang="en-US" dirty="0"/>
              <a:t> 512: 194-197.</a:t>
            </a:r>
          </a:p>
        </p:txBody>
      </p:sp>
    </p:spTree>
    <p:extLst>
      <p:ext uri="{BB962C8B-B14F-4D97-AF65-F5344CB8AC3E}">
        <p14:creationId xmlns:p14="http://schemas.microsoft.com/office/powerpoint/2010/main" val="13399371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56" y="1155034"/>
            <a:ext cx="6047232" cy="37307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8392" y="5925292"/>
            <a:ext cx="8848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Peters, J. L., K. Winker, K. C. </a:t>
            </a:r>
            <a:r>
              <a:rPr lang="en-US" sz="1200" dirty="0" err="1"/>
              <a:t>Millam</a:t>
            </a:r>
            <a:r>
              <a:rPr lang="en-US" sz="1200" dirty="0"/>
              <a:t>, P. Lavretsky, I. Kulikova, R. E. Wilson, Y. N. Zhuravlev, and K. G. McCracken (2014) Mito-nuclear discord in six congeneric lineages of Holarctic ducks (genus Anas).  Molecular Ecology 23:2961-2974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1456" y="350075"/>
            <a:ext cx="2926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SplitsTree4 - Software</a:t>
            </a:r>
          </a:p>
        </p:txBody>
      </p:sp>
    </p:spTree>
    <p:extLst>
      <p:ext uri="{BB962C8B-B14F-4D97-AF65-F5344CB8AC3E}">
        <p14:creationId xmlns:p14="http://schemas.microsoft.com/office/powerpoint/2010/main" val="11039762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6" descr="Sort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89" y="3725189"/>
            <a:ext cx="363537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Rectangle 3"/>
          <p:cNvSpPr>
            <a:spLocks noChangeArrowheads="1"/>
          </p:cNvSpPr>
          <p:nvPr/>
        </p:nvSpPr>
        <p:spPr bwMode="auto">
          <a:xfrm>
            <a:off x="228600" y="250825"/>
            <a:ext cx="8534400" cy="390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r>
              <a:rPr lang="en-US" sz="3200" b="1" dirty="0"/>
              <a:t>Incomplete Lineage Sorting</a:t>
            </a:r>
          </a:p>
          <a:p>
            <a:endParaRPr lang="en-US" dirty="0"/>
          </a:p>
          <a:p>
            <a:pPr marL="457200" indent="-457200">
              <a:buFontTx/>
              <a:buChar char="•"/>
            </a:pPr>
            <a:r>
              <a:rPr lang="en-US" u="sng" dirty="0"/>
              <a:t>Gene trees vs. species trees</a:t>
            </a:r>
            <a:r>
              <a:rPr lang="en-US" dirty="0"/>
              <a:t>: 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r>
              <a:rPr lang="en-US" dirty="0"/>
              <a:t>	A gene tree does not necessarily reflect the species tree.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Common ancestor or two gene lineages can predate species split because of </a:t>
            </a:r>
            <a:r>
              <a:rPr lang="en-US" u="sng" dirty="0"/>
              <a:t>ancestral polymorphism</a:t>
            </a:r>
            <a:r>
              <a:rPr lang="en-US" dirty="0"/>
              <a:t>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Leading to incomplete lineage sorting, i.e., trees derived from different genes </a:t>
            </a:r>
          </a:p>
          <a:p>
            <a:pPr marL="457200" indent="-457200"/>
            <a:r>
              <a:rPr lang="en-US" dirty="0"/>
              <a:t>	or linkage groups may conflict and/or show different patterns.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178613" y="4849456"/>
            <a:ext cx="2749471" cy="13388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Species tree = straight lines</a:t>
            </a:r>
          </a:p>
          <a:p>
            <a:r>
              <a:rPr lang="en-US" dirty="0"/>
              <a:t>(A, B), C</a:t>
            </a:r>
          </a:p>
          <a:p>
            <a:endParaRPr lang="en-US" sz="900" dirty="0"/>
          </a:p>
          <a:p>
            <a:r>
              <a:rPr lang="en-US" dirty="0"/>
              <a:t>Gene tree = curvy lines</a:t>
            </a:r>
          </a:p>
          <a:p>
            <a:r>
              <a:rPr lang="en-US" dirty="0"/>
              <a:t>(B,C), A</a:t>
            </a:r>
          </a:p>
        </p:txBody>
      </p:sp>
    </p:spTree>
    <p:extLst>
      <p:ext uri="{BB962C8B-B14F-4D97-AF65-F5344CB8AC3E}">
        <p14:creationId xmlns:p14="http://schemas.microsoft.com/office/powerpoint/2010/main" val="30901062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kuloth\2014\April\02-04-2014\nrg_aop\slides_img\nrg3707-f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11350"/>
            <a:ext cx="64008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2106" y="6299490"/>
            <a:ext cx="29512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 Nature Reviews Genetics (2014) 15:347-359</a:t>
            </a:r>
          </a:p>
        </p:txBody>
      </p:sp>
    </p:spTree>
    <p:extLst>
      <p:ext uri="{BB962C8B-B14F-4D97-AF65-F5344CB8AC3E}">
        <p14:creationId xmlns:p14="http://schemas.microsoft.com/office/powerpoint/2010/main" val="13323244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1675905" y="1688489"/>
            <a:ext cx="5634961" cy="1957770"/>
            <a:chOff x="916749" y="2202926"/>
            <a:chExt cx="5634961" cy="1957770"/>
          </a:xfrm>
        </p:grpSpPr>
        <p:grpSp>
          <p:nvGrpSpPr>
            <p:cNvPr id="2" name="Group 3"/>
            <p:cNvGrpSpPr>
              <a:grpSpLocks/>
            </p:cNvGrpSpPr>
            <p:nvPr/>
          </p:nvGrpSpPr>
          <p:grpSpPr bwMode="auto">
            <a:xfrm>
              <a:off x="916749" y="2202926"/>
              <a:ext cx="1516062" cy="1938338"/>
              <a:chOff x="768197" y="4305610"/>
              <a:chExt cx="1516073" cy="1937679"/>
            </a:xfrm>
          </p:grpSpPr>
          <p:grpSp>
            <p:nvGrpSpPr>
              <p:cNvPr id="3" name="Group 1"/>
              <p:cNvGrpSpPr>
                <a:grpSpLocks/>
              </p:cNvGrpSpPr>
              <p:nvPr/>
            </p:nvGrpSpPr>
            <p:grpSpPr bwMode="auto">
              <a:xfrm flipH="1">
                <a:off x="910682" y="4620438"/>
                <a:ext cx="1226984" cy="1622851"/>
                <a:chOff x="910682" y="4620438"/>
                <a:chExt cx="1226984" cy="1622851"/>
              </a:xfrm>
            </p:grpSpPr>
            <p:sp>
              <p:nvSpPr>
                <p:cNvPr id="7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106692" y="4620438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1480634" y="5155425"/>
                  <a:ext cx="657032" cy="511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510369" y="462202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811144" y="516177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910682" y="5698116"/>
                  <a:ext cx="927140" cy="1395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" name="Line 13"/>
                <p:cNvSpPr>
                  <a:spLocks noChangeShapeType="1"/>
                </p:cNvSpPr>
                <p:nvPr/>
              </p:nvSpPr>
              <p:spPr bwMode="auto">
                <a:xfrm>
                  <a:off x="935463" y="4627756"/>
                  <a:ext cx="2478" cy="108275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366993" y="5708301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" name="TextBox 2"/>
              <p:cNvSpPr txBox="1">
                <a:spLocks noChangeArrowheads="1"/>
              </p:cNvSpPr>
              <p:nvPr/>
            </p:nvSpPr>
            <p:spPr bwMode="auto">
              <a:xfrm>
                <a:off x="768197" y="4305610"/>
                <a:ext cx="3439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A</a:t>
                </a:r>
              </a:p>
            </p:txBody>
          </p:sp>
          <p:sp>
            <p:nvSpPr>
              <p:cNvPr id="5" name="TextBox 17"/>
              <p:cNvSpPr txBox="1">
                <a:spLocks noChangeArrowheads="1"/>
              </p:cNvSpPr>
              <p:nvPr/>
            </p:nvSpPr>
            <p:spPr bwMode="auto">
              <a:xfrm>
                <a:off x="1366646" y="4315522"/>
                <a:ext cx="3439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B</a:t>
                </a:r>
              </a:p>
            </p:txBody>
          </p:sp>
          <p:sp>
            <p:nvSpPr>
              <p:cNvPr id="6" name="TextBox 18"/>
              <p:cNvSpPr txBox="1">
                <a:spLocks noChangeArrowheads="1"/>
              </p:cNvSpPr>
              <p:nvPr/>
            </p:nvSpPr>
            <p:spPr bwMode="auto">
              <a:xfrm>
                <a:off x="1940306" y="4313044"/>
                <a:ext cx="3439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C</a:t>
                </a:r>
              </a:p>
            </p:txBody>
          </p:sp>
        </p:grpSp>
        <p:grpSp>
          <p:nvGrpSpPr>
            <p:cNvPr id="14" name="Group 21"/>
            <p:cNvGrpSpPr>
              <a:grpSpLocks/>
            </p:cNvGrpSpPr>
            <p:nvPr/>
          </p:nvGrpSpPr>
          <p:grpSpPr bwMode="auto">
            <a:xfrm>
              <a:off x="2977324" y="2214039"/>
              <a:ext cx="1516062" cy="1936750"/>
              <a:chOff x="768197" y="4305610"/>
              <a:chExt cx="1516075" cy="1937679"/>
            </a:xfrm>
          </p:grpSpPr>
          <p:grpSp>
            <p:nvGrpSpPr>
              <p:cNvPr id="15" name="Group 22"/>
              <p:cNvGrpSpPr>
                <a:grpSpLocks/>
              </p:cNvGrpSpPr>
              <p:nvPr/>
            </p:nvGrpSpPr>
            <p:grpSpPr bwMode="auto">
              <a:xfrm flipH="1">
                <a:off x="910682" y="4620438"/>
                <a:ext cx="1226984" cy="1622851"/>
                <a:chOff x="910682" y="4620438"/>
                <a:chExt cx="1226984" cy="1622851"/>
              </a:xfrm>
            </p:grpSpPr>
            <p:sp>
              <p:nvSpPr>
                <p:cNvPr id="19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106692" y="4620438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1480634" y="5155425"/>
                  <a:ext cx="657032" cy="511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510369" y="462202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811144" y="516177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910682" y="5698116"/>
                  <a:ext cx="927140" cy="1395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Line 13"/>
                <p:cNvSpPr>
                  <a:spLocks noChangeShapeType="1"/>
                </p:cNvSpPr>
                <p:nvPr/>
              </p:nvSpPr>
              <p:spPr bwMode="auto">
                <a:xfrm>
                  <a:off x="935463" y="4627756"/>
                  <a:ext cx="2478" cy="108275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366993" y="5708301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6" name="TextBox 23"/>
              <p:cNvSpPr txBox="1">
                <a:spLocks noChangeArrowheads="1"/>
              </p:cNvSpPr>
              <p:nvPr/>
            </p:nvSpPr>
            <p:spPr bwMode="auto">
              <a:xfrm>
                <a:off x="768197" y="4305610"/>
                <a:ext cx="340961" cy="338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B</a:t>
                </a:r>
              </a:p>
            </p:txBody>
          </p:sp>
          <p:sp>
            <p:nvSpPr>
              <p:cNvPr id="17" name="TextBox 24"/>
              <p:cNvSpPr txBox="1">
                <a:spLocks noChangeArrowheads="1"/>
              </p:cNvSpPr>
              <p:nvPr/>
            </p:nvSpPr>
            <p:spPr bwMode="auto">
              <a:xfrm>
                <a:off x="1366646" y="4315522"/>
                <a:ext cx="3439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C</a:t>
                </a:r>
              </a:p>
            </p:txBody>
          </p:sp>
          <p:sp>
            <p:nvSpPr>
              <p:cNvPr id="18" name="TextBox 25"/>
              <p:cNvSpPr txBox="1">
                <a:spLocks noChangeArrowheads="1"/>
              </p:cNvSpPr>
              <p:nvPr/>
            </p:nvSpPr>
            <p:spPr bwMode="auto">
              <a:xfrm>
                <a:off x="1940306" y="4313044"/>
                <a:ext cx="343966" cy="338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A</a:t>
                </a:r>
              </a:p>
            </p:txBody>
          </p:sp>
        </p:grpSp>
        <p:sp>
          <p:nvSpPr>
            <p:cNvPr id="26" name="TextBox 5"/>
            <p:cNvSpPr txBox="1">
              <a:spLocks noChangeArrowheads="1"/>
            </p:cNvSpPr>
            <p:nvPr/>
          </p:nvSpPr>
          <p:spPr bwMode="auto">
            <a:xfrm>
              <a:off x="2506504" y="3088751"/>
              <a:ext cx="42862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dirty="0"/>
                <a:t>or</a:t>
              </a:r>
            </a:p>
          </p:txBody>
        </p:sp>
        <p:grpSp>
          <p:nvGrpSpPr>
            <p:cNvPr id="27" name="Group 21"/>
            <p:cNvGrpSpPr>
              <a:grpSpLocks/>
            </p:cNvGrpSpPr>
            <p:nvPr/>
          </p:nvGrpSpPr>
          <p:grpSpPr bwMode="auto">
            <a:xfrm>
              <a:off x="5035648" y="2223946"/>
              <a:ext cx="1516062" cy="1936750"/>
              <a:chOff x="768197" y="4305610"/>
              <a:chExt cx="1516075" cy="1937679"/>
            </a:xfrm>
          </p:grpSpPr>
          <p:grpSp>
            <p:nvGrpSpPr>
              <p:cNvPr id="28" name="Group 22"/>
              <p:cNvGrpSpPr>
                <a:grpSpLocks/>
              </p:cNvGrpSpPr>
              <p:nvPr/>
            </p:nvGrpSpPr>
            <p:grpSpPr bwMode="auto">
              <a:xfrm flipH="1">
                <a:off x="910682" y="4620438"/>
                <a:ext cx="1226984" cy="1622851"/>
                <a:chOff x="910682" y="4620438"/>
                <a:chExt cx="1226984" cy="1622851"/>
              </a:xfrm>
            </p:grpSpPr>
            <p:sp>
              <p:nvSpPr>
                <p:cNvPr id="3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106692" y="4620438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1480634" y="5155425"/>
                  <a:ext cx="657032" cy="511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510369" y="462202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811144" y="516177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910682" y="5698116"/>
                  <a:ext cx="927140" cy="1395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Line 13"/>
                <p:cNvSpPr>
                  <a:spLocks noChangeShapeType="1"/>
                </p:cNvSpPr>
                <p:nvPr/>
              </p:nvSpPr>
              <p:spPr bwMode="auto">
                <a:xfrm>
                  <a:off x="935463" y="4627756"/>
                  <a:ext cx="2478" cy="108275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366993" y="5708301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9" name="TextBox 23"/>
              <p:cNvSpPr txBox="1">
                <a:spLocks noChangeArrowheads="1"/>
              </p:cNvSpPr>
              <p:nvPr/>
            </p:nvSpPr>
            <p:spPr bwMode="auto">
              <a:xfrm>
                <a:off x="768197" y="4305610"/>
                <a:ext cx="340961" cy="338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 dirty="0"/>
                  <a:t>A</a:t>
                </a:r>
              </a:p>
            </p:txBody>
          </p:sp>
          <p:sp>
            <p:nvSpPr>
              <p:cNvPr id="30" name="TextBox 24"/>
              <p:cNvSpPr txBox="1">
                <a:spLocks noChangeArrowheads="1"/>
              </p:cNvSpPr>
              <p:nvPr/>
            </p:nvSpPr>
            <p:spPr bwMode="auto">
              <a:xfrm>
                <a:off x="1366646" y="4315522"/>
                <a:ext cx="3439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C</a:t>
                </a:r>
              </a:p>
            </p:txBody>
          </p:sp>
          <p:sp>
            <p:nvSpPr>
              <p:cNvPr id="31" name="TextBox 25"/>
              <p:cNvSpPr txBox="1">
                <a:spLocks noChangeArrowheads="1"/>
              </p:cNvSpPr>
              <p:nvPr/>
            </p:nvSpPr>
            <p:spPr bwMode="auto">
              <a:xfrm>
                <a:off x="1940306" y="4313044"/>
                <a:ext cx="343966" cy="338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 dirty="0"/>
                  <a:t>B</a:t>
                </a:r>
              </a:p>
            </p:txBody>
          </p:sp>
        </p:grpSp>
        <p:sp>
          <p:nvSpPr>
            <p:cNvPr id="39" name="TextBox 5"/>
            <p:cNvSpPr txBox="1">
              <a:spLocks noChangeArrowheads="1"/>
            </p:cNvSpPr>
            <p:nvPr/>
          </p:nvSpPr>
          <p:spPr bwMode="auto">
            <a:xfrm>
              <a:off x="4564828" y="3098658"/>
              <a:ext cx="42862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dirty="0"/>
                <a:t>or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>
            <a:off x="460613" y="303076"/>
            <a:ext cx="8172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Worst case scenario is three-way tie with equal frequencies of different gene trees </a:t>
            </a:r>
          </a:p>
        </p:txBody>
      </p:sp>
      <p:sp>
        <p:nvSpPr>
          <p:cNvPr id="42" name="Striped Right Arrow 41"/>
          <p:cNvSpPr/>
          <p:nvPr/>
        </p:nvSpPr>
        <p:spPr>
          <a:xfrm rot="5400000">
            <a:off x="4240768" y="3796657"/>
            <a:ext cx="817729" cy="901459"/>
          </a:xfrm>
          <a:prstGeom prst="stripedRightArrow">
            <a:avLst>
              <a:gd name="adj1" fmla="val 37956"/>
              <a:gd name="adj2" fmla="val 242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Line 10"/>
          <p:cNvSpPr>
            <a:spLocks noChangeShapeType="1"/>
          </p:cNvSpPr>
          <p:nvPr/>
        </p:nvSpPr>
        <p:spPr bwMode="auto">
          <a:xfrm>
            <a:off x="4649630" y="6145714"/>
            <a:ext cx="0" cy="35399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Line 13"/>
          <p:cNvSpPr>
            <a:spLocks noChangeShapeType="1"/>
          </p:cNvSpPr>
          <p:nvPr/>
        </p:nvSpPr>
        <p:spPr bwMode="auto">
          <a:xfrm flipH="1">
            <a:off x="4647152" y="5063481"/>
            <a:ext cx="2478" cy="108223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Line 13"/>
          <p:cNvSpPr>
            <a:spLocks noChangeShapeType="1"/>
          </p:cNvSpPr>
          <p:nvPr/>
        </p:nvSpPr>
        <p:spPr bwMode="auto">
          <a:xfrm flipH="1">
            <a:off x="4920320" y="5037161"/>
            <a:ext cx="2478" cy="108223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scene3d>
            <a:camera prst="orthographicFront">
              <a:rot lat="0" lon="0" rev="1980000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Line 13"/>
          <p:cNvSpPr>
            <a:spLocks noChangeShapeType="1"/>
          </p:cNvSpPr>
          <p:nvPr/>
        </p:nvSpPr>
        <p:spPr bwMode="auto">
          <a:xfrm flipH="1">
            <a:off x="4374894" y="5030581"/>
            <a:ext cx="2478" cy="108223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scene3d>
            <a:camera prst="orthographicFront">
              <a:rot lat="0" lon="0" rev="180000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121779" y="5782962"/>
            <a:ext cx="1692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3-way polytomy</a:t>
            </a:r>
          </a:p>
        </p:txBody>
      </p:sp>
    </p:spTree>
    <p:extLst>
      <p:ext uri="{BB962C8B-B14F-4D97-AF65-F5344CB8AC3E}">
        <p14:creationId xmlns:p14="http://schemas.microsoft.com/office/powerpoint/2010/main" val="3657618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03ti-116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153"/>
            <a:ext cx="9144000" cy="345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639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026" descr="ld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770063"/>
            <a:ext cx="8948738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Text Box 1027"/>
          <p:cNvSpPr txBox="1">
            <a:spLocks noChangeArrowheads="1"/>
          </p:cNvSpPr>
          <p:nvPr/>
        </p:nvSpPr>
        <p:spPr bwMode="auto">
          <a:xfrm>
            <a:off x="5784851" y="5067300"/>
            <a:ext cx="325633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 dirty="0"/>
              <a:t>Peters, J. L., K. Winker, K. C. </a:t>
            </a:r>
            <a:r>
              <a:rPr lang="en-US" sz="1200" b="0" dirty="0" err="1"/>
              <a:t>Millam</a:t>
            </a:r>
            <a:r>
              <a:rPr lang="en-US" sz="1200" b="0" dirty="0"/>
              <a:t>, P. Lavretsky, I. Kulikova, R. E. Wilson, Y. N. Zhuravlev, and K. G. McCracken (2014)  Mito-nuclear discord in six congeneric lineages of Holarctic ducks (genus </a:t>
            </a:r>
            <a:r>
              <a:rPr lang="en-US" sz="1200" b="0" i="1" dirty="0"/>
              <a:t>Anas</a:t>
            </a:r>
            <a:r>
              <a:rPr lang="en-US" sz="1200" b="0" dirty="0"/>
              <a:t>).  Molecular Ecology 23:2961-2974.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1401581" y="5382436"/>
            <a:ext cx="0" cy="40796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4304501" y="5382436"/>
            <a:ext cx="0" cy="40796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998390" y="5861923"/>
            <a:ext cx="806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Sorted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97330" y="5888450"/>
            <a:ext cx="120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Sorted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588D39-FE23-2F40-B41C-634394444FAB}"/>
              </a:ext>
            </a:extLst>
          </p:cNvPr>
          <p:cNvSpPr txBox="1"/>
          <p:nvPr/>
        </p:nvSpPr>
        <p:spPr>
          <a:xfrm>
            <a:off x="149225" y="605939"/>
            <a:ext cx="4940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Why is so much noise to be expected?</a:t>
            </a:r>
          </a:p>
        </p:txBody>
      </p:sp>
    </p:spTree>
    <p:extLst>
      <p:ext uri="{BB962C8B-B14F-4D97-AF65-F5344CB8AC3E}">
        <p14:creationId xmlns:p14="http://schemas.microsoft.com/office/powerpoint/2010/main" val="33214112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2-20loci-b&amp;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9" y="405670"/>
            <a:ext cx="8686800" cy="50893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460" y="5724596"/>
            <a:ext cx="8637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Peters, J. L., T. E. Roberts, K. Winker, and K. G. McCracken (2012) Heterogeneity in genetic diversity among non-coding loci fails to fit neutral coalescent models of population history. </a:t>
            </a:r>
            <a:r>
              <a:rPr lang="en-US" sz="1400" dirty="0" err="1"/>
              <a:t>PLoS</a:t>
            </a:r>
            <a:r>
              <a:rPr lang="en-US" sz="1400" dirty="0"/>
              <a:t> ONE 7:e31972.</a:t>
            </a:r>
          </a:p>
        </p:txBody>
      </p:sp>
    </p:spTree>
    <p:extLst>
      <p:ext uri="{BB962C8B-B14F-4D97-AF65-F5344CB8AC3E}">
        <p14:creationId xmlns:p14="http://schemas.microsoft.com/office/powerpoint/2010/main" val="12555184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75" y="98700"/>
            <a:ext cx="3028552" cy="6627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87597" y="1052799"/>
            <a:ext cx="4849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1) Not sorted (alleles shared), clades not monophyletic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87597" y="2962058"/>
            <a:ext cx="5393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2) Sorted (alleles not shared), clades not monophyletic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87597" y="4759457"/>
            <a:ext cx="5393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3) Sorted (alleles not shared), clades monophyletic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87597" y="361900"/>
            <a:ext cx="374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Stages of intermediate polyphyly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87597" y="5606156"/>
            <a:ext cx="43889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Omland, K.E., Baker, J.M. and Peters, J.L. (2006) Genetic signatures of intermediate divergence: population history of Old and New World Holarctic ravens (</a:t>
            </a:r>
            <a:r>
              <a:rPr lang="en-US" sz="1400" dirty="0" err="1"/>
              <a:t>Corvus</a:t>
            </a:r>
            <a:r>
              <a:rPr lang="en-US" sz="1400" dirty="0"/>
              <a:t> </a:t>
            </a:r>
            <a:r>
              <a:rPr lang="en-US" sz="1400" dirty="0" err="1"/>
              <a:t>corax</a:t>
            </a:r>
            <a:r>
              <a:rPr lang="en-US" sz="1400" dirty="0"/>
              <a:t>). </a:t>
            </a:r>
            <a:r>
              <a:rPr lang="en-US" sz="1400" i="1" dirty="0"/>
              <a:t>Molecular Ecology</a:t>
            </a:r>
            <a:r>
              <a:rPr lang="en-US" sz="1400" dirty="0"/>
              <a:t>, </a:t>
            </a:r>
            <a:r>
              <a:rPr lang="en-US" sz="1400" i="1" dirty="0"/>
              <a:t>15</a:t>
            </a:r>
            <a:r>
              <a:rPr lang="en-US" sz="1400" dirty="0"/>
              <a:t>(3), pp.795-808.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00835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ChangeArrowheads="1"/>
          </p:cNvSpPr>
          <p:nvPr/>
        </p:nvSpPr>
        <p:spPr bwMode="auto">
          <a:xfrm>
            <a:off x="228600" y="228600"/>
            <a:ext cx="8534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en-US" u="sng" dirty="0"/>
              <a:t>Simplest phylogenetic trees</a:t>
            </a:r>
            <a:r>
              <a:rPr lang="en-US" dirty="0"/>
              <a:t>:</a:t>
            </a:r>
          </a:p>
          <a:p>
            <a:pPr marL="457200" indent="-457200">
              <a:defRPr/>
            </a:pPr>
            <a:endParaRPr lang="en-US" dirty="0"/>
          </a:p>
          <a:p>
            <a:pPr marL="457200" indent="-457200">
              <a:buFont typeface="Times" charset="0"/>
              <a:buChar char="•"/>
              <a:defRPr/>
            </a:pPr>
            <a:r>
              <a:rPr lang="en-US" dirty="0"/>
              <a:t>Branching patterns (trees) depict genealogical relationships</a:t>
            </a:r>
          </a:p>
          <a:p>
            <a:pPr marL="571500" lvl="1">
              <a:defRPr/>
            </a:pPr>
            <a:endParaRPr lang="en-US" dirty="0"/>
          </a:p>
          <a:p>
            <a:pPr marL="1028700" lvl="1" indent="-457200">
              <a:buFont typeface="Times" charset="0"/>
              <a:buChar char="•"/>
              <a:defRPr/>
            </a:pPr>
            <a:r>
              <a:rPr lang="en-US" dirty="0"/>
              <a:t>Useful for molecular/non-molecular data</a:t>
            </a:r>
          </a:p>
          <a:p>
            <a:pPr marL="457200" indent="-457200">
              <a:buFont typeface="Times" charset="0"/>
              <a:buChar char="•"/>
              <a:defRPr/>
            </a:pPr>
            <a:endParaRPr lang="en-US" dirty="0"/>
          </a:p>
          <a:p>
            <a:pPr marL="457200" indent="-457200">
              <a:buFont typeface="Times" charset="0"/>
              <a:buChar char="•"/>
              <a:defRPr/>
            </a:pPr>
            <a:r>
              <a:rPr lang="en-US" u="sng" dirty="0"/>
              <a:t>The 3-taxon example</a:t>
            </a:r>
            <a:r>
              <a:rPr lang="en-US" dirty="0"/>
              <a:t>:</a:t>
            </a:r>
          </a:p>
          <a:p>
            <a:pPr marL="457200" indent="-457200">
              <a:buFont typeface="Times" charset="0"/>
              <a:buChar char="•"/>
              <a:defRPr/>
            </a:pPr>
            <a:endParaRPr lang="en-US" dirty="0"/>
          </a:p>
          <a:p>
            <a:pPr marL="457200" indent="-457200">
              <a:buFont typeface="Times" charset="0"/>
              <a:buNone/>
              <a:defRPr/>
            </a:pPr>
            <a:r>
              <a:rPr lang="en-US" dirty="0"/>
              <a:t>	</a:t>
            </a:r>
          </a:p>
        </p:txBody>
      </p:sp>
      <p:pic>
        <p:nvPicPr>
          <p:cNvPr id="614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8"/>
          <a:stretch>
            <a:fillRect/>
          </a:stretch>
        </p:blipFill>
        <p:spPr bwMode="auto">
          <a:xfrm>
            <a:off x="152400" y="2667000"/>
            <a:ext cx="88392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800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logenetic-analysis-13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5" y="1131759"/>
            <a:ext cx="6060176" cy="4040117"/>
          </a:xfrm>
          <a:prstGeom prst="rect">
            <a:avLst/>
          </a:prstGeom>
        </p:spPr>
      </p:pic>
      <p:pic>
        <p:nvPicPr>
          <p:cNvPr id="3" name="Picture 2" descr="equ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43" y="4582088"/>
            <a:ext cx="3387287" cy="18416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5362" y="315917"/>
            <a:ext cx="8498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400" dirty="0"/>
              <a:t>The # of possible </a:t>
            </a:r>
            <a:r>
              <a:rPr lang="en-US" sz="2400" dirty="0" err="1"/>
              <a:t>unrooted</a:t>
            </a:r>
            <a:r>
              <a:rPr lang="en-US" sz="2400" dirty="0"/>
              <a:t> trees grow by factorial:</a:t>
            </a:r>
          </a:p>
        </p:txBody>
      </p:sp>
    </p:spTree>
    <p:extLst>
      <p:ext uri="{BB962C8B-B14F-4D97-AF65-F5344CB8AC3E}">
        <p14:creationId xmlns:p14="http://schemas.microsoft.com/office/powerpoint/2010/main" val="28353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logenetic-analysis-16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66" y="4606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79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5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54" y="1055988"/>
            <a:ext cx="6400800" cy="49486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5362" y="335657"/>
            <a:ext cx="8498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en-US" sz="2400" dirty="0"/>
              <a:t>3 </a:t>
            </a:r>
            <a:r>
              <a:rPr lang="en-US" sz="2400" dirty="0" err="1"/>
              <a:t>unrooted</a:t>
            </a:r>
            <a:r>
              <a:rPr lang="en-US" sz="2400" dirty="0"/>
              <a:t> trees, each rooted to produce 5 trees = 15 trees total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74139" y="6270735"/>
            <a:ext cx="4751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https://</a:t>
            </a:r>
            <a:r>
              <a:rPr lang="en-US" sz="1000" dirty="0" err="1"/>
              <a:t>www.ctu.edu.vn</a:t>
            </a:r>
            <a:r>
              <a:rPr lang="en-US" sz="1000" dirty="0"/>
              <a:t>/~</a:t>
            </a:r>
            <a:r>
              <a:rPr lang="en-US" sz="1000" dirty="0" err="1"/>
              <a:t>dvxe</a:t>
            </a:r>
            <a:r>
              <a:rPr lang="en-US" sz="1000" dirty="0"/>
              <a:t>/</a:t>
            </a:r>
            <a:r>
              <a:rPr lang="en-US" sz="1000" dirty="0" err="1"/>
              <a:t>Bioinformatic</a:t>
            </a:r>
            <a:r>
              <a:rPr lang="en-US" sz="1000" dirty="0"/>
              <a:t>/Software/BIT%20Software/</a:t>
            </a:r>
            <a:r>
              <a:rPr lang="en-US" sz="1000" dirty="0" err="1"/>
              <a:t>Phylogen.htm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35394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2468</TotalTime>
  <Words>2191</Words>
  <Application>Microsoft Macintosh PowerPoint</Application>
  <PresentationFormat>On-screen Show (4:3)</PresentationFormat>
  <Paragraphs>332</Paragraphs>
  <Slides>52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</vt:lpstr>
      <vt:lpstr>Calibri</vt:lpstr>
      <vt:lpstr>Comic Sans MS</vt:lpstr>
      <vt:lpstr>Courier</vt:lpstr>
      <vt:lpstr>Symbol</vt:lpstr>
      <vt:lpstr>Times</vt:lpstr>
      <vt:lpstr>Verdana</vt:lpstr>
      <vt:lpstr>Office Theme</vt:lpstr>
      <vt:lpstr>Trees &amp;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Figure 4-5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we choose among substitution models?</vt:lpstr>
      <vt:lpstr>How we efficiently search through very large sets of trees to estimate parameters?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306</cp:revision>
  <dcterms:created xsi:type="dcterms:W3CDTF">2017-01-09T21:19:33Z</dcterms:created>
  <dcterms:modified xsi:type="dcterms:W3CDTF">2023-03-21T15:01:14Z</dcterms:modified>
</cp:coreProperties>
</file>