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92" r:id="rId2"/>
    <p:sldId id="293" r:id="rId3"/>
    <p:sldId id="256" r:id="rId4"/>
    <p:sldId id="257" r:id="rId5"/>
    <p:sldId id="294" r:id="rId6"/>
    <p:sldId id="296" r:id="rId7"/>
    <p:sldId id="299" r:id="rId8"/>
    <p:sldId id="300" r:id="rId9"/>
    <p:sldId id="295" r:id="rId10"/>
    <p:sldId id="297" r:id="rId11"/>
    <p:sldId id="258" r:id="rId12"/>
    <p:sldId id="259" r:id="rId13"/>
    <p:sldId id="260" r:id="rId14"/>
    <p:sldId id="302" r:id="rId15"/>
    <p:sldId id="303" r:id="rId16"/>
    <p:sldId id="261" r:id="rId17"/>
    <p:sldId id="304" r:id="rId18"/>
    <p:sldId id="305" r:id="rId19"/>
    <p:sldId id="306" r:id="rId20"/>
    <p:sldId id="307" r:id="rId21"/>
    <p:sldId id="308" r:id="rId22"/>
    <p:sldId id="309" r:id="rId23"/>
    <p:sldId id="311" r:id="rId24"/>
    <p:sldId id="262" r:id="rId25"/>
    <p:sldId id="312" r:id="rId26"/>
    <p:sldId id="268" r:id="rId27"/>
    <p:sldId id="269" r:id="rId28"/>
    <p:sldId id="266" r:id="rId29"/>
    <p:sldId id="267" r:id="rId30"/>
    <p:sldId id="272" r:id="rId31"/>
    <p:sldId id="273" r:id="rId32"/>
    <p:sldId id="274" r:id="rId33"/>
    <p:sldId id="275" r:id="rId34"/>
    <p:sldId id="277" r:id="rId35"/>
    <p:sldId id="313" r:id="rId36"/>
    <p:sldId id="282" r:id="rId37"/>
    <p:sldId id="314" r:id="rId38"/>
    <p:sldId id="285" r:id="rId39"/>
    <p:sldId id="315" r:id="rId40"/>
    <p:sldId id="286" r:id="rId41"/>
    <p:sldId id="316" r:id="rId42"/>
    <p:sldId id="319" r:id="rId43"/>
    <p:sldId id="325" r:id="rId44"/>
    <p:sldId id="320" r:id="rId45"/>
    <p:sldId id="321" r:id="rId46"/>
    <p:sldId id="322" r:id="rId47"/>
    <p:sldId id="323" r:id="rId48"/>
    <p:sldId id="29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/>
    <p:restoredTop sz="94541"/>
  </p:normalViewPr>
  <p:slideViewPr>
    <p:cSldViewPr>
      <p:cViewPr varScale="1">
        <p:scale>
          <a:sx n="119" d="100"/>
          <a:sy n="119" d="100"/>
        </p:scale>
        <p:origin x="24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C16F5-CB98-4C79-8626-1825956ABEC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011CD-2099-4478-B9FA-D29733EDC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1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857C38-2BF9-4E39-9D7E-2AB7145833DD}" type="slidenum">
              <a:rPr lang="en-US" sz="1200" smtClean="0"/>
              <a:pPr eaLnBrk="1" hangingPunct="1"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ABC1A9-7503-4B41-92CA-A80A354F7DBE}" type="slidenum">
              <a:rPr lang="en-US" sz="1200" smtClean="0"/>
              <a:pPr eaLnBrk="1" hangingPunct="1"/>
              <a:t>28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687893-0343-4065-AC93-FBC66B31BD1F}" type="slidenum">
              <a:rPr lang="en-US" sz="1200" smtClean="0"/>
              <a:pPr eaLnBrk="1" hangingPunct="1"/>
              <a:t>29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6E937F-0E92-42E8-A89A-C6D87AAC3BFA}" type="slidenum">
              <a:rPr lang="en-US" sz="1200" smtClean="0"/>
              <a:pPr eaLnBrk="1" hangingPunct="1"/>
              <a:t>30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013CF1-EBF3-4BCD-9501-0B330B38DCEE}" type="slidenum">
              <a:rPr lang="en-US" sz="1200" smtClean="0"/>
              <a:pPr eaLnBrk="1" hangingPunct="1"/>
              <a:t>31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1A2116-30F5-485B-A7C0-06C79A666E32}" type="slidenum">
              <a:rPr lang="en-US" sz="1200" smtClean="0"/>
              <a:pPr eaLnBrk="1" hangingPunct="1"/>
              <a:t>32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8781FD-DCC6-4554-8B14-F8364B756051}" type="slidenum">
              <a:rPr lang="en-US" sz="1200" smtClean="0"/>
              <a:pPr eaLnBrk="1" hangingPunct="1"/>
              <a:t>33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D485CC-2EFC-41BF-ADB0-B0D9FE0048CF}" type="slidenum">
              <a:rPr lang="en-US" sz="1200" smtClean="0"/>
              <a:pPr eaLnBrk="1" hangingPunct="1"/>
              <a:t>34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2FFA28-571B-4617-9629-E5BE70D9EC3D}" type="slidenum">
              <a:rPr lang="en-US" sz="1200" smtClean="0"/>
              <a:pPr eaLnBrk="1" hangingPunct="1"/>
              <a:t>36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9626C4-5719-4E9E-B58F-95D184AEBD84}" type="slidenum">
              <a:rPr lang="en-US" sz="1200" smtClean="0"/>
              <a:pPr eaLnBrk="1" hangingPunct="1"/>
              <a:t>38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9AFDF6-71E9-4C2C-B3F7-AA2EC4EE8E2A}" type="slidenum">
              <a:rPr lang="en-US" sz="1200" smtClean="0"/>
              <a:pPr eaLnBrk="1" hangingPunct="1"/>
              <a:t>40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ADCBE2-6E18-49DC-9801-C55EF1682CC6}" type="slidenum">
              <a:rPr lang="en-US" sz="1200" smtClean="0"/>
              <a:pPr eaLnBrk="1" hangingPunct="1"/>
              <a:t>12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409B7-6936-41FE-B1B6-6B7823B8108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44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Strong correlation with Latitude</a:t>
            </a:r>
          </a:p>
          <a:p>
            <a:r>
              <a:rPr lang="en-US" dirty="0" err="1"/>
              <a:t>GxE</a:t>
            </a:r>
            <a:endParaRPr lang="en-US" dirty="0"/>
          </a:p>
          <a:p>
            <a:endParaRPr lang="en-US" dirty="0"/>
          </a:p>
          <a:p>
            <a:r>
              <a:rPr lang="en-US" dirty="0"/>
              <a:t>Low latitude origins flush</a:t>
            </a:r>
            <a:r>
              <a:rPr lang="en-US" baseline="0" dirty="0"/>
              <a:t> buds later</a:t>
            </a:r>
            <a:endParaRPr lang="en-US" dirty="0"/>
          </a:p>
          <a:p>
            <a:endParaRPr lang="en-US" dirty="0"/>
          </a:p>
          <a:p>
            <a:r>
              <a:rPr lang="en-US" dirty="0"/>
              <a:t>If</a:t>
            </a:r>
            <a:r>
              <a:rPr lang="en-US" baseline="0" dirty="0"/>
              <a:t> spring advances, however, we expect fewer </a:t>
            </a:r>
            <a:r>
              <a:rPr lang="en-US" baseline="0" dirty="0" err="1"/>
              <a:t>cGDD</a:t>
            </a:r>
            <a:r>
              <a:rPr lang="en-US" baseline="0" dirty="0"/>
              <a:t> required at bud flush, but genotypes from the south currently require the most? PARADOX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409B7-6936-41FE-B1B6-6B7823B8108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18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plateau</a:t>
            </a:r>
            <a:r>
              <a:rPr lang="en-US" baseline="0" dirty="0"/>
              <a:t> in time of bud set in Indian Head</a:t>
            </a:r>
          </a:p>
          <a:p>
            <a:r>
              <a:rPr lang="en-US" baseline="0" dirty="0"/>
              <a:t>Most of genetic variation is partitioned among populations</a:t>
            </a:r>
          </a:p>
          <a:p>
            <a:r>
              <a:rPr lang="en-US" baseline="0" dirty="0"/>
              <a:t>Warming environment -&gt; southern pops can move north and set bud later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409B7-6936-41FE-B1B6-6B7823B8108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3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Strong correlation with Latitude</a:t>
            </a:r>
          </a:p>
          <a:p>
            <a:r>
              <a:rPr lang="en-US" dirty="0" err="1"/>
              <a:t>GxE</a:t>
            </a:r>
            <a:r>
              <a:rPr lang="en-US" dirty="0"/>
              <a:t> for growing season length</a:t>
            </a:r>
          </a:p>
          <a:p>
            <a:r>
              <a:rPr lang="en-US" dirty="0"/>
              <a:t>Estimates</a:t>
            </a:r>
            <a:r>
              <a:rPr lang="en-US" baseline="0" dirty="0"/>
              <a:t> of broad sense heritability varied with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409B7-6936-41FE-B1B6-6B7823B8108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5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11B603-5511-4312-AE1B-0E6F2CFC1AB4}" type="slidenum">
              <a:rPr lang="en-US" sz="1200" smtClean="0"/>
              <a:pPr eaLnBrk="1" hangingPunct="1"/>
              <a:t>48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10E76F-9A43-4010-8C3A-DBE70C72ED33}" type="slidenum">
              <a:rPr lang="en-US" sz="1200" smtClean="0"/>
              <a:pPr eaLnBrk="1" hangingPunct="1"/>
              <a:t>13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11CD-2099-4478-B9FA-D29733EDCA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9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F5A6F2-867C-4691-AEE9-13205432787F}" type="slidenum">
              <a:rPr lang="en-US" sz="1200" smtClean="0"/>
              <a:pPr eaLnBrk="1" hangingPunct="1"/>
              <a:t>16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SzPct val="45000"/>
              <a:buFont typeface="Wingdings" charset="0"/>
              <a:buNone/>
              <a:defRPr/>
            </a:pPr>
            <a:r>
              <a:rPr lang="en-GB">
                <a:latin typeface="Arial" charset="0"/>
                <a:cs typeface="msgothic" charset="0"/>
              </a:rPr>
              <a:t>Probable DH regions in threespine stickleback. (a) Genome scan of divergence on LGIV between freshwater and oceanic threespine stickleback (reproduced from figs. 7 &amp; 8 in [53], except for the addition of the QTLs and proposed DH regions). The candidate gene regions are shown as yellow bars; Class1 SNPs appear as blue dots. The purple square marks the location of the gene Eda. Green and red squares mark QTL affecting body shape [54]. Regions of DH (green shading) are arbitrarily extended to the edge of each cluster of SNP outliers. (b) LGVIII from the same study [53]. Blue square denotes a candidate gene at marker stn90; Class1 SNPs appear as blue dots; from [55].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4324F4-2B68-4907-B8B3-029FB68859D8}" type="slidenum">
              <a:rPr lang="en-US" sz="1200" smtClean="0"/>
              <a:pPr eaLnBrk="1" hangingPunct="1"/>
              <a:t>24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76F45D-05B2-488D-ACB1-73B65CB5AEFD}" type="slidenum">
              <a:rPr lang="en-US" sz="1200" smtClean="0"/>
              <a:pPr eaLnBrk="1" hangingPunct="1"/>
              <a:t>26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16417F-F62A-4DC4-A57E-3D5FC47C46D9}" type="slidenum">
              <a:rPr lang="en-US" sz="1200" smtClean="0"/>
              <a:pPr eaLnBrk="1" hangingPunct="1"/>
              <a:t>27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4DE4-AF7E-4A09-868E-92AD0C73D735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6D3B-C74E-41BE-A71C-4BCC94537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4DE4-AF7E-4A09-868E-92AD0C73D735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6D3B-C74E-41BE-A71C-4BCC94537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4DE4-AF7E-4A09-868E-92AD0C73D735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6D3B-C74E-41BE-A71C-4BCC94537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4DE4-AF7E-4A09-868E-92AD0C73D735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6D3B-C74E-41BE-A71C-4BCC94537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4DE4-AF7E-4A09-868E-92AD0C73D735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6D3B-C74E-41BE-A71C-4BCC94537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4DE4-AF7E-4A09-868E-92AD0C73D735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6D3B-C74E-41BE-A71C-4BCC94537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4DE4-AF7E-4A09-868E-92AD0C73D735}" type="datetimeFigureOut">
              <a:rPr lang="en-US" smtClean="0"/>
              <a:t>4/20/23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6D3B-C74E-41BE-A71C-4BCC94537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4DE4-AF7E-4A09-868E-92AD0C73D735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6D3B-C74E-41BE-A71C-4BCC94537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4DE4-AF7E-4A09-868E-92AD0C73D735}" type="datetimeFigureOut">
              <a:rPr lang="en-US" smtClean="0"/>
              <a:t>4/20/23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6D3B-C74E-41BE-A71C-4BCC94537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4DE4-AF7E-4A09-868E-92AD0C73D735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6D3B-C74E-41BE-A71C-4BCC94537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4DE4-AF7E-4A09-868E-92AD0C73D735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6D3B-C74E-41BE-A71C-4BCC94537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4DE4-AF7E-4A09-868E-92AD0C73D735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6D3B-C74E-41BE-A71C-4BCC945373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297"/>
            <a:ext cx="7772400" cy="1470025"/>
          </a:xfrm>
        </p:spPr>
        <p:txBody>
          <a:bodyPr>
            <a:normAutofit/>
          </a:bodyPr>
          <a:lstStyle/>
          <a:p>
            <a:r>
              <a:rPr lang="en-US"/>
              <a:t>Quantitative </a:t>
            </a:r>
            <a:r>
              <a:rPr lang="en-US" dirty="0"/>
              <a:t>Genetics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2072"/>
            <a:ext cx="6400800" cy="1752600"/>
          </a:xfrm>
        </p:spPr>
        <p:txBody>
          <a:bodyPr/>
          <a:lstStyle/>
          <a:p>
            <a:r>
              <a:rPr lang="en-US" dirty="0"/>
              <a:t>Population Genetics &amp; Genomics</a:t>
            </a:r>
          </a:p>
          <a:p>
            <a:r>
              <a:rPr lang="en-US" dirty="0"/>
              <a:t>University of Miami</a:t>
            </a:r>
          </a:p>
          <a:p>
            <a:r>
              <a:rPr lang="en-US" dirty="0"/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311491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457200" y="381000"/>
            <a:ext cx="4648200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defRPr/>
            </a:pPr>
            <a:endParaRPr lang="en-US" b="1" dirty="0">
              <a:cs typeface="+mn-cs"/>
            </a:endParaRPr>
          </a:p>
          <a:p>
            <a:pPr>
              <a:defRPr/>
            </a:pPr>
            <a:r>
              <a:rPr lang="en-US" sz="3200" b="1" dirty="0">
                <a:cs typeface="+mn-cs"/>
              </a:rPr>
              <a:t>Ronald Fisher (1890-1962)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cs typeface="+mn-cs"/>
              </a:rPr>
              <a:t>First to demonstrate mathematically that </a:t>
            </a:r>
            <a:r>
              <a:rPr lang="en-US" dirty="0" err="1">
                <a:cs typeface="+mn-cs"/>
              </a:rPr>
              <a:t>Mendelian</a:t>
            </a:r>
            <a:r>
              <a:rPr lang="en-US" dirty="0">
                <a:cs typeface="+mn-cs"/>
              </a:rPr>
              <a:t> models of allele segregation apply to multiple genetic loci.</a:t>
            </a:r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cs typeface="+mn-cs"/>
              </a:rPr>
              <a:t>Fisher, R. A. (1919) </a:t>
            </a:r>
            <a:r>
              <a:rPr lang="en-US" dirty="0"/>
              <a:t>The correlation between relatives on the supposition of </a:t>
            </a:r>
            <a:r>
              <a:rPr lang="en-US" dirty="0" err="1"/>
              <a:t>Mendelian</a:t>
            </a:r>
            <a:r>
              <a:rPr lang="en-US" dirty="0"/>
              <a:t> inheritance. </a:t>
            </a:r>
            <a:r>
              <a:rPr lang="en-US" i="1" dirty="0"/>
              <a:t>Transactions of the Royal Society of Edinburgh</a:t>
            </a:r>
            <a:r>
              <a:rPr lang="en-US" dirty="0"/>
              <a:t> 52:399-433</a:t>
            </a:r>
            <a:endParaRPr lang="en-US" i="1" dirty="0"/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1400" dirty="0" err="1"/>
              <a:t>Plomin</a:t>
            </a:r>
            <a:r>
              <a:rPr lang="en-US" sz="1400" dirty="0"/>
              <a:t>, R., Haworth, C. M., &amp; Davis, O. S. (2009). Common disorders are quantitative traits. </a:t>
            </a:r>
            <a:r>
              <a:rPr lang="en-US" sz="1400" i="1" dirty="0"/>
              <a:t>Nature Reviews Genetics</a:t>
            </a:r>
            <a:r>
              <a:rPr lang="en-US" sz="1400" dirty="0"/>
              <a:t>, 10(12), 872-878.</a:t>
            </a:r>
          </a:p>
        </p:txBody>
      </p:sp>
      <p:pic>
        <p:nvPicPr>
          <p:cNvPr id="17410" name="Picture 1" descr="image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55990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nrg2670-i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57400"/>
            <a:ext cx="3004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457200" y="609600"/>
            <a:ext cx="8229600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Edward East (1916) addressed this question using the model system, </a:t>
            </a:r>
            <a:r>
              <a:rPr lang="en-US" dirty="0" err="1">
                <a:latin typeface="Calibri"/>
                <a:cs typeface="Calibri"/>
              </a:rPr>
              <a:t>L</a:t>
            </a:r>
            <a:r>
              <a:rPr lang="en-US" sz="1800" dirty="0" err="1">
                <a:latin typeface="Calibri"/>
                <a:cs typeface="Calibri"/>
              </a:rPr>
              <a:t>ongflower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</a:t>
            </a:r>
            <a:r>
              <a:rPr lang="en-US" sz="1800" dirty="0">
                <a:latin typeface="Calibri"/>
                <a:cs typeface="Calibri"/>
              </a:rPr>
              <a:t>obacco 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sz="1800" i="1" dirty="0" err="1">
                <a:latin typeface="Calibri"/>
                <a:cs typeface="Calibri"/>
              </a:rPr>
              <a:t>Nicotiana</a:t>
            </a:r>
            <a:r>
              <a:rPr lang="en-US" sz="1800" i="1" dirty="0">
                <a:latin typeface="Calibri"/>
                <a:cs typeface="Calibri"/>
              </a:rPr>
              <a:t> </a:t>
            </a:r>
            <a:r>
              <a:rPr lang="en-US" sz="1800" i="1" dirty="0" err="1">
                <a:latin typeface="Calibri"/>
                <a:cs typeface="Calibri"/>
              </a:rPr>
              <a:t>longiflora</a:t>
            </a:r>
            <a:r>
              <a:rPr lang="en-US" dirty="0">
                <a:latin typeface="Calibri"/>
                <a:cs typeface="Calibri"/>
              </a:rPr>
              <a:t>).</a:t>
            </a:r>
            <a:endParaRPr lang="en-US" sz="1800" dirty="0">
              <a:latin typeface="Calibri"/>
              <a:cs typeface="Calibri"/>
            </a:endParaRPr>
          </a:p>
          <a:p>
            <a:pPr algn="ctr"/>
            <a:endParaRPr lang="en-US" sz="1800" b="1" dirty="0">
              <a:latin typeface="Calibri"/>
              <a:cs typeface="Calibri"/>
            </a:endParaRPr>
          </a:p>
        </p:txBody>
      </p:sp>
      <p:pic>
        <p:nvPicPr>
          <p:cNvPr id="326664" name="Picture 8" descr="09_F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1"/>
          <a:stretch>
            <a:fillRect/>
          </a:stretch>
        </p:blipFill>
        <p:spPr bwMode="auto">
          <a:xfrm>
            <a:off x="522287" y="1560513"/>
            <a:ext cx="61595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48006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East, E. M. (1916). Studies on size inheritance in </a:t>
            </a:r>
            <a:r>
              <a:rPr lang="en-US" sz="1400" i="1" dirty="0" err="1"/>
              <a:t>Nicotiana</a:t>
            </a:r>
            <a:r>
              <a:rPr lang="en-US" sz="1400" dirty="0"/>
              <a:t>. </a:t>
            </a:r>
            <a:r>
              <a:rPr lang="en-US" sz="1400" i="1" dirty="0"/>
              <a:t>Genetics</a:t>
            </a:r>
            <a:r>
              <a:rPr lang="en-US" sz="1400" dirty="0"/>
              <a:t>, 1, 164.</a:t>
            </a:r>
          </a:p>
          <a:p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81000" y="533400"/>
            <a:ext cx="4648200" cy="4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/>
            <a:r>
              <a:rPr lang="en-US" sz="2000" u="sng" dirty="0">
                <a:latin typeface="Calibri"/>
                <a:cs typeface="Calibri"/>
              </a:rPr>
              <a:t>East’s experimental predictions</a:t>
            </a:r>
            <a:r>
              <a:rPr lang="en-US" sz="2000" dirty="0">
                <a:latin typeface="Calibri"/>
                <a:cs typeface="Calibri"/>
              </a:rPr>
              <a:t>:</a:t>
            </a:r>
          </a:p>
          <a:p>
            <a:pPr marL="457200" indent="-457200"/>
            <a:endParaRPr lang="en-US" sz="2000" dirty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alibri"/>
                <a:cs typeface="Calibri"/>
              </a:rPr>
              <a:t>F2 progeny should have a range of phenotypes intermediate to the parents.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alibri"/>
                <a:cs typeface="Calibri"/>
              </a:rPr>
              <a:t>Parental phenotypes should be recoverable by selection on F2s.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cs typeface="Calibri"/>
              </a:rPr>
              <a:t>Quantitative traits determined by </a:t>
            </a:r>
            <a:r>
              <a:rPr lang="en-US" sz="2000" dirty="0" err="1">
                <a:cs typeface="Calibri"/>
              </a:rPr>
              <a:t>Mendelian</a:t>
            </a:r>
            <a:r>
              <a:rPr lang="en-US" sz="2000" dirty="0">
                <a:cs typeface="Calibri"/>
              </a:rPr>
              <a:t> alleles at many loci and environmental variation.</a:t>
            </a:r>
            <a:endParaRPr lang="en-US" sz="2000" dirty="0">
              <a:latin typeface="Calibri"/>
              <a:cs typeface="Calibri"/>
            </a:endParaRPr>
          </a:p>
          <a:p>
            <a:pPr marL="457200" indent="-457200"/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27688" name="Picture 8" descr="09_F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4837113" y="533400"/>
            <a:ext cx="3925887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"/>
          <a:stretch>
            <a:fillRect/>
          </a:stretch>
        </p:blipFill>
        <p:spPr bwMode="auto">
          <a:xfrm>
            <a:off x="5937250" y="1582738"/>
            <a:ext cx="2303463" cy="482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1" y="381000"/>
            <a:ext cx="8229599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Quantitative traits are influenced by the environment as well as genotype.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44958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Calibri"/>
                <a:cs typeface="Calibri"/>
              </a:rPr>
              <a:t>Experiments by Clausen, Keck, and </a:t>
            </a:r>
            <a:r>
              <a:rPr lang="en-US" dirty="0" err="1">
                <a:latin typeface="Calibri"/>
                <a:cs typeface="Calibri"/>
              </a:rPr>
              <a:t>Hiesey</a:t>
            </a:r>
            <a:r>
              <a:rPr lang="en-US" dirty="0">
                <a:latin typeface="Calibri"/>
                <a:cs typeface="Calibri"/>
              </a:rPr>
              <a:t> (1948)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Genetically identical cuttings of the same individual </a:t>
            </a:r>
            <a:r>
              <a:rPr lang="en-US" i="1" dirty="0" err="1">
                <a:latin typeface="Calibri"/>
                <a:cs typeface="Calibri"/>
              </a:rPr>
              <a:t>Achillea</a:t>
            </a:r>
            <a:r>
              <a:rPr lang="en-US" dirty="0">
                <a:latin typeface="Calibri"/>
                <a:cs typeface="Calibri"/>
              </a:rPr>
              <a:t> plant grown at different altitudes.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sz="1400" dirty="0">
                <a:latin typeface="Calibri"/>
                <a:cs typeface="Calibri"/>
              </a:rPr>
              <a:t>Clausen, J., Keck, D. D., &amp; </a:t>
            </a:r>
            <a:r>
              <a:rPr lang="en-US" sz="1400" dirty="0" err="1">
                <a:latin typeface="Calibri"/>
                <a:cs typeface="Calibri"/>
              </a:rPr>
              <a:t>Hiesey</a:t>
            </a:r>
            <a:r>
              <a:rPr lang="en-US" sz="1400" dirty="0">
                <a:latin typeface="Calibri"/>
                <a:cs typeface="Calibri"/>
              </a:rPr>
              <a:t>, W. M. (1948). Experimental studies on the nature of species. III. </a:t>
            </a:r>
            <a:r>
              <a:rPr lang="en-US" sz="1400" dirty="0" err="1">
                <a:latin typeface="Calibri"/>
                <a:cs typeface="Calibri"/>
              </a:rPr>
              <a:t>Environresponses</a:t>
            </a:r>
            <a:r>
              <a:rPr lang="en-US" sz="1400" dirty="0">
                <a:latin typeface="Calibri"/>
                <a:cs typeface="Calibri"/>
              </a:rPr>
              <a:t> of climatic races of </a:t>
            </a:r>
            <a:r>
              <a:rPr lang="en-US" sz="1400" i="1" dirty="0" err="1">
                <a:latin typeface="Calibri"/>
                <a:cs typeface="Calibri"/>
              </a:rPr>
              <a:t>Achillea</a:t>
            </a:r>
            <a:r>
              <a:rPr lang="en-US" sz="1400" dirty="0">
                <a:latin typeface="Calibri"/>
                <a:cs typeface="Calibri"/>
              </a:rPr>
              <a:t>. </a:t>
            </a:r>
            <a:r>
              <a:rPr lang="en-US" sz="1400" i="1" dirty="0">
                <a:latin typeface="Calibri"/>
                <a:cs typeface="Calibri"/>
              </a:rPr>
              <a:t>Experimental studies on the nature of species. III. </a:t>
            </a:r>
            <a:r>
              <a:rPr lang="en-US" sz="1400" i="1" dirty="0" err="1">
                <a:latin typeface="Calibri"/>
                <a:cs typeface="Calibri"/>
              </a:rPr>
              <a:t>Environresponses</a:t>
            </a:r>
            <a:r>
              <a:rPr lang="en-US" sz="1400" i="1" dirty="0">
                <a:latin typeface="Calibri"/>
                <a:cs typeface="Calibri"/>
              </a:rPr>
              <a:t> of climatic races of </a:t>
            </a:r>
            <a:r>
              <a:rPr lang="en-US" sz="1400" i="1" dirty="0" err="1">
                <a:latin typeface="Calibri"/>
                <a:cs typeface="Calibri"/>
              </a:rPr>
              <a:t>Achillea</a:t>
            </a:r>
            <a:r>
              <a:rPr lang="en-US" sz="1400" i="1" dirty="0">
                <a:latin typeface="Calibri"/>
                <a:cs typeface="Calibri"/>
              </a:rPr>
              <a:t>.</a:t>
            </a:r>
            <a:r>
              <a:rPr lang="en-US" sz="1400" dirty="0">
                <a:latin typeface="Calibri"/>
                <a:cs typeface="Calibri"/>
              </a:rPr>
              <a:t> Publ. No. 581.</a:t>
            </a:r>
          </a:p>
          <a:p>
            <a:pPr eaLnBrk="1" hangingPunct="1"/>
            <a:endParaRPr lang="en-US" sz="1400" dirty="0">
              <a:latin typeface="Calibri"/>
              <a:cs typeface="Calibri"/>
            </a:endParaRPr>
          </a:p>
          <a:p>
            <a:pPr eaLnBrk="1" hangingPunct="1"/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2400" u="sng" dirty="0"/>
              <a:t>Some types of questions studied in quantitative genetics</a:t>
            </a:r>
            <a:r>
              <a:rPr lang="en-US" sz="2400" dirty="0"/>
              <a:t>:</a:t>
            </a:r>
          </a:p>
          <a:p>
            <a:pPr marL="457200" indent="-457200">
              <a:buFontTx/>
              <a:buChar char="•"/>
              <a:defRPr/>
            </a:pPr>
            <a:endParaRPr lang="en-US" dirty="0">
              <a:cs typeface="+mn-cs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How do genetics and environment affect a trait?</a:t>
            </a:r>
          </a:p>
          <a:p>
            <a:pPr marL="457200" indent="-457200">
              <a:buFontTx/>
              <a:buChar char="•"/>
              <a:defRPr/>
            </a:pPr>
            <a:endParaRPr lang="en-US" dirty="0">
              <a:cs typeface="+mn-cs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Which and how many genes produce a set of phenotypes for a trait</a:t>
            </a:r>
            <a:r>
              <a:rPr lang="en-US" dirty="0"/>
              <a:t>?</a:t>
            </a:r>
          </a:p>
          <a:p>
            <a:pPr marL="457200" indent="-457200">
              <a:buFontTx/>
              <a:buChar char="•"/>
              <a:defRPr/>
            </a:pPr>
            <a:endParaRPr lang="en-US" dirty="0">
              <a:cs typeface="+mn-cs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dirty="0"/>
              <a:t>W</a:t>
            </a:r>
            <a:r>
              <a:rPr lang="en-US" dirty="0">
                <a:cs typeface="+mn-cs"/>
              </a:rPr>
              <a:t>here in the genome are they located? Autosomal or sex-linked, etc.? What is the recombination distance between linked loci?</a:t>
            </a:r>
          </a:p>
          <a:p>
            <a:pPr marL="457200" indent="-457200">
              <a:buFontTx/>
              <a:buChar char="•"/>
              <a:defRPr/>
            </a:pPr>
            <a:endParaRPr lang="en-US" dirty="0">
              <a:cs typeface="+mn-cs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Do some genes play a major role (large effect size), whereas other genes modify or play a small role (small effect size)?  </a:t>
            </a:r>
          </a:p>
          <a:p>
            <a:pPr marL="457200" indent="-457200">
              <a:buFontTx/>
              <a:buChar char="•"/>
              <a:defRPr/>
            </a:pPr>
            <a:endParaRPr lang="en-US" dirty="0">
              <a:cs typeface="+mn-cs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Do alleles interact to produce additive or </a:t>
            </a:r>
            <a:r>
              <a:rPr lang="en-US" dirty="0" err="1">
                <a:cs typeface="+mn-cs"/>
              </a:rPr>
              <a:t>epistatic</a:t>
            </a:r>
            <a:r>
              <a:rPr lang="en-US" dirty="0">
                <a:cs typeface="+mn-cs"/>
              </a:rPr>
              <a:t> effects?</a:t>
            </a:r>
          </a:p>
          <a:p>
            <a:pPr marL="457200" indent="-457200">
              <a:buFontTx/>
              <a:buChar char="•"/>
              <a:defRPr/>
            </a:pPr>
            <a:endParaRPr lang="en-US" dirty="0">
              <a:cs typeface="+mn-cs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How does selection affect the trait; does it affect other traits that may be linked?</a:t>
            </a:r>
          </a:p>
          <a:p>
            <a:pPr marL="457200" indent="-457200">
              <a:buFontTx/>
              <a:buChar char="•"/>
              <a:defRPr/>
            </a:pPr>
            <a:endParaRPr lang="en-US" dirty="0">
              <a:cs typeface="+mn-cs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If so what types of mating and selection produce desired phenotypes?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How will species respond to changing environment?</a:t>
            </a:r>
          </a:p>
        </p:txBody>
      </p:sp>
    </p:spTree>
    <p:extLst>
      <p:ext uri="{BB962C8B-B14F-4D97-AF65-F5344CB8AC3E}">
        <p14:creationId xmlns:p14="http://schemas.microsoft.com/office/powerpoint/2010/main" val="257725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ChangeArrowheads="1"/>
          </p:cNvSpPr>
          <p:nvPr/>
        </p:nvSpPr>
        <p:spPr bwMode="auto">
          <a:xfrm>
            <a:off x="228600" y="381000"/>
            <a:ext cx="85344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u="sng" dirty="0">
                <a:cs typeface="+mn-cs"/>
              </a:rPr>
              <a:t>Statistical analyses and distributions</a:t>
            </a:r>
            <a:r>
              <a:rPr lang="en-US" dirty="0">
                <a:cs typeface="+mn-cs"/>
              </a:rPr>
              <a:t>:</a:t>
            </a:r>
          </a:p>
          <a:p>
            <a:pPr marL="457200" indent="-457200">
              <a:buFontTx/>
              <a:buChar char="•"/>
              <a:defRPr/>
            </a:pPr>
            <a:endParaRPr lang="en-US" dirty="0">
              <a:cs typeface="+mn-cs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Sample size/randomization</a:t>
            </a:r>
          </a:p>
          <a:p>
            <a:pPr marL="457200" indent="-457200">
              <a:buFontTx/>
              <a:buChar char="•"/>
              <a:defRPr/>
            </a:pPr>
            <a:endParaRPr lang="en-US" dirty="0">
              <a:cs typeface="+mn-cs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Type of distribution (e.g., normal distribution)</a:t>
            </a:r>
          </a:p>
          <a:p>
            <a:pPr marL="457200" indent="-457200">
              <a:buFontTx/>
              <a:buChar char="•"/>
              <a:defRPr/>
            </a:pPr>
            <a:endParaRPr lang="en-US" dirty="0">
              <a:cs typeface="+mn-cs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Mean, variance, and standard deviation</a:t>
            </a:r>
          </a:p>
          <a:p>
            <a:pPr marL="457200" indent="-457200">
              <a:buFontTx/>
              <a:buChar char="•"/>
              <a:defRPr/>
            </a:pPr>
            <a:endParaRPr lang="en-US" dirty="0">
              <a:cs typeface="+mn-cs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Correlation/regression</a:t>
            </a:r>
          </a:p>
          <a:p>
            <a:pPr marL="457200" indent="-457200">
              <a:buFontTx/>
              <a:buChar char="•"/>
              <a:defRPr/>
            </a:pPr>
            <a:endParaRPr lang="en-US" dirty="0">
              <a:cs typeface="+mn-cs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Analysis of variance (ANOVA)</a:t>
            </a:r>
          </a:p>
        </p:txBody>
      </p:sp>
      <p:pic>
        <p:nvPicPr>
          <p:cNvPr id="19458" name="Picture 2" descr="l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47371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140790" y="5715000"/>
            <a:ext cx="12723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b="0" dirty="0"/>
              <a:t>Lognormal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787719" y="5715000"/>
            <a:ext cx="9293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b="0" dirty="0"/>
              <a:t>Normal</a:t>
            </a:r>
          </a:p>
        </p:txBody>
      </p:sp>
      <p:pic>
        <p:nvPicPr>
          <p:cNvPr id="19461" name="Picture 6" descr="Standard_Exponential_Distribution_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759200"/>
            <a:ext cx="34194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6560627" y="5715000"/>
            <a:ext cx="1386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b="0" dirty="0"/>
              <a:t>Exponential</a:t>
            </a:r>
          </a:p>
        </p:txBody>
      </p:sp>
    </p:spTree>
    <p:extLst>
      <p:ext uri="{BB962C8B-B14F-4D97-AF65-F5344CB8AC3E}">
        <p14:creationId xmlns:p14="http://schemas.microsoft.com/office/powerpoint/2010/main" val="229618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1000" y="457200"/>
            <a:ext cx="8270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Components of Phenotypic Variation</a:t>
            </a: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457200" y="1676400"/>
            <a:ext cx="8229600" cy="369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>
                <a:latin typeface="Calibri"/>
                <a:cs typeface="Calibri"/>
              </a:rPr>
              <a:t>Individuals </a:t>
            </a:r>
            <a:r>
              <a:rPr lang="en-US" b="1" dirty="0">
                <a:latin typeface="Calibri"/>
                <a:cs typeface="Calibri"/>
              </a:rPr>
              <a:t>:</a:t>
            </a:r>
            <a:r>
              <a:rPr lang="en-US" b="1" i="1" dirty="0">
                <a:latin typeface="Calibri"/>
                <a:cs typeface="Calibri"/>
              </a:rPr>
              <a:t> P</a:t>
            </a:r>
            <a:r>
              <a:rPr lang="en-US" b="1" dirty="0">
                <a:latin typeface="Calibri"/>
                <a:cs typeface="Calibri"/>
              </a:rPr>
              <a:t> = </a:t>
            </a:r>
            <a:r>
              <a:rPr lang="en-US" b="1" i="1" dirty="0">
                <a:latin typeface="Calibri"/>
                <a:cs typeface="Calibri"/>
              </a:rPr>
              <a:t>G</a:t>
            </a:r>
            <a:r>
              <a:rPr lang="en-US" b="1" dirty="0">
                <a:latin typeface="Calibri"/>
                <a:cs typeface="Calibri"/>
              </a:rPr>
              <a:t> + </a:t>
            </a:r>
            <a:r>
              <a:rPr lang="en-US" b="1" i="1" dirty="0">
                <a:latin typeface="Calibri"/>
                <a:cs typeface="Calibri"/>
              </a:rPr>
              <a:t>E </a:t>
            </a:r>
          </a:p>
          <a:p>
            <a:pPr eaLnBrk="1" hangingPunct="1">
              <a:spcBef>
                <a:spcPct val="50000"/>
              </a:spcBef>
            </a:pPr>
            <a:endParaRPr lang="en-US" sz="1200" b="1" i="1" dirty="0"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(</a:t>
            </a:r>
            <a:r>
              <a:rPr lang="en-US" b="1" dirty="0">
                <a:latin typeface="Calibri"/>
                <a:cs typeface="Calibri"/>
              </a:rPr>
              <a:t>P</a:t>
            </a:r>
            <a:r>
              <a:rPr lang="en-US" dirty="0">
                <a:latin typeface="Calibri"/>
                <a:cs typeface="Calibri"/>
              </a:rPr>
              <a:t>henotype = </a:t>
            </a:r>
            <a:r>
              <a:rPr lang="en-US" b="1" dirty="0">
                <a:latin typeface="Calibri"/>
                <a:cs typeface="Calibri"/>
              </a:rPr>
              <a:t>G</a:t>
            </a:r>
            <a:r>
              <a:rPr lang="en-US" dirty="0">
                <a:latin typeface="Calibri"/>
                <a:cs typeface="Calibri"/>
              </a:rPr>
              <a:t>enetic + </a:t>
            </a:r>
            <a:r>
              <a:rPr lang="en-US" b="1" dirty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nvironmental effects)</a:t>
            </a:r>
          </a:p>
          <a:p>
            <a:pPr eaLnBrk="1" hangingPunct="1">
              <a:spcBef>
                <a:spcPct val="50000"/>
              </a:spcBef>
            </a:pPr>
            <a:endParaRPr lang="en-US" sz="1200" i="1" dirty="0"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i="1" dirty="0">
                <a:latin typeface="Calibri"/>
                <a:cs typeface="Calibri"/>
              </a:rPr>
              <a:t>Population </a:t>
            </a:r>
            <a:r>
              <a:rPr lang="en-US" b="1" dirty="0">
                <a:latin typeface="Calibri"/>
                <a:cs typeface="Calibri"/>
              </a:rPr>
              <a:t>:</a:t>
            </a:r>
            <a:r>
              <a:rPr lang="en-US" b="1" i="1" dirty="0">
                <a:latin typeface="Calibri"/>
                <a:cs typeface="Calibri"/>
              </a:rPr>
              <a:t> </a:t>
            </a:r>
            <a:r>
              <a:rPr lang="en-US" b="1" dirty="0">
                <a:latin typeface="Calibri"/>
                <a:cs typeface="Calibri"/>
              </a:rPr>
              <a:t>Variance (</a:t>
            </a:r>
            <a:r>
              <a:rPr lang="en-US" b="1" i="1" dirty="0">
                <a:latin typeface="Calibri"/>
                <a:cs typeface="Calibri"/>
              </a:rPr>
              <a:t>P</a:t>
            </a:r>
            <a:r>
              <a:rPr lang="en-US" b="1" dirty="0">
                <a:latin typeface="Calibri"/>
                <a:cs typeface="Calibri"/>
              </a:rPr>
              <a:t>) = Variance (</a:t>
            </a:r>
            <a:r>
              <a:rPr lang="en-US" b="1" i="1" dirty="0">
                <a:latin typeface="Calibri"/>
                <a:cs typeface="Calibri"/>
              </a:rPr>
              <a:t>G</a:t>
            </a:r>
            <a:r>
              <a:rPr lang="en-US" b="1" dirty="0">
                <a:latin typeface="Calibri"/>
                <a:cs typeface="Calibri"/>
              </a:rPr>
              <a:t>) + Variance (</a:t>
            </a:r>
            <a:r>
              <a:rPr lang="en-US" b="1" i="1" dirty="0">
                <a:latin typeface="Calibri"/>
                <a:cs typeface="Calibri"/>
              </a:rPr>
              <a:t>E</a:t>
            </a:r>
            <a:r>
              <a:rPr lang="en-US" b="1" dirty="0">
                <a:latin typeface="Calibri"/>
                <a:cs typeface="Calibri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endParaRPr lang="en-US" sz="1200" b="1" i="1" dirty="0"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V</a:t>
            </a:r>
            <a:r>
              <a:rPr lang="en-US" i="1" baseline="-25000" dirty="0">
                <a:latin typeface="Calibri"/>
                <a:cs typeface="Calibri"/>
              </a:rPr>
              <a:t>P</a:t>
            </a:r>
            <a:r>
              <a:rPr lang="en-US" dirty="0">
                <a:latin typeface="Calibri"/>
                <a:cs typeface="Calibri"/>
              </a:rPr>
              <a:t> = </a:t>
            </a:r>
            <a:r>
              <a:rPr lang="en-US" i="1" dirty="0">
                <a:latin typeface="Calibri"/>
                <a:cs typeface="Calibri"/>
              </a:rPr>
              <a:t>V</a:t>
            </a:r>
            <a:r>
              <a:rPr lang="en-US" i="1" baseline="-25000" dirty="0">
                <a:latin typeface="Calibri"/>
                <a:cs typeface="Calibri"/>
              </a:rPr>
              <a:t>G</a:t>
            </a:r>
            <a:r>
              <a:rPr lang="en-US" dirty="0">
                <a:latin typeface="Calibri"/>
                <a:cs typeface="Calibri"/>
              </a:rPr>
              <a:t> + </a:t>
            </a:r>
            <a:r>
              <a:rPr lang="en-US" i="1" dirty="0">
                <a:latin typeface="Calibri"/>
                <a:cs typeface="Calibri"/>
              </a:rPr>
              <a:t>V</a:t>
            </a:r>
            <a:r>
              <a:rPr lang="en-US" i="1" baseline="-25000" dirty="0">
                <a:latin typeface="Calibri"/>
                <a:cs typeface="Calibri"/>
              </a:rPr>
              <a:t>E</a:t>
            </a:r>
          </a:p>
          <a:p>
            <a:pPr eaLnBrk="1" hangingPunct="1">
              <a:spcBef>
                <a:spcPct val="50000"/>
              </a:spcBef>
            </a:pPr>
            <a:endParaRPr lang="en-US" sz="1200" i="1" baseline="-25000" dirty="0"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V</a:t>
            </a:r>
            <a:r>
              <a:rPr lang="en-US" i="1" baseline="-25000" dirty="0">
                <a:latin typeface="Calibri"/>
                <a:cs typeface="Calibri"/>
              </a:rPr>
              <a:t>P</a:t>
            </a:r>
            <a:r>
              <a:rPr lang="en-US" dirty="0">
                <a:latin typeface="Calibri"/>
                <a:cs typeface="Calibri"/>
              </a:rPr>
              <a:t> = </a:t>
            </a:r>
            <a:r>
              <a:rPr lang="en-US" i="1" dirty="0">
                <a:latin typeface="Calibri"/>
                <a:cs typeface="Calibri"/>
              </a:rPr>
              <a:t>V</a:t>
            </a:r>
            <a:r>
              <a:rPr lang="en-US" i="1" baseline="-25000" dirty="0">
                <a:latin typeface="Calibri"/>
                <a:cs typeface="Calibri"/>
              </a:rPr>
              <a:t>G</a:t>
            </a:r>
            <a:r>
              <a:rPr lang="en-US" dirty="0">
                <a:latin typeface="Calibri"/>
                <a:cs typeface="Calibri"/>
              </a:rPr>
              <a:t> + </a:t>
            </a:r>
            <a:r>
              <a:rPr lang="en-US" i="1" dirty="0">
                <a:latin typeface="Calibri"/>
                <a:cs typeface="Calibri"/>
              </a:rPr>
              <a:t>V</a:t>
            </a:r>
            <a:r>
              <a:rPr lang="en-US" i="1" baseline="-25000" dirty="0">
                <a:latin typeface="Calibri"/>
                <a:cs typeface="Calibri"/>
              </a:rPr>
              <a:t>E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+ 2</a:t>
            </a:r>
            <a:r>
              <a:rPr lang="en-US" i="1" dirty="0">
                <a:latin typeface="Calibri"/>
                <a:cs typeface="Calibri"/>
              </a:rPr>
              <a:t>COV</a:t>
            </a:r>
            <a:r>
              <a:rPr lang="en-US" baseline="-25000" dirty="0">
                <a:latin typeface="Calibri"/>
                <a:cs typeface="Calibri"/>
              </a:rPr>
              <a:t>G,E</a:t>
            </a:r>
            <a:r>
              <a:rPr lang="en-US" dirty="0">
                <a:latin typeface="Calibri"/>
                <a:cs typeface="Calibri"/>
              </a:rPr>
              <a:t> + </a:t>
            </a:r>
            <a:r>
              <a:rPr lang="en-US" i="1" dirty="0">
                <a:latin typeface="Calibri"/>
                <a:cs typeface="Calibri"/>
              </a:rPr>
              <a:t>V</a:t>
            </a:r>
            <a:r>
              <a:rPr lang="en-US" i="1" baseline="-25000" dirty="0">
                <a:latin typeface="Calibri"/>
                <a:cs typeface="Calibri"/>
              </a:rPr>
              <a:t>G X E</a:t>
            </a:r>
            <a:endParaRPr lang="en-US" baseline="-25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ChangeArrowheads="1"/>
          </p:cNvSpPr>
          <p:nvPr/>
        </p:nvSpPr>
        <p:spPr bwMode="auto">
          <a:xfrm>
            <a:off x="228600" y="381000"/>
            <a:ext cx="8534400" cy="543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3600" dirty="0">
                <a:latin typeface="Calibri"/>
                <a:cs typeface="Calibri"/>
              </a:rPr>
              <a:t>Components of Genetic Variation</a:t>
            </a:r>
          </a:p>
          <a:p>
            <a:pPr marL="457200" indent="-457200">
              <a:buFontTx/>
              <a:buChar char="•"/>
              <a:defRPr/>
            </a:pPr>
            <a:endParaRPr lang="en-US" dirty="0">
              <a:cs typeface="+mn-cs"/>
            </a:endParaRPr>
          </a:p>
          <a:p>
            <a:pPr marL="457200" indent="-457200">
              <a:buFont typeface="Times" charset="0"/>
              <a:buAutoNum type="arabicPeriod"/>
              <a:defRPr/>
            </a:pPr>
            <a:r>
              <a:rPr lang="en-US" sz="2000" b="1" dirty="0"/>
              <a:t>Additive genetic variance (</a:t>
            </a:r>
            <a:r>
              <a:rPr lang="en-US" sz="2000" b="1" i="1" dirty="0"/>
              <a:t>V</a:t>
            </a:r>
            <a:r>
              <a:rPr lang="en-US" sz="2000" b="1" i="1" baseline="-25000" dirty="0"/>
              <a:t>A</a:t>
            </a:r>
            <a:r>
              <a:rPr lang="en-US" sz="2000" b="1" dirty="0"/>
              <a:t>):  </a:t>
            </a:r>
            <a:r>
              <a:rPr lang="en-US" sz="2000" dirty="0"/>
              <a:t>effects of alleles at two or more loci contribute to phenotype. </a:t>
            </a:r>
            <a:r>
              <a:rPr lang="en-US" sz="2000" dirty="0">
                <a:solidFill>
                  <a:srgbClr val="0000FF"/>
                </a:solidFill>
              </a:rPr>
              <a:t>F1 will will appear intermediate to the parental phenotypes for repeated test crosses.</a:t>
            </a:r>
          </a:p>
          <a:p>
            <a:pPr marL="457200" indent="-457200">
              <a:buFont typeface="Times" charset="0"/>
              <a:buAutoNum type="arabicPeriod"/>
              <a:defRPr/>
            </a:pPr>
            <a:endParaRPr lang="en-US" sz="2000" dirty="0"/>
          </a:p>
          <a:p>
            <a:pPr marL="457200" indent="-457200">
              <a:buFont typeface="Times" charset="0"/>
              <a:buAutoNum type="arabicPeriod"/>
              <a:defRPr/>
            </a:pPr>
            <a:r>
              <a:rPr lang="en-US" sz="2000" b="1" dirty="0"/>
              <a:t>Dominance variance (</a:t>
            </a:r>
            <a:r>
              <a:rPr lang="en-US" sz="2000" b="1" i="1" dirty="0"/>
              <a:t>V</a:t>
            </a:r>
            <a:r>
              <a:rPr lang="en-US" sz="2000" b="1" i="1" baseline="-25000" dirty="0"/>
              <a:t>D</a:t>
            </a:r>
            <a:r>
              <a:rPr lang="en-US" sz="2000" b="1" dirty="0"/>
              <a:t>):  </a:t>
            </a:r>
            <a:r>
              <a:rPr lang="en-US" sz="2000" dirty="0"/>
              <a:t>effects of alleles are not strictly additive; must consider how alleles interact in the heterozygote.  </a:t>
            </a:r>
            <a:r>
              <a:rPr lang="en-US" sz="2000" dirty="0">
                <a:solidFill>
                  <a:srgbClr val="0000FF"/>
                </a:solidFill>
              </a:rPr>
              <a:t>F1 will resemble one of the parental phenotypes.</a:t>
            </a:r>
          </a:p>
          <a:p>
            <a:pPr marL="457200" indent="-457200">
              <a:buFont typeface="Times" charset="0"/>
              <a:buAutoNum type="arabicPeriod"/>
              <a:defRPr/>
            </a:pPr>
            <a:endParaRPr lang="en-US" sz="2000" dirty="0"/>
          </a:p>
          <a:p>
            <a:pPr marL="457200" indent="-457200">
              <a:buFont typeface="Times" charset="0"/>
              <a:buAutoNum type="arabicPeriod"/>
              <a:defRPr/>
            </a:pPr>
            <a:r>
              <a:rPr lang="en-US" sz="2000" b="1" dirty="0"/>
              <a:t>Interaction variance (</a:t>
            </a:r>
            <a:r>
              <a:rPr lang="en-US" sz="2000" b="1" i="1" dirty="0"/>
              <a:t>V</a:t>
            </a:r>
            <a:r>
              <a:rPr lang="en-US" sz="2000" b="1" i="1" baseline="-25000" dirty="0"/>
              <a:t>I</a:t>
            </a:r>
            <a:r>
              <a:rPr lang="en-US" sz="2000" b="1" dirty="0"/>
              <a:t>):  </a:t>
            </a:r>
            <a:r>
              <a:rPr lang="en-US" sz="2000" dirty="0"/>
              <a:t>accounts for </a:t>
            </a:r>
            <a:r>
              <a:rPr lang="en-US" sz="2000" dirty="0" err="1"/>
              <a:t>epistatic</a:t>
            </a:r>
            <a:r>
              <a:rPr lang="en-US" sz="2000" dirty="0"/>
              <a:t> interactions between two or more loci.  </a:t>
            </a:r>
            <a:r>
              <a:rPr lang="en-US" sz="2000" dirty="0">
                <a:solidFill>
                  <a:srgbClr val="0000FF"/>
                </a:solidFill>
              </a:rPr>
              <a:t>F1 phenotype is unpredictable.</a:t>
            </a:r>
          </a:p>
          <a:p>
            <a:pPr marL="457200" indent="-457200">
              <a:buFont typeface="Times" charset="0"/>
              <a:buAutoNum type="arabicPeriod"/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0" lvl="2">
              <a:defRPr/>
            </a:pPr>
            <a:r>
              <a:rPr lang="en-US" sz="2000" dirty="0"/>
              <a:t>Substitute </a:t>
            </a:r>
            <a:r>
              <a:rPr lang="en-US" sz="2000" i="1" dirty="0"/>
              <a:t>V</a:t>
            </a:r>
            <a:r>
              <a:rPr lang="en-US" sz="2000" i="1" baseline="-25000" dirty="0"/>
              <a:t>G</a:t>
            </a:r>
            <a:r>
              <a:rPr lang="en-US" sz="2000" dirty="0"/>
              <a:t> with </a:t>
            </a:r>
            <a:r>
              <a:rPr lang="en-US" sz="2000" i="1" dirty="0"/>
              <a:t>V</a:t>
            </a:r>
            <a:r>
              <a:rPr lang="en-US" sz="2000" i="1" baseline="-25000" dirty="0"/>
              <a:t>A</a:t>
            </a:r>
            <a:r>
              <a:rPr lang="en-US" sz="2000" i="1" dirty="0"/>
              <a:t> + V</a:t>
            </a:r>
            <a:r>
              <a:rPr lang="en-US" sz="2000" i="1" baseline="-25000" dirty="0"/>
              <a:t>D </a:t>
            </a:r>
            <a:r>
              <a:rPr lang="en-US" sz="2000" i="1" dirty="0"/>
              <a:t>+ V</a:t>
            </a:r>
            <a:r>
              <a:rPr lang="en-US" sz="2000" i="1" baseline="-25000" dirty="0"/>
              <a:t>I </a:t>
            </a:r>
            <a:r>
              <a:rPr lang="en-US" sz="2000" dirty="0">
                <a:sym typeface="Wingdings"/>
              </a:rPr>
              <a:t>: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buFont typeface="Times" charset="0"/>
              <a:buNone/>
              <a:defRPr/>
            </a:pPr>
            <a:endParaRPr lang="en-US" sz="2000" dirty="0"/>
          </a:p>
          <a:p>
            <a:pPr marL="1371600" lvl="2" indent="-457200">
              <a:buFont typeface="Times" charset="0"/>
              <a:buNone/>
              <a:defRPr/>
            </a:pPr>
            <a:endParaRPr lang="en-US" sz="2000" i="1" baseline="-25000" dirty="0"/>
          </a:p>
          <a:p>
            <a:pPr marL="1371600" lvl="2" indent="-457200">
              <a:buFont typeface="Times" charset="0"/>
              <a:buNone/>
              <a:defRPr/>
            </a:pPr>
            <a:r>
              <a:rPr lang="en-US" sz="2000" i="1" dirty="0"/>
              <a:t>V</a:t>
            </a:r>
            <a:r>
              <a:rPr lang="en-US" sz="2000" i="1" baseline="-25000" dirty="0"/>
              <a:t>P</a:t>
            </a:r>
            <a:r>
              <a:rPr lang="en-US" sz="2000" i="1" dirty="0"/>
              <a:t> </a:t>
            </a:r>
            <a:r>
              <a:rPr lang="en-US" sz="2000" dirty="0"/>
              <a:t>= (</a:t>
            </a:r>
            <a:r>
              <a:rPr lang="en-US" sz="2000" i="1" dirty="0"/>
              <a:t>V</a:t>
            </a:r>
            <a:r>
              <a:rPr lang="en-US" sz="2000" i="1" baseline="-25000" dirty="0"/>
              <a:t>A</a:t>
            </a:r>
            <a:r>
              <a:rPr lang="en-US" sz="2000" i="1" dirty="0"/>
              <a:t> + V</a:t>
            </a:r>
            <a:r>
              <a:rPr lang="en-US" sz="2000" i="1" baseline="-25000" dirty="0"/>
              <a:t>D </a:t>
            </a:r>
            <a:r>
              <a:rPr lang="en-US" sz="2000" i="1" dirty="0"/>
              <a:t>+ V</a:t>
            </a:r>
            <a:r>
              <a:rPr lang="en-US" sz="2000" i="1" baseline="-25000" dirty="0"/>
              <a:t>I</a:t>
            </a:r>
            <a:r>
              <a:rPr lang="en-US" sz="2000" dirty="0"/>
              <a:t>) </a:t>
            </a:r>
            <a:r>
              <a:rPr lang="en-US" sz="2000" i="1" dirty="0"/>
              <a:t>+ V</a:t>
            </a:r>
            <a:r>
              <a:rPr lang="en-US" sz="2000" i="1" baseline="-25000" dirty="0"/>
              <a:t>E </a:t>
            </a:r>
            <a:r>
              <a:rPr lang="en-US" sz="2000" i="1" dirty="0"/>
              <a:t>+ 2COV</a:t>
            </a:r>
            <a:r>
              <a:rPr lang="en-US" sz="2000" i="1" baseline="-25000" dirty="0"/>
              <a:t>G,E</a:t>
            </a:r>
            <a:r>
              <a:rPr lang="en-US" sz="2000" i="1" dirty="0"/>
              <a:t> + V</a:t>
            </a:r>
            <a:r>
              <a:rPr lang="en-US" sz="2000" i="1" baseline="-25000" dirty="0"/>
              <a:t>G x E</a:t>
            </a:r>
          </a:p>
        </p:txBody>
      </p:sp>
    </p:spTree>
    <p:extLst>
      <p:ext uri="{BB962C8B-B14F-4D97-AF65-F5344CB8AC3E}">
        <p14:creationId xmlns:p14="http://schemas.microsoft.com/office/powerpoint/2010/main" val="3138121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ChangeArrowheads="1"/>
          </p:cNvSpPr>
          <p:nvPr/>
        </p:nvSpPr>
        <p:spPr bwMode="auto">
          <a:xfrm>
            <a:off x="228600" y="381000"/>
            <a:ext cx="8534400" cy="590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u="sng" dirty="0">
                <a:cs typeface="+mn-cs"/>
              </a:rPr>
              <a:t>Analysis of Quantitative trait loci (QTLs)</a:t>
            </a:r>
            <a:r>
              <a:rPr lang="en-US" dirty="0">
                <a:cs typeface="+mn-cs"/>
              </a:rPr>
              <a:t>:</a:t>
            </a:r>
          </a:p>
          <a:p>
            <a:pPr marL="457200" indent="-457200">
              <a:buFontTx/>
              <a:buChar char="•"/>
              <a:defRPr/>
            </a:pPr>
            <a:endParaRPr lang="en-US" dirty="0">
              <a:cs typeface="+mn-cs"/>
            </a:endParaRPr>
          </a:p>
          <a:p>
            <a:pPr marL="457200" indent="-457200">
              <a:defRPr/>
            </a:pPr>
            <a:r>
              <a:rPr lang="en-US" dirty="0">
                <a:cs typeface="+mn-cs"/>
              </a:rPr>
              <a:t>QTLs =specific genomic segments correlated with continuous phenotypic trait variation.</a:t>
            </a:r>
          </a:p>
          <a:p>
            <a:pPr marL="457200" indent="-457200">
              <a:defRPr/>
            </a:pPr>
            <a:endParaRPr lang="en-US" dirty="0">
              <a:cs typeface="+mn-cs"/>
            </a:endParaRPr>
          </a:p>
          <a:p>
            <a:pPr marL="457200" indent="-457200">
              <a:defRPr/>
            </a:pPr>
            <a:r>
              <a:rPr lang="en-US" dirty="0">
                <a:cs typeface="+mn-cs"/>
              </a:rPr>
              <a:t>Perform Genome Wide Association Study (GWAS)</a:t>
            </a:r>
          </a:p>
          <a:p>
            <a:pPr marL="457200" indent="-457200">
              <a:buFont typeface="Times" charset="0"/>
              <a:buAutoNum type="arabicPeriod"/>
              <a:defRPr/>
            </a:pPr>
            <a:endParaRPr lang="en-US" dirty="0">
              <a:cs typeface="+mn-cs"/>
            </a:endParaRPr>
          </a:p>
          <a:p>
            <a:pPr marL="457200" indent="-457200">
              <a:buFont typeface="Times" charset="0"/>
              <a:buAutoNum type="arabicPeriod"/>
              <a:defRPr/>
            </a:pPr>
            <a:r>
              <a:rPr lang="en-US" dirty="0">
                <a:cs typeface="+mn-cs"/>
              </a:rPr>
              <a:t>Cross inbred lines with different phenotypes (homozygotes for different alleles at most loci) to produce heterozygotes.</a:t>
            </a:r>
          </a:p>
          <a:p>
            <a:pPr marL="457200" indent="-457200">
              <a:buFont typeface="Times" charset="0"/>
              <a:buAutoNum type="arabicPeriod"/>
              <a:defRPr/>
            </a:pPr>
            <a:endParaRPr lang="en-US" dirty="0">
              <a:cs typeface="+mn-cs"/>
            </a:endParaRPr>
          </a:p>
          <a:p>
            <a:pPr marL="457200" indent="-457200">
              <a:buFont typeface="Times" charset="0"/>
              <a:buAutoNum type="arabicPeriod"/>
              <a:defRPr/>
            </a:pPr>
            <a:r>
              <a:rPr lang="en-US" dirty="0">
                <a:cs typeface="+mn-cs"/>
              </a:rPr>
              <a:t>Self F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or back cross to parental lines to increase phenotypic variation and segregation of traits.</a:t>
            </a:r>
          </a:p>
          <a:p>
            <a:pPr marL="457200" indent="-457200">
              <a:buFont typeface="Times" charset="0"/>
              <a:buAutoNum type="arabicPeriod"/>
              <a:defRPr/>
            </a:pPr>
            <a:endParaRPr lang="en-US" dirty="0">
              <a:cs typeface="+mn-cs"/>
            </a:endParaRPr>
          </a:p>
          <a:p>
            <a:pPr marL="457200" indent="-457200">
              <a:buFont typeface="Times" charset="0"/>
              <a:buAutoNum type="arabicPeriod"/>
              <a:defRPr/>
            </a:pPr>
            <a:r>
              <a:rPr lang="en-US" dirty="0">
                <a:cs typeface="+mn-cs"/>
              </a:rPr>
              <a:t>Analyze F</a:t>
            </a:r>
            <a:r>
              <a:rPr lang="en-US" baseline="-25000" dirty="0">
                <a:cs typeface="+mn-cs"/>
              </a:rPr>
              <a:t>2 </a:t>
            </a:r>
            <a:r>
              <a:rPr lang="en-US" dirty="0">
                <a:cs typeface="+mn-cs"/>
              </a:rPr>
              <a:t>with physical markers (microsatellites) that correlate with phenotypic variation.</a:t>
            </a:r>
          </a:p>
          <a:p>
            <a:pPr marL="457200" indent="-457200">
              <a:buFont typeface="Times" charset="0"/>
              <a:buAutoNum type="arabicPeriod"/>
              <a:defRPr/>
            </a:pPr>
            <a:endParaRPr lang="en-US" dirty="0">
              <a:cs typeface="+mn-cs"/>
            </a:endParaRPr>
          </a:p>
          <a:p>
            <a:pPr marL="457200" indent="-457200">
              <a:buFont typeface="Times" charset="0"/>
              <a:buAutoNum type="arabicPeriod"/>
              <a:defRPr/>
            </a:pPr>
            <a:r>
              <a:rPr lang="en-US" dirty="0">
                <a:cs typeface="+mn-cs"/>
              </a:rPr>
              <a:t>Create a linkage map.</a:t>
            </a:r>
          </a:p>
          <a:p>
            <a:pPr marL="457200" indent="-457200">
              <a:buFont typeface="Times" charset="0"/>
              <a:buAutoNum type="arabicPeriod"/>
              <a:defRPr/>
            </a:pPr>
            <a:endParaRPr lang="en-US" dirty="0">
              <a:cs typeface="+mn-cs"/>
            </a:endParaRPr>
          </a:p>
          <a:p>
            <a:pPr marL="457200" indent="-457200">
              <a:buFont typeface="Times" charset="0"/>
              <a:buAutoNum type="arabicPeriod"/>
              <a:defRPr/>
            </a:pPr>
            <a:r>
              <a:rPr lang="en-US" dirty="0">
                <a:cs typeface="+mn-cs"/>
              </a:rPr>
              <a:t>Calculate components of phenotypic variance (V</a:t>
            </a:r>
            <a:r>
              <a:rPr lang="en-US" baseline="-25000" dirty="0">
                <a:cs typeface="+mn-cs"/>
              </a:rPr>
              <a:t>P</a:t>
            </a:r>
            <a:r>
              <a:rPr lang="en-US" dirty="0">
                <a:cs typeface="+mn-cs"/>
              </a:rPr>
              <a:t>) due to genetic effects (V</a:t>
            </a:r>
            <a:r>
              <a:rPr lang="en-US" baseline="-25000" dirty="0">
                <a:cs typeface="+mn-cs"/>
              </a:rPr>
              <a:t>G</a:t>
            </a:r>
            <a:r>
              <a:rPr lang="en-US" dirty="0">
                <a:cs typeface="+mn-cs"/>
              </a:rPr>
              <a:t>) and components due to environment effects (V</a:t>
            </a:r>
            <a:r>
              <a:rPr lang="en-US" baseline="-25000" dirty="0">
                <a:cs typeface="+mn-cs"/>
              </a:rPr>
              <a:t>E</a:t>
            </a:r>
            <a:r>
              <a:rPr lang="en-US" dirty="0">
                <a:cs typeface="+mn-cs"/>
              </a:rPr>
              <a:t>).</a:t>
            </a:r>
          </a:p>
          <a:p>
            <a:pPr marL="1371600" lvl="2" indent="-457200">
              <a:buFont typeface="Times" charset="0"/>
              <a:buNone/>
              <a:defRPr/>
            </a:pPr>
            <a:endParaRPr lang="en-US" dirty="0">
              <a:cs typeface="+mn-cs"/>
            </a:endParaRPr>
          </a:p>
          <a:p>
            <a:pPr marL="1371600" lvl="2" indent="-457200">
              <a:buFont typeface="Times" charset="0"/>
              <a:buNone/>
              <a:defRPr/>
            </a:pPr>
            <a:r>
              <a:rPr lang="en-US" i="1" dirty="0">
                <a:cs typeface="+mn-cs"/>
              </a:rPr>
              <a:t>V</a:t>
            </a:r>
            <a:r>
              <a:rPr lang="en-US" i="1" baseline="-25000" dirty="0">
                <a:cs typeface="+mn-cs"/>
              </a:rPr>
              <a:t>P</a:t>
            </a:r>
            <a:r>
              <a:rPr lang="en-US" i="1" dirty="0">
                <a:cs typeface="+mn-cs"/>
              </a:rPr>
              <a:t> </a:t>
            </a:r>
            <a:r>
              <a:rPr lang="en-US" dirty="0">
                <a:cs typeface="+mn-cs"/>
              </a:rPr>
              <a:t>= </a:t>
            </a:r>
            <a:r>
              <a:rPr lang="en-US" i="1" dirty="0">
                <a:cs typeface="+mn-cs"/>
              </a:rPr>
              <a:t>V</a:t>
            </a:r>
            <a:r>
              <a:rPr lang="en-US" i="1" baseline="-25000" dirty="0">
                <a:cs typeface="+mn-cs"/>
              </a:rPr>
              <a:t>G</a:t>
            </a:r>
            <a:r>
              <a:rPr lang="en-US" i="1" dirty="0">
                <a:cs typeface="+mn-cs"/>
              </a:rPr>
              <a:t> + V</a:t>
            </a:r>
            <a:r>
              <a:rPr lang="en-US" i="1" baseline="-25000" dirty="0">
                <a:cs typeface="+mn-cs"/>
              </a:rPr>
              <a:t>E </a:t>
            </a:r>
            <a:r>
              <a:rPr lang="en-US" i="1" dirty="0">
                <a:cs typeface="+mn-cs"/>
              </a:rPr>
              <a:t>+ 2COV</a:t>
            </a:r>
            <a:r>
              <a:rPr lang="en-US" i="1" baseline="-25000" dirty="0">
                <a:cs typeface="+mn-cs"/>
              </a:rPr>
              <a:t>G,E</a:t>
            </a:r>
            <a:r>
              <a:rPr lang="en-US" i="1" dirty="0">
                <a:cs typeface="+mn-cs"/>
              </a:rPr>
              <a:t> + V</a:t>
            </a:r>
            <a:r>
              <a:rPr lang="en-US" i="1" baseline="-25000" dirty="0">
                <a:cs typeface="+mn-cs"/>
              </a:rPr>
              <a:t>G x E</a:t>
            </a:r>
          </a:p>
        </p:txBody>
      </p:sp>
    </p:spTree>
    <p:extLst>
      <p:ext uri="{BB962C8B-B14F-4D97-AF65-F5344CB8AC3E}">
        <p14:creationId xmlns:p14="http://schemas.microsoft.com/office/powerpoint/2010/main" val="3225976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603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defRPr/>
            </a:pPr>
            <a:endParaRPr lang="en-US" b="1" u="sng" dirty="0"/>
          </a:p>
          <a:p>
            <a:pPr>
              <a:defRPr/>
            </a:pPr>
            <a:r>
              <a:rPr lang="en-US" sz="2000" b="1" dirty="0"/>
              <a:t>GWAS is similar to F</a:t>
            </a:r>
            <a:r>
              <a:rPr lang="en-US" sz="2000" b="1" baseline="-25000" dirty="0"/>
              <a:t>ST</a:t>
            </a:r>
            <a:r>
              <a:rPr lang="en-US" sz="2000" b="1" dirty="0"/>
              <a:t> genomic scan in the end results, but involves test crosses to create a linkage map, and can be used to identify loci of small effect (i.e., low F</a:t>
            </a:r>
            <a:r>
              <a:rPr lang="en-US" sz="2000" b="1" baseline="-25000" dirty="0"/>
              <a:t>ST</a:t>
            </a:r>
            <a:r>
              <a:rPr lang="en-US" sz="2000" b="1" dirty="0"/>
              <a:t>) with sufficient sample size.</a:t>
            </a: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b="1" dirty="0"/>
              <a:t>Relies on LD (i.e., hitchhiking) to detect gene of interest.</a:t>
            </a:r>
          </a:p>
          <a:p>
            <a:pPr marL="457200" indent="-457200">
              <a:defRPr/>
            </a:pPr>
            <a:endParaRPr lang="en-US" sz="2000" b="1" u="sng" dirty="0"/>
          </a:p>
          <a:p>
            <a:pPr marL="457200" indent="-457200">
              <a:defRPr/>
            </a:pPr>
            <a:r>
              <a:rPr lang="en-US" sz="2000" u="sng" dirty="0"/>
              <a:t>Calculate </a:t>
            </a:r>
            <a:r>
              <a:rPr lang="en-US" sz="2000" u="sng" dirty="0" err="1"/>
              <a:t>Lod</a:t>
            </a:r>
            <a:r>
              <a:rPr lang="en-US" sz="2000" u="sng" dirty="0"/>
              <a:t> Score (Logarithm of the Odds):</a:t>
            </a:r>
            <a:endParaRPr lang="en-US" sz="2000" dirty="0"/>
          </a:p>
          <a:p>
            <a:pPr marL="457200" indent="-457200">
              <a:buFontTx/>
              <a:buChar char="•"/>
              <a:defRPr/>
            </a:pPr>
            <a:endParaRPr lang="en-US" dirty="0">
              <a:cs typeface="+mn-cs"/>
            </a:endParaRPr>
          </a:p>
          <a:p>
            <a:pPr marL="457200" indent="-457200">
              <a:buFont typeface="Times" charset="0"/>
              <a:buAutoNum type="arabicPeriod"/>
              <a:defRPr/>
            </a:pPr>
            <a:r>
              <a:rPr lang="en-US" dirty="0" err="1">
                <a:cs typeface="+mn-cs"/>
              </a:rPr>
              <a:t>Lod</a:t>
            </a:r>
            <a:r>
              <a:rPr lang="en-US" dirty="0">
                <a:cs typeface="+mn-cs"/>
              </a:rPr>
              <a:t> = log of the ratio odds that two loci (or a locus and a trait) are linked with a recombination factor (q) greater than 0 and less than 0.5.</a:t>
            </a:r>
          </a:p>
          <a:p>
            <a:pPr marL="457200" indent="-457200">
              <a:buFont typeface="Times" charset="0"/>
              <a:buAutoNum type="arabicPeriod"/>
              <a:defRPr/>
            </a:pPr>
            <a:endParaRPr lang="en-US" dirty="0">
              <a:cs typeface="+mn-cs"/>
            </a:endParaRPr>
          </a:p>
          <a:p>
            <a:pPr marL="457200" indent="-457200">
              <a:buFont typeface="Times" charset="0"/>
              <a:buAutoNum type="arabicPeriod"/>
              <a:defRPr/>
            </a:pPr>
            <a:r>
              <a:rPr lang="en-US" i="1" dirty="0">
                <a:cs typeface="+mn-cs"/>
              </a:rPr>
              <a:t>z</a:t>
            </a:r>
            <a:r>
              <a:rPr lang="en-US" dirty="0">
                <a:cs typeface="+mn-cs"/>
              </a:rPr>
              <a:t> = log</a:t>
            </a:r>
            <a:r>
              <a:rPr lang="en-US" baseline="-25000" dirty="0">
                <a:cs typeface="+mn-cs"/>
              </a:rPr>
              <a:t>10</a:t>
            </a:r>
            <a:r>
              <a:rPr lang="en-US" dirty="0">
                <a:cs typeface="+mn-cs"/>
              </a:rPr>
              <a:t> {</a:t>
            </a:r>
            <a:r>
              <a:rPr lang="en-US" dirty="0" err="1">
                <a:cs typeface="+mn-cs"/>
              </a:rPr>
              <a:t>Prob</a:t>
            </a:r>
            <a:r>
              <a:rPr lang="en-US" dirty="0">
                <a:cs typeface="+mn-cs"/>
              </a:rPr>
              <a:t>(</a:t>
            </a:r>
            <a:r>
              <a:rPr lang="en-US" dirty="0" err="1">
                <a:cs typeface="+mn-cs"/>
              </a:rPr>
              <a:t>data|q</a:t>
            </a:r>
            <a:r>
              <a:rPr lang="en-US" dirty="0">
                <a:cs typeface="+mn-cs"/>
              </a:rPr>
              <a:t>)/</a:t>
            </a:r>
            <a:r>
              <a:rPr lang="en-US" dirty="0" err="1">
                <a:cs typeface="+mn-cs"/>
              </a:rPr>
              <a:t>Prob</a:t>
            </a:r>
            <a:r>
              <a:rPr lang="en-US" dirty="0">
                <a:cs typeface="+mn-cs"/>
              </a:rPr>
              <a:t>(data|0.5)}</a:t>
            </a:r>
          </a:p>
          <a:p>
            <a:pPr marL="457200" indent="-457200">
              <a:buFont typeface="Times" charset="0"/>
              <a:buAutoNum type="arabicPeriod"/>
              <a:defRPr/>
            </a:pPr>
            <a:endParaRPr lang="en-US" dirty="0">
              <a:cs typeface="+mn-cs"/>
            </a:endParaRPr>
          </a:p>
          <a:p>
            <a:pPr marL="457200" indent="-457200">
              <a:buFont typeface="Times" charset="0"/>
              <a:buAutoNum type="arabicPeriod"/>
              <a:defRPr/>
            </a:pPr>
            <a:r>
              <a:rPr lang="en-US" dirty="0" err="1">
                <a:cs typeface="+mn-cs"/>
              </a:rPr>
              <a:t>Lod</a:t>
            </a:r>
            <a:r>
              <a:rPr lang="en-US" dirty="0">
                <a:cs typeface="+mn-cs"/>
              </a:rPr>
              <a:t> score of +3.00 (odds of 1000:1) or greater is regarded as acceptable evidence for linkage.</a:t>
            </a:r>
          </a:p>
          <a:p>
            <a:pPr marL="457200" indent="-457200">
              <a:buFont typeface="Times" charset="0"/>
              <a:buAutoNum type="arabicPeriod"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Lod</a:t>
            </a:r>
            <a:r>
              <a:rPr lang="en-US" dirty="0">
                <a:cs typeface="+mn-cs"/>
              </a:rPr>
              <a:t> 3 = 1000:1</a:t>
            </a:r>
          </a:p>
          <a:p>
            <a:pPr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Lod</a:t>
            </a:r>
            <a:r>
              <a:rPr lang="en-US" dirty="0">
                <a:cs typeface="+mn-cs"/>
              </a:rPr>
              <a:t> 2 = 100:1</a:t>
            </a:r>
          </a:p>
          <a:p>
            <a:pPr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Lod</a:t>
            </a:r>
            <a:r>
              <a:rPr lang="en-US" dirty="0">
                <a:cs typeface="+mn-cs"/>
              </a:rPr>
              <a:t> 1 = 10:1</a:t>
            </a:r>
          </a:p>
          <a:p>
            <a:pPr marL="457200" indent="-457200">
              <a:buFont typeface="Times" charset="0"/>
              <a:buAutoNum type="arabicPeriod"/>
              <a:defRPr/>
            </a:pPr>
            <a:endParaRPr lang="en-US" i="1" baseline="-25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48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Traits with a </a:t>
            </a:r>
            <a:r>
              <a:rPr lang="en-US" sz="2400" u="sng" dirty="0">
                <a:cs typeface="+mn-cs"/>
              </a:rPr>
              <a:t>continuous distribution of phenotypes</a:t>
            </a:r>
            <a:r>
              <a:rPr lang="en-US" sz="2400" dirty="0">
                <a:cs typeface="+mn-cs"/>
              </a:rPr>
              <a:t> are called </a:t>
            </a:r>
            <a:r>
              <a:rPr lang="en-US" sz="2400" u="sng" dirty="0">
                <a:cs typeface="+mn-cs"/>
              </a:rPr>
              <a:t>quantitative traits</a:t>
            </a:r>
            <a:r>
              <a:rPr lang="en-US" sz="2400" dirty="0">
                <a:cs typeface="+mn-cs"/>
              </a:rPr>
              <a:t> (e.g., height, weight, growth rate, personality, learning ability, crop yield, fat content, etc.).</a:t>
            </a:r>
          </a:p>
          <a:p>
            <a:pPr marL="457200" indent="-457200">
              <a:buFontTx/>
              <a:buChar char="•"/>
              <a:defRPr/>
            </a:pPr>
            <a:endParaRPr lang="en-US" sz="2400" dirty="0">
              <a:cs typeface="+mn-cs"/>
            </a:endParaRPr>
          </a:p>
        </p:txBody>
      </p:sp>
      <p:pic>
        <p:nvPicPr>
          <p:cNvPr id="14338" name="Picture 3" descr="image00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17713"/>
            <a:ext cx="5410200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720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4"/>
          <p:cNvGrpSpPr>
            <a:grpSpLocks/>
          </p:cNvGrpSpPr>
          <p:nvPr/>
        </p:nvGrpSpPr>
        <p:grpSpPr bwMode="auto">
          <a:xfrm>
            <a:off x="838200" y="560388"/>
            <a:ext cx="7467600" cy="5383212"/>
            <a:chOff x="576" y="597"/>
            <a:chExt cx="4704" cy="3391"/>
          </a:xfrm>
        </p:grpSpPr>
        <p:pic>
          <p:nvPicPr>
            <p:cNvPr id="23554" name="Picture 2" descr="ng1098_177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" y="597"/>
              <a:ext cx="3885" cy="2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043" name="Rectangle 3"/>
            <p:cNvSpPr>
              <a:spLocks noChangeArrowheads="1"/>
            </p:cNvSpPr>
            <p:nvPr/>
          </p:nvSpPr>
          <p:spPr bwMode="auto">
            <a:xfrm>
              <a:off x="576" y="3240"/>
              <a:ext cx="470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>
                  <a:cs typeface="+mn-cs"/>
                </a:rPr>
                <a:t>Figure</a:t>
              </a:r>
              <a:r>
                <a:rPr lang="en-US" sz="1200">
                  <a:ea typeface="ヒラギノ角ゴ Pro W3" charset="0"/>
                  <a:cs typeface="ヒラギノ角ゴ Pro W3" charset="0"/>
                </a:rPr>
                <a:t> </a:t>
              </a:r>
              <a:r>
                <a:rPr lang="en-US" sz="1200">
                  <a:cs typeface="+mn-cs"/>
                </a:rPr>
                <a:t>1. Graph of multipoint lod scores assuming heterogenity</a:t>
              </a:r>
            </a:p>
            <a:p>
              <a:pPr algn="ctr">
                <a:defRPr/>
              </a:pPr>
              <a:r>
                <a:rPr lang="en-US" sz="1200" b="0">
                  <a:cs typeface="+mn-cs"/>
                </a:rPr>
                <a:t>The peak multipoint lod score of 3.85 is located between </a:t>
              </a:r>
              <a:r>
                <a:rPr lang="en-US" sz="1200" b="0" i="1">
                  <a:cs typeface="+mn-cs"/>
                </a:rPr>
                <a:t>DXS1200</a:t>
              </a:r>
              <a:r>
                <a:rPr lang="en-US" sz="1200" b="0">
                  <a:cs typeface="+mn-cs"/>
                </a:rPr>
                <a:t> and </a:t>
              </a:r>
              <a:r>
                <a:rPr lang="en-US" sz="1200" b="0" i="1">
                  <a:cs typeface="+mn-cs"/>
                </a:rPr>
                <a:t>DXS297.</a:t>
              </a:r>
            </a:p>
            <a:p>
              <a:pPr algn="ctr">
                <a:defRPr/>
              </a:pPr>
              <a:r>
                <a:rPr lang="en-US" sz="1200" b="0">
                  <a:cs typeface="+mn-cs"/>
                </a:rPr>
                <a:t> </a:t>
              </a:r>
              <a:endParaRPr lang="en-US" sz="1200" b="0">
                <a:solidFill>
                  <a:srgbClr val="000000"/>
                </a:solidFill>
                <a:cs typeface="+mn-cs"/>
              </a:endParaRPr>
            </a:p>
            <a:p>
              <a:pPr algn="ctr">
                <a:defRPr/>
              </a:pPr>
              <a:r>
                <a:rPr lang="en-US" sz="1200" b="0">
                  <a:solidFill>
                    <a:srgbClr val="000000"/>
                  </a:solidFill>
                  <a:cs typeface="+mn-cs"/>
                </a:rPr>
                <a:t>Nature Genetics  20, 175 - 179 (1998) </a:t>
              </a:r>
            </a:p>
            <a:p>
              <a:pPr algn="ctr">
                <a:defRPr/>
              </a:pPr>
              <a:r>
                <a:rPr lang="en-US" sz="1200" b="0">
                  <a:solidFill>
                    <a:srgbClr val="000000"/>
                  </a:solidFill>
                  <a:cs typeface="+mn-cs"/>
                </a:rPr>
                <a:t>Evidence for a prostate cancer susceptibility locus on the X chromosome.</a:t>
              </a:r>
            </a:p>
            <a:p>
              <a:pPr algn="ctr">
                <a:defRPr/>
              </a:pPr>
              <a:r>
                <a:rPr lang="en-US" sz="1200" b="0">
                  <a:solidFill>
                    <a:srgbClr val="000000"/>
                  </a:solidFill>
                  <a:cs typeface="+mn-cs"/>
                </a:rPr>
                <a:t>Jianfeng Xu et al.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4962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519_timmermang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56753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4995" name="Text Box 3"/>
          <p:cNvSpPr txBox="1">
            <a:spLocks noChangeArrowheads="1"/>
          </p:cNvSpPr>
          <p:nvPr/>
        </p:nvSpPr>
        <p:spPr bwMode="auto">
          <a:xfrm>
            <a:off x="762000" y="5867400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0">
                <a:cs typeface="+mn-cs"/>
              </a:rPr>
              <a:t>Timmerman-Vaughan et al. 2004 - Linkage mapping of QTLs for seed yield, yield components and developmental traits in pea (</a:t>
            </a:r>
            <a:r>
              <a:rPr lang="en-US" sz="1200" b="0" i="1">
                <a:cs typeface="+mn-cs"/>
              </a:rPr>
              <a:t>Pisum sativum</a:t>
            </a:r>
            <a:r>
              <a:rPr lang="en-US" sz="1200" b="0">
                <a:cs typeface="+mn-cs"/>
              </a:rPr>
              <a:t> L.)</a:t>
            </a:r>
            <a:endParaRPr lang="en-US" sz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038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humanhdlldltgq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8588"/>
            <a:ext cx="490855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6020" name="Rectangle 4"/>
          <p:cNvSpPr>
            <a:spLocks noChangeArrowheads="1"/>
          </p:cNvSpPr>
          <p:nvPr/>
        </p:nvSpPr>
        <p:spPr bwMode="auto">
          <a:xfrm>
            <a:off x="685800" y="6248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0">
                <a:solidFill>
                  <a:srgbClr val="333333"/>
                </a:solidFill>
                <a:cs typeface="+mn-cs"/>
              </a:rPr>
              <a:t>Chromosome map of human QTLs for plasma concentrations of HDL-C, LDL-C and triglyceride levels.  2007. The Jackson Laboratory </a:t>
            </a:r>
          </a:p>
        </p:txBody>
      </p:sp>
    </p:spTree>
    <p:extLst>
      <p:ext uri="{BB962C8B-B14F-4D97-AF65-F5344CB8AC3E}">
        <p14:creationId xmlns:p14="http://schemas.microsoft.com/office/powerpoint/2010/main" val="974386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>
              <a:defRPr/>
            </a:pPr>
            <a:r>
              <a:rPr lang="en-GB" sz="1500">
                <a:latin typeface="Arial" charset="0"/>
              </a:rPr>
              <a:t>Probable DH regions in threespine stickleback.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6335713"/>
            <a:ext cx="6826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979488"/>
            <a:ext cx="5865813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 rot="16200000">
            <a:off x="6767513" y="4052887"/>
            <a:ext cx="39179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1100" dirty="0">
                <a:latin typeface="Arial" charset="0"/>
              </a:rPr>
              <a:t>Via S Phil. Trans. R. Soc. B 2012;367:451-460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8425" y="6613525"/>
            <a:ext cx="4930775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900">
                <a:latin typeface="Arial" charset="0"/>
              </a:rPr>
              <a:t>©2012 by The Royal Society</a:t>
            </a:r>
          </a:p>
        </p:txBody>
      </p:sp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1795463" y="6037263"/>
            <a:ext cx="5427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b="0"/>
              <a:t>Multiple genes in same region evolve as a cassette</a:t>
            </a:r>
          </a:p>
          <a:p>
            <a:pPr algn="ctr"/>
            <a:r>
              <a:rPr lang="en-US" b="0"/>
              <a:t>(recombination is suppressed)</a:t>
            </a:r>
          </a:p>
        </p:txBody>
      </p:sp>
    </p:spTree>
    <p:extLst>
      <p:ext uri="{BB962C8B-B14F-4D97-AF65-F5344CB8AC3E}">
        <p14:creationId xmlns:p14="http://schemas.microsoft.com/office/powerpoint/2010/main" val="493189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/>
          <a:lstStyle/>
          <a:p>
            <a:pPr algn="l" eaLnBrk="1" hangingPunct="1"/>
            <a:r>
              <a:rPr lang="en-CA" dirty="0">
                <a:latin typeface="Calibri"/>
                <a:cs typeface="Calibri"/>
              </a:rPr>
              <a:t>Heritability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36725"/>
            <a:ext cx="8229599" cy="4495800"/>
          </a:xfrm>
        </p:spPr>
        <p:txBody>
          <a:bodyPr/>
          <a:lstStyle/>
          <a:p>
            <a:pPr eaLnBrk="1" hangingPunct="1"/>
            <a:r>
              <a:rPr lang="en-CA" sz="2400" dirty="0">
                <a:latin typeface="Calibri"/>
                <a:cs typeface="Calibri"/>
              </a:rPr>
              <a:t>In the broad sense, variation in a trait that is due to variation in genes.</a:t>
            </a:r>
          </a:p>
          <a:p>
            <a:pPr eaLnBrk="1" hangingPunct="1"/>
            <a:endParaRPr lang="en-CA" sz="2400" dirty="0">
              <a:latin typeface="Calibri"/>
              <a:cs typeface="Calibri"/>
            </a:endParaRPr>
          </a:p>
          <a:p>
            <a:r>
              <a:rPr lang="en-CA" sz="2400" dirty="0">
                <a:latin typeface="Calibri"/>
                <a:cs typeface="Calibri"/>
              </a:rPr>
              <a:t>If variation among individuals is due to genes, then offspring should resemble their parents</a:t>
            </a:r>
          </a:p>
          <a:p>
            <a:pPr eaLnBrk="1" hangingPunct="1">
              <a:buFontTx/>
              <a:buNone/>
            </a:pPr>
            <a:endParaRPr lang="en-CA" sz="2400" dirty="0">
              <a:latin typeface="Calibri"/>
              <a:cs typeface="Calibri"/>
            </a:endParaRPr>
          </a:p>
          <a:p>
            <a:pPr eaLnBrk="1" hangingPunct="1"/>
            <a:r>
              <a:rPr lang="en-CA" sz="2400" dirty="0">
                <a:latin typeface="Calibri"/>
                <a:cs typeface="Calibri"/>
              </a:rPr>
              <a:t>Two ways to measure:  </a:t>
            </a:r>
          </a:p>
          <a:p>
            <a:pPr lvl="1" eaLnBrk="1" hangingPunct="1"/>
            <a:r>
              <a:rPr lang="en-CA" sz="2400" dirty="0">
                <a:latin typeface="Calibri"/>
                <a:cs typeface="Calibri"/>
              </a:rPr>
              <a:t>parent-offspring regression </a:t>
            </a:r>
          </a:p>
          <a:p>
            <a:pPr lvl="1" eaLnBrk="1" hangingPunct="1"/>
            <a:r>
              <a:rPr lang="en-CA" sz="2400" dirty="0">
                <a:latin typeface="Calibri"/>
                <a:cs typeface="Calibri"/>
              </a:rPr>
              <a:t>selection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7"/>
          <a:stretch>
            <a:fillRect/>
          </a:stretch>
        </p:blipFill>
        <p:spPr bwMode="auto">
          <a:xfrm>
            <a:off x="228600" y="1600200"/>
            <a:ext cx="8623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33400"/>
            <a:ext cx="8229599" cy="11430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600" dirty="0">
                <a:latin typeface="Calibri"/>
                <a:cs typeface="Calibri"/>
              </a:rPr>
              <a:t>Parent-Offspring Regression</a:t>
            </a:r>
          </a:p>
          <a:p>
            <a:pPr algn="l"/>
            <a:endParaRPr lang="en-CA" sz="3600" dirty="0">
              <a:latin typeface="Calibri"/>
              <a:cs typeface="Calibri"/>
            </a:endParaRPr>
          </a:p>
          <a:p>
            <a:pPr algn="l"/>
            <a:endParaRPr lang="en-CA" sz="2200" dirty="0">
              <a:cs typeface="Calibri"/>
            </a:endParaRPr>
          </a:p>
          <a:p>
            <a:pPr algn="l"/>
            <a:endParaRPr lang="en-CA" sz="2200" dirty="0">
              <a:cs typeface="Calibri"/>
            </a:endParaRPr>
          </a:p>
          <a:p>
            <a:pPr algn="l"/>
            <a:endParaRPr lang="en-CA" sz="2200" dirty="0">
              <a:cs typeface="Calibri"/>
            </a:endParaRPr>
          </a:p>
          <a:p>
            <a:pPr algn="l"/>
            <a:endParaRPr lang="en-CA" sz="2200" dirty="0">
              <a:cs typeface="Calibri"/>
            </a:endParaRPr>
          </a:p>
          <a:p>
            <a:pPr algn="l"/>
            <a:endParaRPr lang="en-CA" sz="2200" dirty="0">
              <a:cs typeface="Calibri"/>
            </a:endParaRPr>
          </a:p>
          <a:p>
            <a:pPr algn="l"/>
            <a:endParaRPr lang="en-CA" sz="2200" dirty="0">
              <a:cs typeface="Calibri"/>
            </a:endParaRPr>
          </a:p>
          <a:p>
            <a:pPr algn="l"/>
            <a:endParaRPr lang="en-CA" sz="2200" dirty="0">
              <a:cs typeface="Calibri"/>
            </a:endParaRPr>
          </a:p>
          <a:p>
            <a:pPr algn="l"/>
            <a:endParaRPr lang="en-CA" sz="2200" dirty="0">
              <a:cs typeface="Calibri"/>
            </a:endParaRPr>
          </a:p>
          <a:p>
            <a:pPr algn="l"/>
            <a:endParaRPr lang="en-CA" sz="2200" dirty="0">
              <a:cs typeface="Calibri"/>
            </a:endParaRPr>
          </a:p>
          <a:p>
            <a:pPr algn="l"/>
            <a:endParaRPr lang="en-CA" sz="2200" dirty="0">
              <a:cs typeface="Calibri"/>
            </a:endParaRPr>
          </a:p>
          <a:p>
            <a:pPr algn="l"/>
            <a:r>
              <a:rPr lang="en-CA" sz="2200" dirty="0">
                <a:cs typeface="Calibri"/>
              </a:rPr>
              <a:t>Plot mid-parent value against mid-offspring value.  Slope (b) of best-fit regression line = heritability (h</a:t>
            </a:r>
            <a:r>
              <a:rPr lang="en-CA" sz="2200" baseline="30000" dirty="0">
                <a:cs typeface="Calibri"/>
              </a:rPr>
              <a:t>2</a:t>
            </a:r>
            <a:r>
              <a:rPr lang="en-CA" sz="2200" dirty="0">
                <a:cs typeface="Calibri"/>
              </a:rPr>
              <a:t>).</a:t>
            </a:r>
          </a:p>
          <a:p>
            <a:pPr algn="l"/>
            <a:endParaRPr lang="en-CA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520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>
                <a:latin typeface="Calibri"/>
                <a:cs typeface="Calibri"/>
              </a:rPr>
              <a:t>Narrow Sense Heritability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72598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en-CA" sz="2400" dirty="0">
              <a:latin typeface="Calibri"/>
              <a:cs typeface="Calibri"/>
            </a:endParaRPr>
          </a:p>
          <a:p>
            <a:pPr eaLnBrk="1" hangingPunct="1">
              <a:buFontTx/>
              <a:buNone/>
              <a:defRPr/>
            </a:pPr>
            <a:endParaRPr lang="en-CA" sz="2400" dirty="0">
              <a:latin typeface="Calibri"/>
              <a:cs typeface="Calibri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CA" sz="2400" dirty="0">
                <a:latin typeface="Calibri"/>
                <a:cs typeface="Calibri"/>
              </a:rPr>
              <a:t>      	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CA" sz="2400" dirty="0">
              <a:latin typeface="Calibri"/>
              <a:cs typeface="Calibri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CA" sz="1800" dirty="0">
                <a:latin typeface="Calibri"/>
                <a:cs typeface="Calibri"/>
              </a:rPr>
              <a:t>V</a:t>
            </a:r>
            <a:r>
              <a:rPr lang="en-CA" sz="1800" baseline="-25000" dirty="0">
                <a:latin typeface="Calibri"/>
                <a:cs typeface="Calibri"/>
              </a:rPr>
              <a:t>P</a:t>
            </a:r>
            <a:r>
              <a:rPr lang="en-CA" sz="1800" dirty="0">
                <a:latin typeface="Calibri"/>
                <a:cs typeface="Calibri"/>
              </a:rPr>
              <a:t> = variation in phenotype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CA" sz="1800" b="1" dirty="0">
                <a:latin typeface="Calibri"/>
                <a:cs typeface="Calibri"/>
              </a:rPr>
              <a:t>V</a:t>
            </a:r>
            <a:r>
              <a:rPr lang="en-CA" sz="1800" b="1" baseline="-25000" dirty="0">
                <a:latin typeface="Calibri"/>
                <a:cs typeface="Calibri"/>
              </a:rPr>
              <a:t>A</a:t>
            </a:r>
            <a:r>
              <a:rPr lang="en-CA" sz="1800" b="1" dirty="0">
                <a:latin typeface="Calibri"/>
                <a:cs typeface="Calibri"/>
              </a:rPr>
              <a:t> = additive effects of genes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CA" sz="1800" dirty="0">
                <a:latin typeface="Calibri"/>
                <a:cs typeface="Calibri"/>
              </a:rPr>
              <a:t>V</a:t>
            </a:r>
            <a:r>
              <a:rPr lang="en-CA" sz="1800" baseline="-25000" dirty="0">
                <a:latin typeface="Calibri"/>
                <a:cs typeface="Calibri"/>
              </a:rPr>
              <a:t>D</a:t>
            </a:r>
            <a:r>
              <a:rPr lang="en-CA" sz="1800" dirty="0">
                <a:latin typeface="Calibri"/>
                <a:cs typeface="Calibri"/>
              </a:rPr>
              <a:t> = dominance effects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CA" sz="1800" dirty="0">
                <a:latin typeface="Calibri"/>
                <a:cs typeface="Calibri"/>
              </a:rPr>
              <a:t>V</a:t>
            </a:r>
            <a:r>
              <a:rPr lang="en-CA" sz="1800" baseline="-25000" dirty="0">
                <a:latin typeface="Calibri"/>
                <a:cs typeface="Calibri"/>
              </a:rPr>
              <a:t>I</a:t>
            </a:r>
            <a:r>
              <a:rPr lang="en-CA" sz="1800" dirty="0">
                <a:latin typeface="Calibri"/>
                <a:cs typeface="Calibri"/>
              </a:rPr>
              <a:t> = interaction between genes (</a:t>
            </a:r>
            <a:r>
              <a:rPr lang="en-CA" sz="1800" dirty="0" err="1">
                <a:latin typeface="Calibri"/>
                <a:cs typeface="Calibri"/>
              </a:rPr>
              <a:t>epistasis</a:t>
            </a:r>
            <a:r>
              <a:rPr lang="en-CA" sz="1800" dirty="0">
                <a:latin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CA" sz="1800" dirty="0">
                <a:latin typeface="Calibri"/>
                <a:cs typeface="Calibri"/>
              </a:rPr>
              <a:t>V</a:t>
            </a:r>
            <a:r>
              <a:rPr lang="en-CA" sz="1800" baseline="-25000" dirty="0">
                <a:latin typeface="Calibri"/>
                <a:cs typeface="Calibri"/>
              </a:rPr>
              <a:t>E</a:t>
            </a:r>
            <a:r>
              <a:rPr lang="en-CA" sz="1800" dirty="0">
                <a:latin typeface="Calibri"/>
                <a:cs typeface="Calibri"/>
              </a:rPr>
              <a:t> = environment effects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CA" sz="1800" dirty="0">
              <a:latin typeface="Calibri"/>
              <a:cs typeface="Calibri"/>
            </a:endParaRPr>
          </a:p>
          <a:p>
            <a:pPr marL="0" indent="4763"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dirty="0">
                <a:latin typeface="Calibri"/>
                <a:cs typeface="Calibri"/>
              </a:rPr>
              <a:t>The narrow sense heritability determines the proportion of the total phenotypic variance that can be attributed to </a:t>
            </a:r>
            <a:r>
              <a:rPr lang="en-US" sz="1800" i="1" dirty="0">
                <a:latin typeface="Calibri"/>
                <a:cs typeface="Calibri"/>
              </a:rPr>
              <a:t>additive genetic variation</a:t>
            </a:r>
            <a:r>
              <a:rPr lang="en-US" sz="1800" dirty="0">
                <a:latin typeface="Calibri"/>
                <a:cs typeface="Calibri"/>
              </a:rPr>
              <a:t>.</a:t>
            </a:r>
          </a:p>
          <a:p>
            <a:pPr marL="0" indent="4763" eaLnBrk="1" hangingPunct="1">
              <a:spcBef>
                <a:spcPct val="0"/>
              </a:spcBef>
              <a:buFontTx/>
              <a:buNone/>
              <a:defRPr/>
            </a:pPr>
            <a:endParaRPr lang="en-US" sz="1800" dirty="0">
              <a:latin typeface="Calibri"/>
              <a:cs typeface="Calibri"/>
            </a:endParaRPr>
          </a:p>
          <a:p>
            <a:pPr marL="0" indent="4763">
              <a:spcBef>
                <a:spcPct val="0"/>
              </a:spcBef>
              <a:buNone/>
              <a:defRPr/>
            </a:pPr>
            <a:r>
              <a:rPr lang="en-US" sz="1800" dirty="0"/>
              <a:t>Narrow sense heritability is what can be used to </a:t>
            </a:r>
            <a:r>
              <a:rPr lang="en-US" sz="1800" u="sng" dirty="0"/>
              <a:t>predict</a:t>
            </a:r>
            <a:r>
              <a:rPr lang="en-US" sz="1800" dirty="0"/>
              <a:t> resemblance between offspring and parents, between you and your parents.</a:t>
            </a:r>
          </a:p>
          <a:p>
            <a:pPr marL="0" indent="4763" eaLnBrk="1" hangingPunct="1">
              <a:spcBef>
                <a:spcPct val="0"/>
              </a:spcBef>
              <a:buFontTx/>
              <a:buNone/>
              <a:defRPr/>
            </a:pPr>
            <a:endParaRPr lang="en-CA" sz="1800" dirty="0">
              <a:latin typeface="Calibri"/>
              <a:cs typeface="Calibri"/>
            </a:endParaRP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496521"/>
              </p:ext>
            </p:extLst>
          </p:nvPr>
        </p:nvGraphicFramePr>
        <p:xfrm>
          <a:off x="2133600" y="1598613"/>
          <a:ext cx="4852987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28800" imgH="431640" progId="Equation.3">
                  <p:embed/>
                </p:oleObj>
              </mc:Choice>
              <mc:Fallback>
                <p:oleObj name="Equation" r:id="rId3" imgW="1828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98613"/>
                        <a:ext cx="4852987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0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229600" cy="2362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CA" sz="1800" dirty="0">
                <a:latin typeface="Calibri"/>
                <a:cs typeface="Calibri"/>
              </a:rPr>
              <a:t>Broad-sense heritability incorporates variance due to </a:t>
            </a:r>
            <a:r>
              <a:rPr lang="en-CA" sz="1800" u="sng" dirty="0">
                <a:latin typeface="Calibri"/>
                <a:cs typeface="Calibri"/>
              </a:rPr>
              <a:t>additive effects</a:t>
            </a:r>
            <a:r>
              <a:rPr lang="en-CA" sz="1800" dirty="0">
                <a:latin typeface="Calibri"/>
                <a:cs typeface="Calibri"/>
              </a:rPr>
              <a:t>, </a:t>
            </a:r>
            <a:r>
              <a:rPr lang="en-CA" sz="1800" u="sng" dirty="0">
                <a:latin typeface="Calibri"/>
                <a:cs typeface="Calibri"/>
              </a:rPr>
              <a:t>dominance</a:t>
            </a:r>
            <a:r>
              <a:rPr lang="en-CA" sz="1800" dirty="0">
                <a:latin typeface="Calibri"/>
                <a:cs typeface="Calibri"/>
              </a:rPr>
              <a:t>, and genetic </a:t>
            </a:r>
            <a:r>
              <a:rPr lang="en-CA" sz="1800" u="sng" dirty="0">
                <a:latin typeface="Calibri"/>
                <a:cs typeface="Calibri"/>
              </a:rPr>
              <a:t>interactions</a:t>
            </a:r>
            <a:r>
              <a:rPr lang="en-CA" sz="1800" dirty="0">
                <a:latin typeface="Calibri"/>
                <a:cs typeface="Calibri"/>
              </a:rPr>
              <a:t>.</a:t>
            </a:r>
            <a:endParaRPr lang="en-CA" sz="1800" i="1" baseline="-25000" dirty="0">
              <a:latin typeface="Calibri"/>
              <a:cs typeface="Calibri"/>
            </a:endParaRPr>
          </a:p>
          <a:p>
            <a:pPr eaLnBrk="1" hangingPunct="1"/>
            <a:endParaRPr lang="en-CA" sz="1800" i="1" baseline="-250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r>
              <a:rPr lang="en-CA" sz="1800" dirty="0">
                <a:latin typeface="Calibri"/>
                <a:cs typeface="Calibri"/>
              </a:rPr>
              <a:t>Variation due to dominance and interactions is not linearly heritable. Broad-sense heritability is therefore seldom used because it is </a:t>
            </a:r>
            <a:r>
              <a:rPr lang="en-CA" sz="1800" u="sng" dirty="0">
                <a:latin typeface="Calibri"/>
                <a:cs typeface="Calibri"/>
              </a:rPr>
              <a:t>difficult to predict</a:t>
            </a:r>
            <a:r>
              <a:rPr lang="en-CA" sz="1800" dirty="0">
                <a:latin typeface="Calibri"/>
                <a:cs typeface="Calibri"/>
              </a:rPr>
              <a:t>.</a:t>
            </a:r>
          </a:p>
          <a:p>
            <a:pPr eaLnBrk="1" hangingPunct="1"/>
            <a:endParaRPr lang="en-CA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Heritability is a measure of variance and is only meaningful for characteristics of a population (not the individual).</a:t>
            </a:r>
          </a:p>
          <a:p>
            <a:pPr eaLnBrk="1" hangingPunct="1"/>
            <a:endParaRPr lang="en-CA" sz="1800" dirty="0">
              <a:latin typeface="Calibri"/>
              <a:cs typeface="Calibri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327495"/>
              </p:ext>
            </p:extLst>
          </p:nvPr>
        </p:nvGraphicFramePr>
        <p:xfrm>
          <a:off x="1981200" y="1676400"/>
          <a:ext cx="511016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075688" imgH="406908" progId="">
                  <p:embed/>
                </p:oleObj>
              </mc:Choice>
              <mc:Fallback>
                <p:oleObj r:id="rId3" imgW="2075688" imgH="4069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76400"/>
                        <a:ext cx="5110162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dirty="0">
                <a:latin typeface="Calibri"/>
                <a:cs typeface="Calibri"/>
              </a:rPr>
              <a:t>Broad-Sense Heritability</a:t>
            </a:r>
          </a:p>
        </p:txBody>
      </p:sp>
    </p:spTree>
    <p:extLst>
      <p:ext uri="{BB962C8B-B14F-4D97-AF65-F5344CB8AC3E}">
        <p14:creationId xmlns:p14="http://schemas.microsoft.com/office/powerpoint/2010/main" val="951266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fig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657600"/>
            <a:ext cx="260612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47713" y="1547813"/>
            <a:ext cx="7772400" cy="1889125"/>
          </a:xfrm>
          <a:noFill/>
        </p:spPr>
        <p:txBody>
          <a:bodyPr/>
          <a:lstStyle/>
          <a:p>
            <a:pPr eaLnBrk="1" hangingPunct="1"/>
            <a:r>
              <a:rPr lang="en-CA" sz="2400" dirty="0">
                <a:latin typeface="Calibri"/>
                <a:cs typeface="Calibri"/>
              </a:rPr>
              <a:t>If variation among individuals is due to genes, then offspring should resemble their parents.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However, what if offspring resemble their parents due to their shared environment?</a:t>
            </a:r>
          </a:p>
          <a:p>
            <a:pPr eaLnBrk="1" hangingPunct="1"/>
            <a:endParaRPr lang="en-CA" sz="2400" dirty="0">
              <a:latin typeface="Calibri"/>
              <a:cs typeface="Calibri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>
                <a:latin typeface="Calibri"/>
                <a:cs typeface="Calibri"/>
              </a:rPr>
              <a:t>Effects of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1081540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33" b="4517"/>
          <a:stretch>
            <a:fillRect/>
          </a:stretch>
        </p:blipFill>
        <p:spPr bwMode="auto">
          <a:xfrm>
            <a:off x="250825" y="2271713"/>
            <a:ext cx="30162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4"/>
          <a:stretch>
            <a:fillRect/>
          </a:stretch>
        </p:blipFill>
        <p:spPr bwMode="auto">
          <a:xfrm>
            <a:off x="5813425" y="2271713"/>
            <a:ext cx="3097213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19330" y="838200"/>
            <a:ext cx="8659813" cy="4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en-US" sz="2500" dirty="0">
                <a:latin typeface="Calibri"/>
                <a:cs typeface="Calibri"/>
              </a:rPr>
              <a:t>Distinguishing Heritability From Effects Of Parental Environment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" y="584835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Calibri"/>
                <a:cs typeface="Calibri"/>
              </a:rPr>
              <a:t>Smith, J. N., &amp; </a:t>
            </a:r>
            <a:r>
              <a:rPr lang="en-US" sz="1600" dirty="0" err="1">
                <a:latin typeface="Calibri"/>
                <a:cs typeface="Calibri"/>
              </a:rPr>
              <a:t>Dhondt</a:t>
            </a:r>
            <a:r>
              <a:rPr lang="en-US" sz="1600" dirty="0">
                <a:latin typeface="Calibri"/>
                <a:cs typeface="Calibri"/>
              </a:rPr>
              <a:t>, A. A. (1980). Experimental confirmation of heritable morphological variation in a natural population of song sparrows. </a:t>
            </a:r>
            <a:r>
              <a:rPr lang="en-US" sz="1600" i="1" dirty="0">
                <a:latin typeface="Calibri"/>
                <a:cs typeface="Calibri"/>
              </a:rPr>
              <a:t>Evolution</a:t>
            </a:r>
            <a:r>
              <a:rPr lang="en-US" sz="1600" dirty="0">
                <a:latin typeface="Calibri"/>
                <a:cs typeface="Calibri"/>
              </a:rPr>
              <a:t>, 1155-1158.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435225"/>
            <a:ext cx="164465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46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J4a9QsRF6dU/S9xXhaFjHII/AAAAAAAAAIQ/GGwSm1KZJuk/s1600/Britannica+skin+color+distribution+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6400800" cy="3815692"/>
          </a:xfrm>
          <a:prstGeom prst="rect">
            <a:avLst/>
          </a:prstGeom>
          <a:noFill/>
        </p:spPr>
      </p:pic>
      <p:pic>
        <p:nvPicPr>
          <p:cNvPr id="1028" name="Picture 4" descr="Human Rainbow of Skin Col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572" y="4191000"/>
            <a:ext cx="6400800" cy="2312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Experiments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particular individuals allowed to breed</a:t>
            </a:r>
          </a:p>
          <a:p>
            <a:pPr eaLnBrk="1" hangingPunct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mean phenotype of population and mean of selected group = </a:t>
            </a:r>
            <a:r>
              <a:rPr lang="en-C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differential, S</a:t>
            </a:r>
            <a:endParaRPr lang="en-CA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900"/>
            <a:ext cx="89471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681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46161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338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025"/>
            <a:ext cx="778510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Experiments</a:t>
            </a:r>
          </a:p>
        </p:txBody>
      </p:sp>
    </p:spTree>
    <p:extLst>
      <p:ext uri="{BB962C8B-B14F-4D97-AF65-F5344CB8AC3E}">
        <p14:creationId xmlns:p14="http://schemas.microsoft.com/office/powerpoint/2010/main" val="1750102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025"/>
            <a:ext cx="778510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5672138" y="5265738"/>
            <a:ext cx="2749550" cy="1155700"/>
            <a:chOff x="4125" y="846"/>
            <a:chExt cx="1495" cy="582"/>
          </a:xfrm>
        </p:grpSpPr>
        <p:sp>
          <p:nvSpPr>
            <p:cNvPr id="4103" name="Rectangle 4"/>
            <p:cNvSpPr>
              <a:spLocks noChangeArrowheads="1"/>
            </p:cNvSpPr>
            <p:nvPr/>
          </p:nvSpPr>
          <p:spPr bwMode="auto">
            <a:xfrm>
              <a:off x="4125" y="846"/>
              <a:ext cx="1495" cy="5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aphicFrame>
          <p:nvGraphicFramePr>
            <p:cNvPr id="409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3847609"/>
                </p:ext>
              </p:extLst>
            </p:nvPr>
          </p:nvGraphicFramePr>
          <p:xfrm>
            <a:off x="4245" y="895"/>
            <a:ext cx="1214" cy="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41400" imgH="406400" progId="Equation.3">
                    <p:embed/>
                  </p:oleObj>
                </mc:Choice>
                <mc:Fallback>
                  <p:oleObj name="Equation" r:id="rId4" imgW="1041400" imgH="40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5" y="895"/>
                          <a:ext cx="1214" cy="4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3467100" y="5518150"/>
          <a:ext cx="17938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700" imgH="190500" progId="Equation.3">
                  <p:embed/>
                </p:oleObj>
              </mc:Choice>
              <mc:Fallback>
                <p:oleObj name="Equation" r:id="rId6" imgW="5207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5518150"/>
                        <a:ext cx="1793875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Experiments</a:t>
            </a:r>
          </a:p>
        </p:txBody>
      </p:sp>
    </p:spTree>
    <p:extLst>
      <p:ext uri="{BB962C8B-B14F-4D97-AF65-F5344CB8AC3E}">
        <p14:creationId xmlns:p14="http://schemas.microsoft.com/office/powerpoint/2010/main" val="3530306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r="9340"/>
          <a:stretch>
            <a:fillRect/>
          </a:stretch>
        </p:blipFill>
        <p:spPr bwMode="auto">
          <a:xfrm>
            <a:off x="304800" y="2105025"/>
            <a:ext cx="427355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r="9990"/>
          <a:stretch>
            <a:fillRect/>
          </a:stretch>
        </p:blipFill>
        <p:spPr bwMode="auto">
          <a:xfrm>
            <a:off x="4578350" y="2052637"/>
            <a:ext cx="4141787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462088"/>
            <a:ext cx="113188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Graphical representation of selection on bristle number in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Drosophila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lectiontypes-n0_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26" y="0"/>
            <a:ext cx="43040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9741" y="6336268"/>
            <a:ext cx="112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649768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CA" sz="3000" dirty="0">
                <a:latin typeface="Calibri"/>
                <a:cs typeface="Calibri"/>
              </a:rPr>
              <a:t>Directional Selection</a:t>
            </a:r>
          </a:p>
        </p:txBody>
      </p:sp>
      <p:pic>
        <p:nvPicPr>
          <p:cNvPr id="397317" name="Picture 5" descr="FG0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2"/>
          <a:stretch>
            <a:fillRect/>
          </a:stretch>
        </p:blipFill>
        <p:spPr bwMode="auto">
          <a:xfrm>
            <a:off x="4724400" y="1447800"/>
            <a:ext cx="31686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09_F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" r="60551" b="5865"/>
          <a:stretch>
            <a:fillRect/>
          </a:stretch>
        </p:blipFill>
        <p:spPr bwMode="auto">
          <a:xfrm>
            <a:off x="677863" y="1371600"/>
            <a:ext cx="2997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4876800"/>
            <a:ext cx="43434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CA" sz="2200" dirty="0">
                <a:latin typeface="Calibri"/>
                <a:cs typeface="Calibri"/>
              </a:rPr>
              <a:t>Linear relationship for fitness.</a:t>
            </a:r>
          </a:p>
          <a:p>
            <a:pPr eaLnBrk="1" hangingPunct="1"/>
            <a:r>
              <a:rPr lang="en-CA" sz="2200" dirty="0">
                <a:latin typeface="Calibri"/>
                <a:cs typeface="Calibri"/>
              </a:rPr>
              <a:t>Leads to change in mean of trait and small reduction in variance.</a:t>
            </a:r>
          </a:p>
          <a:p>
            <a:pPr eaLnBrk="1" hangingPunct="1"/>
            <a:r>
              <a:rPr lang="en-CA" sz="2200" dirty="0">
                <a:latin typeface="Calibri"/>
                <a:cs typeface="Calibri"/>
              </a:rPr>
              <a:t>Darwin’s Finches</a:t>
            </a:r>
          </a:p>
        </p:txBody>
      </p:sp>
    </p:spTree>
    <p:extLst>
      <p:ext uri="{BB962C8B-B14F-4D97-AF65-F5344CB8AC3E}">
        <p14:creationId xmlns:p14="http://schemas.microsoft.com/office/powerpoint/2010/main" val="37436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rectional sel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0" y="1295400"/>
            <a:ext cx="8229600" cy="34007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4800600"/>
            <a:ext cx="46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www.boundless.com</a:t>
            </a:r>
            <a:r>
              <a:rPr lang="en-US" sz="1400" dirty="0"/>
              <a:t>/biology/textbooks/boundless-biology-textbook/the-evolution-of-populations-19/adaptive-evolution-132/stabilizing-directional-and-diversifying-selection-535-11742/</a:t>
            </a:r>
          </a:p>
        </p:txBody>
      </p:sp>
    </p:spTree>
    <p:extLst>
      <p:ext uri="{BB962C8B-B14F-4D97-AF65-F5344CB8AC3E}">
        <p14:creationId xmlns:p14="http://schemas.microsoft.com/office/powerpoint/2010/main" val="3429103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6" descr="FG08_2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9"/>
          <a:stretch>
            <a:fillRect/>
          </a:stretch>
        </p:blipFill>
        <p:spPr bwMode="auto">
          <a:xfrm>
            <a:off x="4130675" y="1538288"/>
            <a:ext cx="463232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09_F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2" t="5360" b="5360"/>
          <a:stretch>
            <a:fillRect/>
          </a:stretch>
        </p:blipFill>
        <p:spPr bwMode="auto">
          <a:xfrm>
            <a:off x="1028700" y="1541463"/>
            <a:ext cx="2424113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09600" y="304800"/>
            <a:ext cx="77724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000" dirty="0">
                <a:latin typeface="Calibri"/>
                <a:cs typeface="Calibri"/>
              </a:rPr>
              <a:t>Disruptive Selection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4800" y="4419600"/>
            <a:ext cx="4724400" cy="2209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CA" sz="2400" dirty="0">
                <a:latin typeface="Calibri"/>
                <a:cs typeface="Calibri"/>
              </a:rPr>
              <a:t>Curvilinear fitness function, lowest in center, highest at extremes.</a:t>
            </a:r>
          </a:p>
          <a:p>
            <a:pPr eaLnBrk="1" hangingPunct="1"/>
            <a:r>
              <a:rPr lang="en-CA" sz="2400" dirty="0">
                <a:latin typeface="Calibri"/>
                <a:cs typeface="Calibri"/>
              </a:rPr>
              <a:t>Broadens distribution, (increases variance), does not change mean.</a:t>
            </a:r>
          </a:p>
          <a:p>
            <a:pPr eaLnBrk="1" hangingPunct="1"/>
            <a:r>
              <a:rPr lang="en-CA" sz="2400" dirty="0">
                <a:latin typeface="Calibri"/>
                <a:cs typeface="Calibri"/>
              </a:rPr>
              <a:t>Pine Grosbeak</a:t>
            </a:r>
          </a:p>
        </p:txBody>
      </p:sp>
    </p:spTree>
    <p:extLst>
      <p:ext uri="{BB962C8B-B14F-4D97-AF65-F5344CB8AC3E}">
        <p14:creationId xmlns:p14="http://schemas.microsoft.com/office/powerpoint/2010/main" val="28881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versifying sel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7587"/>
            <a:ext cx="8229600" cy="34041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4800600"/>
            <a:ext cx="46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www.boundless.com</a:t>
            </a:r>
            <a:r>
              <a:rPr lang="en-US" sz="1400" dirty="0"/>
              <a:t>/biology/textbooks/boundless-biology-textbook/the-evolution-of-populations-19/adaptive-evolution-132/stabilizing-directional-and-diversifying-selection-535-11742/</a:t>
            </a:r>
          </a:p>
        </p:txBody>
      </p:sp>
    </p:spTree>
    <p:extLst>
      <p:ext uri="{BB962C8B-B14F-4D97-AF65-F5344CB8AC3E}">
        <p14:creationId xmlns:p14="http://schemas.microsoft.com/office/powerpoint/2010/main" val="190082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Quantitative trait</a:t>
            </a:r>
            <a:r>
              <a:rPr lang="en-US" sz="2600" dirty="0">
                <a:latin typeface="Calibri"/>
                <a:cs typeface="Calibri"/>
              </a:rPr>
              <a:t>: A trait that shows a continuous range of phenotypes is usually “polygenic”.</a:t>
            </a:r>
          </a:p>
        </p:txBody>
      </p:sp>
      <p:pic>
        <p:nvPicPr>
          <p:cNvPr id="4098" name="Picture 2" descr="http://2.bp.blogspot.com/_eqYD-xA8QhM/SCWu1j_077I/AAAAAAAAABo/xGqAXR63DmU/s1600/swatches_4_w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852160" cy="44600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60198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Human skin colors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2400" y="4800600"/>
            <a:ext cx="48006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200" dirty="0">
                <a:latin typeface="Calibri"/>
                <a:cs typeface="Calibri"/>
              </a:rPr>
              <a:t>Curvilinear fitness function, highest in center, lowest at extremes.</a:t>
            </a:r>
          </a:p>
          <a:p>
            <a:pPr eaLnBrk="1" hangingPunct="1"/>
            <a:r>
              <a:rPr lang="en-CA" sz="2200" dirty="0">
                <a:latin typeface="Calibri"/>
                <a:cs typeface="Calibri"/>
              </a:rPr>
              <a:t>Narrows distribution (reduces variance), does not change mean.</a:t>
            </a:r>
          </a:p>
          <a:p>
            <a:pPr eaLnBrk="1" hangingPunct="1"/>
            <a:endParaRPr lang="en-CA" sz="2200" dirty="0">
              <a:latin typeface="Calibri"/>
              <a:cs typeface="Calibri"/>
            </a:endParaRP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821170" y="304800"/>
            <a:ext cx="7772400" cy="8382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CA" sz="3000" dirty="0">
                <a:latin typeface="Calibri"/>
                <a:cs typeface="Calibri"/>
              </a:rPr>
              <a:t>Stabilizing Selection</a:t>
            </a:r>
          </a:p>
        </p:txBody>
      </p:sp>
      <p:pic>
        <p:nvPicPr>
          <p:cNvPr id="31748" name="Picture 6" descr="09_F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9" t="4602" r="30275" b="5360"/>
          <a:stretch>
            <a:fillRect/>
          </a:stretch>
        </p:blipFill>
        <p:spPr bwMode="auto">
          <a:xfrm>
            <a:off x="835025" y="1295400"/>
            <a:ext cx="24780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343400" cy="32501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7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bilizing sel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29600" cy="34041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4684693"/>
            <a:ext cx="46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www.boundless.com</a:t>
            </a:r>
            <a:r>
              <a:rPr lang="en-US" sz="1400" dirty="0"/>
              <a:t>/biology/textbooks/boundless-biology-textbook/the-evolution-of-populations-19/adaptive-evolution-132/stabilizing-directional-and-diversifying-selection-535-11742/</a:t>
            </a:r>
          </a:p>
        </p:txBody>
      </p:sp>
    </p:spTree>
    <p:extLst>
      <p:ext uri="{BB962C8B-B14F-4D97-AF65-F5344CB8AC3E}">
        <p14:creationId xmlns:p14="http://schemas.microsoft.com/office/powerpoint/2010/main" val="132253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+Fig_1_populus_range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13378" b="12281"/>
          <a:stretch/>
        </p:blipFill>
        <p:spPr>
          <a:xfrm>
            <a:off x="276990" y="1752600"/>
            <a:ext cx="4114338" cy="3657600"/>
          </a:xfrm>
          <a:prstGeom prst="rect">
            <a:avLst/>
          </a:prstGeom>
        </p:spPr>
      </p:pic>
      <p:pic>
        <p:nvPicPr>
          <p:cNvPr id="2" name="Picture 1" descr="DSCN13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90" y="1886458"/>
            <a:ext cx="44704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7018" y="5715000"/>
            <a:ext cx="618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263"/>
            <a:r>
              <a:rPr lang="en-US" sz="1800" dirty="0"/>
              <a:t>Fairbanks, AK 	         	64.8</a:t>
            </a:r>
            <a:r>
              <a:rPr lang="en-US" sz="1800" baseline="30000" dirty="0"/>
              <a:t>o</a:t>
            </a:r>
            <a:r>
              <a:rPr lang="en-US" sz="1800" dirty="0"/>
              <a:t>N (cooler, longer photoperiods)</a:t>
            </a:r>
          </a:p>
          <a:p>
            <a:pPr defTabSz="576263"/>
            <a:r>
              <a:rPr lang="en-US" sz="1800" dirty="0"/>
              <a:t>Indian Head, SK 		50.5</a:t>
            </a:r>
            <a:r>
              <a:rPr lang="en-US" sz="1800" baseline="30000" dirty="0"/>
              <a:t>o</a:t>
            </a:r>
            <a:r>
              <a:rPr lang="en-US" sz="1800" dirty="0"/>
              <a:t>N (warmer, shorter photoperiods)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7162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Common Garden Experiments – Matt Olson &amp; Colleagues</a:t>
            </a:r>
          </a:p>
          <a:p>
            <a:pPr algn="ctr"/>
            <a:r>
              <a:rPr lang="en-US" sz="2200" dirty="0"/>
              <a:t>with Balsam Poplar (</a:t>
            </a:r>
            <a:r>
              <a:rPr lang="en-US" sz="2200" i="1" dirty="0" err="1"/>
              <a:t>Populus</a:t>
            </a:r>
            <a:r>
              <a:rPr lang="en-US" sz="2200" i="1" dirty="0"/>
              <a:t> </a:t>
            </a:r>
            <a:r>
              <a:rPr lang="en-US" sz="2200" i="1" dirty="0" err="1"/>
              <a:t>balsamifera</a:t>
            </a:r>
            <a:r>
              <a:rPr lang="en-US" sz="2200" dirty="0"/>
              <a:t>)</a:t>
            </a:r>
          </a:p>
          <a:p>
            <a:pPr algn="ctr"/>
            <a:r>
              <a:rPr lang="en-US" dirty="0"/>
              <a:t>Texas Tech University (formerly University of Alaska Fairbanks)</a:t>
            </a:r>
          </a:p>
        </p:txBody>
      </p:sp>
      <p:pic>
        <p:nvPicPr>
          <p:cNvPr id="6" name="Picture 5" descr="Matt_Ols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04800"/>
            <a:ext cx="1238137" cy="18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40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17526" y="409575"/>
            <a:ext cx="818143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3200" b="0" dirty="0">
                <a:latin typeface="Calibri"/>
                <a:cs typeface="Calibri"/>
              </a:rPr>
              <a:t>Reaction Norm</a:t>
            </a:r>
          </a:p>
          <a:p>
            <a:endParaRPr lang="en-US" sz="2400" dirty="0"/>
          </a:p>
          <a:p>
            <a:pPr marL="0" indent="0"/>
            <a:r>
              <a:rPr lang="en-US" sz="2400" b="0" dirty="0">
                <a:latin typeface="Calibri"/>
                <a:cs typeface="Calibri"/>
              </a:rPr>
              <a:t>Used to describe how different species or populations respond to varying environments. Used to disentangle plasticity, genetic variation, and gene x environment interactions.   </a:t>
            </a:r>
          </a:p>
          <a:p>
            <a:pPr marL="457200" lvl="1" indent="0"/>
            <a:endParaRPr lang="en-US" b="0" dirty="0"/>
          </a:p>
        </p:txBody>
      </p:sp>
      <p:pic>
        <p:nvPicPr>
          <p:cNvPr id="4" name="Picture 3" descr="Phenotypic-plasticity-and-reaction-norms-In-panel-a-phenotype-does-not-vary-with-th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95600"/>
            <a:ext cx="7315200" cy="17702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105400"/>
            <a:ext cx="7076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www.researchgate.net</a:t>
            </a:r>
            <a:r>
              <a:rPr lang="en-US" sz="1200" dirty="0"/>
              <a:t>/figure/261255912_fig3_Phenotypic-plasticity-and-reaction-norms-In-panel-a-phenotype-does-not-vary-with-the</a:t>
            </a:r>
          </a:p>
        </p:txBody>
      </p:sp>
    </p:spTree>
    <p:extLst>
      <p:ext uri="{BB962C8B-B14F-4D97-AF65-F5344CB8AC3E}">
        <p14:creationId xmlns:p14="http://schemas.microsoft.com/office/powerpoint/2010/main" val="3772250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2_phenology_12oct2011_EastID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t="34610" r="28845" b="35888"/>
          <a:stretch/>
        </p:blipFill>
        <p:spPr>
          <a:xfrm>
            <a:off x="-197677" y="1367915"/>
            <a:ext cx="6162241" cy="3755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679" y="5263443"/>
            <a:ext cx="3922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Latitude of genotype origin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778" y="310444"/>
            <a:ext cx="3897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Bud flush </a:t>
            </a:r>
            <a:r>
              <a:rPr lang="en-US" sz="2400" dirty="0"/>
              <a:t>in common gardens</a:t>
            </a:r>
          </a:p>
          <a:p>
            <a:r>
              <a:rPr lang="en-US" sz="2400" dirty="0"/>
              <a:t>in the spring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72389" y="4676141"/>
            <a:ext cx="0" cy="3245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11512" y="4659209"/>
            <a:ext cx="0" cy="324555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84333" y="1827389"/>
            <a:ext cx="26632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Clonal repeatability = H</a:t>
            </a:r>
            <a:r>
              <a:rPr lang="en-US" sz="1800" u="sng" baseline="30000" dirty="0"/>
              <a:t>2</a:t>
            </a:r>
          </a:p>
          <a:p>
            <a:endParaRPr lang="en-US" sz="1800" dirty="0"/>
          </a:p>
          <a:p>
            <a:pPr defTabSz="577850"/>
            <a:r>
              <a:rPr lang="en-US" sz="1800" dirty="0"/>
              <a:t>IH	Total		0.82</a:t>
            </a:r>
          </a:p>
          <a:p>
            <a:pPr defTabSz="577850"/>
            <a:r>
              <a:rPr lang="en-US" sz="1800" dirty="0"/>
              <a:t>	w/in pop	0.25</a:t>
            </a:r>
          </a:p>
          <a:p>
            <a:pPr defTabSz="577850"/>
            <a:endParaRPr lang="en-US" sz="1800" dirty="0"/>
          </a:p>
          <a:p>
            <a:pPr defTabSz="577850"/>
            <a:r>
              <a:rPr lang="en-US" sz="1800" dirty="0"/>
              <a:t>FBX	Total		0.57</a:t>
            </a:r>
          </a:p>
          <a:p>
            <a:pPr defTabSz="577850"/>
            <a:r>
              <a:rPr lang="en-US" sz="1800" dirty="0"/>
              <a:t>	w/in pop	0.06</a:t>
            </a:r>
          </a:p>
          <a:p>
            <a:pPr defTabSz="577850"/>
            <a:endParaRPr lang="en-US" sz="1800" dirty="0"/>
          </a:p>
        </p:txBody>
      </p:sp>
      <p:pic>
        <p:nvPicPr>
          <p:cNvPr id="5" name="Picture 4" descr="7_just open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0" y="0"/>
            <a:ext cx="2694555" cy="1550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94621" y="1296375"/>
            <a:ext cx="11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early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9862" y="1287617"/>
            <a:ext cx="5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late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86759" y="1471547"/>
            <a:ext cx="2872827" cy="87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29300" y="4483100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/>
              <a:buChar char="•"/>
            </a:pPr>
            <a:r>
              <a:rPr lang="en-US" sz="1800" b="1" dirty="0"/>
              <a:t>Northern genotypes take advantage of early season growing opportunities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6600" y="5588000"/>
            <a:ext cx="285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Arial"/>
              <a:buChar char="•"/>
            </a:pPr>
            <a:r>
              <a:rPr lang="en-US" sz="1800" dirty="0"/>
              <a:t>Garden differences show that </a:t>
            </a:r>
            <a:r>
              <a:rPr lang="en-US" sz="1800" dirty="0" err="1"/>
              <a:t>cGDD</a:t>
            </a:r>
            <a:r>
              <a:rPr lang="en-US" sz="1800" dirty="0"/>
              <a:t> is not the only cue for bud flush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248400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cGDD</a:t>
            </a:r>
            <a:r>
              <a:rPr lang="en-US" dirty="0"/>
              <a:t> = Cumulative Growing Degree Days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D5B8A3-C923-1146-B44C-2534CDE9C427}"/>
              </a:ext>
            </a:extLst>
          </p:cNvPr>
          <p:cNvGrpSpPr/>
          <p:nvPr/>
        </p:nvGrpSpPr>
        <p:grpSpPr>
          <a:xfrm>
            <a:off x="3443123" y="1812810"/>
            <a:ext cx="2041940" cy="737327"/>
            <a:chOff x="3290456" y="1777273"/>
            <a:chExt cx="2041940" cy="73732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B2104D-905C-7F4B-9E6B-1B606FA83087}"/>
                </a:ext>
              </a:extLst>
            </p:cNvPr>
            <p:cNvSpPr/>
            <p:nvPr/>
          </p:nvSpPr>
          <p:spPr>
            <a:xfrm>
              <a:off x="3290456" y="1862430"/>
              <a:ext cx="214743" cy="21299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80"/>
                </a:highlight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AAEDB2-290B-D44E-A29F-A690E1A992E1}"/>
                </a:ext>
              </a:extLst>
            </p:cNvPr>
            <p:cNvSpPr/>
            <p:nvPr/>
          </p:nvSpPr>
          <p:spPr>
            <a:xfrm>
              <a:off x="3306454" y="2232744"/>
              <a:ext cx="214743" cy="212990"/>
            </a:xfrm>
            <a:prstGeom prst="ellipse">
              <a:avLst/>
            </a:prstGeom>
            <a:solidFill>
              <a:srgbClr val="C92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80"/>
                </a:highligh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C5F1A8-2CBA-4942-B21C-D7104BE07242}"/>
                </a:ext>
              </a:extLst>
            </p:cNvPr>
            <p:cNvSpPr txBox="1"/>
            <p:nvPr/>
          </p:nvSpPr>
          <p:spPr>
            <a:xfrm>
              <a:off x="3524952" y="1777273"/>
              <a:ext cx="1797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Northern Garden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8BDB06-D0FF-B645-A401-78EBC03408B2}"/>
                </a:ext>
              </a:extLst>
            </p:cNvPr>
            <p:cNvSpPr txBox="1"/>
            <p:nvPr/>
          </p:nvSpPr>
          <p:spPr>
            <a:xfrm>
              <a:off x="3536648" y="2145268"/>
              <a:ext cx="1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Southern Garden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14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2_phenology_12oct2011_EastID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64112" r="27193"/>
          <a:stretch/>
        </p:blipFill>
        <p:spPr>
          <a:xfrm>
            <a:off x="-61311" y="1550279"/>
            <a:ext cx="6114892" cy="4545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778" y="310444"/>
            <a:ext cx="3667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Bud set </a:t>
            </a:r>
            <a:r>
              <a:rPr lang="en-US" sz="2400" dirty="0"/>
              <a:t>in common gardens</a:t>
            </a:r>
          </a:p>
          <a:p>
            <a:r>
              <a:rPr lang="en-US" sz="2400" dirty="0"/>
              <a:t>in the fall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72389" y="4676141"/>
            <a:ext cx="0" cy="3245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11512" y="4659209"/>
            <a:ext cx="0" cy="324555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75801" y="2207239"/>
            <a:ext cx="26632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Clonal repeatability = H</a:t>
            </a:r>
            <a:r>
              <a:rPr lang="en-US" sz="1800" u="sng" baseline="30000" dirty="0"/>
              <a:t>2</a:t>
            </a:r>
          </a:p>
          <a:p>
            <a:endParaRPr lang="en-US" sz="1800" dirty="0"/>
          </a:p>
          <a:p>
            <a:pPr defTabSz="577850"/>
            <a:r>
              <a:rPr lang="en-US" sz="1800" dirty="0"/>
              <a:t>IH	Total		0.86</a:t>
            </a:r>
          </a:p>
          <a:p>
            <a:pPr defTabSz="577850"/>
            <a:r>
              <a:rPr lang="en-US" sz="1800" dirty="0"/>
              <a:t>	w/in pop	0.08</a:t>
            </a:r>
          </a:p>
          <a:p>
            <a:pPr defTabSz="577850"/>
            <a:endParaRPr lang="en-US" sz="1800" dirty="0"/>
          </a:p>
          <a:p>
            <a:pPr defTabSz="577850"/>
            <a:r>
              <a:rPr lang="en-US" sz="1800" dirty="0"/>
              <a:t>FBX	Total		0.62</a:t>
            </a:r>
          </a:p>
          <a:p>
            <a:pPr defTabSz="577850"/>
            <a:r>
              <a:rPr lang="en-US" sz="1800" dirty="0"/>
              <a:t>	w/in pop	0.04</a:t>
            </a:r>
          </a:p>
          <a:p>
            <a:pPr defTabSz="577850"/>
            <a:endParaRPr lang="en-US" sz="1800" dirty="0"/>
          </a:p>
        </p:txBody>
      </p:sp>
      <p:pic>
        <p:nvPicPr>
          <p:cNvPr id="2" name="Picture 1" descr="DSC0175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2" t="10378" r="13477" b="12264"/>
          <a:stretch/>
        </p:blipFill>
        <p:spPr>
          <a:xfrm>
            <a:off x="5894552" y="8759"/>
            <a:ext cx="2503153" cy="1883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4621" y="1480207"/>
            <a:ext cx="11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early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9862" y="1471449"/>
            <a:ext cx="5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late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86759" y="1655379"/>
            <a:ext cx="2872827" cy="87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80100" y="5600700"/>
            <a:ext cx="285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Arial"/>
              <a:buChar char="•"/>
            </a:pPr>
            <a:r>
              <a:rPr lang="en-US" sz="1800" dirty="0"/>
              <a:t>Garden differences show that DL is not the only cue for bud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0100" y="4533900"/>
            <a:ext cx="326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/>
              <a:buChar char="•"/>
            </a:pPr>
            <a:r>
              <a:rPr lang="en-US" sz="1800" b="1" dirty="0"/>
              <a:t>In the southern garden, northern genotypes stop growing in June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6248400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cGDD</a:t>
            </a:r>
            <a:r>
              <a:rPr lang="en-US" dirty="0"/>
              <a:t> = Cumulative Growing Degree Days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D155C1-C835-C846-9891-894F65B2BF35}"/>
              </a:ext>
            </a:extLst>
          </p:cNvPr>
          <p:cNvGrpSpPr/>
          <p:nvPr/>
        </p:nvGrpSpPr>
        <p:grpSpPr>
          <a:xfrm>
            <a:off x="3505200" y="3604108"/>
            <a:ext cx="2041940" cy="737327"/>
            <a:chOff x="3290456" y="1777273"/>
            <a:chExt cx="2041940" cy="73732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6109E0-B1B8-C145-8E90-B2F68E87B072}"/>
                </a:ext>
              </a:extLst>
            </p:cNvPr>
            <p:cNvSpPr/>
            <p:nvPr/>
          </p:nvSpPr>
          <p:spPr>
            <a:xfrm>
              <a:off x="3290456" y="1862430"/>
              <a:ext cx="214743" cy="21299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80"/>
                </a:highlight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D99998-0FB5-F443-A135-85E84B409E31}"/>
                </a:ext>
              </a:extLst>
            </p:cNvPr>
            <p:cNvSpPr/>
            <p:nvPr/>
          </p:nvSpPr>
          <p:spPr>
            <a:xfrm>
              <a:off x="3306454" y="2232744"/>
              <a:ext cx="214743" cy="212990"/>
            </a:xfrm>
            <a:prstGeom prst="ellipse">
              <a:avLst/>
            </a:prstGeom>
            <a:solidFill>
              <a:srgbClr val="C92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80"/>
                </a:highlight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0219F6-7E18-D142-851C-74EB174AB86A}"/>
                </a:ext>
              </a:extLst>
            </p:cNvPr>
            <p:cNvSpPr txBox="1"/>
            <p:nvPr/>
          </p:nvSpPr>
          <p:spPr>
            <a:xfrm>
              <a:off x="3524952" y="1777273"/>
              <a:ext cx="1797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Northern Garden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D8762D5-F906-9E41-B19C-4E4A0DB5ABEF}"/>
                </a:ext>
              </a:extLst>
            </p:cNvPr>
            <p:cNvSpPr txBox="1"/>
            <p:nvPr/>
          </p:nvSpPr>
          <p:spPr>
            <a:xfrm>
              <a:off x="3536648" y="2145268"/>
              <a:ext cx="1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Southern Garden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20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1679" y="5263443"/>
            <a:ext cx="3922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Latitude of genotype origin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200" y="285044"/>
            <a:ext cx="881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tree growing season (bud flush to bud set) in common gardens</a:t>
            </a:r>
          </a:p>
        </p:txBody>
      </p:sp>
      <p:pic>
        <p:nvPicPr>
          <p:cNvPr id="14" name="Picture 13" descr="Fig1_phenology_12oct2011_EastID_NoGardenRanges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2469" r="31034" b="65465"/>
          <a:stretch/>
        </p:blipFill>
        <p:spPr>
          <a:xfrm>
            <a:off x="12" y="1044222"/>
            <a:ext cx="5783146" cy="407811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2046112" y="4430889"/>
            <a:ext cx="0" cy="3245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11512" y="4413957"/>
            <a:ext cx="0" cy="324555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73585" y="3834939"/>
            <a:ext cx="3103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b="1" dirty="0"/>
              <a:t>S</a:t>
            </a:r>
            <a:r>
              <a:rPr lang="en-US" sz="1800" b="1" dirty="0"/>
              <a:t>outhern  genotypes </a:t>
            </a:r>
          </a:p>
          <a:p>
            <a:pPr marL="228600"/>
            <a:r>
              <a:rPr lang="en-US" sz="1800" b="1" dirty="0"/>
              <a:t>grow longer than northern genotypes in both gardens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3533" y="1268589"/>
            <a:ext cx="29386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Clonal repeatability = H</a:t>
            </a:r>
            <a:r>
              <a:rPr lang="en-US" sz="2000" u="sng" baseline="30000" dirty="0"/>
              <a:t>2</a:t>
            </a:r>
          </a:p>
          <a:p>
            <a:endParaRPr lang="en-US" sz="2000" dirty="0"/>
          </a:p>
          <a:p>
            <a:pPr defTabSz="577850"/>
            <a:r>
              <a:rPr lang="en-US" sz="2000" dirty="0"/>
              <a:t>IH	Total		0.87</a:t>
            </a:r>
          </a:p>
          <a:p>
            <a:pPr defTabSz="577850"/>
            <a:r>
              <a:rPr lang="en-US" sz="2000" dirty="0"/>
              <a:t>	w/in pop	0.08</a:t>
            </a:r>
          </a:p>
          <a:p>
            <a:pPr defTabSz="577850"/>
            <a:endParaRPr lang="en-US" sz="2000" dirty="0"/>
          </a:p>
          <a:p>
            <a:pPr defTabSz="577850"/>
            <a:r>
              <a:rPr lang="en-US" sz="2000" dirty="0"/>
              <a:t>FBX	Total		0.47</a:t>
            </a:r>
          </a:p>
          <a:p>
            <a:pPr defTabSz="577850"/>
            <a:r>
              <a:rPr lang="en-US" sz="2000" dirty="0"/>
              <a:t>	w/in pop	0.07</a:t>
            </a:r>
          </a:p>
          <a:p>
            <a:pPr defTabSz="577850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65801" y="4927600"/>
            <a:ext cx="307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N</a:t>
            </a:r>
            <a:r>
              <a:rPr lang="en-US" sz="1800" b="1" dirty="0"/>
              <a:t>orthern genotypes grow longer in the northern than in the southern garden</a:t>
            </a:r>
          </a:p>
        </p:txBody>
      </p:sp>
    </p:spTree>
    <p:extLst>
      <p:ext uri="{BB962C8B-B14F-4D97-AF65-F5344CB8AC3E}">
        <p14:creationId xmlns:p14="http://schemas.microsoft.com/office/powerpoint/2010/main" val="21495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2_phenology_12oct2011_EastID_GardenRang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34568" r="26841"/>
          <a:stretch/>
        </p:blipFill>
        <p:spPr>
          <a:xfrm>
            <a:off x="4588933" y="507387"/>
            <a:ext cx="4555067" cy="6020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210" y="551942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defTabSz="114300"/>
            <a:r>
              <a:rPr lang="en-US" sz="3200" b="1" dirty="0"/>
              <a:t>Conclusions</a:t>
            </a:r>
          </a:p>
          <a:p>
            <a:pPr marL="342900" indent="-168275" defTabSz="114300">
              <a:buFont typeface="Arial"/>
              <a:buChar char="•"/>
            </a:pPr>
            <a:endParaRPr lang="en-US" sz="2400" dirty="0"/>
          </a:p>
          <a:p>
            <a:pPr marL="342900" indent="-168275" defTabSz="114300">
              <a:buFont typeface="Arial"/>
              <a:buChar char="•"/>
            </a:pPr>
            <a:r>
              <a:rPr lang="en-US" sz="2400" dirty="0"/>
              <a:t>Variation controlled by genetics</a:t>
            </a:r>
          </a:p>
          <a:p>
            <a:pPr marL="342900" indent="-168275" defTabSz="114300">
              <a:buFont typeface="Arial"/>
              <a:buChar char="•"/>
            </a:pPr>
            <a:endParaRPr lang="en-US" sz="2400" dirty="0"/>
          </a:p>
          <a:p>
            <a:pPr marL="342900" indent="-168275" defTabSz="114300">
              <a:buFont typeface="Arial"/>
              <a:buChar char="•"/>
            </a:pPr>
            <a:r>
              <a:rPr lang="en-US" sz="2400" dirty="0"/>
              <a:t>Trees will have to migrate to respond to future climate warming</a:t>
            </a:r>
          </a:p>
          <a:p>
            <a:pPr marL="342900" indent="-168275" defTabSz="114300">
              <a:buFont typeface="Arial"/>
              <a:buChar char="•"/>
            </a:pPr>
            <a:endParaRPr lang="en-US" sz="2400" dirty="0"/>
          </a:p>
          <a:p>
            <a:pPr marL="342900" indent="-168275" defTabSz="114300">
              <a:buFont typeface="Arial"/>
              <a:buChar char="•"/>
            </a:pPr>
            <a:endParaRPr lang="en-US" sz="2400" dirty="0"/>
          </a:p>
          <a:p>
            <a:pPr marL="342900" indent="-168275" defTabSz="114300">
              <a:buFont typeface="Arial"/>
              <a:buChar char="•"/>
            </a:pPr>
            <a:endParaRPr lang="en-US" sz="2400" dirty="0"/>
          </a:p>
          <a:p>
            <a:pPr marL="342900" indent="-168275" defTabSz="114300"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P10100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733800"/>
            <a:ext cx="3187700" cy="238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7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4572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400" dirty="0">
                <a:latin typeface="Calibri"/>
                <a:cs typeface="Calibri"/>
              </a:rPr>
              <a:t>Conclusion - How Is Quantitative Genetic Variation Maintained?</a:t>
            </a:r>
          </a:p>
        </p:txBody>
      </p:sp>
      <p:sp>
        <p:nvSpPr>
          <p:cNvPr id="417795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200" dirty="0">
                <a:latin typeface="Calibri"/>
                <a:cs typeface="Calibri"/>
              </a:rPr>
              <a:t>Populations are not in evolutionary equilibrium with respect to directional or stabilizing selection (new favorable mutations always arising), and there are a large # of mutations if Ne is large.</a:t>
            </a:r>
          </a:p>
          <a:p>
            <a:pPr eaLnBrk="1" hangingPunct="1">
              <a:buFontTx/>
              <a:buChar char="•"/>
            </a:pPr>
            <a:endParaRPr lang="en-US" sz="2200" dirty="0">
              <a:latin typeface="Calibri"/>
              <a:cs typeface="Calibri"/>
            </a:endParaRPr>
          </a:p>
          <a:p>
            <a:pPr eaLnBrk="1" hangingPunct="1">
              <a:buFontTx/>
              <a:buChar char="•"/>
            </a:pPr>
            <a:r>
              <a:rPr lang="en-US" sz="2200" dirty="0">
                <a:latin typeface="Calibri"/>
                <a:cs typeface="Calibri"/>
              </a:rPr>
              <a:t>Selection-mutation balance (selection on any particular locus affecting a quantitative trait may be weak because there are many loci or effect size may be small). </a:t>
            </a:r>
          </a:p>
          <a:p>
            <a:pPr eaLnBrk="1" hangingPunct="1"/>
            <a:endParaRPr lang="en-US" sz="2200" dirty="0">
              <a:latin typeface="Calibri"/>
              <a:cs typeface="Calibri"/>
            </a:endParaRPr>
          </a:p>
          <a:p>
            <a:pPr eaLnBrk="1" hangingPunct="1">
              <a:buFontTx/>
              <a:buChar char="•"/>
            </a:pPr>
            <a:r>
              <a:rPr lang="en-US" sz="2200" dirty="0">
                <a:latin typeface="Calibri"/>
                <a:cs typeface="Calibri"/>
              </a:rPr>
              <a:t>Disruptive/Balancing or Frequency Dependent selection actively maintains variation (counters effects of drift).</a:t>
            </a:r>
          </a:p>
          <a:p>
            <a:pPr eaLnBrk="1" hangingPunct="1"/>
            <a:endParaRPr lang="en-US" sz="2200" dirty="0">
              <a:latin typeface="Calibri"/>
              <a:cs typeface="Calibri"/>
            </a:endParaRPr>
          </a:p>
          <a:p>
            <a:pPr eaLnBrk="1" hangingPunct="1">
              <a:buFontTx/>
              <a:buChar char="•"/>
            </a:pPr>
            <a:r>
              <a:rPr lang="en-US" sz="2200" dirty="0">
                <a:latin typeface="Calibri"/>
                <a:cs typeface="Calibri"/>
              </a:rPr>
              <a:t>Direction and magnitude of selection varies over space and/or time (and populations are structured &amp; environments change).</a:t>
            </a:r>
          </a:p>
          <a:p>
            <a:pPr eaLnBrk="1" hangingPunct="1"/>
            <a:endParaRPr lang="en-US"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7" name="Rectangle 3"/>
          <p:cNvSpPr>
            <a:spLocks noChangeArrowheads="1"/>
          </p:cNvSpPr>
          <p:nvPr/>
        </p:nvSpPr>
        <p:spPr bwMode="auto">
          <a:xfrm>
            <a:off x="228600" y="381000"/>
            <a:ext cx="85344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defRPr/>
            </a:pPr>
            <a:endParaRPr lang="en-US" sz="2400" u="sng" dirty="0">
              <a:cs typeface="+mn-cs"/>
            </a:endParaRPr>
          </a:p>
          <a:p>
            <a:pPr marL="457200" indent="-457200">
              <a:defRPr/>
            </a:pPr>
            <a:r>
              <a:rPr lang="en-US" sz="2400" u="sng" dirty="0">
                <a:cs typeface="+mn-cs"/>
              </a:rPr>
              <a:t>Quantitative traits arise from effects of:  </a:t>
            </a:r>
          </a:p>
          <a:p>
            <a:pPr marL="457200" indent="-457200">
              <a:buFontTx/>
              <a:buChar char="•"/>
              <a:defRPr/>
            </a:pPr>
            <a:endParaRPr lang="en-US" sz="2400" dirty="0">
              <a:cs typeface="+mn-cs"/>
            </a:endParaRPr>
          </a:p>
          <a:p>
            <a:pPr marL="1028700" lvl="1" indent="-457200">
              <a:buFontTx/>
              <a:buChar char="•"/>
              <a:defRPr/>
            </a:pPr>
            <a:r>
              <a:rPr lang="en-US" sz="2400" dirty="0">
                <a:cs typeface="+mn-cs"/>
              </a:rPr>
              <a:t>Multiple loci, polygenic (effects of many genes)</a:t>
            </a:r>
          </a:p>
          <a:p>
            <a:pPr marL="1028700" lvl="1" indent="-457200">
              <a:buFontTx/>
              <a:buChar char="•"/>
              <a:defRPr/>
            </a:pPr>
            <a:endParaRPr lang="en-US" sz="2400" dirty="0">
              <a:cs typeface="+mn-cs"/>
            </a:endParaRPr>
          </a:p>
          <a:p>
            <a:pPr marL="1028700" lvl="1" indent="-457200">
              <a:buFontTx/>
              <a:buChar char="•"/>
              <a:defRPr/>
            </a:pPr>
            <a:r>
              <a:rPr lang="en-US" sz="2400" dirty="0" err="1">
                <a:cs typeface="+mn-cs"/>
              </a:rPr>
              <a:t>Pleiotropy</a:t>
            </a:r>
            <a:r>
              <a:rPr lang="en-US" sz="2400" dirty="0">
                <a:cs typeface="+mn-cs"/>
              </a:rPr>
              <a:t> (one single gene has many different effects)</a:t>
            </a:r>
          </a:p>
          <a:p>
            <a:pPr marL="1028700" lvl="1" indent="-457200">
              <a:buFontTx/>
              <a:buChar char="•"/>
              <a:defRPr/>
            </a:pPr>
            <a:endParaRPr lang="en-US" sz="2400" dirty="0">
              <a:cs typeface="+mn-cs"/>
            </a:endParaRPr>
          </a:p>
          <a:p>
            <a:pPr marL="1028700" lvl="1" indent="-457200">
              <a:buFontTx/>
              <a:buChar char="•"/>
              <a:defRPr/>
            </a:pPr>
            <a:r>
              <a:rPr lang="en-US" sz="2400" dirty="0">
                <a:cs typeface="+mn-cs"/>
              </a:rPr>
              <a:t>Epistasis (effects of gene interactions)</a:t>
            </a:r>
          </a:p>
          <a:p>
            <a:pPr marL="1028700" lvl="1" indent="-457200">
              <a:buFontTx/>
              <a:buChar char="•"/>
              <a:defRPr/>
            </a:pPr>
            <a:endParaRPr lang="en-US" sz="2400" dirty="0">
              <a:cs typeface="+mn-cs"/>
            </a:endParaRPr>
          </a:p>
          <a:p>
            <a:pPr marL="1028700" lvl="1" indent="-457200">
              <a:buFontTx/>
              <a:buChar char="•"/>
              <a:defRPr/>
            </a:pPr>
            <a:r>
              <a:rPr lang="en-US" sz="2400" dirty="0">
                <a:cs typeface="+mn-cs"/>
              </a:rPr>
              <a:t>Variable expressivity and penetrance</a:t>
            </a:r>
          </a:p>
          <a:p>
            <a:pPr marL="1028700" lvl="1" indent="-457200">
              <a:buFontTx/>
              <a:buChar char="•"/>
              <a:defRPr/>
            </a:pPr>
            <a:endParaRPr lang="en-US" sz="2400" dirty="0">
              <a:cs typeface="+mn-cs"/>
            </a:endParaRPr>
          </a:p>
          <a:p>
            <a:pPr marL="1028700" lvl="1" indent="-457200">
              <a:buFontTx/>
              <a:buChar char="•"/>
              <a:defRPr/>
            </a:pPr>
            <a:r>
              <a:rPr lang="en-US" sz="2400" dirty="0">
                <a:cs typeface="+mn-cs"/>
              </a:rPr>
              <a:t>Environment (produces a range of phenotypes)</a:t>
            </a:r>
          </a:p>
          <a:p>
            <a:pPr marL="457200" indent="-457200">
              <a:buFontTx/>
              <a:buChar char="•"/>
              <a:defRPr/>
            </a:pP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56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640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defRPr/>
            </a:pPr>
            <a:endParaRPr lang="en-US" u="sng" dirty="0"/>
          </a:p>
          <a:p>
            <a:pPr marL="457200" indent="-457200">
              <a:defRPr/>
            </a:pPr>
            <a:r>
              <a:rPr lang="en-US" sz="3200" b="1" dirty="0">
                <a:cs typeface="+mn-cs"/>
              </a:rPr>
              <a:t>Francis Galton (1822-1911)</a:t>
            </a:r>
          </a:p>
          <a:p>
            <a:pPr marL="457200" indent="-457200">
              <a:defRPr/>
            </a:pPr>
            <a:r>
              <a:rPr lang="en-US" dirty="0">
                <a:cs typeface="+mn-cs"/>
              </a:rPr>
              <a:t> </a:t>
            </a:r>
          </a:p>
          <a:p>
            <a:pPr marL="457200" indent="-457200">
              <a:buFontTx/>
              <a:buChar char="•"/>
              <a:defRPr/>
            </a:pPr>
            <a:r>
              <a:rPr lang="en-US" dirty="0"/>
              <a:t>C</a:t>
            </a:r>
            <a:r>
              <a:rPr lang="en-US" dirty="0">
                <a:cs typeface="+mn-cs"/>
              </a:rPr>
              <a:t>ousin of Charles Darwin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/>
              <a:t>Among the first to r</a:t>
            </a:r>
            <a:r>
              <a:rPr lang="en-US" dirty="0">
                <a:cs typeface="+mn-cs"/>
              </a:rPr>
              <a:t>ecognize that continuous traits are </a:t>
            </a:r>
          </a:p>
          <a:p>
            <a:pPr marL="460375">
              <a:defRPr/>
            </a:pPr>
            <a:r>
              <a:rPr lang="en-US" dirty="0">
                <a:cs typeface="+mn-cs"/>
              </a:rPr>
              <a:t>statistically correlated between parents and offspring, but could not determine how transmission occurs.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i="1" dirty="0">
                <a:cs typeface="+mn-cs"/>
              </a:rPr>
              <a:t>Hereditary Genius </a:t>
            </a:r>
            <a:r>
              <a:rPr lang="en-US" dirty="0">
                <a:cs typeface="+mn-cs"/>
              </a:rPr>
              <a:t>(1869) - hypothesize that ability was inherited; </a:t>
            </a:r>
            <a:r>
              <a:rPr lang="en-US" i="1" dirty="0">
                <a:cs typeface="+mn-cs"/>
              </a:rPr>
              <a:t>The History of Twins</a:t>
            </a:r>
            <a:r>
              <a:rPr lang="en-US" dirty="0">
                <a:cs typeface="+mn-cs"/>
              </a:rPr>
              <a:t> (1875) - developed first controlled twin studies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Invented term </a:t>
            </a:r>
            <a:r>
              <a:rPr lang="en-US" i="1" dirty="0">
                <a:cs typeface="+mn-cs"/>
              </a:rPr>
              <a:t>Eugenics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Experimentally invalidated Darwin’s “Pangenesis” hypothesis and firmly rejected Lamarck’s inheritance of acquired characters.</a:t>
            </a:r>
          </a:p>
          <a:p>
            <a:pPr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/>
              <a:t>First c</a:t>
            </a:r>
            <a:r>
              <a:rPr lang="en-US" dirty="0">
                <a:cs typeface="+mn-cs"/>
              </a:rPr>
              <a:t>onceived the “standard deviation”, use of the “regression line”, and correlation coefficient (r).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/>
              <a:t>Almost rediscovered Mendel’s particulate theory of inheritance, but fell short because of his focus on continuous rather than discrete traits.</a:t>
            </a:r>
          </a:p>
        </p:txBody>
      </p:sp>
      <p:pic>
        <p:nvPicPr>
          <p:cNvPr id="2" name="Picture 1" descr="Francis_Galt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24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7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557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defRPr/>
            </a:pPr>
            <a:endParaRPr lang="en-US" u="sng" dirty="0"/>
          </a:p>
          <a:p>
            <a:pPr>
              <a:defRPr/>
            </a:pPr>
            <a:r>
              <a:rPr lang="en-US" sz="3200" b="1" dirty="0">
                <a:cs typeface="+mn-cs"/>
              </a:rPr>
              <a:t>Karl Pearson (1857-1936)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Student of Francis Galton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/>
              <a:t>Influential mathematical statistician -  founded first university statistics department at University College in London.</a:t>
            </a:r>
            <a:endParaRPr lang="en-US" dirty="0">
              <a:cs typeface="+mn-cs"/>
            </a:endParaRP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Developed many statistics used in study of quantitative traits: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914400" lvl="1" indent="-457200">
              <a:buFontTx/>
              <a:buChar char="•"/>
              <a:defRPr/>
            </a:pPr>
            <a:r>
              <a:rPr lang="en-US" dirty="0"/>
              <a:t>Pearson’s c</a:t>
            </a:r>
            <a:r>
              <a:rPr lang="en-US" dirty="0">
                <a:cs typeface="+mn-cs"/>
              </a:rPr>
              <a:t>orrelation coefficient</a:t>
            </a:r>
          </a:p>
          <a:p>
            <a:pPr marL="914400" lvl="1" indent="-457200">
              <a:buFontTx/>
              <a:buChar char="•"/>
              <a:defRPr/>
            </a:pPr>
            <a:r>
              <a:rPr lang="en-US" dirty="0"/>
              <a:t>Chi-square test</a:t>
            </a:r>
          </a:p>
          <a:p>
            <a:pPr marL="914400" lvl="1" indent="-457200">
              <a:buFontTx/>
              <a:buChar char="•"/>
              <a:defRPr/>
            </a:pPr>
            <a:r>
              <a:rPr lang="en-US" dirty="0">
                <a:cs typeface="+mn-cs"/>
              </a:rPr>
              <a:t>Principal components analysis (PCA)</a:t>
            </a:r>
          </a:p>
          <a:p>
            <a:pPr marL="914400" lvl="1" indent="-457200">
              <a:buFontTx/>
              <a:buChar char="•"/>
              <a:defRPr/>
            </a:pPr>
            <a:r>
              <a:rPr lang="en-US" dirty="0"/>
              <a:t>First use of histogram</a:t>
            </a:r>
            <a:endParaRPr lang="en-US" dirty="0">
              <a:cs typeface="+mn-cs"/>
            </a:endParaRP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Founded “</a:t>
            </a:r>
            <a:r>
              <a:rPr lang="en-US" i="1" dirty="0"/>
              <a:t>Annals of Eugenics</a:t>
            </a:r>
            <a:r>
              <a:rPr lang="en-US" dirty="0"/>
              <a:t>”, now “</a:t>
            </a:r>
            <a:r>
              <a:rPr lang="en-US" i="1" dirty="0"/>
              <a:t>Annals of Human Genetics</a:t>
            </a:r>
            <a:r>
              <a:rPr lang="en-US" dirty="0"/>
              <a:t>” - journals</a:t>
            </a:r>
          </a:p>
          <a:p>
            <a:pPr marL="457200" indent="-457200">
              <a:buFont typeface="Arial"/>
              <a:buChar char="•"/>
              <a:defRPr/>
            </a:pPr>
            <a:endParaRPr lang="en-US" dirty="0">
              <a:cs typeface="+mn-cs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Socialist, rejected induction into the OBE and Knighthood</a:t>
            </a:r>
          </a:p>
        </p:txBody>
      </p:sp>
      <p:pic>
        <p:nvPicPr>
          <p:cNvPr id="5" name="Picture 4" descr="9408822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81000"/>
            <a:ext cx="160529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8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defRPr/>
            </a:pPr>
            <a:endParaRPr lang="en-US" b="1" u="sng" dirty="0">
              <a:cs typeface="+mn-cs"/>
            </a:endParaRPr>
          </a:p>
          <a:p>
            <a:pPr>
              <a:defRPr/>
            </a:pPr>
            <a:r>
              <a:rPr lang="en-US" sz="3200" b="1" dirty="0">
                <a:cs typeface="+mn-cs"/>
              </a:rPr>
              <a:t>Wilhelm </a:t>
            </a:r>
            <a:r>
              <a:rPr lang="en-US" sz="3200" b="1" dirty="0" err="1">
                <a:cs typeface="+mn-cs"/>
              </a:rPr>
              <a:t>Johannsen</a:t>
            </a:r>
            <a:r>
              <a:rPr lang="en-US" sz="3200" b="1" dirty="0">
                <a:cs typeface="+mn-cs"/>
              </a:rPr>
              <a:t> (1857-1927)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>
                <a:cs typeface="+mn-cs"/>
              </a:rPr>
              <a:t>Danish plant physiologist &amp; geneticist.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/>
              <a:t>First c</a:t>
            </a:r>
            <a:r>
              <a:rPr lang="en-US" dirty="0">
                <a:cs typeface="+mn-cs"/>
              </a:rPr>
              <a:t>oined the terms </a:t>
            </a:r>
            <a:r>
              <a:rPr lang="en-US" u="sng" dirty="0">
                <a:cs typeface="+mn-cs"/>
              </a:rPr>
              <a:t>genotype</a:t>
            </a:r>
            <a:r>
              <a:rPr lang="en-US" dirty="0">
                <a:cs typeface="+mn-cs"/>
              </a:rPr>
              <a:t> and </a:t>
            </a:r>
            <a:r>
              <a:rPr lang="en-US" u="sng" dirty="0">
                <a:cs typeface="+mn-cs"/>
              </a:rPr>
              <a:t>phenotype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/>
              <a:t>Found that seed size followed a normal distribution, and demonstrated that this is partly heritable and partly environmental.</a:t>
            </a:r>
          </a:p>
        </p:txBody>
      </p:sp>
      <p:pic>
        <p:nvPicPr>
          <p:cNvPr id="3" name="Picture 2" descr="dd2zt7np_250fmxbcwcj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57600"/>
            <a:ext cx="4572000" cy="2805830"/>
          </a:xfrm>
          <a:prstGeom prst="rect">
            <a:avLst/>
          </a:prstGeom>
        </p:spPr>
      </p:pic>
      <p:pic>
        <p:nvPicPr>
          <p:cNvPr id="2" name="Picture 1" descr="quote-this-constitution-we-designate-by-the-word-genotype-the-word-is-entirely-independent-wilhelm-johannsen-57-97-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6600"/>
            <a:ext cx="372427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0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image00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738563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3" descr="4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0100"/>
            <a:ext cx="4038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0038" y="790575"/>
            <a:ext cx="86661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Can </a:t>
            </a:r>
            <a:r>
              <a:rPr lang="en-US" sz="2800" dirty="0" err="1">
                <a:latin typeface="Calibri"/>
                <a:cs typeface="Calibri"/>
              </a:rPr>
              <a:t>Mendelian</a:t>
            </a:r>
            <a:r>
              <a:rPr lang="en-US" sz="2800" dirty="0">
                <a:latin typeface="Calibri"/>
                <a:cs typeface="Calibri"/>
              </a:rPr>
              <a:t> genetics explain quantitative traits?</a:t>
            </a:r>
            <a:endParaRPr lang="en-US" sz="2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89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2490</Words>
  <Application>Microsoft Macintosh PowerPoint</Application>
  <PresentationFormat>On-screen Show (4:3)</PresentationFormat>
  <Paragraphs>364</Paragraphs>
  <Slides>48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Times</vt:lpstr>
      <vt:lpstr>Times New Roman</vt:lpstr>
      <vt:lpstr>Verdana</vt:lpstr>
      <vt:lpstr>Wingdings</vt:lpstr>
      <vt:lpstr>Office Theme</vt:lpstr>
      <vt:lpstr>Equation</vt:lpstr>
      <vt:lpstr>Quantitative 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Heritability</vt:lpstr>
      <vt:lpstr>PowerPoint Presentation</vt:lpstr>
      <vt:lpstr>Narrow Sense Heritability</vt:lpstr>
      <vt:lpstr>Broad-Sense Heritability</vt:lpstr>
      <vt:lpstr>Effects of the Environment</vt:lpstr>
      <vt:lpstr>PowerPoint Presentation</vt:lpstr>
      <vt:lpstr>Selection Experiments</vt:lpstr>
      <vt:lpstr>PowerPoint Presentation</vt:lpstr>
      <vt:lpstr>Selection Experiments</vt:lpstr>
      <vt:lpstr>Selection Experiments</vt:lpstr>
      <vt:lpstr>Graphical representation of selection on bristle number in Drosophila</vt:lpstr>
      <vt:lpstr>PowerPoint Presentation</vt:lpstr>
      <vt:lpstr>Directional Selection</vt:lpstr>
      <vt:lpstr>PowerPoint Presentation</vt:lpstr>
      <vt:lpstr>PowerPoint Presentation</vt:lpstr>
      <vt:lpstr>PowerPoint Presentation</vt:lpstr>
      <vt:lpstr>Stabilizing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- How Is Quantitative Genetic Variation Maintained?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16. Quantitative Genetics</dc:title>
  <dc:creator>Jeffrey L Peters</dc:creator>
  <cp:lastModifiedBy>Kevin McCracken</cp:lastModifiedBy>
  <cp:revision>59</cp:revision>
  <dcterms:created xsi:type="dcterms:W3CDTF">2012-12-06T11:16:30Z</dcterms:created>
  <dcterms:modified xsi:type="dcterms:W3CDTF">2023-04-20T10:01:02Z</dcterms:modified>
</cp:coreProperties>
</file>